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429" r:id="rId2"/>
    <p:sldId id="378" r:id="rId3"/>
    <p:sldId id="403" r:id="rId4"/>
    <p:sldId id="425" r:id="rId5"/>
    <p:sldId id="370" r:id="rId6"/>
    <p:sldId id="402" r:id="rId7"/>
    <p:sldId id="426" r:id="rId8"/>
    <p:sldId id="380" r:id="rId9"/>
    <p:sldId id="404" r:id="rId10"/>
    <p:sldId id="379" r:id="rId11"/>
    <p:sldId id="399" r:id="rId12"/>
    <p:sldId id="382" r:id="rId13"/>
    <p:sldId id="383" r:id="rId14"/>
    <p:sldId id="427" r:id="rId15"/>
    <p:sldId id="384" r:id="rId16"/>
    <p:sldId id="424" r:id="rId17"/>
    <p:sldId id="389" r:id="rId18"/>
    <p:sldId id="390" r:id="rId19"/>
    <p:sldId id="391" r:id="rId20"/>
    <p:sldId id="392" r:id="rId21"/>
    <p:sldId id="393" r:id="rId22"/>
    <p:sldId id="396" r:id="rId23"/>
    <p:sldId id="372" r:id="rId24"/>
    <p:sldId id="395" r:id="rId25"/>
    <p:sldId id="397" r:id="rId26"/>
    <p:sldId id="398" r:id="rId27"/>
    <p:sldId id="419" r:id="rId28"/>
    <p:sldId id="420" r:id="rId29"/>
    <p:sldId id="421" r:id="rId30"/>
    <p:sldId id="422" r:id="rId31"/>
    <p:sldId id="409" r:id="rId32"/>
    <p:sldId id="410" r:id="rId33"/>
    <p:sldId id="411" r:id="rId34"/>
    <p:sldId id="412" r:id="rId35"/>
    <p:sldId id="406" r:id="rId36"/>
    <p:sldId id="407" r:id="rId37"/>
    <p:sldId id="408" r:id="rId38"/>
    <p:sldId id="413" r:id="rId39"/>
    <p:sldId id="414" r:id="rId40"/>
    <p:sldId id="320" r:id="rId41"/>
    <p:sldId id="428" r:id="rId42"/>
    <p:sldId id="371" r:id="rId43"/>
    <p:sldId id="321" r:id="rId44"/>
    <p:sldId id="318" r:id="rId45"/>
    <p:sldId id="328" r:id="rId46"/>
    <p:sldId id="324" r:id="rId47"/>
    <p:sldId id="325" r:id="rId48"/>
    <p:sldId id="333" r:id="rId49"/>
    <p:sldId id="261" r:id="rId50"/>
    <p:sldId id="274" r:id="rId51"/>
    <p:sldId id="262" r:id="rId52"/>
    <p:sldId id="263" r:id="rId53"/>
    <p:sldId id="264" r:id="rId54"/>
    <p:sldId id="276" r:id="rId55"/>
    <p:sldId id="277" r:id="rId56"/>
    <p:sldId id="278" r:id="rId57"/>
    <p:sldId id="265" r:id="rId58"/>
    <p:sldId id="341" r:id="rId59"/>
    <p:sldId id="376" r:id="rId60"/>
    <p:sldId id="267" r:id="rId61"/>
    <p:sldId id="342" r:id="rId62"/>
    <p:sldId id="343" r:id="rId63"/>
    <p:sldId id="344" r:id="rId64"/>
    <p:sldId id="345" r:id="rId65"/>
    <p:sldId id="346" r:id="rId66"/>
    <p:sldId id="351" r:id="rId67"/>
    <p:sldId id="352" r:id="rId68"/>
    <p:sldId id="353" r:id="rId69"/>
    <p:sldId id="354" r:id="rId70"/>
    <p:sldId id="355" r:id="rId71"/>
    <p:sldId id="356" r:id="rId72"/>
    <p:sldId id="357" r:id="rId73"/>
    <p:sldId id="358" r:id="rId74"/>
    <p:sldId id="359" r:id="rId75"/>
    <p:sldId id="360" r:id="rId76"/>
    <p:sldId id="361" r:id="rId77"/>
    <p:sldId id="362" r:id="rId78"/>
    <p:sldId id="363" r:id="rId79"/>
    <p:sldId id="364" r:id="rId80"/>
    <p:sldId id="365" r:id="rId81"/>
    <p:sldId id="366" r:id="rId82"/>
    <p:sldId id="367" r:id="rId83"/>
    <p:sldId id="368" r:id="rId84"/>
    <p:sldId id="430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2" autoAdjust="0"/>
    <p:restoredTop sz="94675" autoAdjust="0"/>
  </p:normalViewPr>
  <p:slideViewPr>
    <p:cSldViewPr>
      <p:cViewPr varScale="1">
        <p:scale>
          <a:sx n="111" d="100"/>
          <a:sy n="111" d="100"/>
        </p:scale>
        <p:origin x="-16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00689-40A9-4F08-8B61-53FA84FC98E5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20129-B34E-495B-BD32-E82A92AB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E83-7983-4F48-AFC6-9BFEBE6504A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755-AA8D-46C6-9681-28EDEF01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8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E83-7983-4F48-AFC6-9BFEBE6504A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755-AA8D-46C6-9681-28EDEF01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9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E83-7983-4F48-AFC6-9BFEBE6504A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755-AA8D-46C6-9681-28EDEF01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3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E83-7983-4F48-AFC6-9BFEBE6504A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755-AA8D-46C6-9681-28EDEF01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3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E83-7983-4F48-AFC6-9BFEBE6504A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755-AA8D-46C6-9681-28EDEF01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6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E83-7983-4F48-AFC6-9BFEBE6504A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755-AA8D-46C6-9681-28EDEF01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4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E83-7983-4F48-AFC6-9BFEBE6504A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755-AA8D-46C6-9681-28EDEF01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9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E83-7983-4F48-AFC6-9BFEBE6504A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755-AA8D-46C6-9681-28EDEF01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1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E83-7983-4F48-AFC6-9BFEBE6504A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755-AA8D-46C6-9681-28EDEF01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2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E83-7983-4F48-AFC6-9BFEBE6504A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755-AA8D-46C6-9681-28EDEF01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1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E83-7983-4F48-AFC6-9BFEBE6504A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755-AA8D-46C6-9681-28EDEF01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1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D0E83-7983-4F48-AFC6-9BFEBE6504A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2D755-AA8D-46C6-9681-28EDEF01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3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10" Type="http://schemas.openxmlformats.org/officeDocument/2006/relationships/image" Target="../media/image74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11" Type="http://schemas.openxmlformats.org/officeDocument/2006/relationships/image" Target="../media/image75.jpg"/><Relationship Id="rId5" Type="http://schemas.openxmlformats.org/officeDocument/2006/relationships/image" Target="../media/image69.jpg"/><Relationship Id="rId10" Type="http://schemas.openxmlformats.org/officeDocument/2006/relationships/image" Target="../media/image74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11" Type="http://schemas.openxmlformats.org/officeDocument/2006/relationships/image" Target="../media/image75.jpg"/><Relationship Id="rId5" Type="http://schemas.openxmlformats.org/officeDocument/2006/relationships/image" Target="../media/image69.jpg"/><Relationship Id="rId10" Type="http://schemas.openxmlformats.org/officeDocument/2006/relationships/image" Target="../media/image74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11" Type="http://schemas.openxmlformats.org/officeDocument/2006/relationships/image" Target="../media/image75.jpg"/><Relationship Id="rId5" Type="http://schemas.openxmlformats.org/officeDocument/2006/relationships/image" Target="../media/image69.jpg"/><Relationship Id="rId10" Type="http://schemas.openxmlformats.org/officeDocument/2006/relationships/image" Target="../media/image74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11" Type="http://schemas.openxmlformats.org/officeDocument/2006/relationships/image" Target="../media/image75.jpg"/><Relationship Id="rId5" Type="http://schemas.openxmlformats.org/officeDocument/2006/relationships/image" Target="../media/image69.jpg"/><Relationship Id="rId10" Type="http://schemas.openxmlformats.org/officeDocument/2006/relationships/image" Target="../media/image74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Relationship Id="rId14" Type="http://schemas.openxmlformats.org/officeDocument/2006/relationships/image" Target="../media/image78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152400"/>
            <a:ext cx="9448800" cy="7162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76200"/>
            <a:ext cx="9296400" cy="6934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07179" y="1524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Envoi: Aftermath of World War II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01218" y="6278541"/>
            <a:ext cx="12409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Auschwitz, 1945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856211"/>
            <a:ext cx="9220200" cy="51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35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532" y="-76200"/>
            <a:ext cx="9157531" cy="701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07179" y="1524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Envoi: Aftermath of World War II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4367213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547785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Theodor W. Adorno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3048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“To write poetry after Auschwitz </a:t>
            </a:r>
          </a:p>
          <a:p>
            <a:pPr algn="ctr"/>
            <a:r>
              <a:rPr lang="en-US" dirty="0" smtClean="0"/>
              <a:t>is barbaric.”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62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28655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1945: Division of Germany into Four Zones of Occupation</a:t>
            </a:r>
            <a:endParaRPr lang="en-US" sz="2000" dirty="0"/>
          </a:p>
        </p:txBody>
      </p:sp>
      <p:pic>
        <p:nvPicPr>
          <p:cNvPr id="2050" name="Picture 2" descr="Image result for 1945 FOUR ZONES OCCUPATION GERM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53" y="1111665"/>
            <a:ext cx="7391400" cy="52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36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319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1945-46: Nuremberg Trials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476712" cy="56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93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28655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1945: Division of Germany into Four Zones of Occupation</a:t>
            </a:r>
            <a:endParaRPr lang="en-US" sz="2000" dirty="0"/>
          </a:p>
        </p:txBody>
      </p:sp>
      <p:pic>
        <p:nvPicPr>
          <p:cNvPr id="2050" name="Picture 2" descr="Image result for 1945 FOUR ZONES OCCUPATION GERM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53" y="1111665"/>
            <a:ext cx="7391400" cy="52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69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55949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1949: Division of Germany into East and West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63" y="1238310"/>
            <a:ext cx="4191000" cy="54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60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532" y="-76200"/>
            <a:ext cx="9157531" cy="701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94418" y="8382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Envoi: Aftermath of World War II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4367213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547785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Theodor W. Adorno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3048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“To write poetry after Auschwitz </a:t>
            </a:r>
          </a:p>
          <a:p>
            <a:pPr algn="ctr"/>
            <a:r>
              <a:rPr lang="en-US" dirty="0" smtClean="0"/>
              <a:t>is barbaric.”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95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Darmstadt Summer Courses, from 1946 onward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33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Darmstadt Summer Courses, from 1946 onward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046718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1946 – Wolfgang Fortner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84" y="1676400"/>
            <a:ext cx="32766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58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Darmstadt Summer Courses, from 1946 onward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046718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1946 – Wolfgang Fortner</a:t>
            </a:r>
          </a:p>
          <a:p>
            <a:endParaRPr lang="en-US" dirty="0"/>
          </a:p>
          <a:p>
            <a:r>
              <a:rPr lang="en-US" dirty="0" smtClean="0"/>
              <a:t>1947 – Paul Hindemith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20" y="1524000"/>
            <a:ext cx="4013580" cy="506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08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76200"/>
            <a:ext cx="9296400" cy="6934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01980"/>
            <a:ext cx="9296400" cy="5577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0" y="1524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Envoi: Aftermath of World War II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8279" y="6278541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Dresden, 1945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02576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Darmstadt Summer Courses, from 1946 onward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6561" y="2039392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1946 – Wolfgang Fortner</a:t>
            </a:r>
          </a:p>
          <a:p>
            <a:endParaRPr lang="en-US" dirty="0"/>
          </a:p>
          <a:p>
            <a:r>
              <a:rPr lang="en-US" dirty="0" smtClean="0"/>
              <a:t>1947 – Paul Hindemith</a:t>
            </a:r>
          </a:p>
          <a:p>
            <a:endParaRPr lang="en-US" dirty="0"/>
          </a:p>
          <a:p>
            <a:r>
              <a:rPr lang="en-US" dirty="0" smtClean="0"/>
              <a:t>1948 – René Leibowitz (</a:t>
            </a:r>
            <a:r>
              <a:rPr lang="en-US" i="1" dirty="0" smtClean="0"/>
              <a:t>Schoenberg et son </a:t>
            </a:r>
            <a:r>
              <a:rPr lang="en-US" i="1" dirty="0" err="1" smtClean="0"/>
              <a:t>école</a:t>
            </a:r>
            <a:r>
              <a:rPr lang="en-US" dirty="0" smtClean="0"/>
              <a:t>, 1946)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583782"/>
            <a:ext cx="5524500" cy="31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12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Darmstadt Summer Courses, from 1946 onward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072675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1946 – Wolfgang Fortner</a:t>
            </a:r>
          </a:p>
          <a:p>
            <a:endParaRPr lang="en-US" dirty="0"/>
          </a:p>
          <a:p>
            <a:r>
              <a:rPr lang="en-US" dirty="0" smtClean="0"/>
              <a:t>1947 – Paul Hindemith</a:t>
            </a:r>
          </a:p>
          <a:p>
            <a:endParaRPr lang="en-US" dirty="0"/>
          </a:p>
          <a:p>
            <a:r>
              <a:rPr lang="en-US" dirty="0" smtClean="0"/>
              <a:t>1948 – René Leibowitz (</a:t>
            </a:r>
            <a:r>
              <a:rPr lang="en-US" i="1" dirty="0" smtClean="0"/>
              <a:t>Schoenberg et son </a:t>
            </a:r>
            <a:r>
              <a:rPr lang="en-US" i="1" dirty="0" err="1" smtClean="0"/>
              <a:t>école</a:t>
            </a:r>
            <a:r>
              <a:rPr lang="en-US" dirty="0" smtClean="0"/>
              <a:t>, 1946)</a:t>
            </a:r>
          </a:p>
          <a:p>
            <a:endParaRPr lang="en-US" dirty="0"/>
          </a:p>
          <a:p>
            <a:r>
              <a:rPr lang="en-US" dirty="0" smtClean="0"/>
              <a:t>1949 – Olivier </a:t>
            </a:r>
            <a:r>
              <a:rPr lang="en-US" dirty="0" err="1" smtClean="0"/>
              <a:t>Messiaen</a:t>
            </a:r>
            <a:r>
              <a:rPr lang="en-US" dirty="0" smtClean="0"/>
              <a:t>; and first admission of foreign students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05000"/>
            <a:ext cx="2506407" cy="41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75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" y="1176624"/>
            <a:ext cx="4161692" cy="5410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276" y="1752600"/>
            <a:ext cx="4304230" cy="4258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56352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Messiaen</a:t>
            </a:r>
            <a:r>
              <a:rPr lang="en-US" dirty="0" smtClean="0"/>
              <a:t>, “Mode de </a:t>
            </a:r>
            <a:r>
              <a:rPr lang="en-US" dirty="0" err="1" smtClean="0"/>
              <a:t>valeurs</a:t>
            </a:r>
            <a:r>
              <a:rPr lang="en-US" dirty="0" smtClean="0"/>
              <a:t> et </a:t>
            </a:r>
            <a:r>
              <a:rPr lang="en-US" dirty="0" err="1" smtClean="0"/>
              <a:t>d’intensités</a:t>
            </a:r>
            <a:r>
              <a:rPr lang="en-US" dirty="0" smtClean="0"/>
              <a:t>” (1949)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61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9754"/>
            <a:ext cx="3034748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71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 Webern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310778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Variations for Piano, op. 27 (1935-36), second movement, “</a:t>
            </a:r>
            <a:r>
              <a:rPr lang="en-US" dirty="0" err="1" smtClean="0"/>
              <a:t>Sehr</a:t>
            </a:r>
            <a:r>
              <a:rPr lang="en-US" dirty="0" smtClean="0"/>
              <a:t> Schnell”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457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Increasingly admired as a model </a:t>
            </a:r>
          </a:p>
          <a:p>
            <a:pPr algn="ctr"/>
            <a:r>
              <a:rPr lang="en-US" dirty="0" smtClean="0"/>
              <a:t>in and around postwar Darmstadt, such pieces as: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46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Darmstadt Summer Courses, from 1946 onward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046718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1946 – Wolfgang Fortner</a:t>
            </a:r>
          </a:p>
          <a:p>
            <a:endParaRPr lang="en-US" dirty="0"/>
          </a:p>
          <a:p>
            <a:r>
              <a:rPr lang="en-US" dirty="0" smtClean="0"/>
              <a:t>1947 – Paul Hindemith</a:t>
            </a:r>
          </a:p>
          <a:p>
            <a:endParaRPr lang="en-US" dirty="0"/>
          </a:p>
          <a:p>
            <a:r>
              <a:rPr lang="en-US" dirty="0" smtClean="0"/>
              <a:t>1948 – René Leibowitz (</a:t>
            </a:r>
            <a:r>
              <a:rPr lang="en-US" i="1" dirty="0" smtClean="0"/>
              <a:t>Schoenberg et son </a:t>
            </a:r>
            <a:r>
              <a:rPr lang="en-US" i="1" dirty="0" err="1" smtClean="0"/>
              <a:t>école</a:t>
            </a:r>
            <a:r>
              <a:rPr lang="en-US" dirty="0" smtClean="0"/>
              <a:t>, 1946)</a:t>
            </a:r>
          </a:p>
          <a:p>
            <a:endParaRPr lang="en-US" dirty="0"/>
          </a:p>
          <a:p>
            <a:r>
              <a:rPr lang="en-US" dirty="0" smtClean="0"/>
              <a:t>1949 – Olivier </a:t>
            </a:r>
            <a:r>
              <a:rPr lang="en-US" dirty="0" err="1" smtClean="0"/>
              <a:t>Messiaen</a:t>
            </a:r>
            <a:r>
              <a:rPr lang="en-US" dirty="0" smtClean="0"/>
              <a:t>; and first admission of foreign students</a:t>
            </a:r>
          </a:p>
          <a:p>
            <a:endParaRPr lang="en-US" dirty="0"/>
          </a:p>
          <a:p>
            <a:r>
              <a:rPr lang="en-US" dirty="0" smtClean="0"/>
              <a:t>1950 – Ernst </a:t>
            </a:r>
            <a:r>
              <a:rPr lang="en-US" dirty="0" err="1" smtClean="0"/>
              <a:t>Krenek</a:t>
            </a:r>
            <a:r>
              <a:rPr lang="en-US" dirty="0" smtClean="0"/>
              <a:t> and </a:t>
            </a:r>
            <a:r>
              <a:rPr lang="en-US" dirty="0" err="1" smtClean="0"/>
              <a:t>Edgard</a:t>
            </a:r>
            <a:r>
              <a:rPr lang="en-US" dirty="0" smtClean="0"/>
              <a:t> </a:t>
            </a:r>
            <a:r>
              <a:rPr lang="en-US" dirty="0" err="1" smtClean="0"/>
              <a:t>Varèse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. . . . . . .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28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45339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6873" y="2971800"/>
            <a:ext cx="2205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“Total serialism”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or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“Integral serialism”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45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74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32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Darmstadt, 1953: Declaration of Allegiance to Webern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19" y="4042232"/>
            <a:ext cx="1676400" cy="2388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82" y="4004417"/>
            <a:ext cx="1720197" cy="2408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9" y="1080147"/>
            <a:ext cx="3309604" cy="2482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54" y="1080147"/>
            <a:ext cx="3458198" cy="24822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2519" y="3562350"/>
            <a:ext cx="619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Pierre Boulez                                                 </a:t>
            </a:r>
            <a:r>
              <a:rPr lang="en-US" dirty="0" err="1" smtClean="0"/>
              <a:t>Karlheinz</a:t>
            </a:r>
            <a:r>
              <a:rPr lang="en-US" dirty="0" smtClean="0"/>
              <a:t> Stockhausen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76813" y="644474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Luigi </a:t>
            </a:r>
            <a:r>
              <a:rPr lang="en-US" dirty="0" err="1" smtClean="0"/>
              <a:t>Nono</a:t>
            </a:r>
            <a:r>
              <a:rPr lang="en-US" dirty="0" smtClean="0"/>
              <a:t>                                              Karel </a:t>
            </a:r>
            <a:r>
              <a:rPr lang="en-US" dirty="0" err="1" smtClean="0"/>
              <a:t>Goeyvaerts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92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67" y="0"/>
            <a:ext cx="4861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6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07"/>
            <a:ext cx="9144000" cy="63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41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03"/>
            <a:ext cx="9144000" cy="63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74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76200"/>
            <a:ext cx="9296400" cy="6934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07179" y="7620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Envoi: Aftermath of World War II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1523999"/>
            <a:ext cx="9402746" cy="41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98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07"/>
            <a:ext cx="9144000" cy="63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09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85" y="968443"/>
            <a:ext cx="3888994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9482" y="579120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Cage (1912-1992)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3161323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“Indeterminacy”</a:t>
            </a:r>
          </a:p>
          <a:p>
            <a:endParaRPr lang="en-US" dirty="0"/>
          </a:p>
          <a:p>
            <a:r>
              <a:rPr lang="en-US" dirty="0" smtClean="0"/>
              <a:t>(Music of chance)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32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85" y="968443"/>
            <a:ext cx="3888994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1981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Influences include the embrace of “noise” of all kinds—often coupled with meditative Zen Buddhism: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59911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Cage’s Indeterminacy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9482" y="579120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Cage (1912-1992)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39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85" y="968443"/>
            <a:ext cx="3888994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198120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Influences include the embrace of “noise” of all kinds—often coupled with meditative Zen Buddhism: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Abandon “control” over sounds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“Let sounds be themselves”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valuing of “silence”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59911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Cage’s Indeterminacy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9482" y="579120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Cage (1912-1992)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06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85" y="968443"/>
            <a:ext cx="3888994" cy="464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76" y="1219200"/>
            <a:ext cx="3791769" cy="4908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0" y="45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1952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9482" y="579120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Cage (1912-1992)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39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40956"/>
            <a:ext cx="743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Consumerism and Technology: new worlds of media and commercialization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5705" y="1371600"/>
            <a:ext cx="754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Advances in cinema technology and radio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Tape recording (introduced publicly, 1948)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Avant-Garde: Pierre Schaeffer, Pierre Henry, </a:t>
            </a:r>
            <a:r>
              <a:rPr lang="en-US" i="1" dirty="0" err="1" smtClean="0"/>
              <a:t>musique</a:t>
            </a:r>
            <a:r>
              <a:rPr lang="en-US" i="1" dirty="0" smtClean="0"/>
              <a:t> </a:t>
            </a:r>
            <a:r>
              <a:rPr lang="en-US" i="1" dirty="0" err="1" smtClean="0"/>
              <a:t>concrète</a:t>
            </a:r>
            <a:endParaRPr lang="en-US" i="1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(Late 1940s, early 1950s)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10" y="3810000"/>
            <a:ext cx="4507098" cy="2438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19906"/>
            <a:ext cx="3231997" cy="29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07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40956"/>
            <a:ext cx="743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Consumerism and Technology: new worlds of media and commercialization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5705" y="13716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Advances in cinema technology and radio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Tape recording (introduced publicly, 1948)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Early sound synthesizers (1951 Cologne Electronic Studio)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95600"/>
            <a:ext cx="4905642" cy="341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39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705" y="1371600"/>
            <a:ext cx="754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Advances in cinema technology and radio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Tape recording (introduced publicly, 1948)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Early sound synthesizers (1951 Cologne Electronic Studio); </a:t>
            </a:r>
          </a:p>
          <a:p>
            <a:r>
              <a:rPr lang="en-US" dirty="0"/>
              <a:t> </a:t>
            </a:r>
            <a:r>
              <a:rPr lang="en-US" dirty="0" smtClean="0"/>
              <a:t>     Moog synthesizer, first to be sold commercially, 1964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00400"/>
            <a:ext cx="4351471" cy="3263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40956"/>
            <a:ext cx="743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Consumerism and Technology: new worlds of media and commercialization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83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3" y="1091041"/>
            <a:ext cx="1747979" cy="2015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55" y="1105995"/>
            <a:ext cx="1662245" cy="2000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68449"/>
            <a:ext cx="1620515" cy="193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00" y="3892541"/>
            <a:ext cx="1905000" cy="2206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46" y="3835123"/>
            <a:ext cx="1784532" cy="2287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3" y="3853146"/>
            <a:ext cx="1937371" cy="2220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6" y="3874154"/>
            <a:ext cx="2477655" cy="2209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03" y="1190006"/>
            <a:ext cx="1966865" cy="18399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3139152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Pierre Boulez            </a:t>
            </a:r>
            <a:r>
              <a:rPr lang="en-US" sz="1400" dirty="0" err="1" smtClean="0"/>
              <a:t>Karlheinz</a:t>
            </a:r>
            <a:r>
              <a:rPr lang="en-US" sz="1400" dirty="0" smtClean="0"/>
              <a:t> Stockhausen         Luciano </a:t>
            </a:r>
            <a:r>
              <a:rPr lang="en-US" sz="1400" dirty="0" err="1" smtClean="0"/>
              <a:t>Berio</a:t>
            </a:r>
            <a:r>
              <a:rPr lang="en-US" sz="1400" dirty="0" smtClean="0"/>
              <a:t>                    John Cage                     Krzysztof </a:t>
            </a:r>
            <a:r>
              <a:rPr lang="en-US" sz="1400" dirty="0" err="1" smtClean="0"/>
              <a:t>Penderecki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601" y="6179969"/>
            <a:ext cx="823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Iannis</a:t>
            </a:r>
            <a:r>
              <a:rPr lang="en-US" sz="1400" dirty="0" smtClean="0"/>
              <a:t> </a:t>
            </a:r>
            <a:r>
              <a:rPr lang="en-US" sz="1400" dirty="0" err="1" smtClean="0"/>
              <a:t>Xenakis</a:t>
            </a:r>
            <a:r>
              <a:rPr lang="en-US" sz="1400" dirty="0" smtClean="0"/>
              <a:t>                               </a:t>
            </a:r>
            <a:r>
              <a:rPr lang="en-US" sz="1400" dirty="0" err="1" smtClean="0"/>
              <a:t>Gyorgi</a:t>
            </a:r>
            <a:r>
              <a:rPr lang="en-US" sz="1400" dirty="0" smtClean="0"/>
              <a:t> </a:t>
            </a:r>
            <a:r>
              <a:rPr lang="en-US" sz="1400" dirty="0" err="1" smtClean="0"/>
              <a:t>Ligeti</a:t>
            </a:r>
            <a:r>
              <a:rPr lang="en-US" sz="1400" dirty="0" smtClean="0"/>
              <a:t>                                    Milton Babbitt                           Elliot Carter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23850" y="381001"/>
            <a:ext cx="357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Into the 1950s: New Avant-Gardes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31" y="1190006"/>
            <a:ext cx="1549669" cy="19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70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5" y="0"/>
            <a:ext cx="50074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1958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0" y="76200"/>
            <a:ext cx="914400" cy="670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73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76200"/>
            <a:ext cx="9296400" cy="6934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01980"/>
            <a:ext cx="9296400" cy="5577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0" y="1524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Envoi: Aftermath of World War II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8279" y="6278541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Dresden, 1945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88507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04336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1950s: pluralistic art-music styles of advanced complexity and consciously formulated intellectualized systems and experiments.  Losing an audience.</a:t>
            </a:r>
          </a:p>
        </p:txBody>
      </p:sp>
    </p:spTree>
    <p:extLst>
      <p:ext uri="{BB962C8B-B14F-4D97-AF65-F5344CB8AC3E}">
        <p14:creationId xmlns:p14="http://schemas.microsoft.com/office/powerpoint/2010/main" val="2155663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04336"/>
            <a:ext cx="533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1950s: pluralistic art-music styles of advanced complexity and consciously formulated intellectualized systems and experiments.  Losing an audience.</a:t>
            </a:r>
          </a:p>
          <a:p>
            <a:pPr algn="ctr"/>
            <a:endParaRPr lang="en-US" dirty="0"/>
          </a:p>
          <a:p>
            <a:pPr algn="ctr"/>
            <a:r>
              <a:rPr lang="en-US" sz="3200" dirty="0" smtClean="0"/>
              <a:t>But …… why?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1691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04336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1950s: pluralistic art-music styles of advanced complexity and consciously formulated intellectualized systems and experiments.  Losing an audience.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But why?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8548" y="22860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Reaction to 1930s, 1940s: emotional and sociological effects of economic depression, totalitarianism, and the most brutal of wars; suspicion of emotion and “turning on” an audience</a:t>
            </a:r>
          </a:p>
        </p:txBody>
      </p:sp>
    </p:spTree>
    <p:extLst>
      <p:ext uri="{BB962C8B-B14F-4D97-AF65-F5344CB8AC3E}">
        <p14:creationId xmlns:p14="http://schemas.microsoft.com/office/powerpoint/2010/main" val="3087496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04336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1950s: pluralistic art-music styles of advanced complexity and consciously formulated intellectualized systems and experiments.  Losing an audience.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But why?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8548" y="22860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Reaction to 1930s, 1940s: emotional and sociological effects of economic depression, totalitarianism, and the most brutal of wars; suspicion of emotion and “turning on” an audience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038600"/>
            <a:ext cx="3581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Karlheinz</a:t>
            </a:r>
            <a:r>
              <a:rPr lang="en-US" sz="1400" dirty="0" smtClean="0"/>
              <a:t> Stockhausen (</a:t>
            </a:r>
            <a:r>
              <a:rPr lang="en-US" sz="1400" dirty="0"/>
              <a:t>1971</a:t>
            </a:r>
            <a:r>
              <a:rPr lang="en-US" sz="1400" dirty="0" smtClean="0"/>
              <a:t>) on his past work: “I am very sensitive to [the periodic beat, which makes people march without knowing it], because that was exactly the way the Nazis tuned in the whole population with marching music on the radio, and whether it’s marching music, pop, or even a rock beat, I don’t like it.”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92" y="3389419"/>
            <a:ext cx="4038600" cy="28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5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04336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1950s, 1960s: pluralistic art-music styles of advanced complexity and consciously formulated intellectualized systems and experiments.  Losing an audience.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But why?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9942" y="20574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Reaction to 1930s, 1940s: emotional and sociological effects of economic depression, totalitarianism, and the most brutal of wars; suspicion of emotion and “turning on” an audience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2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04336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1950s, 1960s: pluralistic art-music styles of advanced complexity and consciously formulated intellectualized systems and experiments.  Losing an audience.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But why?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9942" y="2057400"/>
            <a:ext cx="716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Reaction to 1930s, 1940s: emotional and sociological effects of economic depression, totalitarianism, and the most brutal of wars; suspicion of emotion and “turning on” an audience</a:t>
            </a:r>
          </a:p>
          <a:p>
            <a:endParaRPr lang="en-US" dirty="0"/>
          </a:p>
          <a:p>
            <a:r>
              <a:rPr lang="en-US" dirty="0" smtClean="0"/>
              <a:t>Elite-art composers continue to steer clear of the growing power and mass-culture enthusiasms of popular culture: do not succumb the taint of American or European commercialism</a:t>
            </a:r>
          </a:p>
        </p:txBody>
      </p:sp>
    </p:spTree>
    <p:extLst>
      <p:ext uri="{BB962C8B-B14F-4D97-AF65-F5344CB8AC3E}">
        <p14:creationId xmlns:p14="http://schemas.microsoft.com/office/powerpoint/2010/main" val="3398720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04336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1950s, 1960s: pluralistic art-music styles of advanced complexity and consciously formulated intellectualized systems and experiments.  Losing an audience.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But why?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9942" y="20574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Reaction to 1930s, 1940s: emotional and sociological effects of economic depression, totalitarianism, and the most brutal of wars; suspicion of emotion and “turning on” an audience</a:t>
            </a:r>
          </a:p>
          <a:p>
            <a:endParaRPr lang="en-US" dirty="0"/>
          </a:p>
          <a:p>
            <a:r>
              <a:rPr lang="en-US" dirty="0" smtClean="0"/>
              <a:t>Elite-art composers continue to steer clear of the growing power and mass-culture enthusiasms of popular culture: do not succumb the taint of American or European commercialism</a:t>
            </a:r>
          </a:p>
          <a:p>
            <a:endParaRPr lang="en-US" dirty="0"/>
          </a:p>
          <a:p>
            <a:r>
              <a:rPr lang="en-US" dirty="0" smtClean="0"/>
              <a:t>Intrinsic interest in music-technical development in an increasingly technical age: the appeal of the scientific, mathematical, or intellectual approach to art</a:t>
            </a:r>
          </a:p>
        </p:txBody>
      </p:sp>
    </p:spTree>
    <p:extLst>
      <p:ext uri="{BB962C8B-B14F-4D97-AF65-F5344CB8AC3E}">
        <p14:creationId xmlns:p14="http://schemas.microsoft.com/office/powerpoint/2010/main" val="2186485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04336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1950s, 1960s: pluralistic art-music styles of advanced complexity and consciously formulated intellectualized systems and experiments.  Losing an audience.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But why?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9942" y="2057400"/>
            <a:ext cx="716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Reaction to 1930s, 1940s: emotional and sociological effects of economic depression, totalitarianism, and the most brutal of wars; suspicion of emotion and “turning on” an audience</a:t>
            </a:r>
          </a:p>
          <a:p>
            <a:endParaRPr lang="en-US" dirty="0"/>
          </a:p>
          <a:p>
            <a:r>
              <a:rPr lang="en-US" dirty="0" smtClean="0"/>
              <a:t>Elite-art composers continue to steer clear of the growing power and mass-culture enthusiasms of popular culture: do not succumb the taint of American or European commercialism</a:t>
            </a:r>
          </a:p>
          <a:p>
            <a:endParaRPr lang="en-US" dirty="0"/>
          </a:p>
          <a:p>
            <a:r>
              <a:rPr lang="en-US" dirty="0" smtClean="0"/>
              <a:t>Intrinsic interest in music-technical development in an increasingly technical age: the appeal of the scientific, mathematical, or intellectual approach to art</a:t>
            </a:r>
          </a:p>
          <a:p>
            <a:endParaRPr lang="en-US" dirty="0"/>
          </a:p>
          <a:p>
            <a:r>
              <a:rPr lang="en-US" dirty="0" smtClean="0"/>
              <a:t>The political and cultural impact of non-European world cultures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85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04336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1950s, 1960s: pluralistic art-music styles of advanced complexity and consciously formulated intellectualized systems and experiments.  Losing an audience.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But why?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9942" y="2057400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Reaction to 1930s, 1940s: emotional and sociological effects of economic depression, totalitarianism, and the most brutal of wars; suspicion of emotion and “turning on” an audience</a:t>
            </a:r>
          </a:p>
          <a:p>
            <a:endParaRPr lang="en-US" dirty="0"/>
          </a:p>
          <a:p>
            <a:r>
              <a:rPr lang="en-US" dirty="0" smtClean="0"/>
              <a:t>Elite-art composers continue to steer clear of the growing power and mass-culture enthusiasms of popular culture: do not succumb the taint of American or European commercialism</a:t>
            </a:r>
          </a:p>
          <a:p>
            <a:endParaRPr lang="en-US" dirty="0"/>
          </a:p>
          <a:p>
            <a:r>
              <a:rPr lang="en-US" dirty="0" smtClean="0"/>
              <a:t>Intrinsic interest in music-technical development in an increasingly technical age: the appeal of the scientific, mathematical, or intellectual approach to art</a:t>
            </a:r>
          </a:p>
          <a:p>
            <a:endParaRPr lang="en-US" dirty="0"/>
          </a:p>
          <a:p>
            <a:r>
              <a:rPr lang="en-US" dirty="0"/>
              <a:t>The political and cultural impact of non-European world </a:t>
            </a:r>
            <a:r>
              <a:rPr lang="en-US" dirty="0" smtClean="0"/>
              <a:t>cultures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some: the embrace of Asian spirituality (a rejection of Western linearity and “musical logic”)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91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1100" y="68579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Stravinsky, then a French citizen, moves to the United States </a:t>
            </a:r>
          </a:p>
          <a:p>
            <a:pPr algn="ctr"/>
            <a:r>
              <a:rPr lang="en-US" dirty="0" smtClean="0"/>
              <a:t>in September 1939 (the outbreak of WWII)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3810000" cy="49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50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3" y="1091041"/>
            <a:ext cx="1747979" cy="2015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55" y="1105995"/>
            <a:ext cx="1662245" cy="2000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68449"/>
            <a:ext cx="1620515" cy="193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00" y="3892541"/>
            <a:ext cx="1905000" cy="2206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46" y="3835123"/>
            <a:ext cx="1784532" cy="2287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3" y="3853146"/>
            <a:ext cx="1937371" cy="2220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6" y="3874154"/>
            <a:ext cx="2477655" cy="2209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03" y="1190006"/>
            <a:ext cx="1966865" cy="18399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3139152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Pierre Boulez            </a:t>
            </a:r>
            <a:r>
              <a:rPr lang="en-US" sz="1400" dirty="0" err="1" smtClean="0"/>
              <a:t>Karlheinz</a:t>
            </a:r>
            <a:r>
              <a:rPr lang="en-US" sz="1400" dirty="0" smtClean="0"/>
              <a:t> Stockhausen         Luciano </a:t>
            </a:r>
            <a:r>
              <a:rPr lang="en-US" sz="1400" dirty="0" err="1" smtClean="0"/>
              <a:t>Berio</a:t>
            </a:r>
            <a:r>
              <a:rPr lang="en-US" sz="1400" dirty="0" smtClean="0"/>
              <a:t>                    John Cage                     Krzysztof </a:t>
            </a:r>
            <a:r>
              <a:rPr lang="en-US" sz="1400" dirty="0" err="1" smtClean="0"/>
              <a:t>Penderecki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601" y="6179969"/>
            <a:ext cx="823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Iannis</a:t>
            </a:r>
            <a:r>
              <a:rPr lang="en-US" sz="1400" dirty="0" smtClean="0"/>
              <a:t> </a:t>
            </a:r>
            <a:r>
              <a:rPr lang="en-US" sz="1400" dirty="0" err="1" smtClean="0"/>
              <a:t>Xenakis</a:t>
            </a:r>
            <a:r>
              <a:rPr lang="en-US" sz="1400" dirty="0" smtClean="0"/>
              <a:t>                               </a:t>
            </a:r>
            <a:r>
              <a:rPr lang="en-US" sz="1400" dirty="0" err="1" smtClean="0"/>
              <a:t>Gyorgi</a:t>
            </a:r>
            <a:r>
              <a:rPr lang="en-US" sz="1400" dirty="0" smtClean="0"/>
              <a:t> </a:t>
            </a:r>
            <a:r>
              <a:rPr lang="en-US" sz="1400" dirty="0" err="1" smtClean="0"/>
              <a:t>Ligeti</a:t>
            </a:r>
            <a:r>
              <a:rPr lang="en-US" sz="1400" dirty="0" smtClean="0"/>
              <a:t>                                    Milton Babbitt                           Elliot Carter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23850" y="381001"/>
            <a:ext cx="357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Into the 1950s: New Avant-Gardes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31" y="1190006"/>
            <a:ext cx="1549669" cy="19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8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1100" y="68579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Stravinsky, then a French citizen, moves to the United States </a:t>
            </a:r>
          </a:p>
          <a:p>
            <a:pPr algn="ctr"/>
            <a:r>
              <a:rPr lang="en-US" dirty="0" smtClean="0"/>
              <a:t>in September 1939 (the outbreak of WWII)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2" y="1676400"/>
            <a:ext cx="3810000" cy="49352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600" y="2971800"/>
            <a:ext cx="4271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Completes the Symphony in C (1938-40)</a:t>
            </a:r>
          </a:p>
          <a:p>
            <a:endParaRPr lang="en-US" dirty="0"/>
          </a:p>
          <a:p>
            <a:r>
              <a:rPr lang="en-US" dirty="0" smtClean="0"/>
              <a:t>New arrangement of </a:t>
            </a:r>
            <a:r>
              <a:rPr lang="en-US" dirty="0"/>
              <a:t> </a:t>
            </a:r>
            <a:r>
              <a:rPr lang="en-US" dirty="0" smtClean="0"/>
              <a:t>“The Star-Spangled Banner” (1941)</a:t>
            </a:r>
          </a:p>
          <a:p>
            <a:endParaRPr lang="en-US" dirty="0"/>
          </a:p>
          <a:p>
            <a:r>
              <a:rPr lang="en-US" dirty="0" smtClean="0"/>
              <a:t>Symphony in Three Movements (1945)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02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85" y="1447800"/>
            <a:ext cx="3657600" cy="4864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9547" y="857153"/>
            <a:ext cx="352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Becomes an American citizen, 1945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00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53" y="793334"/>
            <a:ext cx="4996143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97067"/>
            <a:ext cx="5581650" cy="3144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5625" y="33706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Stravinsky, </a:t>
            </a:r>
            <a:r>
              <a:rPr lang="en-US" i="1" dirty="0" smtClean="0"/>
              <a:t>Orpheus</a:t>
            </a:r>
            <a:r>
              <a:rPr lang="en-US" dirty="0" smtClean="0"/>
              <a:t> (1947)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44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 (with Auden, </a:t>
            </a:r>
            <a:r>
              <a:rPr lang="en-US" dirty="0" err="1" smtClean="0"/>
              <a:t>Kallman</a:t>
            </a:r>
            <a:r>
              <a:rPr lang="en-US" dirty="0" smtClean="0"/>
              <a:t>), </a:t>
            </a:r>
            <a:r>
              <a:rPr lang="en-US" i="1" dirty="0" smtClean="0"/>
              <a:t>The Rake’s Progress </a:t>
            </a:r>
            <a:r>
              <a:rPr lang="en-US" dirty="0" smtClean="0"/>
              <a:t>(1948-51)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429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13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 (with Auden, </a:t>
            </a:r>
            <a:r>
              <a:rPr lang="en-US" dirty="0" err="1" smtClean="0"/>
              <a:t>Kallman</a:t>
            </a:r>
            <a:r>
              <a:rPr lang="en-US" dirty="0" smtClean="0"/>
              <a:t>), </a:t>
            </a:r>
            <a:r>
              <a:rPr lang="en-US" i="1" dirty="0" smtClean="0"/>
              <a:t>The Rake’s Progress </a:t>
            </a:r>
            <a:r>
              <a:rPr lang="en-US" dirty="0" smtClean="0"/>
              <a:t>(1948-51)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5475" y="6096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Secco</a:t>
            </a:r>
            <a:r>
              <a:rPr lang="en-US" dirty="0" smtClean="0"/>
              <a:t> recitative: Anne Truelove’s father and Tom </a:t>
            </a:r>
            <a:r>
              <a:rPr lang="en-US" dirty="0" err="1" smtClean="0"/>
              <a:t>Rakewell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0" y="1027444"/>
            <a:ext cx="8541099" cy="480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03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 (with Auden, </a:t>
            </a:r>
            <a:r>
              <a:rPr lang="en-US" dirty="0" err="1" smtClean="0"/>
              <a:t>Kallman</a:t>
            </a:r>
            <a:r>
              <a:rPr lang="en-US" dirty="0" smtClean="0"/>
              <a:t>), </a:t>
            </a:r>
            <a:r>
              <a:rPr lang="en-US" i="1" dirty="0" smtClean="0"/>
              <a:t>The Rake’s Progress </a:t>
            </a:r>
            <a:r>
              <a:rPr lang="en-US" dirty="0" smtClean="0"/>
              <a:t>(1948-51)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4711" y="6036184"/>
            <a:ext cx="668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of tempo di mezzo and concluding cabaletta to coloratura aria: </a:t>
            </a:r>
          </a:p>
          <a:p>
            <a:pPr algn="ctr"/>
            <a:r>
              <a:rPr lang="en-US" dirty="0" smtClean="0"/>
              <a:t>Anne Truelove, “I Go to Him” (Dawn Upshaw)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2" y="1017395"/>
            <a:ext cx="8561196" cy="48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03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 (with Auden, </a:t>
            </a:r>
            <a:r>
              <a:rPr lang="en-US" dirty="0" err="1" smtClean="0"/>
              <a:t>Kallman</a:t>
            </a:r>
            <a:r>
              <a:rPr lang="en-US" dirty="0" smtClean="0"/>
              <a:t>), </a:t>
            </a:r>
            <a:r>
              <a:rPr lang="en-US" i="1" dirty="0" smtClean="0"/>
              <a:t>The Rake’s Progress </a:t>
            </a:r>
            <a:r>
              <a:rPr lang="en-US" dirty="0" smtClean="0"/>
              <a:t>(1948-51)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172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Comic farce: Baba the Turk chatters on to a bored Tom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985520"/>
            <a:ext cx="8696960" cy="48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03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533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Stravinsky, </a:t>
            </a:r>
            <a:r>
              <a:rPr lang="en-US" i="1" dirty="0" smtClean="0"/>
              <a:t>Mass</a:t>
            </a:r>
            <a:r>
              <a:rPr lang="en-US" dirty="0" smtClean="0"/>
              <a:t> (1944-48)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90600"/>
            <a:ext cx="4343400" cy="57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53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0077"/>
            <a:ext cx="8153400" cy="5722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33606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Stravinsky, from </a:t>
            </a:r>
            <a:r>
              <a:rPr lang="en-US" i="1" dirty="0" smtClean="0"/>
              <a:t>Cantata</a:t>
            </a:r>
            <a:r>
              <a:rPr lang="en-US" dirty="0" smtClean="0"/>
              <a:t>, 1951-52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52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0077"/>
            <a:ext cx="8153400" cy="5722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33606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Stravinsky, from </a:t>
            </a:r>
            <a:r>
              <a:rPr lang="en-US" i="1" dirty="0" smtClean="0"/>
              <a:t>Cantata</a:t>
            </a:r>
            <a:r>
              <a:rPr lang="en-US" dirty="0" smtClean="0"/>
              <a:t>, 1951-52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34379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P-0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48229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P-0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49619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R-0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8841" y="3276600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I-8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7314" y="3280160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RI-8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04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5" y="0"/>
            <a:ext cx="50074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1958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0" y="76200"/>
            <a:ext cx="914400" cy="670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48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88763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 in the 1950s: The Path to Serialism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7924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sz="1600" dirty="0" err="1" smtClean="0"/>
              <a:t>Ricercar</a:t>
            </a:r>
            <a:r>
              <a:rPr lang="en-US" sz="1600" dirty="0" smtClean="0"/>
              <a:t> II” from Cantata (1951-52)—11-note row, tonal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Septet (1952-53)—8-note row, tonal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In Memoriam Dylan Thomas </a:t>
            </a:r>
            <a:r>
              <a:rPr lang="en-US" sz="1600" dirty="0" smtClean="0"/>
              <a:t>(dirge canons, 1954)-5-note row, chromatic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“Surge </a:t>
            </a:r>
            <a:r>
              <a:rPr lang="en-US" sz="1600" dirty="0" err="1" smtClean="0"/>
              <a:t>Aquilo</a:t>
            </a:r>
            <a:r>
              <a:rPr lang="en-US" sz="1600" dirty="0" smtClean="0"/>
              <a:t>” </a:t>
            </a:r>
            <a:r>
              <a:rPr lang="en-US" sz="1600" i="1" dirty="0" smtClean="0"/>
              <a:t>from </a:t>
            </a:r>
            <a:r>
              <a:rPr lang="en-US" sz="1600" i="1" dirty="0" err="1" smtClean="0"/>
              <a:t>Canticum</a:t>
            </a:r>
            <a:r>
              <a:rPr lang="en-US" sz="1600" i="1" dirty="0" smtClean="0"/>
              <a:t> Sacrum </a:t>
            </a:r>
            <a:r>
              <a:rPr lang="en-US" sz="1600" dirty="0" smtClean="0"/>
              <a:t>(1955)—based entirely on a tone 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Agon</a:t>
            </a:r>
            <a:r>
              <a:rPr lang="en-US" sz="1600" dirty="0" smtClean="0"/>
              <a:t> (1953-57)—progresses    tonal </a:t>
            </a:r>
            <a:r>
              <a:rPr lang="en-US" sz="1600" dirty="0" smtClean="0">
                <a:sym typeface="Wingdings" panose="05000000000000000000" pitchFamily="2" charset="2"/>
              </a:rPr>
              <a:t> increasingly non-tonal  non-tonal  return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--------------------------------------------------------------------------------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Threni</a:t>
            </a:r>
            <a:r>
              <a:rPr lang="en-US" sz="1600" dirty="0" smtClean="0"/>
              <a:t> (1957-58)—non-tonal, single 12-tone row throughout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Movements for Piano and Orchestra (1958-59)—non-tonal, 12-tone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5365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707488"/>
            <a:ext cx="99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FANFARE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(C)</a:t>
            </a:r>
            <a:endParaRPr lang="en-US" sz="1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19200" y="3999875"/>
            <a:ext cx="624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848600" y="3741978"/>
            <a:ext cx="99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FANFARE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(C)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2475875"/>
            <a:ext cx="0" cy="304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7800" y="3407367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dirty="0" smtClean="0"/>
              <a:t>erial elements            increasingly serial but tonal                                  very serial, non-tonal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406143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non-tonal goal: </a:t>
            </a:r>
          </a:p>
          <a:p>
            <a:r>
              <a:rPr lang="en-US" sz="1200" i="1" dirty="0" smtClean="0"/>
              <a:t>Pas de </a:t>
            </a:r>
            <a:r>
              <a:rPr lang="en-US" sz="1200" i="1" dirty="0" err="1" smtClean="0"/>
              <a:t>deux</a:t>
            </a:r>
            <a:r>
              <a:rPr lang="en-US" sz="1200" i="1" dirty="0" smtClean="0"/>
              <a:t> </a:t>
            </a:r>
            <a:r>
              <a:rPr lang="en-US" sz="1200" dirty="0" smtClean="0"/>
              <a:t>+ </a:t>
            </a:r>
            <a:r>
              <a:rPr lang="en-US" sz="1200" i="1" dirty="0" smtClean="0"/>
              <a:t>Coda </a:t>
            </a:r>
            <a:endParaRPr lang="en-US" sz="1200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467600" y="3390275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48600" y="3390275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39000" y="5029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“lost” tonality</a:t>
            </a:r>
          </a:p>
          <a:p>
            <a:r>
              <a:rPr lang="en-US" sz="1200" dirty="0"/>
              <a:t>r</a:t>
            </a:r>
            <a:r>
              <a:rPr lang="en-US" sz="1200" dirty="0" smtClean="0"/>
              <a:t>eturns, precipitated out of atonality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634241" y="457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Stravinsky, </a:t>
            </a:r>
            <a:r>
              <a:rPr lang="en-US" i="1" dirty="0" err="1" smtClean="0"/>
              <a:t>Agon</a:t>
            </a:r>
            <a:r>
              <a:rPr lang="en-US" dirty="0" smtClean="0"/>
              <a:t> (ballet, 1953-57)</a:t>
            </a:r>
            <a:endParaRPr lang="en-US" dirty="0"/>
          </a:p>
        </p:txBody>
      </p:sp>
      <p:sp>
        <p:nvSpPr>
          <p:cNvPr id="31" name="Right Brace 30"/>
          <p:cNvSpPr/>
          <p:nvPr/>
        </p:nvSpPr>
        <p:spPr>
          <a:xfrm rot="16200000">
            <a:off x="4114800" y="228600"/>
            <a:ext cx="457200" cy="6096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819400" y="2477299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Succession of individualized dances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1295400" y="3741978"/>
            <a:ext cx="5943600" cy="257897"/>
          </a:xfrm>
          <a:prstGeom prst="rect">
            <a:avLst/>
          </a:prstGeom>
          <a:gradFill flip="none" rotWithShape="1">
            <a:gsLst>
              <a:gs pos="44000">
                <a:schemeClr val="accent2">
                  <a:shade val="30000"/>
                  <a:satMod val="115000"/>
                  <a:alpha val="47000"/>
                </a:schemeClr>
              </a:gs>
              <a:gs pos="100000">
                <a:srgbClr val="00B0F0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541127" y="3545866"/>
            <a:ext cx="3379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648200" y="3545866"/>
            <a:ext cx="990600" cy="64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16200000">
            <a:off x="7555792" y="4664000"/>
            <a:ext cx="154416" cy="4312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>
            <a:off x="685800" y="1824866"/>
            <a:ext cx="7391400" cy="2446268"/>
          </a:xfrm>
          <a:prstGeom prst="arc">
            <a:avLst>
              <a:gd name="adj1" fmla="val 10786632"/>
              <a:gd name="adj2" fmla="val 0"/>
            </a:avLst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76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3" y="1091041"/>
            <a:ext cx="1747979" cy="2015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55" y="1105995"/>
            <a:ext cx="1662245" cy="2000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68449"/>
            <a:ext cx="1620515" cy="193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00" y="3892541"/>
            <a:ext cx="1905000" cy="2206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46" y="3835123"/>
            <a:ext cx="1784532" cy="2287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3" y="3853146"/>
            <a:ext cx="1937371" cy="2220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6" y="3874154"/>
            <a:ext cx="2477655" cy="2209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03" y="1190006"/>
            <a:ext cx="1966865" cy="18399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3139152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Pierre Boulez            </a:t>
            </a:r>
            <a:r>
              <a:rPr lang="en-US" sz="1400" dirty="0" err="1" smtClean="0"/>
              <a:t>Karlheinz</a:t>
            </a:r>
            <a:r>
              <a:rPr lang="en-US" sz="1400" dirty="0" smtClean="0"/>
              <a:t> Stockhausen         Luciano </a:t>
            </a:r>
            <a:r>
              <a:rPr lang="en-US" sz="1400" dirty="0" err="1" smtClean="0"/>
              <a:t>Berio</a:t>
            </a:r>
            <a:r>
              <a:rPr lang="en-US" sz="1400" dirty="0" smtClean="0"/>
              <a:t>                    John Cage                     Krzysztof </a:t>
            </a:r>
            <a:r>
              <a:rPr lang="en-US" sz="1400" dirty="0" err="1" smtClean="0"/>
              <a:t>Penderecki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601" y="6179969"/>
            <a:ext cx="823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Iannis</a:t>
            </a:r>
            <a:r>
              <a:rPr lang="en-US" sz="1400" dirty="0" smtClean="0"/>
              <a:t> </a:t>
            </a:r>
            <a:r>
              <a:rPr lang="en-US" sz="1400" dirty="0" err="1" smtClean="0"/>
              <a:t>Xenakis</a:t>
            </a:r>
            <a:r>
              <a:rPr lang="en-US" sz="1400" dirty="0" smtClean="0"/>
              <a:t>                               </a:t>
            </a:r>
            <a:r>
              <a:rPr lang="en-US" sz="1400" dirty="0" err="1" smtClean="0"/>
              <a:t>Gyorgi</a:t>
            </a:r>
            <a:r>
              <a:rPr lang="en-US" sz="1400" dirty="0" smtClean="0"/>
              <a:t> </a:t>
            </a:r>
            <a:r>
              <a:rPr lang="en-US" sz="1400" dirty="0" err="1" smtClean="0"/>
              <a:t>Ligeti</a:t>
            </a:r>
            <a:r>
              <a:rPr lang="en-US" sz="1400" dirty="0" smtClean="0"/>
              <a:t>                                    Milton Babbitt                           Elliot Carter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23850" y="381001"/>
            <a:ext cx="357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Into the 1950s: New Avant-Gardes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31" y="1190006"/>
            <a:ext cx="1549669" cy="19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06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1950s, 1960s, 1970s: Varied radicalisms, avant-gardes, “experimental </a:t>
            </a:r>
            <a:r>
              <a:rPr lang="en-US" dirty="0" err="1" smtClean="0"/>
              <a:t>musics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784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Integral serialism (Boulez, Babbitt, Stockhausen)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Indeterminacy (John Cage, music of chance, “</a:t>
            </a:r>
            <a:r>
              <a:rPr lang="en-US" dirty="0" err="1" smtClean="0"/>
              <a:t>aleatoricism</a:t>
            </a:r>
            <a:r>
              <a:rPr lang="en-US" dirty="0" smtClean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Graphic notation (Earle Brown, John Cage)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Electronic studios, electronic music, computer music, synthesizers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Stochastic music (mathematical, probabilistic: </a:t>
            </a:r>
            <a:r>
              <a:rPr lang="en-US" dirty="0" err="1" smtClean="0"/>
              <a:t>Xenakis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Sound-mass music (clusters, clouds: </a:t>
            </a:r>
            <a:r>
              <a:rPr lang="en-US" dirty="0" err="1" smtClean="0"/>
              <a:t>Xenakis</a:t>
            </a:r>
            <a:r>
              <a:rPr lang="en-US" dirty="0" smtClean="0"/>
              <a:t>, some </a:t>
            </a:r>
            <a:r>
              <a:rPr lang="en-US" dirty="0" err="1" smtClean="0"/>
              <a:t>Ligeti</a:t>
            </a:r>
            <a:r>
              <a:rPr lang="en-US" dirty="0" smtClean="0"/>
              <a:t>, </a:t>
            </a:r>
            <a:r>
              <a:rPr lang="en-US" dirty="0" err="1" smtClean="0"/>
              <a:t>Penderecki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Open-form music involving performer choice of “moments”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Performance-art music (“happenings,” </a:t>
            </a:r>
            <a:r>
              <a:rPr lang="en-US" dirty="0" err="1" smtClean="0"/>
              <a:t>Fluxus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Etc.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Minimalism, retrenchment (1960s: Riley, Glass, Reich)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Neo-romanticism, retrenchment (1960s, 1970s, </a:t>
            </a:r>
            <a:r>
              <a:rPr lang="en-US" dirty="0" err="1" smtClean="0"/>
              <a:t>Rochberg</a:t>
            </a:r>
            <a:r>
              <a:rPr lang="en-US" dirty="0" smtClean="0"/>
              <a:t> and many others)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Postmodern crossovers with popular music, rock, etc. (1970s, 1980s)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     And much, more </a:t>
            </a:r>
            <a:r>
              <a:rPr lang="en-US" dirty="0" err="1" smtClean="0"/>
              <a:t>more</a:t>
            </a:r>
            <a:r>
              <a:rPr lang="en-US" dirty="0" smtClean="0"/>
              <a:t> . . . . .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44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7471" y="697906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Consumerism: new worlds of media and commercialization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1771" y="1585736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Long-playing record (LP, introduced by Columbia 1948)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90800"/>
            <a:ext cx="4354130" cy="400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82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90130"/>
            <a:ext cx="397857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01629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Columbia Records: </a:t>
            </a:r>
          </a:p>
          <a:p>
            <a:pPr algn="ctr"/>
            <a:r>
              <a:rPr lang="en-US" dirty="0" smtClean="0"/>
              <a:t>Vinyl LP introduced, 1948—includes</a:t>
            </a:r>
          </a:p>
          <a:p>
            <a:pPr algn="ctr"/>
            <a:r>
              <a:rPr lang="en-US" dirty="0" smtClean="0"/>
              <a:t>“Columbia Masterworks”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28800"/>
            <a:ext cx="4670453" cy="4698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9000" y="811525"/>
            <a:ext cx="390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High-Fidelity recordings</a:t>
            </a:r>
          </a:p>
          <a:p>
            <a:pPr algn="ctr"/>
            <a:r>
              <a:rPr lang="en-US" dirty="0" smtClean="0"/>
              <a:t>Stereo recordings introduced, 1954-58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00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0" y="335066"/>
            <a:ext cx="3260221" cy="3260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85" y="490314"/>
            <a:ext cx="2949724" cy="2949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11" y="3817290"/>
            <a:ext cx="2850738" cy="2889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47" y="3735279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56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63" y="676186"/>
            <a:ext cx="28575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96126"/>
            <a:ext cx="2799460" cy="2799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36" y="3733800"/>
            <a:ext cx="29718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33800"/>
            <a:ext cx="2944026" cy="29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82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27048"/>
            <a:ext cx="3048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21351"/>
            <a:ext cx="2895600" cy="2872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28" y="3810000"/>
            <a:ext cx="2878152" cy="287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75048"/>
            <a:ext cx="2896668" cy="28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64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7108">
            <a:off x="596110" y="822279"/>
            <a:ext cx="3235924" cy="323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48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end of wwii in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2090"/>
            <a:ext cx="7543800" cy="65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59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7108">
            <a:off x="596110" y="822279"/>
            <a:ext cx="3235924" cy="3235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794">
            <a:off x="2720592" y="590450"/>
            <a:ext cx="330969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33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7108">
            <a:off x="596110" y="822279"/>
            <a:ext cx="3235924" cy="3235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794">
            <a:off x="2720592" y="590450"/>
            <a:ext cx="3309697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7777">
            <a:off x="4924887" y="629324"/>
            <a:ext cx="3355963" cy="33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77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7108">
            <a:off x="596110" y="822279"/>
            <a:ext cx="3235924" cy="3235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794">
            <a:off x="2720592" y="590450"/>
            <a:ext cx="3309697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7777">
            <a:off x="4924887" y="629324"/>
            <a:ext cx="3355963" cy="3341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187">
            <a:off x="607283" y="2453820"/>
            <a:ext cx="3444177" cy="359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88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7108">
            <a:off x="596110" y="822279"/>
            <a:ext cx="3235924" cy="3235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794">
            <a:off x="2720592" y="590450"/>
            <a:ext cx="3309697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7777">
            <a:off x="4924887" y="629324"/>
            <a:ext cx="3355963" cy="3341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187">
            <a:off x="607283" y="2453820"/>
            <a:ext cx="3444177" cy="3592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8553">
            <a:off x="3352799" y="2839269"/>
            <a:ext cx="3184009" cy="316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3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7108">
            <a:off x="596110" y="822279"/>
            <a:ext cx="3235924" cy="3235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794">
            <a:off x="2720592" y="590450"/>
            <a:ext cx="3309697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7777">
            <a:off x="4924887" y="629324"/>
            <a:ext cx="3355963" cy="3341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187">
            <a:off x="607283" y="2453820"/>
            <a:ext cx="3444177" cy="3592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8553">
            <a:off x="3352799" y="2839269"/>
            <a:ext cx="3184009" cy="3162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425">
            <a:off x="5177865" y="3095051"/>
            <a:ext cx="3661030" cy="36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5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7108">
            <a:off x="596110" y="822279"/>
            <a:ext cx="3235924" cy="3235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794">
            <a:off x="2720592" y="590450"/>
            <a:ext cx="3309697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7777">
            <a:off x="4924887" y="629324"/>
            <a:ext cx="3355963" cy="3341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187">
            <a:off x="594462" y="2453819"/>
            <a:ext cx="3444177" cy="3592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8553">
            <a:off x="3352799" y="2839269"/>
            <a:ext cx="3184009" cy="3162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425">
            <a:off x="5177865" y="3095051"/>
            <a:ext cx="3661030" cy="3640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588">
            <a:off x="4629206" y="3218474"/>
            <a:ext cx="3157740" cy="311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47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7108">
            <a:off x="596110" y="822279"/>
            <a:ext cx="3235924" cy="3235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794">
            <a:off x="2720592" y="590450"/>
            <a:ext cx="3309697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7777">
            <a:off x="4924887" y="629324"/>
            <a:ext cx="3355963" cy="3341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187">
            <a:off x="594462" y="2453819"/>
            <a:ext cx="3444177" cy="3592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8553">
            <a:off x="3352799" y="2839269"/>
            <a:ext cx="3184009" cy="3162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425">
            <a:off x="5177865" y="3095051"/>
            <a:ext cx="3661030" cy="3640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588">
            <a:off x="4629206" y="3218474"/>
            <a:ext cx="3157740" cy="3113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498">
            <a:off x="1626858" y="456467"/>
            <a:ext cx="3721437" cy="37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92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7108">
            <a:off x="596110" y="822279"/>
            <a:ext cx="3235924" cy="3235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794">
            <a:off x="2720592" y="590450"/>
            <a:ext cx="3309697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7777">
            <a:off x="4924887" y="629324"/>
            <a:ext cx="3355963" cy="3341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187">
            <a:off x="594462" y="2453819"/>
            <a:ext cx="3444177" cy="3592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8553">
            <a:off x="3352799" y="2839269"/>
            <a:ext cx="3184009" cy="3162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425">
            <a:off x="5177865" y="3095051"/>
            <a:ext cx="3661030" cy="3640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588">
            <a:off x="4629206" y="3218474"/>
            <a:ext cx="3157740" cy="3113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498">
            <a:off x="1626858" y="456467"/>
            <a:ext cx="3721437" cy="374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518">
            <a:off x="4443868" y="977979"/>
            <a:ext cx="431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43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7108">
            <a:off x="596110" y="822279"/>
            <a:ext cx="3235924" cy="3235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794">
            <a:off x="2720592" y="590450"/>
            <a:ext cx="3309697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7777">
            <a:off x="4924887" y="629324"/>
            <a:ext cx="3355963" cy="3341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187">
            <a:off x="594462" y="2453819"/>
            <a:ext cx="3444177" cy="3592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8553">
            <a:off x="3352799" y="2839269"/>
            <a:ext cx="3184009" cy="3162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425">
            <a:off x="5177865" y="3095051"/>
            <a:ext cx="3661030" cy="3640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588">
            <a:off x="4629206" y="3218474"/>
            <a:ext cx="3157740" cy="3113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498">
            <a:off x="1626858" y="456467"/>
            <a:ext cx="3721437" cy="374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518">
            <a:off x="4443868" y="977979"/>
            <a:ext cx="4318000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9786">
            <a:off x="676763" y="2912914"/>
            <a:ext cx="3268738" cy="326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55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7108">
            <a:off x="596110" y="822279"/>
            <a:ext cx="3235924" cy="3235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794">
            <a:off x="2720592" y="590450"/>
            <a:ext cx="3309697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7777">
            <a:off x="4924887" y="629324"/>
            <a:ext cx="3355963" cy="3341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187">
            <a:off x="594462" y="2453819"/>
            <a:ext cx="3444177" cy="3592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8553">
            <a:off x="3352799" y="2839269"/>
            <a:ext cx="3184009" cy="3162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425">
            <a:off x="5177865" y="3095051"/>
            <a:ext cx="3661030" cy="3640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588">
            <a:off x="4629206" y="3218474"/>
            <a:ext cx="3157740" cy="3113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498">
            <a:off x="1626858" y="456467"/>
            <a:ext cx="3721437" cy="374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518">
            <a:off x="4443868" y="977979"/>
            <a:ext cx="4318000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9786">
            <a:off x="676763" y="2912914"/>
            <a:ext cx="3268738" cy="3268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6778">
            <a:off x="3291870" y="2933604"/>
            <a:ext cx="3707992" cy="368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51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532" y="-76200"/>
            <a:ext cx="9157531" cy="7010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07179" y="1524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Envoi: Aftermath of World War II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977" y="6409346"/>
            <a:ext cx="12409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Hiroshima, 1945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" y="782652"/>
            <a:ext cx="7924800" cy="545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21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7108">
            <a:off x="596110" y="822279"/>
            <a:ext cx="3235924" cy="3235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794">
            <a:off x="2720592" y="590450"/>
            <a:ext cx="3309697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7777">
            <a:off x="4924887" y="629324"/>
            <a:ext cx="3355963" cy="3341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187">
            <a:off x="594462" y="2453819"/>
            <a:ext cx="3444177" cy="3592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8553">
            <a:off x="3352799" y="2839269"/>
            <a:ext cx="3184009" cy="3162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425">
            <a:off x="5177865" y="3095051"/>
            <a:ext cx="3661030" cy="3640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588">
            <a:off x="4629206" y="3218474"/>
            <a:ext cx="3157740" cy="3113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498">
            <a:off x="1626858" y="456467"/>
            <a:ext cx="3721437" cy="374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518">
            <a:off x="4443868" y="977979"/>
            <a:ext cx="4318000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9786">
            <a:off x="676763" y="2912914"/>
            <a:ext cx="3268738" cy="3268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6778">
            <a:off x="3291870" y="2933604"/>
            <a:ext cx="3707992" cy="36832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6853">
            <a:off x="626146" y="2413066"/>
            <a:ext cx="3927095" cy="39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79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7108">
            <a:off x="596110" y="822279"/>
            <a:ext cx="3235924" cy="3235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794">
            <a:off x="2720592" y="590450"/>
            <a:ext cx="3309697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7777">
            <a:off x="4924887" y="629324"/>
            <a:ext cx="3355963" cy="3341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187">
            <a:off x="594462" y="2453819"/>
            <a:ext cx="3444177" cy="3592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8553">
            <a:off x="3352799" y="2839269"/>
            <a:ext cx="3184009" cy="3162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425">
            <a:off x="5177865" y="3095051"/>
            <a:ext cx="3661030" cy="3640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588">
            <a:off x="4629206" y="3218474"/>
            <a:ext cx="3157740" cy="3113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498">
            <a:off x="1626858" y="456467"/>
            <a:ext cx="3721437" cy="374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518">
            <a:off x="4443868" y="977979"/>
            <a:ext cx="4318000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9786">
            <a:off x="676763" y="2912914"/>
            <a:ext cx="3268738" cy="3268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6778">
            <a:off x="3291870" y="2933604"/>
            <a:ext cx="3707992" cy="36832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6853">
            <a:off x="626146" y="2413066"/>
            <a:ext cx="3927095" cy="39074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042">
            <a:off x="5022175" y="2731050"/>
            <a:ext cx="3569604" cy="35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89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8" y="1066800"/>
            <a:ext cx="4038600" cy="5338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752600" cy="978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85800"/>
            <a:ext cx="4090860" cy="5178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6096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“Selig </a:t>
            </a:r>
            <a:r>
              <a:rPr lang="en-US" sz="1400" dirty="0" err="1" smtClean="0"/>
              <a:t>sind</a:t>
            </a:r>
            <a:r>
              <a:rPr lang="en-US" sz="1400" dirty="0" smtClean="0"/>
              <a:t> die </a:t>
            </a:r>
            <a:r>
              <a:rPr lang="en-US" sz="1400" dirty="0" err="1" smtClean="0"/>
              <a:t>Toten</a:t>
            </a:r>
            <a:r>
              <a:rPr lang="en-US" sz="1400" dirty="0" smtClean="0"/>
              <a:t>” (“Blessed Are the Dead”)</a:t>
            </a:r>
          </a:p>
          <a:p>
            <a:pPr algn="ctr"/>
            <a:r>
              <a:rPr lang="en-US" sz="1400" dirty="0" smtClean="0"/>
              <a:t>(Rev. 14:13)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2804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609600"/>
            <a:ext cx="7747000" cy="486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4050" y="5943600"/>
            <a:ext cx="275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Beethoven’s “Eroica,” 1949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89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1383"/>
            <a:ext cx="4863942" cy="6108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2903106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Chuck Berry,</a:t>
            </a:r>
          </a:p>
          <a:p>
            <a:r>
              <a:rPr lang="en-US" dirty="0" smtClean="0"/>
              <a:t>“Roll Over, Beethoven”</a:t>
            </a:r>
          </a:p>
          <a:p>
            <a:r>
              <a:rPr lang="en-US" dirty="0" smtClean="0"/>
              <a:t>(February 1956)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76200"/>
            <a:ext cx="9296400" cy="6934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01980"/>
            <a:ext cx="9296400" cy="5577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7179" y="1524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Envoi: Aftermath of World War II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8279" y="6278541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Dresden, 1945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84765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1930</Words>
  <Application>Microsoft Office PowerPoint</Application>
  <PresentationFormat>On-screen Show (4:3)</PresentationFormat>
  <Paragraphs>260</Paragraphs>
  <Slides>84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Faculty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106</cp:revision>
  <dcterms:created xsi:type="dcterms:W3CDTF">2016-04-12T18:38:32Z</dcterms:created>
  <dcterms:modified xsi:type="dcterms:W3CDTF">2019-04-28T12:56:55Z</dcterms:modified>
</cp:coreProperties>
</file>