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59" r:id="rId5"/>
    <p:sldId id="260" r:id="rId6"/>
    <p:sldId id="261" r:id="rId7"/>
    <p:sldId id="262" r:id="rId8"/>
    <p:sldId id="263" r:id="rId9"/>
    <p:sldId id="305" r:id="rId10"/>
    <p:sldId id="264" r:id="rId11"/>
    <p:sldId id="265" r:id="rId12"/>
    <p:sldId id="266" r:id="rId13"/>
    <p:sldId id="273" r:id="rId14"/>
    <p:sldId id="274" r:id="rId15"/>
    <p:sldId id="275" r:id="rId16"/>
    <p:sldId id="267" r:id="rId17"/>
    <p:sldId id="276" r:id="rId18"/>
    <p:sldId id="306" r:id="rId19"/>
    <p:sldId id="277" r:id="rId20"/>
    <p:sldId id="268" r:id="rId21"/>
    <p:sldId id="307" r:id="rId22"/>
    <p:sldId id="269" r:id="rId23"/>
    <p:sldId id="278" r:id="rId24"/>
    <p:sldId id="279" r:id="rId25"/>
    <p:sldId id="281" r:id="rId26"/>
    <p:sldId id="282" r:id="rId27"/>
    <p:sldId id="280" r:id="rId28"/>
    <p:sldId id="270" r:id="rId29"/>
    <p:sldId id="283" r:id="rId30"/>
    <p:sldId id="285" r:id="rId31"/>
    <p:sldId id="315" r:id="rId32"/>
    <p:sldId id="316" r:id="rId33"/>
    <p:sldId id="308" r:id="rId34"/>
    <p:sldId id="291" r:id="rId35"/>
    <p:sldId id="286" r:id="rId36"/>
    <p:sldId id="309" r:id="rId37"/>
    <p:sldId id="293" r:id="rId38"/>
    <p:sldId id="290" r:id="rId39"/>
    <p:sldId id="311" r:id="rId40"/>
    <p:sldId id="292" r:id="rId41"/>
    <p:sldId id="287" r:id="rId42"/>
    <p:sldId id="288" r:id="rId43"/>
    <p:sldId id="289" r:id="rId44"/>
    <p:sldId id="271" r:id="rId45"/>
    <p:sldId id="294" r:id="rId46"/>
    <p:sldId id="314" r:id="rId47"/>
    <p:sldId id="295" r:id="rId48"/>
    <p:sldId id="300" r:id="rId49"/>
    <p:sldId id="301" r:id="rId50"/>
    <p:sldId id="302" r:id="rId51"/>
    <p:sldId id="303" r:id="rId52"/>
    <p:sldId id="313" r:id="rId53"/>
    <p:sldId id="304" r:id="rId54"/>
    <p:sldId id="317" r:id="rId55"/>
    <p:sldId id="318" r:id="rId56"/>
    <p:sldId id="296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229E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06BF-3094-402B-92A4-F34ABE28FB22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840B-0DA7-4C98-8B93-09BAA268B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99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06BF-3094-402B-92A4-F34ABE28FB22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840B-0DA7-4C98-8B93-09BAA268B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8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06BF-3094-402B-92A4-F34ABE28FB22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840B-0DA7-4C98-8B93-09BAA268B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5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06BF-3094-402B-92A4-F34ABE28FB22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840B-0DA7-4C98-8B93-09BAA268B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50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06BF-3094-402B-92A4-F34ABE28FB22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840B-0DA7-4C98-8B93-09BAA268B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1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06BF-3094-402B-92A4-F34ABE28FB22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840B-0DA7-4C98-8B93-09BAA268B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3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06BF-3094-402B-92A4-F34ABE28FB22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840B-0DA7-4C98-8B93-09BAA268B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7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06BF-3094-402B-92A4-F34ABE28FB22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840B-0DA7-4C98-8B93-09BAA268B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4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06BF-3094-402B-92A4-F34ABE28FB22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840B-0DA7-4C98-8B93-09BAA268B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77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06BF-3094-402B-92A4-F34ABE28FB22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840B-0DA7-4C98-8B93-09BAA268B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8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06BF-3094-402B-92A4-F34ABE28FB22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840B-0DA7-4C98-8B93-09BAA268B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50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906BF-3094-402B-92A4-F34ABE28FB22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F840B-0DA7-4C98-8B93-09BAA268B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5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3731"/>
            <a:ext cx="9144000" cy="40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5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01994"/>
            <a:ext cx="4017212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206" y="6019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Francis Poulenc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1862101"/>
            <a:ext cx="2819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turn to sacred music: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Litanies à la </a:t>
            </a:r>
            <a:r>
              <a:rPr lang="en-US" i="1" dirty="0" err="1" smtClean="0"/>
              <a:t>Vierge</a:t>
            </a:r>
            <a:r>
              <a:rPr lang="en-US" i="1" dirty="0" smtClean="0"/>
              <a:t> Noire (1936)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Mass (1937)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/>
              <a:t>Quatre motets pour un temps de </a:t>
            </a:r>
            <a:r>
              <a:rPr lang="fr-FR" i="1" dirty="0" smtClean="0"/>
              <a:t>pénitence (1939)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3880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2300" y="61244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jeune</a:t>
            </a:r>
            <a:r>
              <a:rPr lang="en-US" dirty="0" smtClean="0"/>
              <a:t> France (1930s)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1549"/>
            <a:ext cx="6324600" cy="47118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6008132"/>
            <a:ext cx="7727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Yves </a:t>
            </a:r>
            <a:r>
              <a:rPr lang="en-US" dirty="0" err="1" smtClean="0"/>
              <a:t>Baudrier</a:t>
            </a:r>
            <a:r>
              <a:rPr lang="en-US" dirty="0" smtClean="0"/>
              <a:t>, Andre Jolivet (at piano), </a:t>
            </a:r>
            <a:r>
              <a:rPr lang="en-US" dirty="0"/>
              <a:t>Jean-Yves </a:t>
            </a:r>
            <a:r>
              <a:rPr lang="en-US" dirty="0" smtClean="0"/>
              <a:t>Daniel-</a:t>
            </a:r>
            <a:r>
              <a:rPr lang="en-US" dirty="0" err="1" smtClean="0"/>
              <a:t>Lesur</a:t>
            </a:r>
            <a:r>
              <a:rPr lang="en-US" dirty="0" smtClean="0"/>
              <a:t>, Olivier </a:t>
            </a:r>
            <a:r>
              <a:rPr lang="en-US" dirty="0" err="1" smtClean="0"/>
              <a:t>Messiaen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555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1" y="1710583"/>
            <a:ext cx="2209800" cy="3624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621" y="1676400"/>
            <a:ext cx="5728942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507" y="5503296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Olivier </a:t>
            </a:r>
            <a:r>
              <a:rPr lang="en-US" sz="1400" dirty="0" err="1" smtClean="0"/>
              <a:t>Messiaen</a:t>
            </a:r>
            <a:r>
              <a:rPr lang="en-US" sz="1400" dirty="0" smtClean="0"/>
              <a:t> (1908-1992)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7709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1" y="1710583"/>
            <a:ext cx="2209800" cy="3624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507" y="5503296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Olivier </a:t>
            </a:r>
            <a:r>
              <a:rPr lang="en-US" sz="1400" dirty="0" err="1" smtClean="0"/>
              <a:t>Messiaen</a:t>
            </a:r>
            <a:r>
              <a:rPr lang="en-US" sz="1400" dirty="0" smtClean="0"/>
              <a:t> (1908-1992)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18288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Roman Catholic Convictions and Aesthetic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0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1" y="1710583"/>
            <a:ext cx="2209800" cy="3624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507" y="5503296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Olivier </a:t>
            </a:r>
            <a:r>
              <a:rPr lang="en-US" sz="1400" dirty="0" err="1" smtClean="0"/>
              <a:t>Messiaen</a:t>
            </a:r>
            <a:r>
              <a:rPr lang="en-US" sz="1400" dirty="0" smtClean="0"/>
              <a:t> (1908-1992)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1828800"/>
            <a:ext cx="579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Roman Catholic Convictions and Aesthetic</a:t>
            </a:r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“All my works, religious or not, are an act of faith and glorify the mystery of Christ”</a:t>
            </a:r>
          </a:p>
        </p:txBody>
      </p:sp>
    </p:spTree>
    <p:extLst>
      <p:ext uri="{BB962C8B-B14F-4D97-AF65-F5344CB8AC3E}">
        <p14:creationId xmlns:p14="http://schemas.microsoft.com/office/powerpoint/2010/main" val="259134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1" y="1710583"/>
            <a:ext cx="2209800" cy="3624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507" y="5503296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Olivier </a:t>
            </a:r>
            <a:r>
              <a:rPr lang="en-US" sz="1400" dirty="0" err="1" smtClean="0"/>
              <a:t>Messiaen</a:t>
            </a:r>
            <a:r>
              <a:rPr lang="en-US" sz="1400" dirty="0" smtClean="0"/>
              <a:t> (1908-1992)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1828800"/>
            <a:ext cx="5791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Roman Catholic Convictions and Aesthetic</a:t>
            </a:r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“All my works, religious or not, are an act of faith and glorify the mystery of Christ”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“[I seek to underscore] the theological truths of the Catholic faith. . . .  This is the main aspect of my work, the sole aspect which I will perhaps not regret at the hour of my death.”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34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841248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8183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</a:t>
            </a:r>
            <a:r>
              <a:rPr lang="en-US" dirty="0" err="1" smtClean="0"/>
              <a:t>Messiaen</a:t>
            </a:r>
            <a:r>
              <a:rPr lang="en-US" dirty="0" smtClean="0"/>
              <a:t>, “</a:t>
            </a:r>
            <a:r>
              <a:rPr lang="en-US" dirty="0" err="1" smtClean="0"/>
              <a:t>Antienne</a:t>
            </a:r>
            <a:r>
              <a:rPr lang="en-US" dirty="0" smtClean="0"/>
              <a:t> de la Conversation </a:t>
            </a:r>
            <a:r>
              <a:rPr lang="en-US" dirty="0" err="1" smtClean="0"/>
              <a:t>int</a:t>
            </a:r>
            <a:r>
              <a:rPr lang="fr-FR" dirty="0" err="1" smtClean="0"/>
              <a:t>érieur</a:t>
            </a:r>
            <a:r>
              <a:rPr lang="fr-FR" dirty="0" smtClean="0"/>
              <a:t>,</a:t>
            </a:r>
            <a:r>
              <a:rPr lang="en-US" dirty="0" smtClean="0"/>
              <a:t>” </a:t>
            </a:r>
            <a:endParaRPr lang="en-US" dirty="0"/>
          </a:p>
          <a:p>
            <a:pPr algn="ctr"/>
            <a:r>
              <a:rPr lang="fr-FR" i="1" dirty="0" smtClean="0"/>
              <a:t>Trois </a:t>
            </a:r>
            <a:r>
              <a:rPr lang="fr-FR" i="1" dirty="0"/>
              <a:t>petites liturgies de la Présence </a:t>
            </a:r>
            <a:r>
              <a:rPr lang="fr-FR" i="1" dirty="0" smtClean="0"/>
              <a:t>Divine</a:t>
            </a:r>
            <a:r>
              <a:rPr lang="fr-FR" dirty="0" smtClean="0"/>
              <a:t>,</a:t>
            </a:r>
            <a:r>
              <a:rPr lang="fr-FR" i="1" dirty="0" smtClean="0"/>
              <a:t> </a:t>
            </a:r>
            <a:r>
              <a:rPr lang="fr-FR" dirty="0" err="1" smtClean="0"/>
              <a:t>movement</a:t>
            </a:r>
            <a:r>
              <a:rPr lang="fr-FR" dirty="0" smtClean="0"/>
              <a:t> 1 (1944)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67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1289703"/>
            <a:ext cx="8001000" cy="5331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381000"/>
            <a:ext cx="8183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</a:t>
            </a:r>
            <a:r>
              <a:rPr lang="en-US" dirty="0" err="1" smtClean="0"/>
              <a:t>Messiaen</a:t>
            </a:r>
            <a:r>
              <a:rPr lang="en-US" dirty="0" smtClean="0"/>
              <a:t>, “</a:t>
            </a:r>
            <a:r>
              <a:rPr lang="en-US" dirty="0" err="1" smtClean="0"/>
              <a:t>Antienne</a:t>
            </a:r>
            <a:r>
              <a:rPr lang="en-US" dirty="0" smtClean="0"/>
              <a:t> de la Conversation </a:t>
            </a:r>
            <a:r>
              <a:rPr lang="en-US" dirty="0" err="1" smtClean="0"/>
              <a:t>int</a:t>
            </a:r>
            <a:r>
              <a:rPr lang="fr-FR" dirty="0" err="1" smtClean="0"/>
              <a:t>érieur</a:t>
            </a:r>
            <a:r>
              <a:rPr lang="fr-FR" dirty="0" smtClean="0"/>
              <a:t>,</a:t>
            </a:r>
            <a:r>
              <a:rPr lang="en-US" dirty="0" smtClean="0"/>
              <a:t>” </a:t>
            </a:r>
            <a:endParaRPr lang="en-US" dirty="0"/>
          </a:p>
          <a:p>
            <a:pPr algn="ctr"/>
            <a:r>
              <a:rPr lang="fr-FR" i="1" dirty="0" smtClean="0"/>
              <a:t>Trois </a:t>
            </a:r>
            <a:r>
              <a:rPr lang="fr-FR" i="1" dirty="0"/>
              <a:t>petites liturgies de la Présence </a:t>
            </a:r>
            <a:r>
              <a:rPr lang="fr-FR" i="1" dirty="0" smtClean="0"/>
              <a:t>Divine</a:t>
            </a:r>
            <a:r>
              <a:rPr lang="fr-FR" dirty="0" smtClean="0"/>
              <a:t>,</a:t>
            </a:r>
            <a:r>
              <a:rPr lang="fr-FR" i="1" dirty="0" smtClean="0"/>
              <a:t> </a:t>
            </a:r>
            <a:r>
              <a:rPr lang="fr-FR" dirty="0" err="1" smtClean="0"/>
              <a:t>movement</a:t>
            </a:r>
            <a:r>
              <a:rPr lang="fr-FR" dirty="0" smtClean="0"/>
              <a:t> 1 (1944)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13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690265"/>
            <a:ext cx="4160520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63184" y="309265"/>
            <a:ext cx="836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1944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060" y="838200"/>
            <a:ext cx="5895975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228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Messiaen</a:t>
            </a:r>
            <a:r>
              <a:rPr lang="en-US" dirty="0" smtClean="0"/>
              <a:t>: Modes of Limited Transposition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3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43000"/>
            <a:ext cx="5431722" cy="56472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4861" y="457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France: The Third Republic, 1870-1940</a:t>
            </a:r>
          </a:p>
        </p:txBody>
      </p:sp>
    </p:spTree>
    <p:extLst>
      <p:ext uri="{BB962C8B-B14F-4D97-AF65-F5344CB8AC3E}">
        <p14:creationId xmlns:p14="http://schemas.microsoft.com/office/powerpoint/2010/main" val="190197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060" y="838200"/>
            <a:ext cx="5895975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228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Messiaen</a:t>
            </a:r>
            <a:r>
              <a:rPr lang="en-US" dirty="0" smtClean="0"/>
              <a:t>: Modes of Limited Transposition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90600" y="1602336"/>
            <a:ext cx="6781800" cy="914400"/>
          </a:xfrm>
          <a:prstGeom prst="roundRect">
            <a:avLst/>
          </a:prstGeom>
          <a:gradFill flip="none" rotWithShape="1">
            <a:gsLst>
              <a:gs pos="0">
                <a:srgbClr val="57229E">
                  <a:tint val="66000"/>
                  <a:satMod val="160000"/>
                  <a:alpha val="22000"/>
                </a:srgbClr>
              </a:gs>
              <a:gs pos="99000">
                <a:srgbClr val="57229E">
                  <a:tint val="44500"/>
                  <a:satMod val="160000"/>
                </a:srgbClr>
              </a:gs>
              <a:gs pos="100000">
                <a:srgbClr val="57229E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8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841248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8183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</a:t>
            </a:r>
            <a:r>
              <a:rPr lang="en-US" dirty="0" err="1" smtClean="0"/>
              <a:t>Messiaen</a:t>
            </a:r>
            <a:r>
              <a:rPr lang="en-US" dirty="0" smtClean="0"/>
              <a:t>, “</a:t>
            </a:r>
            <a:r>
              <a:rPr lang="en-US" dirty="0" err="1" smtClean="0"/>
              <a:t>Antienne</a:t>
            </a:r>
            <a:r>
              <a:rPr lang="en-US" dirty="0" smtClean="0"/>
              <a:t> de la Conversation </a:t>
            </a:r>
            <a:r>
              <a:rPr lang="en-US" dirty="0" err="1" smtClean="0"/>
              <a:t>int</a:t>
            </a:r>
            <a:r>
              <a:rPr lang="fr-FR" dirty="0" err="1" smtClean="0"/>
              <a:t>érieur</a:t>
            </a:r>
            <a:r>
              <a:rPr lang="fr-FR" dirty="0" smtClean="0"/>
              <a:t>,</a:t>
            </a:r>
            <a:r>
              <a:rPr lang="en-US" dirty="0" smtClean="0"/>
              <a:t>” </a:t>
            </a:r>
            <a:endParaRPr lang="en-US" dirty="0"/>
          </a:p>
          <a:p>
            <a:pPr algn="ctr"/>
            <a:r>
              <a:rPr lang="fr-FR" i="1" dirty="0" smtClean="0"/>
              <a:t>Trois </a:t>
            </a:r>
            <a:r>
              <a:rPr lang="fr-FR" i="1" dirty="0"/>
              <a:t>petites liturgies de la Présence </a:t>
            </a:r>
            <a:r>
              <a:rPr lang="fr-FR" i="1" dirty="0" smtClean="0"/>
              <a:t>Divine</a:t>
            </a:r>
            <a:r>
              <a:rPr lang="fr-FR" dirty="0" smtClean="0"/>
              <a:t>,</a:t>
            </a:r>
            <a:r>
              <a:rPr lang="fr-FR" i="1" dirty="0" smtClean="0"/>
              <a:t> </a:t>
            </a:r>
            <a:r>
              <a:rPr lang="fr-FR" dirty="0" err="1" smtClean="0"/>
              <a:t>movement</a:t>
            </a:r>
            <a:r>
              <a:rPr lang="fr-FR" dirty="0" smtClean="0"/>
              <a:t> 1 (1944)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19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09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Messiaen</a:t>
            </a:r>
            <a:r>
              <a:rPr lang="en-US" dirty="0" smtClean="0"/>
              <a:t>: Theories of Rhythm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7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09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Messiaen</a:t>
            </a:r>
            <a:r>
              <a:rPr lang="en-US" dirty="0" smtClean="0"/>
              <a:t>: Theories of Rhythm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16764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Divisional or additive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5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09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Messiaen</a:t>
            </a:r>
            <a:r>
              <a:rPr lang="en-US" dirty="0" smtClean="0"/>
              <a:t>: Theories of Rhythm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16764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Divisional or additive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Added value; </a:t>
            </a:r>
            <a:r>
              <a:rPr lang="fr-FR" dirty="0" err="1" smtClean="0"/>
              <a:t>subtracted</a:t>
            </a:r>
            <a:r>
              <a:rPr lang="fr-FR" dirty="0" smtClean="0"/>
              <a:t> value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5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09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Messiaen</a:t>
            </a:r>
            <a:r>
              <a:rPr lang="en-US" dirty="0" smtClean="0"/>
              <a:t>: Theories of Rhythm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1676400"/>
            <a:ext cx="586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Divisional or additive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Added value; </a:t>
            </a:r>
            <a:r>
              <a:rPr lang="fr-FR" dirty="0" err="1" smtClean="0"/>
              <a:t>subtracted</a:t>
            </a:r>
            <a:r>
              <a:rPr lang="fr-FR" dirty="0" smtClean="0"/>
              <a:t>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Augmentation or diminution of a </a:t>
            </a:r>
            <a:r>
              <a:rPr lang="fr-FR" dirty="0" err="1" smtClean="0"/>
              <a:t>given</a:t>
            </a:r>
            <a:r>
              <a:rPr lang="fr-FR" dirty="0" smtClean="0"/>
              <a:t> </a:t>
            </a:r>
            <a:r>
              <a:rPr lang="fr-FR" dirty="0" err="1" smtClean="0"/>
              <a:t>rhythmic</a:t>
            </a:r>
            <a:r>
              <a:rPr lang="fr-FR" dirty="0" smtClean="0"/>
              <a:t> pattern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5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09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Messiaen</a:t>
            </a:r>
            <a:r>
              <a:rPr lang="en-US" dirty="0" smtClean="0"/>
              <a:t>: Theories of Rhythm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1676400"/>
            <a:ext cx="586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Divisional or additive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Added value; </a:t>
            </a:r>
            <a:r>
              <a:rPr lang="fr-FR" dirty="0" err="1" smtClean="0"/>
              <a:t>subtracted</a:t>
            </a:r>
            <a:r>
              <a:rPr lang="fr-FR" dirty="0" smtClean="0"/>
              <a:t>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Augmentation or diminution of a </a:t>
            </a:r>
            <a:r>
              <a:rPr lang="fr-FR" dirty="0" err="1" smtClean="0"/>
              <a:t>given</a:t>
            </a:r>
            <a:r>
              <a:rPr lang="fr-FR" dirty="0" smtClean="0"/>
              <a:t> </a:t>
            </a:r>
            <a:r>
              <a:rPr lang="fr-FR" dirty="0" err="1" smtClean="0"/>
              <a:t>rhythmic</a:t>
            </a:r>
            <a:r>
              <a:rPr lang="fr-FR" dirty="0" smtClean="0"/>
              <a:t> pattern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Nonretrogradable</a:t>
            </a:r>
            <a:r>
              <a:rPr lang="fr-FR" dirty="0" smtClean="0"/>
              <a:t> </a:t>
            </a:r>
            <a:r>
              <a:rPr lang="fr-FR" dirty="0" err="1" smtClean="0"/>
              <a:t>rhythm</a:t>
            </a:r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5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09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Messiaen</a:t>
            </a:r>
            <a:r>
              <a:rPr lang="en-US" dirty="0" smtClean="0"/>
              <a:t>: Theories of Rhythm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1676400"/>
            <a:ext cx="586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Divisional or additive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Added value; </a:t>
            </a:r>
            <a:r>
              <a:rPr lang="fr-FR" dirty="0" err="1" smtClean="0"/>
              <a:t>subtracted</a:t>
            </a:r>
            <a:r>
              <a:rPr lang="fr-FR" dirty="0" smtClean="0"/>
              <a:t>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Augmentation or diminution of a </a:t>
            </a:r>
            <a:r>
              <a:rPr lang="fr-FR" dirty="0" err="1" smtClean="0"/>
              <a:t>given</a:t>
            </a:r>
            <a:r>
              <a:rPr lang="fr-FR" dirty="0" smtClean="0"/>
              <a:t> </a:t>
            </a:r>
            <a:r>
              <a:rPr lang="fr-FR" dirty="0" err="1" smtClean="0"/>
              <a:t>rhythmic</a:t>
            </a:r>
            <a:r>
              <a:rPr lang="fr-FR" dirty="0" smtClean="0"/>
              <a:t> pattern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Nonretrogradable</a:t>
            </a:r>
            <a:r>
              <a:rPr lang="fr-FR" dirty="0" smtClean="0"/>
              <a:t> </a:t>
            </a:r>
            <a:r>
              <a:rPr lang="fr-FR" dirty="0" err="1" smtClean="0"/>
              <a:t>rhythm</a:t>
            </a:r>
            <a:endParaRPr lang="fr-FR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267200"/>
            <a:ext cx="32766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5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43000"/>
            <a:ext cx="3459659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752600"/>
            <a:ext cx="3886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 smtClean="0"/>
              <a:t>Quatuor</a:t>
            </a:r>
            <a:r>
              <a:rPr lang="en-US" i="1" dirty="0" smtClean="0"/>
              <a:t> pour la fin du temps </a:t>
            </a:r>
            <a:r>
              <a:rPr lang="en-US" dirty="0" smtClean="0"/>
              <a:t>(1940)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 smtClean="0"/>
              <a:t>Trois petites liturgies de la Présence Divine</a:t>
            </a:r>
            <a:r>
              <a:rPr lang="fr-FR" dirty="0"/>
              <a:t> </a:t>
            </a:r>
            <a:r>
              <a:rPr lang="fr-FR" dirty="0" smtClean="0"/>
              <a:t>(1944)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 smtClean="0"/>
              <a:t>Vingt </a:t>
            </a:r>
            <a:r>
              <a:rPr lang="fr-FR" i="1" dirty="0" smtClean="0"/>
              <a:t>regards </a:t>
            </a:r>
            <a:r>
              <a:rPr lang="fr-FR" i="1" dirty="0" smtClean="0"/>
              <a:t>sur l’Enfant-Jésus (1944)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 err="1" smtClean="0"/>
              <a:t>Turangalîla</a:t>
            </a:r>
            <a:r>
              <a:rPr lang="fr-FR" i="1" dirty="0" smtClean="0"/>
              <a:t> </a:t>
            </a:r>
            <a:r>
              <a:rPr lang="fr-FR" i="1" dirty="0" err="1" smtClean="0"/>
              <a:t>Symphony</a:t>
            </a:r>
            <a:r>
              <a:rPr lang="fr-FR" i="1" dirty="0" smtClean="0"/>
              <a:t> </a:t>
            </a:r>
            <a:r>
              <a:rPr lang="fr-FR" dirty="0" smtClean="0"/>
              <a:t>(1946-48)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 smtClean="0"/>
              <a:t>Oiseaux exotiques </a:t>
            </a:r>
            <a:r>
              <a:rPr lang="fr-FR" dirty="0" smtClean="0"/>
              <a:t>(1955-56)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 smtClean="0"/>
              <a:t>Catalogue d’oiseaux </a:t>
            </a:r>
            <a:r>
              <a:rPr lang="fr-FR" dirty="0" smtClean="0"/>
              <a:t>(1956-58)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25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0059" y="2895601"/>
            <a:ext cx="685800" cy="175432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dirty="0" smtClean="0"/>
              <a:t>A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75859" y="2895601"/>
            <a:ext cx="685800" cy="175432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dirty="0" smtClean="0"/>
              <a:t>B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2895601"/>
            <a:ext cx="685800" cy="175432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dirty="0" smtClean="0"/>
              <a:t>A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2895601"/>
            <a:ext cx="685800" cy="175432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dirty="0" smtClean="0"/>
              <a:t>B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57259" y="2895601"/>
            <a:ext cx="685800" cy="175432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dirty="0" smtClean="0"/>
              <a:t>A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43059" y="2895601"/>
            <a:ext cx="685800" cy="175432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dirty="0" smtClean="0"/>
              <a:t>B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934200" y="2895601"/>
            <a:ext cx="685800" cy="175432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dirty="0" smtClean="0"/>
              <a:t>A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00" y="2895601"/>
            <a:ext cx="685800" cy="175432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dirty="0" smtClean="0"/>
              <a:t>B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0" name="Straight Connector 19"/>
          <p:cNvCxnSpPr>
            <a:endCxn id="2" idx="1"/>
          </p:cNvCxnSpPr>
          <p:nvPr/>
        </p:nvCxnSpPr>
        <p:spPr>
          <a:xfrm>
            <a:off x="381000" y="3772764"/>
            <a:ext cx="9090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91000" y="3733801"/>
            <a:ext cx="13662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ft Brace 22"/>
          <p:cNvSpPr/>
          <p:nvPr/>
        </p:nvSpPr>
        <p:spPr>
          <a:xfrm rot="16200000">
            <a:off x="1748122" y="4224418"/>
            <a:ext cx="455474" cy="1295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 rot="16200000">
            <a:off x="3125063" y="4229964"/>
            <a:ext cx="455474" cy="1295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/>
          <p:cNvSpPr/>
          <p:nvPr/>
        </p:nvSpPr>
        <p:spPr>
          <a:xfrm rot="16200000">
            <a:off x="6053422" y="4271933"/>
            <a:ext cx="455474" cy="1295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/>
          <p:cNvSpPr/>
          <p:nvPr/>
        </p:nvSpPr>
        <p:spPr>
          <a:xfrm rot="16200000">
            <a:off x="7430363" y="4240085"/>
            <a:ext cx="455474" cy="1295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10800000">
            <a:off x="1921735" y="4944814"/>
            <a:ext cx="1479847" cy="405111"/>
          </a:xfrm>
          <a:prstGeom prst="arc">
            <a:avLst>
              <a:gd name="adj1" fmla="val 10787197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10800000">
            <a:off x="6243059" y="5029201"/>
            <a:ext cx="1479847" cy="405111"/>
          </a:xfrm>
          <a:prstGeom prst="arc">
            <a:avLst>
              <a:gd name="adj1" fmla="val 10787197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/>
          <p:cNvSpPr/>
          <p:nvPr/>
        </p:nvSpPr>
        <p:spPr>
          <a:xfrm rot="16200000">
            <a:off x="1872242" y="489958"/>
            <a:ext cx="598918" cy="388620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e 31"/>
          <p:cNvSpPr/>
          <p:nvPr/>
        </p:nvSpPr>
        <p:spPr>
          <a:xfrm rot="16200000">
            <a:off x="5910843" y="413758"/>
            <a:ext cx="598917" cy="403860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714500" y="18288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Cycle 1				        Cycle 2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286678" y="381000"/>
            <a:ext cx="42672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Messiaen, </a:t>
            </a:r>
            <a:r>
              <a:rPr lang="fr-FR" i="1" dirty="0" err="1" smtClean="0"/>
              <a:t>Turangalîla</a:t>
            </a:r>
            <a:r>
              <a:rPr lang="fr-FR" i="1" dirty="0" smtClean="0"/>
              <a:t> </a:t>
            </a:r>
            <a:r>
              <a:rPr lang="fr-FR" i="1" dirty="0" err="1" smtClean="0"/>
              <a:t>Symphony</a:t>
            </a:r>
            <a:r>
              <a:rPr lang="fr-FR" i="1" dirty="0" smtClean="0"/>
              <a:t> </a:t>
            </a:r>
            <a:r>
              <a:rPr lang="fr-FR" dirty="0" smtClean="0"/>
              <a:t>(1946-48)</a:t>
            </a:r>
          </a:p>
          <a:p>
            <a:r>
              <a:rPr lang="fr-FR" dirty="0" err="1" smtClean="0"/>
              <a:t>Opening</a:t>
            </a:r>
            <a:r>
              <a:rPr lang="fr-FR" dirty="0" smtClean="0"/>
              <a:t> of </a:t>
            </a:r>
            <a:r>
              <a:rPr lang="fr-FR" dirty="0" err="1" smtClean="0"/>
              <a:t>movement</a:t>
            </a:r>
            <a:r>
              <a:rPr lang="fr-FR" dirty="0" smtClean="0"/>
              <a:t> </a:t>
            </a:r>
            <a:r>
              <a:rPr lang="fr-FR" dirty="0" smtClean="0"/>
              <a:t>2, </a:t>
            </a:r>
            <a:r>
              <a:rPr lang="en-US" dirty="0" smtClean="0"/>
              <a:t>“Chant d’amour I”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1000" y="3429001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                                                                 Episode</a:t>
            </a:r>
            <a:endParaRPr lang="en-US" dirty="0"/>
          </a:p>
        </p:txBody>
      </p:sp>
      <p:sp>
        <p:nvSpPr>
          <p:cNvPr id="36" name="Arc 35"/>
          <p:cNvSpPr/>
          <p:nvPr/>
        </p:nvSpPr>
        <p:spPr>
          <a:xfrm>
            <a:off x="2168851" y="1469767"/>
            <a:ext cx="4038600" cy="718066"/>
          </a:xfrm>
          <a:prstGeom prst="arc">
            <a:avLst>
              <a:gd name="adj1" fmla="val 10787197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5529" y="59436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Ringing, vigorous Intro &amp; A </a:t>
            </a:r>
          </a:p>
          <a:p>
            <a:pPr algn="ctr"/>
            <a:r>
              <a:rPr lang="en-US" sz="1400" dirty="0"/>
              <a:t>C</a:t>
            </a:r>
            <a:r>
              <a:rPr lang="en-US" sz="1400" dirty="0" smtClean="0"/>
              <a:t>alm, peaceful B, including the sound of the </a:t>
            </a:r>
            <a:r>
              <a:rPr lang="en-US" sz="1400" i="1" dirty="0" err="1" smtClean="0"/>
              <a:t>ondes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martenot</a:t>
            </a:r>
            <a:r>
              <a:rPr lang="en-US" sz="1400" dirty="0" smtClean="0"/>
              <a:t> (also heard in the episode)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0195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6" y="1219200"/>
            <a:ext cx="4724400" cy="5291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2436" y="346364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German-Soviet Invasion of Poland, September 1939:</a:t>
            </a:r>
          </a:p>
          <a:p>
            <a:pPr algn="ctr"/>
            <a:r>
              <a:rPr lang="en-US" b="1" dirty="0" smtClean="0"/>
              <a:t>World War II Begins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486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6629400" cy="43647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103212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Ondes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artenot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71600"/>
            <a:ext cx="5885991" cy="4248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75183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Theremin (early 1920s)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5867400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 </a:t>
            </a:r>
            <a:r>
              <a:rPr lang="en-US" dirty="0" err="1" smtClean="0"/>
              <a:t>Termen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58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0059" y="2895601"/>
            <a:ext cx="685800" cy="175432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dirty="0" smtClean="0"/>
              <a:t>A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75859" y="2895601"/>
            <a:ext cx="685800" cy="175432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dirty="0" smtClean="0"/>
              <a:t>B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2895601"/>
            <a:ext cx="685800" cy="175432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dirty="0" smtClean="0"/>
              <a:t>A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2895601"/>
            <a:ext cx="685800" cy="175432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dirty="0" smtClean="0"/>
              <a:t>B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57259" y="2895601"/>
            <a:ext cx="685800" cy="175432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dirty="0" smtClean="0"/>
              <a:t>A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43059" y="2895601"/>
            <a:ext cx="685800" cy="175432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dirty="0" smtClean="0"/>
              <a:t>B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934200" y="2895601"/>
            <a:ext cx="685800" cy="175432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dirty="0" smtClean="0"/>
              <a:t>A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00" y="2895601"/>
            <a:ext cx="685800" cy="175432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dirty="0" smtClean="0"/>
              <a:t>B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0" name="Straight Connector 19"/>
          <p:cNvCxnSpPr>
            <a:endCxn id="2" idx="1"/>
          </p:cNvCxnSpPr>
          <p:nvPr/>
        </p:nvCxnSpPr>
        <p:spPr>
          <a:xfrm>
            <a:off x="381000" y="3772764"/>
            <a:ext cx="9090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91000" y="3733801"/>
            <a:ext cx="13662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ft Brace 22"/>
          <p:cNvSpPr/>
          <p:nvPr/>
        </p:nvSpPr>
        <p:spPr>
          <a:xfrm rot="16200000">
            <a:off x="1748122" y="4224418"/>
            <a:ext cx="455474" cy="1295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 rot="16200000">
            <a:off x="3125063" y="4229964"/>
            <a:ext cx="455474" cy="1295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/>
          <p:cNvSpPr/>
          <p:nvPr/>
        </p:nvSpPr>
        <p:spPr>
          <a:xfrm rot="16200000">
            <a:off x="6053422" y="4271933"/>
            <a:ext cx="455474" cy="1295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/>
          <p:cNvSpPr/>
          <p:nvPr/>
        </p:nvSpPr>
        <p:spPr>
          <a:xfrm rot="16200000">
            <a:off x="7430363" y="4240085"/>
            <a:ext cx="455474" cy="1295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10800000">
            <a:off x="1921735" y="4944814"/>
            <a:ext cx="1479847" cy="405111"/>
          </a:xfrm>
          <a:prstGeom prst="arc">
            <a:avLst>
              <a:gd name="adj1" fmla="val 10787197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10800000">
            <a:off x="6243059" y="5029201"/>
            <a:ext cx="1479847" cy="405111"/>
          </a:xfrm>
          <a:prstGeom prst="arc">
            <a:avLst>
              <a:gd name="adj1" fmla="val 10787197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/>
          <p:cNvSpPr/>
          <p:nvPr/>
        </p:nvSpPr>
        <p:spPr>
          <a:xfrm rot="16200000">
            <a:off x="1872242" y="489958"/>
            <a:ext cx="598918" cy="388620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e 31"/>
          <p:cNvSpPr/>
          <p:nvPr/>
        </p:nvSpPr>
        <p:spPr>
          <a:xfrm rot="16200000">
            <a:off x="5910843" y="413758"/>
            <a:ext cx="598917" cy="403860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714500" y="18288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Cycle 1				        Cycle 2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286678" y="381000"/>
            <a:ext cx="42672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Messiaen, </a:t>
            </a:r>
            <a:r>
              <a:rPr lang="fr-FR" i="1" dirty="0" err="1" smtClean="0"/>
              <a:t>Turangalîla</a:t>
            </a:r>
            <a:r>
              <a:rPr lang="fr-FR" i="1" dirty="0" smtClean="0"/>
              <a:t> </a:t>
            </a:r>
            <a:r>
              <a:rPr lang="fr-FR" i="1" dirty="0" err="1" smtClean="0"/>
              <a:t>Symphony</a:t>
            </a:r>
            <a:r>
              <a:rPr lang="fr-FR" i="1" dirty="0" smtClean="0"/>
              <a:t> </a:t>
            </a:r>
            <a:r>
              <a:rPr lang="fr-FR" dirty="0" smtClean="0"/>
              <a:t>(1946-48)</a:t>
            </a:r>
          </a:p>
          <a:p>
            <a:r>
              <a:rPr lang="fr-FR" dirty="0" err="1" smtClean="0"/>
              <a:t>Opening</a:t>
            </a:r>
            <a:r>
              <a:rPr lang="fr-FR" dirty="0" smtClean="0"/>
              <a:t> of </a:t>
            </a:r>
            <a:r>
              <a:rPr lang="fr-FR" dirty="0" err="1" smtClean="0"/>
              <a:t>movement</a:t>
            </a:r>
            <a:r>
              <a:rPr lang="fr-FR" dirty="0" smtClean="0"/>
              <a:t> </a:t>
            </a:r>
            <a:r>
              <a:rPr lang="fr-FR" dirty="0" smtClean="0"/>
              <a:t>2, </a:t>
            </a:r>
            <a:r>
              <a:rPr lang="en-US" dirty="0" smtClean="0"/>
              <a:t>“Chant d’amour I”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1000" y="3429001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                                                                 Episode</a:t>
            </a:r>
            <a:endParaRPr lang="en-US" dirty="0"/>
          </a:p>
        </p:txBody>
      </p:sp>
      <p:sp>
        <p:nvSpPr>
          <p:cNvPr id="36" name="Arc 35"/>
          <p:cNvSpPr/>
          <p:nvPr/>
        </p:nvSpPr>
        <p:spPr>
          <a:xfrm>
            <a:off x="2168851" y="1469767"/>
            <a:ext cx="4038600" cy="718066"/>
          </a:xfrm>
          <a:prstGeom prst="arc">
            <a:avLst>
              <a:gd name="adj1" fmla="val 10787197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5529" y="59436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Ringing, vigorous Intro &amp; A </a:t>
            </a:r>
          </a:p>
          <a:p>
            <a:pPr algn="ctr"/>
            <a:r>
              <a:rPr lang="en-US" sz="1400" dirty="0"/>
              <a:t>C</a:t>
            </a:r>
            <a:r>
              <a:rPr lang="en-US" sz="1400" dirty="0" smtClean="0"/>
              <a:t>alm, peaceful B, including the sound of the </a:t>
            </a:r>
            <a:r>
              <a:rPr lang="en-US" sz="1400" i="1" dirty="0" err="1" smtClean="0"/>
              <a:t>ondes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martenot</a:t>
            </a:r>
            <a:r>
              <a:rPr lang="en-US" sz="1400" dirty="0" smtClean="0"/>
              <a:t> (also heard in the episode)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6120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43000"/>
            <a:ext cx="3459659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752600"/>
            <a:ext cx="3886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 smtClean="0"/>
              <a:t>Quatuor</a:t>
            </a:r>
            <a:r>
              <a:rPr lang="en-US" i="1" dirty="0" smtClean="0"/>
              <a:t> pour la fin du temps </a:t>
            </a:r>
            <a:r>
              <a:rPr lang="en-US" dirty="0" smtClean="0"/>
              <a:t>(1940)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 smtClean="0"/>
              <a:t>Trois petites liturgies de la Présence Divine</a:t>
            </a:r>
            <a:r>
              <a:rPr lang="fr-FR" dirty="0"/>
              <a:t> </a:t>
            </a:r>
            <a:r>
              <a:rPr lang="fr-FR" dirty="0" smtClean="0"/>
              <a:t>(1944)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 smtClean="0"/>
              <a:t>Vingt </a:t>
            </a:r>
            <a:r>
              <a:rPr lang="fr-FR" i="1" dirty="0" smtClean="0"/>
              <a:t>regards  sur </a:t>
            </a:r>
            <a:r>
              <a:rPr lang="fr-FR" i="1" dirty="0" smtClean="0"/>
              <a:t>l’Enfant-Jésus (1944)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 err="1" smtClean="0"/>
              <a:t>Turangalîla</a:t>
            </a:r>
            <a:r>
              <a:rPr lang="fr-FR" i="1" dirty="0" smtClean="0"/>
              <a:t> </a:t>
            </a:r>
            <a:r>
              <a:rPr lang="fr-FR" i="1" dirty="0" err="1" smtClean="0"/>
              <a:t>Symphony</a:t>
            </a:r>
            <a:r>
              <a:rPr lang="fr-FR" i="1" dirty="0" smtClean="0"/>
              <a:t> </a:t>
            </a:r>
            <a:r>
              <a:rPr lang="fr-FR" dirty="0" smtClean="0"/>
              <a:t>(1946-48)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 smtClean="0"/>
              <a:t>Oiseaux exotiques </a:t>
            </a:r>
            <a:r>
              <a:rPr lang="fr-FR" dirty="0" smtClean="0"/>
              <a:t>(1955-56)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 smtClean="0"/>
              <a:t>Catalogue d’oiseaux </a:t>
            </a:r>
            <a:r>
              <a:rPr lang="fr-FR" dirty="0" smtClean="0"/>
              <a:t>(1956-58)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08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43000"/>
            <a:ext cx="3459659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752600"/>
            <a:ext cx="3886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 smtClean="0"/>
              <a:t>Quatuor</a:t>
            </a:r>
            <a:r>
              <a:rPr lang="en-US" i="1" dirty="0" smtClean="0"/>
              <a:t> pour la fin du temps </a:t>
            </a:r>
            <a:r>
              <a:rPr lang="en-US" dirty="0" smtClean="0"/>
              <a:t>(1940)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 smtClean="0"/>
              <a:t>Trois petites liturgies de la Présence Divine</a:t>
            </a:r>
            <a:r>
              <a:rPr lang="fr-FR" dirty="0"/>
              <a:t> </a:t>
            </a:r>
            <a:r>
              <a:rPr lang="fr-FR" dirty="0" smtClean="0"/>
              <a:t>(1944)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 smtClean="0"/>
              <a:t>Vingt </a:t>
            </a:r>
            <a:r>
              <a:rPr lang="fr-FR" i="1" dirty="0" smtClean="0"/>
              <a:t>regards sur </a:t>
            </a:r>
            <a:r>
              <a:rPr lang="fr-FR" i="1" dirty="0" smtClean="0"/>
              <a:t>l’Enfant-Jésus (1944)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 err="1" smtClean="0"/>
              <a:t>Turangalîla</a:t>
            </a:r>
            <a:r>
              <a:rPr lang="fr-FR" i="1" dirty="0" smtClean="0"/>
              <a:t> </a:t>
            </a:r>
            <a:r>
              <a:rPr lang="fr-FR" i="1" dirty="0" err="1" smtClean="0"/>
              <a:t>Symphony</a:t>
            </a:r>
            <a:r>
              <a:rPr lang="fr-FR" i="1" dirty="0" smtClean="0"/>
              <a:t> </a:t>
            </a:r>
            <a:r>
              <a:rPr lang="fr-FR" dirty="0" smtClean="0"/>
              <a:t>(1946-48)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 smtClean="0"/>
              <a:t>Oiseaux exotiques </a:t>
            </a:r>
            <a:r>
              <a:rPr lang="fr-FR" dirty="0" smtClean="0"/>
              <a:t>(1955-56)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 smtClean="0"/>
              <a:t>Catalogue d’oiseaux </a:t>
            </a:r>
            <a:r>
              <a:rPr lang="fr-FR" dirty="0" smtClean="0"/>
              <a:t>(1956-58)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0" y="2133600"/>
            <a:ext cx="4876800" cy="990600"/>
          </a:xfrm>
          <a:prstGeom prst="ellipse">
            <a:avLst/>
          </a:prstGeom>
          <a:solidFill>
            <a:srgbClr val="FFFF00">
              <a:alpha val="2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529678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1945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77" y="1524000"/>
            <a:ext cx="7926846" cy="4724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849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5" y="0"/>
            <a:ext cx="50074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3429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1958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0" y="76200"/>
            <a:ext cx="914400" cy="670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2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733234" cy="586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6200" y="228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Hiroshima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99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7415436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718066"/>
            <a:ext cx="96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Dresden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1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4367213" cy="32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547785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Theodor W. Adorno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3048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“To write poetry after Auschwitz </a:t>
            </a:r>
          </a:p>
          <a:p>
            <a:pPr algn="ctr"/>
            <a:r>
              <a:rPr lang="en-US" dirty="0" smtClean="0"/>
              <a:t>is barbaric.”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2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9750"/>
            <a:ext cx="8917374" cy="594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7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8382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1945: Division of Germany into Four Zones of Occupation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986185"/>
            <a:ext cx="3477402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212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4975" y="857429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1945-46: Nuremberg Trials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75" y="1524000"/>
            <a:ext cx="70104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575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55949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1949: Division of Germany into East and West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763" y="1238310"/>
            <a:ext cx="4191000" cy="548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737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4367213" cy="32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547785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Theodor W. Adorno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3048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“To write poetry after Auschwitz </a:t>
            </a:r>
          </a:p>
          <a:p>
            <a:pPr algn="ctr"/>
            <a:r>
              <a:rPr lang="en-US" dirty="0" smtClean="0"/>
              <a:t>is barbaric.”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9501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990600"/>
            <a:ext cx="3505200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543698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Paul Hindemith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727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284718"/>
            <a:ext cx="2971800" cy="38601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5700" y="546125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Igor Stravinsky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040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90600"/>
            <a:ext cx="3929743" cy="52578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191000" y="685800"/>
            <a:ext cx="1066800" cy="3505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257800" y="4191000"/>
            <a:ext cx="1905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0240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85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Darmstadt Summer Courses, from 1946 onward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314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85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Darmstadt Summer Courses, from 1946 onward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2046718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1946 – Wolfgang Fortner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858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85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Darmstadt Summer Courses, from 1946 onward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2046718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1946 – Wolfgang Fortner</a:t>
            </a:r>
          </a:p>
          <a:p>
            <a:endParaRPr lang="en-US" dirty="0"/>
          </a:p>
          <a:p>
            <a:r>
              <a:rPr lang="en-US" dirty="0" smtClean="0"/>
              <a:t>1947 – Paul Hindemith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8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"/>
            <a:ext cx="6206106" cy="657969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724400" y="3810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7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85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Darmstadt Summer Courses, from 1946 onward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6561" y="2039392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1946 – Wolfgang Fortner</a:t>
            </a:r>
          </a:p>
          <a:p>
            <a:endParaRPr lang="en-US" dirty="0"/>
          </a:p>
          <a:p>
            <a:r>
              <a:rPr lang="en-US" dirty="0" smtClean="0"/>
              <a:t>1947 – Paul Hindemith</a:t>
            </a:r>
          </a:p>
          <a:p>
            <a:endParaRPr lang="en-US" dirty="0"/>
          </a:p>
          <a:p>
            <a:r>
              <a:rPr lang="en-US" dirty="0" smtClean="0"/>
              <a:t>1948 – René Leibowitz (</a:t>
            </a:r>
            <a:r>
              <a:rPr lang="en-US" i="1" dirty="0" smtClean="0"/>
              <a:t>Schoenberg et son </a:t>
            </a:r>
            <a:r>
              <a:rPr lang="en-US" i="1" dirty="0" err="1" smtClean="0"/>
              <a:t>école</a:t>
            </a:r>
            <a:r>
              <a:rPr lang="en-US" dirty="0" smtClean="0"/>
              <a:t>, 1946)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3583782"/>
            <a:ext cx="5524500" cy="310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58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85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Darmstadt Summer Courses, from 1946 onward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2046718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1946 – Wolfgang Fortner</a:t>
            </a:r>
          </a:p>
          <a:p>
            <a:endParaRPr lang="en-US" dirty="0"/>
          </a:p>
          <a:p>
            <a:r>
              <a:rPr lang="en-US" dirty="0" smtClean="0"/>
              <a:t>1947 – Paul Hindemith</a:t>
            </a:r>
          </a:p>
          <a:p>
            <a:endParaRPr lang="en-US" dirty="0"/>
          </a:p>
          <a:p>
            <a:r>
              <a:rPr lang="en-US" dirty="0" smtClean="0"/>
              <a:t>1948 – René Leibowitz (</a:t>
            </a:r>
            <a:r>
              <a:rPr lang="en-US" i="1" dirty="0" smtClean="0"/>
              <a:t>Schoenberg et son </a:t>
            </a:r>
            <a:r>
              <a:rPr lang="en-US" i="1" dirty="0" err="1" smtClean="0"/>
              <a:t>école</a:t>
            </a:r>
            <a:r>
              <a:rPr lang="en-US" dirty="0" smtClean="0"/>
              <a:t>, 1946)</a:t>
            </a:r>
          </a:p>
          <a:p>
            <a:endParaRPr lang="en-US" dirty="0"/>
          </a:p>
          <a:p>
            <a:r>
              <a:rPr lang="en-US" dirty="0" smtClean="0"/>
              <a:t>1949 – Olivier </a:t>
            </a:r>
            <a:r>
              <a:rPr lang="en-US" dirty="0" err="1" smtClean="0"/>
              <a:t>Messiaen</a:t>
            </a:r>
            <a:r>
              <a:rPr lang="en-US" dirty="0" smtClean="0"/>
              <a:t>; and first admission of foreign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858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85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Darmstadt Summer Courses, from 1946 onward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2046718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1946 – Wolfgang Fortner</a:t>
            </a:r>
          </a:p>
          <a:p>
            <a:endParaRPr lang="en-US" dirty="0"/>
          </a:p>
          <a:p>
            <a:r>
              <a:rPr lang="en-US" dirty="0" smtClean="0"/>
              <a:t>1947 – Paul Hindemith</a:t>
            </a:r>
          </a:p>
          <a:p>
            <a:endParaRPr lang="en-US" dirty="0"/>
          </a:p>
          <a:p>
            <a:r>
              <a:rPr lang="en-US" dirty="0" smtClean="0"/>
              <a:t>1948 – René Leibowitz (</a:t>
            </a:r>
            <a:r>
              <a:rPr lang="en-US" i="1" dirty="0" smtClean="0"/>
              <a:t>Schoenberg et son </a:t>
            </a:r>
            <a:r>
              <a:rPr lang="en-US" i="1" dirty="0" err="1" smtClean="0"/>
              <a:t>école</a:t>
            </a:r>
            <a:r>
              <a:rPr lang="en-US" dirty="0" smtClean="0"/>
              <a:t>, 1946)</a:t>
            </a:r>
          </a:p>
          <a:p>
            <a:endParaRPr lang="en-US" dirty="0"/>
          </a:p>
          <a:p>
            <a:r>
              <a:rPr lang="en-US" dirty="0" smtClean="0"/>
              <a:t>1949 – Olivier </a:t>
            </a:r>
            <a:r>
              <a:rPr lang="en-US" dirty="0" err="1" smtClean="0"/>
              <a:t>Messiaen</a:t>
            </a:r>
            <a:r>
              <a:rPr lang="en-US" dirty="0" smtClean="0"/>
              <a:t>; and first admission of foreign students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379476"/>
            <a:ext cx="1524000" cy="2278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535251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. . 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5214016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ro-Schoenberg</a:t>
            </a:r>
          </a:p>
          <a:p>
            <a:r>
              <a:rPr lang="en-US" dirty="0"/>
              <a:t>a</a:t>
            </a:r>
            <a:r>
              <a:rPr lang="en-US" dirty="0" smtClean="0"/>
              <a:t>nti-Stravinsky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7246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85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Darmstadt Summer Courses, from 1946 onward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2046718"/>
            <a:ext cx="685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1946 – Wolfgang Fortner</a:t>
            </a:r>
          </a:p>
          <a:p>
            <a:endParaRPr lang="en-US" dirty="0"/>
          </a:p>
          <a:p>
            <a:r>
              <a:rPr lang="en-US" dirty="0" smtClean="0"/>
              <a:t>1947 – Paul Hindemith</a:t>
            </a:r>
          </a:p>
          <a:p>
            <a:endParaRPr lang="en-US" dirty="0"/>
          </a:p>
          <a:p>
            <a:r>
              <a:rPr lang="en-US" dirty="0" smtClean="0"/>
              <a:t>1948 – René Leibowitz (</a:t>
            </a:r>
            <a:r>
              <a:rPr lang="en-US" i="1" dirty="0" smtClean="0"/>
              <a:t>Schoenberg et son </a:t>
            </a:r>
            <a:r>
              <a:rPr lang="en-US" i="1" dirty="0" err="1" smtClean="0"/>
              <a:t>école</a:t>
            </a:r>
            <a:r>
              <a:rPr lang="en-US" dirty="0" smtClean="0"/>
              <a:t>, 1946)</a:t>
            </a:r>
          </a:p>
          <a:p>
            <a:endParaRPr lang="en-US" dirty="0"/>
          </a:p>
          <a:p>
            <a:r>
              <a:rPr lang="en-US" dirty="0" smtClean="0"/>
              <a:t>1949 – Olivier </a:t>
            </a:r>
            <a:r>
              <a:rPr lang="en-US" dirty="0" err="1" smtClean="0"/>
              <a:t>Messiaen</a:t>
            </a:r>
            <a:r>
              <a:rPr lang="en-US" dirty="0" smtClean="0"/>
              <a:t>; and first admission of foreign students</a:t>
            </a:r>
          </a:p>
          <a:p>
            <a:endParaRPr lang="en-US" dirty="0"/>
          </a:p>
          <a:p>
            <a:r>
              <a:rPr lang="en-US" dirty="0" smtClean="0"/>
              <a:t>1950 – Ernst </a:t>
            </a:r>
            <a:r>
              <a:rPr lang="en-US" dirty="0" err="1" smtClean="0"/>
              <a:t>Krenek</a:t>
            </a:r>
            <a:r>
              <a:rPr lang="en-US" dirty="0" smtClean="0"/>
              <a:t> and </a:t>
            </a:r>
            <a:r>
              <a:rPr lang="en-US" dirty="0" err="1" smtClean="0"/>
              <a:t>Edgard</a:t>
            </a:r>
            <a:r>
              <a:rPr lang="en-US" dirty="0" smtClean="0"/>
              <a:t> </a:t>
            </a:r>
            <a:r>
              <a:rPr lang="en-US" dirty="0" err="1" smtClean="0"/>
              <a:t>Varèse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. . . . . . . 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858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0" y="1176624"/>
            <a:ext cx="4161692" cy="5410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276" y="1752600"/>
            <a:ext cx="4304230" cy="42582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563529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Messiaen</a:t>
            </a:r>
            <a:r>
              <a:rPr lang="en-US" dirty="0" smtClean="0"/>
              <a:t>, “Mode de </a:t>
            </a:r>
            <a:r>
              <a:rPr lang="en-US" dirty="0" err="1" smtClean="0"/>
              <a:t>valeurs</a:t>
            </a:r>
            <a:r>
              <a:rPr lang="en-US" dirty="0" smtClean="0"/>
              <a:t> et </a:t>
            </a:r>
            <a:r>
              <a:rPr lang="en-US" dirty="0" err="1" smtClean="0"/>
              <a:t>d’intensités</a:t>
            </a:r>
            <a:r>
              <a:rPr lang="en-US" dirty="0" smtClean="0"/>
              <a:t>” (1949)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43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195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81328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Darmstadt, 1953: Declaration of Allegiance to Webern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419" y="4042232"/>
            <a:ext cx="1676400" cy="23888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282" y="4004417"/>
            <a:ext cx="1720197" cy="2408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79" y="1080147"/>
            <a:ext cx="3309604" cy="2482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54" y="1080147"/>
            <a:ext cx="3458198" cy="24822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2519" y="3562350"/>
            <a:ext cx="6197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Pierre Boulez                                                 </a:t>
            </a:r>
            <a:r>
              <a:rPr lang="en-US" dirty="0" err="1" smtClean="0"/>
              <a:t>Karlheinz</a:t>
            </a:r>
            <a:r>
              <a:rPr lang="en-US" dirty="0" smtClean="0"/>
              <a:t> Stockhausen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76813" y="644474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Luigi </a:t>
            </a:r>
            <a:r>
              <a:rPr lang="en-US" dirty="0" err="1" smtClean="0"/>
              <a:t>Nono</a:t>
            </a:r>
            <a:r>
              <a:rPr lang="en-US" dirty="0" smtClean="0"/>
              <a:t>                                              Karel </a:t>
            </a:r>
            <a:r>
              <a:rPr lang="en-US" dirty="0" err="1" smtClean="0"/>
              <a:t>Goeyvaerts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458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706120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411622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D-Day Invasion, June 6, 1944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5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200" y="152400"/>
            <a:ext cx="4553405" cy="335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581400"/>
            <a:ext cx="5533803" cy="3117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995303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Liberation of Paris, </a:t>
            </a:r>
          </a:p>
          <a:p>
            <a:r>
              <a:rPr lang="en-US" dirty="0" smtClean="0"/>
              <a:t>August </a:t>
            </a:r>
            <a:r>
              <a:rPr lang="en-US" dirty="0" smtClean="0"/>
              <a:t>19-24, 1944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93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533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Paris in the 1930s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09828"/>
            <a:ext cx="5193894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0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09600"/>
            <a:ext cx="2568575" cy="2839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84" y="1353466"/>
            <a:ext cx="3151128" cy="419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94" y="3810000"/>
            <a:ext cx="4000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909</Words>
  <Application>Microsoft Office PowerPoint</Application>
  <PresentationFormat>On-screen Show (4:3)</PresentationFormat>
  <Paragraphs>248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jah30</dc:creator>
  <cp:lastModifiedBy>Hepokoski, James</cp:lastModifiedBy>
  <cp:revision>50</cp:revision>
  <dcterms:created xsi:type="dcterms:W3CDTF">2016-04-10T16:22:37Z</dcterms:created>
  <dcterms:modified xsi:type="dcterms:W3CDTF">2016-04-27T13:54:45Z</dcterms:modified>
</cp:coreProperties>
</file>