
<file path=[Content_Types].xml><?xml version="1.0" encoding="utf-8"?>
<Types xmlns="http://schemas.openxmlformats.org/package/2006/content-types">
  <Default Extension="png" ContentType="image/png"/>
  <Default Extension="jpe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5" r:id="rId2"/>
    <p:sldId id="271" r:id="rId3"/>
    <p:sldId id="280" r:id="rId4"/>
    <p:sldId id="281" r:id="rId5"/>
    <p:sldId id="282" r:id="rId6"/>
    <p:sldId id="283" r:id="rId7"/>
    <p:sldId id="259" r:id="rId8"/>
    <p:sldId id="334" r:id="rId9"/>
    <p:sldId id="335" r:id="rId10"/>
    <p:sldId id="347" r:id="rId11"/>
    <p:sldId id="260" r:id="rId12"/>
    <p:sldId id="348" r:id="rId13"/>
    <p:sldId id="284" r:id="rId14"/>
    <p:sldId id="350" r:id="rId15"/>
    <p:sldId id="315" r:id="rId16"/>
    <p:sldId id="346" r:id="rId17"/>
    <p:sldId id="286" r:id="rId18"/>
    <p:sldId id="289" r:id="rId19"/>
    <p:sldId id="264" r:id="rId20"/>
    <p:sldId id="291" r:id="rId21"/>
    <p:sldId id="292" r:id="rId22"/>
    <p:sldId id="293" r:id="rId23"/>
    <p:sldId id="316" r:id="rId24"/>
    <p:sldId id="301" r:id="rId25"/>
    <p:sldId id="302" r:id="rId26"/>
    <p:sldId id="294" r:id="rId27"/>
    <p:sldId id="304" r:id="rId28"/>
    <p:sldId id="296" r:id="rId29"/>
    <p:sldId id="297" r:id="rId30"/>
    <p:sldId id="336" r:id="rId31"/>
    <p:sldId id="305" r:id="rId32"/>
    <p:sldId id="306" r:id="rId33"/>
    <p:sldId id="307" r:id="rId34"/>
    <p:sldId id="308" r:id="rId35"/>
    <p:sldId id="333" r:id="rId36"/>
    <p:sldId id="309" r:id="rId37"/>
    <p:sldId id="300" r:id="rId38"/>
    <p:sldId id="311" r:id="rId39"/>
    <p:sldId id="312" r:id="rId40"/>
    <p:sldId id="314" r:id="rId41"/>
    <p:sldId id="343" r:id="rId42"/>
    <p:sldId id="310" r:id="rId43"/>
    <p:sldId id="344" r:id="rId44"/>
    <p:sldId id="337" r:id="rId45"/>
    <p:sldId id="340" r:id="rId46"/>
    <p:sldId id="342" r:id="rId47"/>
    <p:sldId id="317" r:id="rId48"/>
    <p:sldId id="325" r:id="rId49"/>
    <p:sldId id="324" r:id="rId50"/>
    <p:sldId id="326" r:id="rId51"/>
    <p:sldId id="321" r:id="rId52"/>
    <p:sldId id="349" r:id="rId53"/>
    <p:sldId id="320" r:id="rId54"/>
    <p:sldId id="318" r:id="rId55"/>
    <p:sldId id="319" r:id="rId56"/>
    <p:sldId id="329" r:id="rId57"/>
    <p:sldId id="331" r:id="rId58"/>
    <p:sldId id="332" r:id="rId59"/>
    <p:sldId id="327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5" autoAdjust="0"/>
    <p:restoredTop sz="94660"/>
  </p:normalViewPr>
  <p:slideViewPr>
    <p:cSldViewPr>
      <p:cViewPr varScale="1">
        <p:scale>
          <a:sx n="111" d="100"/>
          <a:sy n="111" d="100"/>
        </p:scale>
        <p:origin x="-177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A2A9-DBFA-489E-8941-AEE0E8FA660C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A865-DC3B-447F-95A2-AB4E6CDD5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0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A2A9-DBFA-489E-8941-AEE0E8FA660C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A865-DC3B-447F-95A2-AB4E6CDD5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6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A2A9-DBFA-489E-8941-AEE0E8FA660C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A865-DC3B-447F-95A2-AB4E6CDD5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5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A2A9-DBFA-489E-8941-AEE0E8FA660C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A865-DC3B-447F-95A2-AB4E6CDD5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1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A2A9-DBFA-489E-8941-AEE0E8FA660C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A865-DC3B-447F-95A2-AB4E6CDD5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38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A2A9-DBFA-489E-8941-AEE0E8FA660C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A865-DC3B-447F-95A2-AB4E6CDD5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9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A2A9-DBFA-489E-8941-AEE0E8FA660C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A865-DC3B-447F-95A2-AB4E6CDD5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7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A2A9-DBFA-489E-8941-AEE0E8FA660C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A865-DC3B-447F-95A2-AB4E6CDD5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52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A2A9-DBFA-489E-8941-AEE0E8FA660C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A865-DC3B-447F-95A2-AB4E6CDD5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90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A2A9-DBFA-489E-8941-AEE0E8FA660C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A865-DC3B-447F-95A2-AB4E6CDD5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4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A2A9-DBFA-489E-8941-AEE0E8FA660C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A865-DC3B-447F-95A2-AB4E6CDD5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8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4A2A9-DBFA-489E-8941-AEE0E8FA660C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9A865-DC3B-447F-95A2-AB4E6CDD5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1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0"/>
            <a:ext cx="9601200" cy="6934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" y="2241061"/>
            <a:ext cx="4313155" cy="28776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88195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Germany, 1920-1945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760" y="1949606"/>
            <a:ext cx="4534240" cy="346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20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88" y="1447800"/>
            <a:ext cx="8550507" cy="5105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0" y="6096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Germany, mid-to-late 1920s: </a:t>
            </a:r>
          </a:p>
          <a:p>
            <a:pPr algn="ctr"/>
            <a:r>
              <a:rPr lang="en-US" dirty="0" smtClean="0"/>
              <a:t>anti-idealism; the “new objectivity” (</a:t>
            </a:r>
            <a:r>
              <a:rPr lang="en-US" i="1" dirty="0" err="1" smtClean="0"/>
              <a:t>Neue</a:t>
            </a:r>
            <a:r>
              <a:rPr lang="en-US" i="1" dirty="0" smtClean="0"/>
              <a:t> </a:t>
            </a:r>
            <a:r>
              <a:rPr lang="en-US" i="1" dirty="0" err="1" smtClean="0"/>
              <a:t>Sachlichkeit</a:t>
            </a:r>
            <a:r>
              <a:rPr lang="en-US" dirty="0" smtClean="0"/>
              <a:t>) 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64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916668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Weimar Germany, 1920s: </a:t>
            </a:r>
            <a:r>
              <a:rPr lang="en-US" i="1" dirty="0" err="1" smtClean="0"/>
              <a:t>Zeitoper</a:t>
            </a:r>
            <a:r>
              <a:rPr lang="en-US" i="1" dirty="0"/>
              <a:t> </a:t>
            </a:r>
            <a:r>
              <a:rPr lang="en-US" dirty="0" smtClean="0"/>
              <a:t>(“opera about the [current] time”)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55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916668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Weimar Germany, 1920s: </a:t>
            </a:r>
            <a:r>
              <a:rPr lang="en-US" i="1" dirty="0" err="1" smtClean="0"/>
              <a:t>Zeitoper</a:t>
            </a:r>
            <a:r>
              <a:rPr lang="en-US" i="1" dirty="0"/>
              <a:t> </a:t>
            </a:r>
            <a:r>
              <a:rPr lang="en-US" dirty="0" smtClean="0"/>
              <a:t>(“opera about the [current] time”)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2831068"/>
            <a:ext cx="609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Simpler, more accessible style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Urban-modern up-to-date plots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Incorporation of diverse styles, including jazz, cabaret and dance music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852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9777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Weimar Germany, 1920s: </a:t>
            </a:r>
            <a:r>
              <a:rPr lang="en-US" i="1" dirty="0" err="1" smtClean="0"/>
              <a:t>Zeitoper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629" y="838200"/>
            <a:ext cx="4392141" cy="55456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600" y="6366976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50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2406" y="5952509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Ernst </a:t>
            </a:r>
            <a:r>
              <a:rPr lang="en-US" dirty="0" err="1" smtClean="0"/>
              <a:t>Krenek</a:t>
            </a:r>
            <a:r>
              <a:rPr lang="en-US" dirty="0" smtClean="0"/>
              <a:t>, “</a:t>
            </a:r>
            <a:r>
              <a:rPr lang="en-US" dirty="0" err="1" smtClean="0"/>
              <a:t>Leb</a:t>
            </a:r>
            <a:r>
              <a:rPr lang="en-US" dirty="0" smtClean="0"/>
              <a:t>’ </a:t>
            </a:r>
            <a:r>
              <a:rPr lang="en-US" dirty="0" err="1" smtClean="0"/>
              <a:t>wohl</a:t>
            </a:r>
            <a:r>
              <a:rPr lang="en-US" dirty="0" smtClean="0"/>
              <a:t>, </a:t>
            </a:r>
            <a:r>
              <a:rPr lang="en-US" dirty="0" err="1" smtClean="0"/>
              <a:t>mein</a:t>
            </a:r>
            <a:r>
              <a:rPr lang="en-US" dirty="0" smtClean="0"/>
              <a:t> Schatz,” </a:t>
            </a:r>
            <a:r>
              <a:rPr lang="en-US" i="1" dirty="0" smtClean="0"/>
              <a:t>Jonny </a:t>
            </a:r>
            <a:r>
              <a:rPr lang="en-US" i="1" dirty="0" err="1" smtClean="0"/>
              <a:t>spielt</a:t>
            </a:r>
            <a:r>
              <a:rPr lang="en-US" i="1" dirty="0" smtClean="0"/>
              <a:t> auf </a:t>
            </a:r>
            <a:r>
              <a:rPr lang="en-US" dirty="0" smtClean="0"/>
              <a:t>(1927)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5" y="838200"/>
            <a:ext cx="8815227" cy="49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17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84" y="1274618"/>
            <a:ext cx="7680960" cy="5120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3264" y="558739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Zeitoper</a:t>
            </a:r>
            <a:r>
              <a:rPr lang="en-US" dirty="0" smtClean="0"/>
              <a:t>: Hindemith, </a:t>
            </a:r>
            <a:r>
              <a:rPr lang="en-US" i="1" dirty="0" err="1" smtClean="0"/>
              <a:t>Neues</a:t>
            </a:r>
            <a:r>
              <a:rPr lang="en-US" i="1" dirty="0" smtClean="0"/>
              <a:t> </a:t>
            </a:r>
            <a:r>
              <a:rPr lang="en-US" i="1" dirty="0" err="1" smtClean="0"/>
              <a:t>vom</a:t>
            </a:r>
            <a:r>
              <a:rPr lang="en-US" i="1" dirty="0" smtClean="0"/>
              <a:t> </a:t>
            </a:r>
            <a:r>
              <a:rPr lang="en-US" i="1" dirty="0" err="1" smtClean="0"/>
              <a:t>Tage</a:t>
            </a:r>
            <a:r>
              <a:rPr lang="en-US" i="1" dirty="0" smtClean="0"/>
              <a:t> </a:t>
            </a:r>
            <a:r>
              <a:rPr lang="en-US" dirty="0" smtClean="0"/>
              <a:t>(1929)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4926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6155743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Scene-extracts from Hindemith, </a:t>
            </a:r>
            <a:r>
              <a:rPr lang="en-US" i="1" dirty="0" err="1" smtClean="0"/>
              <a:t>Neues</a:t>
            </a:r>
            <a:r>
              <a:rPr lang="en-US" i="1" dirty="0" smtClean="0"/>
              <a:t> </a:t>
            </a:r>
            <a:r>
              <a:rPr lang="en-US" i="1" dirty="0" err="1" smtClean="0"/>
              <a:t>vom</a:t>
            </a:r>
            <a:r>
              <a:rPr lang="en-US" i="1" dirty="0" smtClean="0"/>
              <a:t> </a:t>
            </a:r>
            <a:r>
              <a:rPr lang="en-US" i="1" dirty="0" err="1" smtClean="0"/>
              <a:t>Tage</a:t>
            </a:r>
            <a:r>
              <a:rPr lang="en-US" i="1" dirty="0" smtClean="0"/>
              <a:t> </a:t>
            </a:r>
            <a:r>
              <a:rPr lang="en-US" dirty="0" smtClean="0"/>
              <a:t>(1929)</a:t>
            </a:r>
            <a:endParaRPr lang="en-US" sz="1400" dirty="0"/>
          </a:p>
          <a:p>
            <a:pPr algn="ctr"/>
            <a:r>
              <a:rPr lang="en-US" sz="1400" dirty="0" smtClean="0"/>
              <a:t>Production: Theater </a:t>
            </a:r>
            <a:r>
              <a:rPr lang="en-US" sz="1400" dirty="0" err="1" smtClean="0"/>
              <a:t>Münster</a:t>
            </a:r>
            <a:r>
              <a:rPr lang="en-US" sz="1400" dirty="0" smtClean="0"/>
              <a:t> (2013)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" y="871870"/>
            <a:ext cx="9112102" cy="511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531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541" y="3431667"/>
            <a:ext cx="2246515" cy="2995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13" y="337513"/>
            <a:ext cx="2694709" cy="2694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0312" y="3007078"/>
            <a:ext cx="993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Kurt Weill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909148" y="6437566"/>
            <a:ext cx="1257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Bertolt</a:t>
            </a:r>
            <a:r>
              <a:rPr lang="en-US" sz="1400" dirty="0" smtClean="0"/>
              <a:t> Brecht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2554504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Mahagonny-Songspiel</a:t>
            </a:r>
            <a:r>
              <a:rPr lang="en-US" i="1" dirty="0" smtClean="0"/>
              <a:t> </a:t>
            </a:r>
            <a:r>
              <a:rPr lang="en-US" dirty="0" smtClean="0"/>
              <a:t>(1927)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i="1" dirty="0" smtClean="0"/>
              <a:t>Die </a:t>
            </a:r>
            <a:r>
              <a:rPr lang="en-US" i="1" dirty="0" err="1" smtClean="0"/>
              <a:t>Dreigroschenoper</a:t>
            </a:r>
            <a:r>
              <a:rPr lang="en-US" i="1" dirty="0" smtClean="0"/>
              <a:t> </a:t>
            </a:r>
            <a:r>
              <a:rPr lang="en-US" dirty="0" smtClean="0"/>
              <a:t>(1928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226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6172200"/>
            <a:ext cx="571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Lotte</a:t>
            </a:r>
            <a:r>
              <a:rPr lang="en-US" dirty="0" smtClean="0"/>
              <a:t> Lenya sings “Alabama Song”  (</a:t>
            </a:r>
            <a:r>
              <a:rPr lang="en-US" i="1" dirty="0" err="1" smtClean="0"/>
              <a:t>Mahagonny-Songspiel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0" y="1027444"/>
            <a:ext cx="8541099" cy="480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42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7358" y="484909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1933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7397"/>
            <a:ext cx="9171709" cy="516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77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40587"/>
            <a:ext cx="413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Arts in the 1920s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68436" y="14478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collapse of pre-war idealism – disillusion, “the lost generation”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63" y="1371600"/>
            <a:ext cx="33274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44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7358" y="484909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1933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54350"/>
            <a:ext cx="3657600" cy="523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04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7358" y="484909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1933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00200"/>
            <a:ext cx="3352800" cy="47974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2" y="1810181"/>
            <a:ext cx="5608688" cy="422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11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7358" y="484909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1933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5" y="1269004"/>
            <a:ext cx="9112102" cy="51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22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7358" y="484909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1933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125435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Reichsmusikkammer</a:t>
            </a:r>
            <a:r>
              <a:rPr lang="en-US" b="1" dirty="0" smtClean="0"/>
              <a:t> (Reich Cultural Chamber for Music)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1232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7358" y="484909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1933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125435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Reichsmusikkammer</a:t>
            </a:r>
            <a:r>
              <a:rPr lang="en-US" b="1" dirty="0" smtClean="0"/>
              <a:t> (Reich Cultural Chamber for Music)</a:t>
            </a:r>
          </a:p>
          <a:p>
            <a:r>
              <a:rPr lang="en-US" b="1" dirty="0" smtClean="0"/>
              <a:t>                            First President, 1933-35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2819400" cy="37800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0900" y="599446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Richard Strauss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092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7358" y="484909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1933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125435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Reichsmusikkammer</a:t>
            </a:r>
            <a:r>
              <a:rPr lang="en-US" b="1" dirty="0" smtClean="0"/>
              <a:t> (Reich Cultural Chamber for Music)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057400"/>
            <a:ext cx="3556000" cy="426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400"/>
            <a:ext cx="387362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650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564" y="6202281"/>
            <a:ext cx="780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Hitler arrives in Bayreuth, 1940, for a production of </a:t>
            </a:r>
            <a:r>
              <a:rPr lang="en-US" i="1" dirty="0" smtClean="0"/>
              <a:t>Die Meistersinger </a:t>
            </a:r>
            <a:r>
              <a:rPr lang="en-US" dirty="0" smtClean="0"/>
              <a:t>(1943)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225"/>
            <a:ext cx="9144000" cy="51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675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226127"/>
            <a:ext cx="3296387" cy="441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307407"/>
            <a:ext cx="3048000" cy="4257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5800681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Richard Strauss                                                                                       Stefan Zweig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290" y="1906847"/>
            <a:ext cx="244746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44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85800"/>
            <a:ext cx="2341418" cy="2341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3647348"/>
            <a:ext cx="1905000" cy="2690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33" y="685800"/>
            <a:ext cx="1924050" cy="2381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630" y="3647348"/>
            <a:ext cx="1818409" cy="2653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219" y="3761509"/>
            <a:ext cx="2133600" cy="24618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5733" y="3067050"/>
            <a:ext cx="533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Arnold Schoenberg                                              Kurt Weill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6371833"/>
            <a:ext cx="723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Bruno Walter                                 Otto Klemperer                         </a:t>
            </a:r>
            <a:r>
              <a:rPr lang="en-US" sz="1600" dirty="0" err="1" smtClean="0"/>
              <a:t>Artur</a:t>
            </a:r>
            <a:r>
              <a:rPr lang="en-US" sz="1600" dirty="0" smtClean="0"/>
              <a:t> Schnabel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66872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51708"/>
            <a:ext cx="3203028" cy="403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01502"/>
            <a:ext cx="2548923" cy="36082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5614555"/>
            <a:ext cx="563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Paul Hindemith                                                  Ernst </a:t>
            </a:r>
            <a:r>
              <a:rPr lang="en-US" dirty="0" err="1" smtClean="0"/>
              <a:t>Krenek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6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40587"/>
            <a:ext cx="413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Arts in the 1920s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68436" y="1447800"/>
            <a:ext cx="46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collapse of pre-war idealism – disillusion, “the lost generation”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Within art music: searches for new systems of objective order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03" y="916131"/>
            <a:ext cx="2078297" cy="257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46" y="3657600"/>
            <a:ext cx="2141636" cy="30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76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9906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Musicologists Fleeing Nazi Germany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(The </a:t>
            </a:r>
            <a:r>
              <a:rPr lang="en-US" b="1" i="1" dirty="0" smtClean="0"/>
              <a:t>de facto </a:t>
            </a:r>
            <a:r>
              <a:rPr lang="en-US" b="1" dirty="0" smtClean="0"/>
              <a:t>founding of musicology in America)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286000"/>
            <a:ext cx="6781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Leo </a:t>
            </a:r>
            <a:r>
              <a:rPr lang="en-US" dirty="0" err="1" smtClean="0"/>
              <a:t>Schrade</a:t>
            </a:r>
            <a:r>
              <a:rPr lang="en-US" dirty="0" smtClean="0"/>
              <a:t> (Yale)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Paul Henry Lang (Columbia)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Willi </a:t>
            </a:r>
            <a:r>
              <a:rPr lang="en-US" dirty="0" err="1" smtClean="0"/>
              <a:t>Apel</a:t>
            </a:r>
            <a:r>
              <a:rPr lang="en-US" dirty="0" smtClean="0"/>
              <a:t> (Harvard, Indiana University)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Curt Sachs (New York University, New York Public Library)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Karl Geiringer (Boston University)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Manfred </a:t>
            </a:r>
            <a:r>
              <a:rPr lang="en-US" dirty="0" err="1" smtClean="0"/>
              <a:t>Bukofzer</a:t>
            </a:r>
            <a:r>
              <a:rPr lang="en-US" dirty="0" smtClean="0"/>
              <a:t> (University of California, Berkeley)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Alfred Einstein (Smith, Columbia, Princeton, Michigan)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245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38453"/>
            <a:ext cx="3962400" cy="45558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57" y="1031526"/>
            <a:ext cx="4593207" cy="45627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5860473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Hans </a:t>
            </a:r>
            <a:r>
              <a:rPr lang="en-US" dirty="0" err="1" smtClean="0"/>
              <a:t>Pfitzner</a:t>
            </a:r>
            <a:r>
              <a:rPr lang="en-US" dirty="0" smtClean="0"/>
              <a:t>                                                                Carl Orff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475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1219200"/>
            <a:ext cx="4876800" cy="487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28800"/>
            <a:ext cx="3581400" cy="358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38059" y="5726668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551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31291"/>
            <a:ext cx="4267200" cy="5380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5911673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Paul Hindemith  (1895-1963)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285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120846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Paul Hindemith  (1895-1963)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42573"/>
            <a:ext cx="4267200" cy="53803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324809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Opera, </a:t>
            </a:r>
            <a:r>
              <a:rPr lang="en-US" i="1" dirty="0" smtClean="0"/>
              <a:t>Mathis der Maler </a:t>
            </a:r>
            <a:r>
              <a:rPr lang="en-US" dirty="0" smtClean="0"/>
              <a:t>(1934)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46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8153400" cy="47773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04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 the center of </a:t>
            </a:r>
            <a:r>
              <a:rPr lang="en-US" i="1" dirty="0" smtClean="0"/>
              <a:t>Mathis der Maler</a:t>
            </a:r>
            <a:r>
              <a:rPr lang="en-US" dirty="0" smtClean="0"/>
              <a:t>: Mathis </a:t>
            </a:r>
            <a:r>
              <a:rPr lang="en-US" dirty="0" err="1" smtClean="0"/>
              <a:t>Grünewald’s</a:t>
            </a:r>
            <a:r>
              <a:rPr lang="en-US" dirty="0" smtClean="0"/>
              <a:t> painting of </a:t>
            </a:r>
          </a:p>
          <a:p>
            <a:pPr algn="ctr"/>
            <a:r>
              <a:rPr lang="en-US" dirty="0" smtClean="0"/>
              <a:t>“The </a:t>
            </a:r>
            <a:r>
              <a:rPr lang="en-US" dirty="0" err="1" smtClean="0"/>
              <a:t>Isenheim</a:t>
            </a:r>
            <a:r>
              <a:rPr lang="en-US" dirty="0" smtClean="0"/>
              <a:t> Altarpiece” prior to the 16</a:t>
            </a:r>
            <a:r>
              <a:rPr lang="en-US" baseline="30000" dirty="0" smtClean="0"/>
              <a:t>th</a:t>
            </a:r>
            <a:r>
              <a:rPr lang="en-US" dirty="0" smtClean="0"/>
              <a:t>-century “German Peasants’ War”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004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145" y="4876800"/>
            <a:ext cx="1676400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dirty="0" smtClean="0"/>
              <a:t>St. Anthony’s</a:t>
            </a:r>
          </a:p>
          <a:p>
            <a:pPr algn="ctr"/>
            <a:r>
              <a:rPr lang="en-US" dirty="0"/>
              <a:t>w</a:t>
            </a:r>
            <a:r>
              <a:rPr lang="en-US" dirty="0" smtClean="0"/>
              <a:t>ithdrawal into</a:t>
            </a:r>
          </a:p>
          <a:p>
            <a:pPr algn="ctr"/>
            <a:r>
              <a:rPr lang="en-US" dirty="0"/>
              <a:t>r</a:t>
            </a:r>
            <a:r>
              <a:rPr lang="en-US" dirty="0" smtClean="0"/>
              <a:t>eligion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3329464"/>
            <a:ext cx="1676400" cy="147732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dirty="0" smtClean="0"/>
              <a:t>Mathis’s</a:t>
            </a:r>
          </a:p>
          <a:p>
            <a:pPr algn="ctr"/>
            <a:r>
              <a:rPr lang="en-US" dirty="0"/>
              <a:t>w</a:t>
            </a:r>
            <a:r>
              <a:rPr lang="en-US" dirty="0" smtClean="0"/>
              <a:t>ithdrawal into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rt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1752600"/>
            <a:ext cx="1676400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dirty="0" smtClean="0"/>
              <a:t>Hindemith’s</a:t>
            </a:r>
          </a:p>
          <a:p>
            <a:pPr algn="ctr"/>
            <a:r>
              <a:rPr lang="en-US" dirty="0"/>
              <a:t>w</a:t>
            </a:r>
            <a:r>
              <a:rPr lang="en-US" dirty="0" smtClean="0"/>
              <a:t>ithdrawal into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ontemplative</a:t>
            </a:r>
          </a:p>
          <a:p>
            <a:pPr algn="ctr"/>
            <a:r>
              <a:rPr lang="en-US" dirty="0" smtClean="0"/>
              <a:t>art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6600" y="601039"/>
            <a:ext cx="1676400" cy="175432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dirty="0" smtClean="0"/>
              <a:t>The need for</a:t>
            </a:r>
          </a:p>
          <a:p>
            <a:pPr algn="ctr"/>
            <a:r>
              <a:rPr lang="en-US" dirty="0" smtClean="0"/>
              <a:t>all art to withdraw from political manipulation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205345" y="4075102"/>
            <a:ext cx="1143000" cy="5730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429000" y="2642240"/>
            <a:ext cx="1143000" cy="5730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638800" y="1107698"/>
            <a:ext cx="1143000" cy="5730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21527" y="416373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Mathis der Maler</a:t>
            </a:r>
            <a:r>
              <a:rPr lang="en-US" dirty="0" smtClean="0"/>
              <a:t>: Metaphors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948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49283"/>
            <a:ext cx="5836920" cy="5836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0360" y="228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Campaign against Hindemith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2929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52600" y="3217718"/>
            <a:ext cx="1828800" cy="17526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581400" y="3207327"/>
            <a:ext cx="1828800" cy="17526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410200" y="3224645"/>
            <a:ext cx="1828800" cy="17526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3725568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1               2             3</a:t>
            </a:r>
            <a:endParaRPr lang="en-US" sz="40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891145" y="5562600"/>
            <a:ext cx="4052455" cy="370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19300" y="5933209"/>
            <a:ext cx="3924300" cy="1627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7045036" y="5562600"/>
            <a:ext cx="990600" cy="3013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006936" y="5863936"/>
            <a:ext cx="1066800" cy="1853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26" y="1447800"/>
            <a:ext cx="6908451" cy="157545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60851" y="3048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Hindemith: Symphony, “Mathis der Maler,” first movement, introduction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314700" y="1080655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sungen</a:t>
            </a:r>
            <a:r>
              <a:rPr lang="en-US" dirty="0" smtClean="0"/>
              <a:t> </a:t>
            </a:r>
            <a:r>
              <a:rPr lang="en-US" dirty="0" err="1" smtClean="0"/>
              <a:t>drei</a:t>
            </a:r>
            <a:r>
              <a:rPr lang="en-US" dirty="0" smtClean="0"/>
              <a:t> Engel”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81000" y="3724263"/>
            <a:ext cx="12192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Solemn</a:t>
            </a:r>
          </a:p>
          <a:p>
            <a:r>
              <a:rPr lang="en-US" dirty="0" smtClean="0"/>
              <a:t>Chords: Invocation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4136" y="3639280"/>
            <a:ext cx="12192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Solemn</a:t>
            </a:r>
          </a:p>
          <a:p>
            <a:r>
              <a:rPr lang="en-US" dirty="0" smtClean="0"/>
              <a:t>Chords: Invocation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91145" y="4977245"/>
            <a:ext cx="679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Trombones                      horns             full </a:t>
            </a:r>
            <a:r>
              <a:rPr lang="en-US" dirty="0" err="1" smtClean="0"/>
              <a:t>orch</a:t>
            </a:r>
            <a:r>
              <a:rPr lang="en-US" dirty="0" smtClean="0"/>
              <a:t> + glockenspiel                               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019300" y="6324600"/>
            <a:ext cx="575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Sonic Disclosure in Three Cycles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195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78932"/>
            <a:ext cx="362607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550932"/>
            <a:ext cx="3173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Paul Hindemith  (1895-1963)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04219"/>
            <a:ext cx="3124200" cy="43467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574926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05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40587"/>
            <a:ext cx="413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Arts in the 1920s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68436" y="1447800"/>
            <a:ext cx="4648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collapse of pre-war idealism – disillusion, “the lost generation”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Within art music: searches for new systems of objective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New, commercialized media technologies sweep over Europe and America: radio, sound recording, film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1" y="1165640"/>
            <a:ext cx="3436495" cy="3149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14" y="4349918"/>
            <a:ext cx="3436495" cy="246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76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78932"/>
            <a:ext cx="362607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550932"/>
            <a:ext cx="3173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Paul Hindemith  (1895-1963)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191" y="592098"/>
            <a:ext cx="3429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1491" y="592026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Yale School of Music, 1940-53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8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0"/>
            <a:ext cx="10058400" cy="7086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10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810488"/>
            <a:ext cx="4495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Die </a:t>
            </a:r>
            <a:r>
              <a:rPr lang="en-US" sz="1400" dirty="0" err="1"/>
              <a:t>Fahne</a:t>
            </a:r>
            <a:r>
              <a:rPr lang="en-US" sz="1400" dirty="0"/>
              <a:t> </a:t>
            </a:r>
            <a:r>
              <a:rPr lang="en-US" sz="1400" dirty="0" err="1"/>
              <a:t>hoch</a:t>
            </a:r>
            <a:r>
              <a:rPr lang="en-US" sz="1400" dirty="0"/>
              <a:t>! Die </a:t>
            </a:r>
            <a:r>
              <a:rPr lang="en-US" sz="1400" dirty="0" err="1"/>
              <a:t>Reihen</a:t>
            </a:r>
            <a:r>
              <a:rPr lang="en-US" sz="1400" dirty="0"/>
              <a:t> fest </a:t>
            </a:r>
            <a:r>
              <a:rPr lang="en-US" sz="1400" dirty="0" err="1"/>
              <a:t>geschlossen</a:t>
            </a:r>
            <a:r>
              <a:rPr lang="en-US" sz="1400" dirty="0"/>
              <a:t>!</a:t>
            </a:r>
          </a:p>
          <a:p>
            <a:r>
              <a:rPr lang="en-US" sz="1400" dirty="0"/>
              <a:t>SA </a:t>
            </a:r>
            <a:r>
              <a:rPr lang="en-US" sz="1400" dirty="0" err="1"/>
              <a:t>marschiert</a:t>
            </a:r>
            <a:r>
              <a:rPr lang="en-US" sz="1400" dirty="0"/>
              <a:t> </a:t>
            </a:r>
            <a:r>
              <a:rPr lang="en-US" sz="1400" dirty="0" err="1"/>
              <a:t>mit</a:t>
            </a:r>
            <a:r>
              <a:rPr lang="en-US" sz="1400" dirty="0"/>
              <a:t> </a:t>
            </a:r>
            <a:r>
              <a:rPr lang="en-US" sz="1400" dirty="0" err="1"/>
              <a:t>ruhig</a:t>
            </a:r>
            <a:r>
              <a:rPr lang="en-US" sz="1400" dirty="0"/>
              <a:t> </a:t>
            </a:r>
            <a:r>
              <a:rPr lang="en-US" sz="1400" dirty="0" err="1"/>
              <a:t>festem</a:t>
            </a:r>
            <a:r>
              <a:rPr lang="en-US" sz="1400" dirty="0"/>
              <a:t> </a:t>
            </a:r>
            <a:r>
              <a:rPr lang="en-US" sz="1400" dirty="0" err="1"/>
              <a:t>Schritt</a:t>
            </a:r>
            <a:r>
              <a:rPr lang="en-US" sz="1400" dirty="0"/>
              <a:t>.</a:t>
            </a:r>
          </a:p>
          <a:p>
            <a:r>
              <a:rPr lang="en-US" sz="1400" dirty="0" err="1"/>
              <a:t>Kam'raden</a:t>
            </a:r>
            <a:r>
              <a:rPr lang="en-US" sz="1400" dirty="0"/>
              <a:t>, die </a:t>
            </a:r>
            <a:r>
              <a:rPr lang="en-US" sz="1400" dirty="0" err="1"/>
              <a:t>Rotfront</a:t>
            </a:r>
            <a:r>
              <a:rPr lang="en-US" sz="1400" dirty="0"/>
              <a:t> und </a:t>
            </a:r>
            <a:r>
              <a:rPr lang="en-US" sz="1400" dirty="0" err="1"/>
              <a:t>Reaktion</a:t>
            </a:r>
            <a:r>
              <a:rPr lang="en-US" sz="1400" dirty="0"/>
              <a:t> </a:t>
            </a:r>
            <a:r>
              <a:rPr lang="en-US" sz="1400" dirty="0" err="1"/>
              <a:t>erschossen</a:t>
            </a:r>
            <a:r>
              <a:rPr lang="en-US" sz="1400" dirty="0"/>
              <a:t>,</a:t>
            </a:r>
          </a:p>
          <a:p>
            <a:r>
              <a:rPr lang="en-US" sz="1400" dirty="0" err="1"/>
              <a:t>Marschier'n</a:t>
            </a:r>
            <a:r>
              <a:rPr lang="en-US" sz="1400" dirty="0"/>
              <a:t> </a:t>
            </a:r>
            <a:r>
              <a:rPr lang="en-US" sz="1400" dirty="0" err="1"/>
              <a:t>im</a:t>
            </a:r>
            <a:r>
              <a:rPr lang="en-US" sz="1400" dirty="0"/>
              <a:t> Geist in </a:t>
            </a:r>
            <a:r>
              <a:rPr lang="en-US" sz="1400" dirty="0" err="1"/>
              <a:t>unser'n</a:t>
            </a:r>
            <a:r>
              <a:rPr lang="en-US" sz="1400" dirty="0"/>
              <a:t> </a:t>
            </a:r>
            <a:r>
              <a:rPr lang="en-US" sz="1400" dirty="0" err="1"/>
              <a:t>Reihen</a:t>
            </a:r>
            <a:r>
              <a:rPr lang="en-US" sz="1400" dirty="0"/>
              <a:t> </a:t>
            </a:r>
            <a:r>
              <a:rPr lang="en-US" sz="1400" dirty="0" err="1"/>
              <a:t>mit</a:t>
            </a:r>
            <a:r>
              <a:rPr lang="en-US" sz="1400" dirty="0"/>
              <a:t>.</a:t>
            </a:r>
          </a:p>
          <a:p>
            <a:r>
              <a:rPr lang="en-US" sz="1400" dirty="0" err="1"/>
              <a:t>Kam'raden</a:t>
            </a:r>
            <a:r>
              <a:rPr lang="en-US" sz="1400" dirty="0"/>
              <a:t>, die </a:t>
            </a:r>
            <a:r>
              <a:rPr lang="en-US" sz="1400" dirty="0" err="1"/>
              <a:t>Rotfront</a:t>
            </a:r>
            <a:r>
              <a:rPr lang="en-US" sz="1400" dirty="0"/>
              <a:t> und </a:t>
            </a:r>
            <a:r>
              <a:rPr lang="en-US" sz="1400" dirty="0" err="1"/>
              <a:t>Reaktion</a:t>
            </a:r>
            <a:r>
              <a:rPr lang="en-US" sz="1400" dirty="0"/>
              <a:t> </a:t>
            </a:r>
            <a:r>
              <a:rPr lang="en-US" sz="1400" dirty="0" err="1"/>
              <a:t>erschossen</a:t>
            </a:r>
            <a:r>
              <a:rPr lang="en-US" sz="1400" dirty="0"/>
              <a:t>,</a:t>
            </a:r>
          </a:p>
          <a:p>
            <a:r>
              <a:rPr lang="en-US" sz="1400" dirty="0" err="1"/>
              <a:t>Marschier'n</a:t>
            </a:r>
            <a:r>
              <a:rPr lang="en-US" sz="1400" dirty="0"/>
              <a:t> </a:t>
            </a:r>
            <a:r>
              <a:rPr lang="en-US" sz="1400" dirty="0" err="1"/>
              <a:t>im</a:t>
            </a:r>
            <a:r>
              <a:rPr lang="en-US" sz="1400" dirty="0"/>
              <a:t> Geist in </a:t>
            </a:r>
            <a:r>
              <a:rPr lang="en-US" sz="1400" dirty="0" err="1"/>
              <a:t>unser'n</a:t>
            </a:r>
            <a:r>
              <a:rPr lang="en-US" sz="1400" dirty="0"/>
              <a:t> </a:t>
            </a:r>
            <a:r>
              <a:rPr lang="en-US" sz="1400" dirty="0" err="1"/>
              <a:t>Reihen</a:t>
            </a:r>
            <a:r>
              <a:rPr lang="en-US" sz="1400" dirty="0"/>
              <a:t> </a:t>
            </a:r>
            <a:r>
              <a:rPr lang="en-US" sz="1400" dirty="0" err="1"/>
              <a:t>mit</a:t>
            </a:r>
            <a:r>
              <a:rPr lang="en-US" sz="1400" dirty="0"/>
              <a:t>.</a:t>
            </a:r>
          </a:p>
          <a:p>
            <a:r>
              <a:rPr lang="en-US" sz="1400" dirty="0"/>
              <a:t>Die </a:t>
            </a:r>
            <a:r>
              <a:rPr lang="en-US" sz="1400" dirty="0" err="1"/>
              <a:t>Straße</a:t>
            </a:r>
            <a:r>
              <a:rPr lang="en-US" sz="1400" dirty="0"/>
              <a:t> </a:t>
            </a:r>
            <a:r>
              <a:rPr lang="en-US" sz="1400" dirty="0" err="1"/>
              <a:t>frei</a:t>
            </a:r>
            <a:r>
              <a:rPr lang="en-US" sz="1400" dirty="0"/>
              <a:t> den </a:t>
            </a:r>
            <a:r>
              <a:rPr lang="en-US" sz="1400" dirty="0" err="1"/>
              <a:t>braunen</a:t>
            </a:r>
            <a:r>
              <a:rPr lang="en-US" sz="1400" dirty="0"/>
              <a:t> </a:t>
            </a:r>
            <a:r>
              <a:rPr lang="en-US" sz="1400" dirty="0" err="1"/>
              <a:t>Batallionen</a:t>
            </a:r>
            <a:r>
              <a:rPr lang="en-US" sz="1400" dirty="0"/>
              <a:t>.</a:t>
            </a:r>
          </a:p>
          <a:p>
            <a:r>
              <a:rPr lang="en-US" sz="1400" dirty="0"/>
              <a:t>Die </a:t>
            </a:r>
            <a:r>
              <a:rPr lang="en-US" sz="1400" dirty="0" err="1"/>
              <a:t>Straße</a:t>
            </a:r>
            <a:r>
              <a:rPr lang="en-US" sz="1400" dirty="0"/>
              <a:t> </a:t>
            </a:r>
            <a:r>
              <a:rPr lang="en-US" sz="1400" dirty="0" err="1"/>
              <a:t>frei</a:t>
            </a:r>
            <a:r>
              <a:rPr lang="en-US" sz="1400" dirty="0"/>
              <a:t> </a:t>
            </a:r>
            <a:r>
              <a:rPr lang="en-US" sz="1400" dirty="0" err="1"/>
              <a:t>dem</a:t>
            </a:r>
            <a:r>
              <a:rPr lang="en-US" sz="1400" dirty="0"/>
              <a:t> </a:t>
            </a:r>
            <a:r>
              <a:rPr lang="en-US" sz="1400" dirty="0" err="1"/>
              <a:t>Sturmabteilungsmann</a:t>
            </a:r>
            <a:r>
              <a:rPr lang="en-US" sz="1400" dirty="0"/>
              <a:t>!</a:t>
            </a:r>
          </a:p>
          <a:p>
            <a:r>
              <a:rPr lang="en-US" sz="1400" dirty="0" err="1"/>
              <a:t>Es</a:t>
            </a:r>
            <a:r>
              <a:rPr lang="en-US" sz="1400" dirty="0"/>
              <a:t> </a:t>
            </a:r>
            <a:r>
              <a:rPr lang="en-US" sz="1400" dirty="0" err="1"/>
              <a:t>schau'n</a:t>
            </a:r>
            <a:r>
              <a:rPr lang="en-US" sz="1400" dirty="0"/>
              <a:t> </a:t>
            </a:r>
            <a:r>
              <a:rPr lang="en-US" sz="1400" dirty="0" err="1"/>
              <a:t>aufs</a:t>
            </a:r>
            <a:r>
              <a:rPr lang="en-US" sz="1400" dirty="0"/>
              <a:t> </a:t>
            </a:r>
            <a:r>
              <a:rPr lang="en-US" sz="1400" dirty="0" err="1"/>
              <a:t>Hakenkreuz</a:t>
            </a:r>
            <a:r>
              <a:rPr lang="en-US" sz="1400" dirty="0"/>
              <a:t> </a:t>
            </a:r>
            <a:r>
              <a:rPr lang="en-US" sz="1400" dirty="0" err="1"/>
              <a:t>voll</a:t>
            </a:r>
            <a:r>
              <a:rPr lang="en-US" sz="1400" dirty="0"/>
              <a:t> </a:t>
            </a:r>
            <a:r>
              <a:rPr lang="en-US" sz="1400" dirty="0" err="1"/>
              <a:t>Hoffnung</a:t>
            </a:r>
            <a:r>
              <a:rPr lang="en-US" sz="1400" dirty="0"/>
              <a:t> </a:t>
            </a:r>
            <a:r>
              <a:rPr lang="en-US" sz="1400" dirty="0" err="1"/>
              <a:t>schon</a:t>
            </a:r>
            <a:r>
              <a:rPr lang="en-US" sz="1400" dirty="0"/>
              <a:t> </a:t>
            </a:r>
            <a:r>
              <a:rPr lang="en-US" sz="1400" dirty="0" err="1"/>
              <a:t>Millionen</a:t>
            </a:r>
            <a:r>
              <a:rPr lang="en-US" sz="1400" dirty="0"/>
              <a:t>.</a:t>
            </a:r>
          </a:p>
          <a:p>
            <a:r>
              <a:rPr lang="en-US" sz="1400" dirty="0"/>
              <a:t>Der Tag </a:t>
            </a:r>
            <a:r>
              <a:rPr lang="en-US" sz="1400" dirty="0" err="1"/>
              <a:t>für</a:t>
            </a:r>
            <a:r>
              <a:rPr lang="en-US" sz="1400" dirty="0"/>
              <a:t> </a:t>
            </a:r>
            <a:r>
              <a:rPr lang="en-US" sz="1400" dirty="0" err="1"/>
              <a:t>Freiheit</a:t>
            </a:r>
            <a:r>
              <a:rPr lang="en-US" sz="1400" dirty="0"/>
              <a:t> und </a:t>
            </a:r>
            <a:r>
              <a:rPr lang="en-US" sz="1400" dirty="0" err="1"/>
              <a:t>für</a:t>
            </a:r>
            <a:r>
              <a:rPr lang="en-US" sz="1400" dirty="0"/>
              <a:t> </a:t>
            </a:r>
            <a:r>
              <a:rPr lang="en-US" sz="1400" dirty="0" err="1"/>
              <a:t>Brot</a:t>
            </a:r>
            <a:r>
              <a:rPr lang="en-US" sz="1400" dirty="0"/>
              <a:t> </a:t>
            </a:r>
            <a:r>
              <a:rPr lang="en-US" sz="1400" dirty="0" err="1"/>
              <a:t>bricht</a:t>
            </a:r>
            <a:r>
              <a:rPr lang="en-US" sz="1400" dirty="0"/>
              <a:t> an!</a:t>
            </a:r>
          </a:p>
          <a:p>
            <a:r>
              <a:rPr lang="en-US" sz="1400" dirty="0" err="1"/>
              <a:t>Es</a:t>
            </a:r>
            <a:r>
              <a:rPr lang="en-US" sz="1400" dirty="0"/>
              <a:t> </a:t>
            </a:r>
            <a:r>
              <a:rPr lang="en-US" sz="1400" dirty="0" err="1"/>
              <a:t>schau'n</a:t>
            </a:r>
            <a:r>
              <a:rPr lang="en-US" sz="1400" dirty="0"/>
              <a:t> </a:t>
            </a:r>
            <a:r>
              <a:rPr lang="en-US" sz="1400" dirty="0" err="1"/>
              <a:t>aufs</a:t>
            </a:r>
            <a:r>
              <a:rPr lang="en-US" sz="1400" dirty="0"/>
              <a:t> </a:t>
            </a:r>
            <a:r>
              <a:rPr lang="en-US" sz="1400" dirty="0" err="1"/>
              <a:t>Hakenkreuz</a:t>
            </a:r>
            <a:r>
              <a:rPr lang="en-US" sz="1400" dirty="0"/>
              <a:t> </a:t>
            </a:r>
            <a:r>
              <a:rPr lang="en-US" sz="1400" dirty="0" err="1"/>
              <a:t>voll</a:t>
            </a:r>
            <a:r>
              <a:rPr lang="en-US" sz="1400" dirty="0"/>
              <a:t> </a:t>
            </a:r>
            <a:r>
              <a:rPr lang="en-US" sz="1400" dirty="0" err="1"/>
              <a:t>Hoffnung</a:t>
            </a:r>
            <a:r>
              <a:rPr lang="en-US" sz="1400" dirty="0"/>
              <a:t> </a:t>
            </a:r>
            <a:r>
              <a:rPr lang="en-US" sz="1400" dirty="0" err="1"/>
              <a:t>schon</a:t>
            </a:r>
            <a:r>
              <a:rPr lang="en-US" sz="1400" dirty="0"/>
              <a:t> </a:t>
            </a:r>
            <a:r>
              <a:rPr lang="en-US" sz="1400" dirty="0" err="1"/>
              <a:t>Millionen</a:t>
            </a:r>
            <a:r>
              <a:rPr lang="en-US" sz="1400" dirty="0"/>
              <a:t>.</a:t>
            </a:r>
          </a:p>
          <a:p>
            <a:r>
              <a:rPr lang="en-US" sz="1400" dirty="0"/>
              <a:t>Der Tag </a:t>
            </a:r>
            <a:r>
              <a:rPr lang="en-US" sz="1400" dirty="0" err="1"/>
              <a:t>für</a:t>
            </a:r>
            <a:r>
              <a:rPr lang="en-US" sz="1400" dirty="0"/>
              <a:t> </a:t>
            </a:r>
            <a:r>
              <a:rPr lang="en-US" sz="1400" dirty="0" err="1"/>
              <a:t>Freiheit</a:t>
            </a:r>
            <a:r>
              <a:rPr lang="en-US" sz="1400" dirty="0"/>
              <a:t> und </a:t>
            </a:r>
            <a:r>
              <a:rPr lang="en-US" sz="1400" dirty="0" err="1"/>
              <a:t>für</a:t>
            </a:r>
            <a:r>
              <a:rPr lang="en-US" sz="1400" dirty="0"/>
              <a:t> </a:t>
            </a:r>
            <a:r>
              <a:rPr lang="en-US" sz="1400" dirty="0" err="1"/>
              <a:t>Brot</a:t>
            </a:r>
            <a:r>
              <a:rPr lang="en-US" sz="1400" dirty="0"/>
              <a:t> </a:t>
            </a:r>
            <a:r>
              <a:rPr lang="en-US" sz="1400" dirty="0" err="1"/>
              <a:t>bricht</a:t>
            </a:r>
            <a:r>
              <a:rPr lang="en-US" sz="1400" dirty="0"/>
              <a:t> an!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51218" y="838200"/>
            <a:ext cx="4267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flag on high! The ranks tightly closed!</a:t>
            </a:r>
          </a:p>
          <a:p>
            <a:r>
              <a:rPr lang="en-US" sz="1400" dirty="0" smtClean="0"/>
              <a:t>The SA</a:t>
            </a:r>
            <a:r>
              <a:rPr lang="en-US" sz="1400" dirty="0"/>
              <a:t> </a:t>
            </a:r>
            <a:r>
              <a:rPr lang="en-US" sz="1400" dirty="0" smtClean="0"/>
              <a:t>marches </a:t>
            </a:r>
            <a:r>
              <a:rPr lang="en-US" sz="1400" dirty="0"/>
              <a:t>with quiet, steady step.</a:t>
            </a:r>
          </a:p>
          <a:p>
            <a:r>
              <a:rPr lang="en-US" sz="1400" dirty="0"/>
              <a:t>Comrades shot by </a:t>
            </a:r>
            <a:r>
              <a:rPr lang="en-US" sz="1400" dirty="0" smtClean="0"/>
              <a:t>the Red Front and reactionaries</a:t>
            </a:r>
            <a:r>
              <a:rPr lang="en-US" sz="1400" dirty="0"/>
              <a:t> </a:t>
            </a:r>
            <a:endParaRPr lang="en-US" sz="1400" dirty="0" smtClean="0"/>
          </a:p>
          <a:p>
            <a:r>
              <a:rPr lang="en-US" sz="1400" dirty="0" smtClean="0"/>
              <a:t>March </a:t>
            </a:r>
            <a:r>
              <a:rPr lang="en-US" sz="1400" dirty="0"/>
              <a:t>in spirit within our ranks.</a:t>
            </a:r>
          </a:p>
          <a:p>
            <a:r>
              <a:rPr lang="en-US" sz="1400" dirty="0"/>
              <a:t>Comrades shot by the Red Front and reactionaries</a:t>
            </a:r>
          </a:p>
          <a:p>
            <a:r>
              <a:rPr lang="en-US" sz="1400" dirty="0"/>
              <a:t>March in spirit within our ranks.</a:t>
            </a:r>
          </a:p>
          <a:p>
            <a:r>
              <a:rPr lang="en-US" sz="1400" dirty="0"/>
              <a:t>Clear the streets for the brown battalions,</a:t>
            </a:r>
          </a:p>
          <a:p>
            <a:r>
              <a:rPr lang="en-US" sz="1400" dirty="0"/>
              <a:t>Clear the streets for the storm division!</a:t>
            </a:r>
          </a:p>
          <a:p>
            <a:r>
              <a:rPr lang="en-US" sz="1400" dirty="0"/>
              <a:t>Millions are looking upon </a:t>
            </a:r>
            <a:r>
              <a:rPr lang="en-US" sz="1400" dirty="0" smtClean="0"/>
              <a:t>the swastika</a:t>
            </a:r>
            <a:r>
              <a:rPr lang="en-US" sz="1400" dirty="0"/>
              <a:t> </a:t>
            </a:r>
            <a:r>
              <a:rPr lang="en-US" sz="1400" dirty="0" smtClean="0"/>
              <a:t>full </a:t>
            </a:r>
            <a:r>
              <a:rPr lang="en-US" sz="1400" dirty="0"/>
              <a:t>of hope,</a:t>
            </a:r>
          </a:p>
          <a:p>
            <a:r>
              <a:rPr lang="en-US" sz="1400" dirty="0"/>
              <a:t>The day of freedom and of bread dawns!</a:t>
            </a:r>
          </a:p>
          <a:p>
            <a:r>
              <a:rPr lang="en-US" sz="1400" dirty="0"/>
              <a:t>Millions are looking upon the swastika full of hope,</a:t>
            </a:r>
          </a:p>
          <a:p>
            <a:r>
              <a:rPr lang="en-US" sz="1400" dirty="0"/>
              <a:t>The day of freedom and of bread dawns!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19614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Horst Wessel Song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82" y="3609109"/>
            <a:ext cx="2053883" cy="303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76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0"/>
            <a:ext cx="10058400" cy="7086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94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209902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Hitler and the 1936 Olympics in Germany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307364"/>
            <a:ext cx="4209193" cy="31539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0"/>
            <a:ext cx="4415572" cy="315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69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71" y="1219200"/>
            <a:ext cx="5620958" cy="5368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3048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Hitler and the 1936 Olympics in Germany</a:t>
            </a:r>
          </a:p>
          <a:p>
            <a:pPr algn="ctr"/>
            <a:r>
              <a:rPr lang="en-US" dirty="0" smtClean="0"/>
              <a:t>Jesse Owens, USA Track and Field, Wins Four Gold Medals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06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-76200"/>
            <a:ext cx="10972800" cy="762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3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45986"/>
            <a:ext cx="3784600" cy="5389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685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One Climax of Third Reich Artistic Politics:</a:t>
            </a:r>
          </a:p>
          <a:p>
            <a:pPr algn="ctr"/>
            <a:r>
              <a:rPr lang="en-US" dirty="0" smtClean="0"/>
              <a:t>The Exhibition of “Degenerate Art,” Munich and elsewhere, July-November 1937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958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85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One Climax of Third Reich Artistic Politics:</a:t>
            </a:r>
          </a:p>
          <a:p>
            <a:pPr algn="ctr"/>
            <a:r>
              <a:rPr lang="en-US" dirty="0" smtClean="0"/>
              <a:t>The Exhibition of “Degenerate Art,” Munich and elsewhere, July-November 1937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1679203"/>
            <a:ext cx="9150927" cy="515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64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85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One Climax of Third Reich Artistic Politics:</a:t>
            </a:r>
          </a:p>
          <a:p>
            <a:pPr algn="ctr"/>
            <a:r>
              <a:rPr lang="en-US" dirty="0" smtClean="0"/>
              <a:t>The Exhibition of “Degenerate Art,” Munich and elsewhere, July-November 1937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32131"/>
            <a:ext cx="7543800" cy="535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64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40587"/>
            <a:ext cx="413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Arts in the 1920s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68436" y="1447800"/>
            <a:ext cx="464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collapse of pre-war idealism – disillusion, “the lost generation”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Within art music: searches for new systems of objective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New, commercialized media technologies sweep over Europe and America: radio, sound recording, film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And with them, a new age emerges: a broader industrialization of mass/popular culture and post-WWI fashion</a:t>
            </a:r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7028"/>
            <a:ext cx="3505200" cy="45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476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85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One Climax of Third Reich Artistic Politics:</a:t>
            </a:r>
          </a:p>
          <a:p>
            <a:pPr algn="ctr"/>
            <a:r>
              <a:rPr lang="en-US" dirty="0" smtClean="0"/>
              <a:t>The Exhibition of “Degenerate Art,” Munich and elsewhere, July-November 1937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8" y="1366766"/>
            <a:ext cx="8223363" cy="511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837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5136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 offshoot of the “Degenerate Art” Exhibition:</a:t>
            </a:r>
          </a:p>
          <a:p>
            <a:pPr algn="ctr"/>
            <a:r>
              <a:rPr lang="en-US" dirty="0" smtClean="0"/>
              <a:t>The </a:t>
            </a:r>
            <a:r>
              <a:rPr lang="en-US" i="1" dirty="0" err="1" smtClean="0"/>
              <a:t>Reichsmusiktage</a:t>
            </a:r>
            <a:r>
              <a:rPr lang="en-US" dirty="0" smtClean="0"/>
              <a:t>, Düsseldorf, May 22-29,  1938,</a:t>
            </a:r>
          </a:p>
          <a:p>
            <a:pPr algn="ctr"/>
            <a:r>
              <a:rPr lang="en-US" dirty="0" smtClean="0"/>
              <a:t>including recordings of culturally objectionable “Degenerate Music”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774" y="1583884"/>
            <a:ext cx="3542251" cy="507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22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5136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 offshoot of the “Degenerate Art” Exhibition:</a:t>
            </a:r>
          </a:p>
          <a:p>
            <a:pPr algn="ctr"/>
            <a:r>
              <a:rPr lang="en-US" dirty="0" smtClean="0"/>
              <a:t>The </a:t>
            </a:r>
            <a:r>
              <a:rPr lang="en-US" i="1" dirty="0" err="1" smtClean="0"/>
              <a:t>Reichsmusiktage</a:t>
            </a:r>
            <a:r>
              <a:rPr lang="en-US" dirty="0" smtClean="0"/>
              <a:t>, Düsseldorf, May 22-29,  1938,</a:t>
            </a:r>
          </a:p>
          <a:p>
            <a:pPr algn="ctr"/>
            <a:r>
              <a:rPr lang="en-US" dirty="0" smtClean="0"/>
              <a:t>including recordings of culturally objectionable “Degenerate Music”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83884"/>
            <a:ext cx="3542251" cy="5073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536" y="1644821"/>
            <a:ext cx="3969692" cy="501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79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2218" y="7620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1933-34 – Overt anti-Semitic discrimination; initial </a:t>
            </a:r>
            <a:r>
              <a:rPr lang="en-US" dirty="0"/>
              <a:t>c</a:t>
            </a:r>
            <a:r>
              <a:rPr lang="en-US" dirty="0" smtClean="0"/>
              <a:t>oncentration camps begun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31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06" y="1447800"/>
            <a:ext cx="6338455" cy="48806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1734" y="718066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Hitler-Stalin Pact,  August 23, 1939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79132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6" y="1219200"/>
            <a:ext cx="4724400" cy="5291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2436" y="346364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German-Soviet Invasion of Poland, September 1939:</a:t>
            </a:r>
          </a:p>
          <a:p>
            <a:pPr algn="ctr"/>
            <a:r>
              <a:rPr lang="en-US" b="1" dirty="0" smtClean="0"/>
              <a:t>World War II Begins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8320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2218" y="7620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1933-34 – Overt anti-Semitic discrimination; initial </a:t>
            </a:r>
            <a:r>
              <a:rPr lang="en-US" dirty="0"/>
              <a:t>c</a:t>
            </a:r>
            <a:r>
              <a:rPr lang="en-US" dirty="0" smtClean="0"/>
              <a:t>oncentration camps begun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Late 1939, shortly after outbreak of the war – Hitler approves the mass killing of Jews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2915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2218" y="762000"/>
            <a:ext cx="716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1933-34 – Overt anti-Semitic discrimination; initial </a:t>
            </a:r>
            <a:r>
              <a:rPr lang="en-US" dirty="0"/>
              <a:t>c</a:t>
            </a:r>
            <a:r>
              <a:rPr lang="en-US" dirty="0" smtClean="0"/>
              <a:t>oncentration camps begun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Late 1939, shortly after outbreak of the war – Hitler approves the mass killing of Jews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Mid-1941 – Nazi officials seeking a more “total solution of the Jewish question”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049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2218" y="762000"/>
            <a:ext cx="716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1933-34 – Overt anti-Semitic discrimination; initial </a:t>
            </a:r>
            <a:r>
              <a:rPr lang="en-US" dirty="0"/>
              <a:t>c</a:t>
            </a:r>
            <a:r>
              <a:rPr lang="en-US" dirty="0" smtClean="0"/>
              <a:t>oncentration camps begun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Late 1939, shortly after outbreak of the war – Hitler approves the mass killing of Jews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Mid-1941 – Nazi officials seeking a more “total solution of the Jewish question”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January 1942 – “The Final Solution,” </a:t>
            </a:r>
            <a:r>
              <a:rPr lang="en-US" dirty="0" err="1" smtClean="0"/>
              <a:t>Wannsee</a:t>
            </a:r>
            <a:r>
              <a:rPr lang="en-US" dirty="0" smtClean="0"/>
              <a:t> Conference, outside of Berlin: decision to round up all Jews and send them to specially designed extermination camps: Auschwitz, </a:t>
            </a:r>
            <a:r>
              <a:rPr lang="en-US" dirty="0" err="1" smtClean="0"/>
              <a:t>Theresienstadt</a:t>
            </a:r>
            <a:r>
              <a:rPr lang="en-US" dirty="0" smtClean="0"/>
              <a:t>, Dachau, etc.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096" y="4270664"/>
            <a:ext cx="374648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49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0545" y="5820873"/>
            <a:ext cx="4429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Alle</a:t>
            </a:r>
            <a:r>
              <a:rPr lang="en-US" sz="1200" b="1" dirty="0"/>
              <a:t> Menschen </a:t>
            </a:r>
            <a:r>
              <a:rPr lang="en-US" sz="1200" b="1" dirty="0" err="1"/>
              <a:t>werden</a:t>
            </a:r>
            <a:r>
              <a:rPr lang="en-US" sz="1200" b="1" dirty="0"/>
              <a:t> </a:t>
            </a:r>
            <a:r>
              <a:rPr lang="en-US" sz="1200" b="1" dirty="0" err="1"/>
              <a:t>Brüder</a:t>
            </a:r>
            <a:r>
              <a:rPr lang="en-US" sz="1200" b="1" dirty="0"/>
              <a:t> / Wo </a:t>
            </a:r>
            <a:r>
              <a:rPr lang="en-US" sz="1200" b="1" dirty="0" err="1"/>
              <a:t>dein</a:t>
            </a:r>
            <a:r>
              <a:rPr lang="en-US" sz="1200" b="1" dirty="0"/>
              <a:t> </a:t>
            </a:r>
            <a:r>
              <a:rPr lang="en-US" sz="1200" b="1" dirty="0" err="1"/>
              <a:t>sanfter</a:t>
            </a:r>
            <a:r>
              <a:rPr lang="en-US" sz="1200" b="1" dirty="0"/>
              <a:t> </a:t>
            </a:r>
            <a:r>
              <a:rPr lang="en-US" sz="1200" b="1" dirty="0" err="1"/>
              <a:t>Flügel</a:t>
            </a:r>
            <a:r>
              <a:rPr lang="en-US" sz="1200" b="1" dirty="0"/>
              <a:t> </a:t>
            </a:r>
            <a:r>
              <a:rPr lang="en-US" sz="1200" b="1" dirty="0" err="1"/>
              <a:t>weilt</a:t>
            </a:r>
            <a:r>
              <a:rPr lang="en-US" sz="1200" b="1" dirty="0"/>
              <a:t> . . . .</a:t>
            </a:r>
          </a:p>
          <a:p>
            <a:r>
              <a:rPr lang="en-US" sz="1200" b="1" dirty="0" err="1"/>
              <a:t>Seid</a:t>
            </a:r>
            <a:r>
              <a:rPr lang="en-US" sz="1200" b="1" dirty="0"/>
              <a:t> </a:t>
            </a:r>
            <a:r>
              <a:rPr lang="en-US" sz="1200" b="1" dirty="0" err="1"/>
              <a:t>umschlungen</a:t>
            </a:r>
            <a:r>
              <a:rPr lang="en-US" sz="1200" b="1" dirty="0"/>
              <a:t>, </a:t>
            </a:r>
            <a:r>
              <a:rPr lang="en-US" sz="1200" b="1" dirty="0" err="1"/>
              <a:t>Millionen</a:t>
            </a:r>
            <a:r>
              <a:rPr lang="en-US" sz="1200" b="1" dirty="0"/>
              <a:t> / </a:t>
            </a:r>
            <a:r>
              <a:rPr lang="en-US" sz="1200" b="1" dirty="0" err="1" smtClean="0"/>
              <a:t>Diesen</a:t>
            </a:r>
            <a:r>
              <a:rPr lang="en-US" sz="1200" b="1" dirty="0" smtClean="0"/>
              <a:t> </a:t>
            </a:r>
            <a:r>
              <a:rPr lang="en-US" sz="1200" b="1" dirty="0" err="1"/>
              <a:t>Kuss</a:t>
            </a:r>
            <a:r>
              <a:rPr lang="en-US" sz="1200" b="1" dirty="0"/>
              <a:t> der </a:t>
            </a:r>
            <a:r>
              <a:rPr lang="en-US" sz="1200" b="1" dirty="0" err="1"/>
              <a:t>ganzen</a:t>
            </a:r>
            <a:r>
              <a:rPr lang="en-US" sz="1200" b="1" dirty="0"/>
              <a:t> Welt . . . .</a:t>
            </a:r>
          </a:p>
          <a:p>
            <a:r>
              <a:rPr lang="en-US" sz="1200" b="1" dirty="0" err="1"/>
              <a:t>Freude</a:t>
            </a:r>
            <a:r>
              <a:rPr lang="en-US" sz="1200" b="1" dirty="0"/>
              <a:t>, </a:t>
            </a:r>
            <a:r>
              <a:rPr lang="en-US" sz="1200" b="1" dirty="0" err="1"/>
              <a:t>schöne</a:t>
            </a:r>
            <a:r>
              <a:rPr lang="en-US" sz="1200" b="1" dirty="0"/>
              <a:t> </a:t>
            </a:r>
            <a:r>
              <a:rPr lang="en-US" sz="1200" b="1" dirty="0" err="1" smtClean="0"/>
              <a:t>G</a:t>
            </a:r>
            <a:r>
              <a:rPr lang="en-US" sz="1200" b="1" dirty="0" err="1"/>
              <a:t>ö</a:t>
            </a:r>
            <a:r>
              <a:rPr lang="en-US" sz="1200" b="1" dirty="0" err="1" smtClean="0"/>
              <a:t>tterfunken</a:t>
            </a:r>
            <a:r>
              <a:rPr lang="en-US" sz="1200" b="1" dirty="0" smtClean="0"/>
              <a:t>.</a:t>
            </a:r>
            <a:endParaRPr lang="en-US" sz="1200" b="1" dirty="0"/>
          </a:p>
        </p:txBody>
      </p:sp>
      <p:sp>
        <p:nvSpPr>
          <p:cNvPr id="4" name="Rectangle 3"/>
          <p:cNvSpPr/>
          <p:nvPr/>
        </p:nvSpPr>
        <p:spPr>
          <a:xfrm>
            <a:off x="273627" y="5728541"/>
            <a:ext cx="441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prstClr val="black"/>
                </a:solidFill>
              </a:rPr>
              <a:t>Beethoven: Symphony No. 9, conclusion of </a:t>
            </a:r>
            <a:r>
              <a:rPr lang="en-US" sz="1600" b="1" dirty="0" smtClean="0">
                <a:solidFill>
                  <a:prstClr val="black"/>
                </a:solidFill>
              </a:rPr>
              <a:t>finale,</a:t>
            </a:r>
            <a:endParaRPr lang="en-US" sz="1600" b="1" dirty="0">
              <a:solidFill>
                <a:prstClr val="black"/>
              </a:solidFill>
            </a:endParaRP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Wilhelm </a:t>
            </a:r>
            <a:r>
              <a:rPr lang="en-US" sz="1600" b="1" dirty="0" err="1">
                <a:solidFill>
                  <a:prstClr val="black"/>
                </a:solidFill>
              </a:rPr>
              <a:t>Furtwängler</a:t>
            </a:r>
            <a:r>
              <a:rPr lang="en-US" sz="1600" b="1" dirty="0">
                <a:solidFill>
                  <a:prstClr val="black"/>
                </a:solidFill>
              </a:rPr>
              <a:t>, Berlin Philharmonic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“April 20, 1942, </a:t>
            </a:r>
            <a:r>
              <a:rPr lang="en-US" sz="1600" b="1" dirty="0" smtClean="0">
                <a:solidFill>
                  <a:prstClr val="black"/>
                </a:solidFill>
              </a:rPr>
              <a:t>Celebration </a:t>
            </a:r>
            <a:r>
              <a:rPr lang="en-US" sz="1600" b="1" dirty="0">
                <a:solidFill>
                  <a:prstClr val="black"/>
                </a:solidFill>
              </a:rPr>
              <a:t>of Hitler’s Birthday”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915"/>
            <a:ext cx="9144000" cy="514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33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40587"/>
            <a:ext cx="413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Arts in the 1920s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68436" y="1447800"/>
            <a:ext cx="4648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collapse of pre-war idealism – disillusion, “the lost generation”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Within art music: searches for new systems of objective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New, commercialized media technologies sweep over Europe and America: radio, sound recording, film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And with them, a new age emerges: a broader industrialization of mass/popular culture and post-WWI fashion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Within elite-class European music: the politicization of the aesthetic: politics, left and right, are becoming the primary means of assessing artistic worth and impact.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57600"/>
            <a:ext cx="1981200" cy="2889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4" y="925362"/>
            <a:ext cx="2015836" cy="270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76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762000"/>
            <a:ext cx="879652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023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6" dur="1825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89" y="1189892"/>
            <a:ext cx="855050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59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82" y="249382"/>
            <a:ext cx="6898553" cy="626733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267200" y="2362200"/>
            <a:ext cx="3810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93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2590</TotalTime>
  <Words>1202</Words>
  <Application>Microsoft Office PowerPoint</Application>
  <PresentationFormat>On-screen Show (4:3)</PresentationFormat>
  <Paragraphs>193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Hepokoski, James</dc:creator>
  <cp:lastModifiedBy>Hepokoski, James</cp:lastModifiedBy>
  <cp:revision>69</cp:revision>
  <dcterms:created xsi:type="dcterms:W3CDTF">2016-03-19T12:53:59Z</dcterms:created>
  <dcterms:modified xsi:type="dcterms:W3CDTF">2019-04-28T12:52:49Z</dcterms:modified>
</cp:coreProperties>
</file>