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41" r:id="rId3"/>
    <p:sldId id="265" r:id="rId4"/>
    <p:sldId id="258" r:id="rId5"/>
    <p:sldId id="318" r:id="rId6"/>
    <p:sldId id="259" r:id="rId7"/>
    <p:sldId id="267" r:id="rId8"/>
    <p:sldId id="260" r:id="rId9"/>
    <p:sldId id="327" r:id="rId10"/>
    <p:sldId id="261" r:id="rId11"/>
    <p:sldId id="342" r:id="rId12"/>
    <p:sldId id="262" r:id="rId13"/>
    <p:sldId id="328" r:id="rId14"/>
    <p:sldId id="278" r:id="rId15"/>
    <p:sldId id="263" r:id="rId16"/>
    <p:sldId id="264" r:id="rId17"/>
    <p:sldId id="322" r:id="rId18"/>
    <p:sldId id="277" r:id="rId19"/>
    <p:sldId id="269" r:id="rId20"/>
    <p:sldId id="343" r:id="rId21"/>
    <p:sldId id="330" r:id="rId22"/>
    <p:sldId id="329" r:id="rId23"/>
    <p:sldId id="271" r:id="rId24"/>
    <p:sldId id="272" r:id="rId25"/>
    <p:sldId id="344" r:id="rId26"/>
    <p:sldId id="279" r:id="rId27"/>
    <p:sldId id="323" r:id="rId28"/>
    <p:sldId id="280" r:id="rId29"/>
    <p:sldId id="331" r:id="rId30"/>
    <p:sldId id="332" r:id="rId31"/>
    <p:sldId id="281" r:id="rId32"/>
    <p:sldId id="320" r:id="rId33"/>
    <p:sldId id="283" r:id="rId34"/>
    <p:sldId id="275" r:id="rId35"/>
    <p:sldId id="284" r:id="rId36"/>
    <p:sldId id="285" r:id="rId37"/>
    <p:sldId id="286" r:id="rId38"/>
    <p:sldId id="287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289" r:id="rId49"/>
    <p:sldId id="298" r:id="rId50"/>
    <p:sldId id="295" r:id="rId51"/>
    <p:sldId id="299" r:id="rId52"/>
    <p:sldId id="300" r:id="rId53"/>
    <p:sldId id="335" r:id="rId54"/>
    <p:sldId id="336" r:id="rId55"/>
    <p:sldId id="337" r:id="rId56"/>
    <p:sldId id="338" r:id="rId57"/>
    <p:sldId id="339" r:id="rId58"/>
    <p:sldId id="340" r:id="rId59"/>
    <p:sldId id="297" r:id="rId60"/>
    <p:sldId id="316" r:id="rId61"/>
    <p:sldId id="317" r:id="rId62"/>
    <p:sldId id="315" r:id="rId63"/>
    <p:sldId id="302" r:id="rId64"/>
    <p:sldId id="296" r:id="rId65"/>
    <p:sldId id="310" r:id="rId66"/>
    <p:sldId id="307" r:id="rId67"/>
    <p:sldId id="312" r:id="rId68"/>
    <p:sldId id="321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3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8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4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9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6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4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1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AB439-BB5B-4F52-95E9-14A3B8C3765A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FADC-E379-4954-9A6A-EB065B8C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3" y="374073"/>
            <a:ext cx="8133574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33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85455"/>
            <a:ext cx="5299411" cy="379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2286000"/>
            <a:ext cx="342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Lenin on art: </a:t>
            </a:r>
          </a:p>
          <a:p>
            <a:endParaRPr lang="en-US" dirty="0"/>
          </a:p>
          <a:p>
            <a:r>
              <a:rPr lang="en-US" sz="1600" dirty="0" smtClean="0"/>
              <a:t>“Art belongs to the people.  It must have its deepest roots in the broad masses of the workers. . . . Are we to give cake and sugar to a minority when the mass of workers and peasants still lack black bread?”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7468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85455"/>
            <a:ext cx="5299411" cy="3796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554921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In short: there can be no “politically neutral” art. 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If you are not explicitly for us, you are objectively against us.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2286000"/>
            <a:ext cx="342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Lenin on art: </a:t>
            </a:r>
          </a:p>
          <a:p>
            <a:endParaRPr lang="en-US" dirty="0"/>
          </a:p>
          <a:p>
            <a:r>
              <a:rPr lang="en-US" sz="1600" dirty="0" smtClean="0"/>
              <a:t>“Art belongs to the people.  It must have its deepest roots in the broad masses of the workers. . . . Are we to give cake and sugar to a minority when the mass of workers and peasants still lack black bread?”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8924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153400" cy="5176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81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October 1917: The Bolshevik Revolution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6109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0"/>
            <a:ext cx="92964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52700" y="381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October 1917: The Bolshevik Revolution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767"/>
            <a:ext cx="6477000" cy="2117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4" y="3214255"/>
            <a:ext cx="2438400" cy="3371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5" y="3152851"/>
            <a:ext cx="2533650" cy="34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20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381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Nikolai </a:t>
            </a:r>
            <a:r>
              <a:rPr lang="en-US" dirty="0" err="1" smtClean="0"/>
              <a:t>Kogout</a:t>
            </a:r>
            <a:r>
              <a:rPr lang="en-US" dirty="0" smtClean="0"/>
              <a:t>, Poster, 1920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4400"/>
            <a:ext cx="3754582" cy="503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676" y="5942734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“We have smashed the enemy by force of arms!  </a:t>
            </a:r>
          </a:p>
          <a:p>
            <a:pPr algn="ctr"/>
            <a:r>
              <a:rPr lang="en-US" dirty="0" smtClean="0"/>
              <a:t>We will earn our bread with labor.  Comrades, get to work!”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32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2182851"/>
            <a:ext cx="2192400" cy="3259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58" y="2182851"/>
            <a:ext cx="3028794" cy="3273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19" y="2182851"/>
            <a:ext cx="2557206" cy="3273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8238" y="1265137"/>
            <a:ext cx="353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1920s: Not returning to Russia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69818" y="57266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Stravinsky                                     Prokofiev                                      Rachmaninoff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78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36" y="1295400"/>
            <a:ext cx="3124200" cy="4572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172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Anatoly </a:t>
            </a:r>
            <a:r>
              <a:rPr lang="en-US" dirty="0" err="1" smtClean="0"/>
              <a:t>Lunacharsky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65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5814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880836"/>
            <a:ext cx="3510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“Cultural problems cannot be solved as quickly as political problems. . . .  It is impossible to achieve cultural victory . . . in a short time.”  (1921)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3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4910" y="5388147"/>
            <a:ext cx="2026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Aleksandr</a:t>
            </a:r>
            <a:r>
              <a:rPr lang="en-US" dirty="0" smtClean="0"/>
              <a:t> </a:t>
            </a:r>
            <a:r>
              <a:rPr lang="en-US" dirty="0" err="1" smtClean="0"/>
              <a:t>Mosolov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12673" y="5841831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/>
              <a:t>Zavod</a:t>
            </a:r>
            <a:r>
              <a:rPr lang="en-US" dirty="0" smtClean="0"/>
              <a:t> (</a:t>
            </a:r>
            <a:r>
              <a:rPr lang="en-US" i="1" dirty="0" smtClean="0"/>
              <a:t>Iron Foundry</a:t>
            </a:r>
            <a:r>
              <a:rPr lang="en-US" dirty="0" smtClean="0"/>
              <a:t>, </a:t>
            </a:r>
          </a:p>
          <a:p>
            <a:pPr algn="ctr"/>
            <a:r>
              <a:rPr lang="en-US" dirty="0" smtClean="0"/>
              <a:t>from the ballet, </a:t>
            </a:r>
            <a:r>
              <a:rPr lang="en-US" i="1" dirty="0" smtClean="0"/>
              <a:t>Steel</a:t>
            </a:r>
            <a:r>
              <a:rPr lang="en-US" dirty="0" smtClean="0"/>
              <a:t>, 1926-28)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73347"/>
            <a:ext cx="2540000" cy="383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73" y="576876"/>
            <a:ext cx="3783822" cy="5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37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2122" y="5975911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Russian “constructivism”:</a:t>
            </a:r>
          </a:p>
          <a:p>
            <a:pPr algn="ctr"/>
            <a:r>
              <a:rPr lang="en-US" dirty="0" err="1" smtClean="0"/>
              <a:t>Aleksandr</a:t>
            </a:r>
            <a:r>
              <a:rPr lang="en-US" dirty="0" smtClean="0"/>
              <a:t> </a:t>
            </a:r>
            <a:r>
              <a:rPr lang="en-US" dirty="0" err="1" smtClean="0"/>
              <a:t>Mosolov</a:t>
            </a:r>
            <a:r>
              <a:rPr lang="en-US" dirty="0" smtClean="0"/>
              <a:t>, </a:t>
            </a:r>
            <a:r>
              <a:rPr lang="en-US" i="1" dirty="0" err="1" smtClean="0"/>
              <a:t>Zavod</a:t>
            </a:r>
            <a:r>
              <a:rPr lang="en-US" dirty="0" smtClean="0"/>
              <a:t> (</a:t>
            </a:r>
            <a:r>
              <a:rPr lang="en-US" i="1" dirty="0" smtClean="0"/>
              <a:t>Iron Foundry</a:t>
            </a:r>
            <a:r>
              <a:rPr lang="en-US" dirty="0" smtClean="0"/>
              <a:t>), 1926-28)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3" y="947791"/>
            <a:ext cx="8804953" cy="49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55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3" y="374073"/>
            <a:ext cx="8133574" cy="6289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-62345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Shostakovich, Symphony No. 5, finale (1937)</a:t>
            </a:r>
          </a:p>
        </p:txBody>
      </p:sp>
    </p:spTree>
    <p:extLst>
      <p:ext uri="{BB962C8B-B14F-4D97-AF65-F5344CB8AC3E}">
        <p14:creationId xmlns:p14="http://schemas.microsoft.com/office/powerpoint/2010/main" val="4075857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381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Nikolai </a:t>
            </a:r>
            <a:r>
              <a:rPr lang="en-US" dirty="0" err="1" smtClean="0"/>
              <a:t>Kogout</a:t>
            </a:r>
            <a:r>
              <a:rPr lang="en-US" dirty="0" smtClean="0"/>
              <a:t>, Poster, 1920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4400"/>
            <a:ext cx="3754582" cy="5031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2676" y="5942734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“We have smashed the enemy by force of arms!  </a:t>
            </a:r>
          </a:p>
          <a:p>
            <a:pPr algn="ctr"/>
            <a:r>
              <a:rPr lang="en-US" dirty="0" smtClean="0"/>
              <a:t>We will earn our bread with labor.  Comrades, get to work!”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12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1461655" y="2143991"/>
            <a:ext cx="2819400" cy="205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9981" y="442401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ASM (ACM): Association for Contemporary Musicians (1924)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36618" y="1325296"/>
            <a:ext cx="486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Soviet Union, 1920s: Two Rival Musical Factions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5149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1461655" y="2143991"/>
            <a:ext cx="2819400" cy="205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281055" y="2143991"/>
            <a:ext cx="3034145" cy="204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9981" y="442401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ASM (ACM): Association for Contemporary Musicians (1924)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439325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RAPM: Russian Association of Proletarian Musicians (1923)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36618" y="1325296"/>
            <a:ext cx="486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Soviet Union, 1920s: Two Rival Musical Factions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9310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66800"/>
            <a:ext cx="4092819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4609" y="56342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Dmitri Shostakovich (1906-1975)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0378"/>
            <a:ext cx="2497320" cy="4049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08" y="1501071"/>
            <a:ext cx="2442392" cy="34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24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1" y="1066800"/>
            <a:ext cx="4092819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980" y="56342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Dmitri Shostakovich (1906-1975)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320951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Symphony No. 1 (1925)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03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1" y="1066800"/>
            <a:ext cx="4092819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980" y="56342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Dmitri Shostakovich (1906-1975)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320951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Symphony No. 1 (1925)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414251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Movement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23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4191" y="4343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Symphony No. 2, “October Revolution” (1928)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18" y="838200"/>
            <a:ext cx="4236983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1" y="1066800"/>
            <a:ext cx="4092819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8980" y="56342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Dmitri Shostakovich (1906-1975)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64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4191" y="43434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Symphony No. 2, “October Revolution” (1928)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Concluding words: </a:t>
            </a:r>
          </a:p>
          <a:p>
            <a:pPr algn="ctr"/>
            <a:endParaRPr lang="en-US" dirty="0"/>
          </a:p>
          <a:p>
            <a:r>
              <a:rPr lang="en-US" dirty="0" smtClean="0"/>
              <a:t>“There is the banner, the name of living generations!  October!  The Commune! and Lenin!”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18" y="838200"/>
            <a:ext cx="4236983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1" y="1066800"/>
            <a:ext cx="4092819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8980" y="563424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Dmitri Shostakovich (1906-1975)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46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6002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1932: </a:t>
            </a:r>
            <a:r>
              <a:rPr lang="en-US" u="sng" dirty="0" smtClean="0"/>
              <a:t>The Party Resolution</a:t>
            </a:r>
            <a:r>
              <a:rPr lang="en-US" dirty="0" smtClean="0"/>
              <a:t>, nationalizing all artistic, literary, and musical groups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60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60020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1932: </a:t>
            </a:r>
            <a:r>
              <a:rPr lang="en-US" u="sng" dirty="0" smtClean="0"/>
              <a:t>The Party Resolution</a:t>
            </a:r>
            <a:r>
              <a:rPr lang="en-US" dirty="0" smtClean="0"/>
              <a:t>, nationalizing all artistic, literary, and musical groups</a:t>
            </a:r>
          </a:p>
          <a:p>
            <a:endParaRPr lang="en-US" dirty="0"/>
          </a:p>
          <a:p>
            <a:r>
              <a:rPr lang="en-US" dirty="0" smtClean="0"/>
              <a:t>1932: formation of the </a:t>
            </a:r>
            <a:r>
              <a:rPr lang="en-US" u="sng" dirty="0" smtClean="0"/>
              <a:t>Soviet Composer’s Union</a:t>
            </a:r>
            <a:r>
              <a:rPr lang="en-US" dirty="0" smtClean="0"/>
              <a:t>, with its eventual journal </a:t>
            </a:r>
          </a:p>
          <a:p>
            <a:r>
              <a:rPr lang="en-US" dirty="0" smtClean="0"/>
              <a:t>for information, review, and official policy, </a:t>
            </a:r>
            <a:r>
              <a:rPr lang="en-US" i="1" dirty="0" err="1" smtClean="0"/>
              <a:t>Sovetskaya</a:t>
            </a:r>
            <a:r>
              <a:rPr lang="en-US" i="1" dirty="0" smtClean="0"/>
              <a:t> </a:t>
            </a:r>
            <a:r>
              <a:rPr lang="en-US" i="1" dirty="0" err="1" smtClean="0"/>
              <a:t>Muzïka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84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7927"/>
            <a:ext cx="7671364" cy="59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36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60020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1932: </a:t>
            </a:r>
            <a:r>
              <a:rPr lang="en-US" u="sng" dirty="0" smtClean="0"/>
              <a:t>The Party Resolution</a:t>
            </a:r>
            <a:r>
              <a:rPr lang="en-US" dirty="0" smtClean="0"/>
              <a:t>, nationalizing all artistic, literary, and musical groups</a:t>
            </a:r>
          </a:p>
          <a:p>
            <a:endParaRPr lang="en-US" dirty="0"/>
          </a:p>
          <a:p>
            <a:r>
              <a:rPr lang="en-US" dirty="0" smtClean="0"/>
              <a:t>1932: formation of the </a:t>
            </a:r>
            <a:r>
              <a:rPr lang="en-US" u="sng" dirty="0" smtClean="0"/>
              <a:t>Soviet Composer’s Union</a:t>
            </a:r>
            <a:r>
              <a:rPr lang="en-US" dirty="0" smtClean="0"/>
              <a:t>, with its eventual journal </a:t>
            </a:r>
          </a:p>
          <a:p>
            <a:r>
              <a:rPr lang="en-US" dirty="0" smtClean="0"/>
              <a:t>for information, review, and official policy, </a:t>
            </a:r>
            <a:r>
              <a:rPr lang="en-US" i="1" dirty="0" err="1" smtClean="0"/>
              <a:t>Sovetskaya</a:t>
            </a:r>
            <a:r>
              <a:rPr lang="en-US" i="1" dirty="0" smtClean="0"/>
              <a:t> </a:t>
            </a:r>
            <a:r>
              <a:rPr lang="en-US" i="1" dirty="0" err="1" smtClean="0"/>
              <a:t>Muzïka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42" y="3077528"/>
            <a:ext cx="2255797" cy="31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84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6002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1932: </a:t>
            </a:r>
            <a:r>
              <a:rPr lang="en-US" u="sng" dirty="0" smtClean="0"/>
              <a:t>The Party Resolution</a:t>
            </a:r>
            <a:r>
              <a:rPr lang="en-US" dirty="0" smtClean="0"/>
              <a:t>, nationalizing all artistic, literary, and musical groups</a:t>
            </a:r>
          </a:p>
          <a:p>
            <a:endParaRPr lang="en-US" dirty="0"/>
          </a:p>
          <a:p>
            <a:r>
              <a:rPr lang="en-US" dirty="0" smtClean="0"/>
              <a:t>1932: formation of the </a:t>
            </a:r>
            <a:r>
              <a:rPr lang="en-US" u="sng" dirty="0" smtClean="0"/>
              <a:t>Soviet Composer’s Union</a:t>
            </a:r>
            <a:r>
              <a:rPr lang="en-US" dirty="0" smtClean="0"/>
              <a:t>, with its eventual journal </a:t>
            </a:r>
          </a:p>
          <a:p>
            <a:r>
              <a:rPr lang="en-US" dirty="0" smtClean="0"/>
              <a:t>for information, review, and official policy, </a:t>
            </a:r>
            <a:r>
              <a:rPr lang="en-US" i="1" dirty="0" err="1" smtClean="0"/>
              <a:t>Sovetskaya</a:t>
            </a:r>
            <a:r>
              <a:rPr lang="en-US" i="1" dirty="0" smtClean="0"/>
              <a:t> </a:t>
            </a:r>
            <a:r>
              <a:rPr lang="en-US" i="1" dirty="0" err="1" smtClean="0"/>
              <a:t>Muzïka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1933: doctrine of “</a:t>
            </a:r>
            <a:r>
              <a:rPr lang="en-US" u="sng" dirty="0" smtClean="0"/>
              <a:t>socialist realism</a:t>
            </a:r>
            <a:r>
              <a:rPr lang="en-US" dirty="0" smtClean="0"/>
              <a:t>” (contra “formalism”), with official guidelines laid down by the Party Congress in 1934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5860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18" y="3869925"/>
            <a:ext cx="1752600" cy="2421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4299672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1933: “The main attention of the Soviet composer must [now] be directed toward the victorious, progressive principles of reality, toward all that is heroic, bright, and beautiful. . . .  Socialist realism demands an implacable struggle against folk-negating modernistic directions that are typical of the decay of contemporary bourgeois art, against subservience and servility toward modern bourgeois culture.”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600201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1932: </a:t>
            </a:r>
            <a:r>
              <a:rPr lang="en-US" u="sng" dirty="0" smtClean="0"/>
              <a:t>The Party Resolution</a:t>
            </a:r>
            <a:r>
              <a:rPr lang="en-US" dirty="0" smtClean="0"/>
              <a:t>, nationalizing all artistic, literary, and musical groups</a:t>
            </a:r>
          </a:p>
          <a:p>
            <a:endParaRPr lang="en-US" dirty="0"/>
          </a:p>
          <a:p>
            <a:r>
              <a:rPr lang="en-US" dirty="0" smtClean="0"/>
              <a:t>1932: formation of the </a:t>
            </a:r>
            <a:r>
              <a:rPr lang="en-US" u="sng" dirty="0" smtClean="0"/>
              <a:t>Soviet Composer’s Union</a:t>
            </a:r>
            <a:r>
              <a:rPr lang="en-US" dirty="0" smtClean="0"/>
              <a:t>, with its eventual journal </a:t>
            </a:r>
          </a:p>
          <a:p>
            <a:r>
              <a:rPr lang="en-US" dirty="0" smtClean="0"/>
              <a:t>for information, review, and official policy, </a:t>
            </a:r>
            <a:r>
              <a:rPr lang="en-US" i="1" dirty="0" err="1" smtClean="0"/>
              <a:t>Sovetskaya</a:t>
            </a:r>
            <a:r>
              <a:rPr lang="en-US" i="1" dirty="0" smtClean="0"/>
              <a:t> </a:t>
            </a:r>
            <a:r>
              <a:rPr lang="en-US" i="1" dirty="0" err="1" smtClean="0"/>
              <a:t>Muzïka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1933: doctrine of “</a:t>
            </a:r>
            <a:r>
              <a:rPr lang="en-US" u="sng" dirty="0" smtClean="0"/>
              <a:t>socialist realism</a:t>
            </a:r>
            <a:r>
              <a:rPr lang="en-US" dirty="0" smtClean="0"/>
              <a:t>” (contra “formalism”), with official guidelines laid down by the Party Congress in 1934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8240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600201"/>
            <a:ext cx="838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1932: </a:t>
            </a:r>
            <a:r>
              <a:rPr lang="en-US" u="sng" dirty="0" smtClean="0"/>
              <a:t>The Party Resolution</a:t>
            </a:r>
            <a:r>
              <a:rPr lang="en-US" dirty="0" smtClean="0"/>
              <a:t>, nationalizing all artistic, literary, and musical groups</a:t>
            </a:r>
          </a:p>
          <a:p>
            <a:endParaRPr lang="en-US" dirty="0"/>
          </a:p>
          <a:p>
            <a:r>
              <a:rPr lang="en-US" dirty="0" smtClean="0"/>
              <a:t>1932: formation of the </a:t>
            </a:r>
            <a:r>
              <a:rPr lang="en-US" u="sng" dirty="0" smtClean="0"/>
              <a:t>Soviet Composer’s Union</a:t>
            </a:r>
            <a:r>
              <a:rPr lang="en-US" dirty="0" smtClean="0"/>
              <a:t>, with its eventual journal </a:t>
            </a:r>
          </a:p>
          <a:p>
            <a:r>
              <a:rPr lang="en-US" dirty="0" smtClean="0"/>
              <a:t>for information, review, and official policy, </a:t>
            </a:r>
            <a:r>
              <a:rPr lang="en-US" i="1" dirty="0" err="1" smtClean="0"/>
              <a:t>Sovetskaya</a:t>
            </a:r>
            <a:r>
              <a:rPr lang="en-US" i="1" dirty="0" smtClean="0"/>
              <a:t> </a:t>
            </a:r>
            <a:r>
              <a:rPr lang="en-US" i="1" dirty="0" err="1" smtClean="0"/>
              <a:t>Muzïka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1933: doctrine of “</a:t>
            </a:r>
            <a:r>
              <a:rPr lang="en-US" u="sng" dirty="0" smtClean="0"/>
              <a:t>socialist realism</a:t>
            </a:r>
            <a:r>
              <a:rPr lang="en-US" dirty="0" smtClean="0"/>
              <a:t>” (Maxim Gorky, contra “formalism”), with </a:t>
            </a:r>
          </a:p>
          <a:p>
            <a:r>
              <a:rPr lang="en-US" dirty="0" smtClean="0"/>
              <a:t>official guidelines laid down by the Party Congress in 1934</a:t>
            </a:r>
          </a:p>
          <a:p>
            <a:pPr algn="ctr"/>
            <a:endParaRPr lang="en-US" dirty="0"/>
          </a:p>
          <a:p>
            <a:r>
              <a:rPr lang="en-US" dirty="0" smtClean="0"/>
              <a:t>                                       Art Music Must Be: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Proletarian: art relevant to the workers and understandable to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Typical: scenes of everyday life of the people.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Realistic: in the representational sense.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Partisan: supportive of the aims of the State and the Party.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07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2" y="685800"/>
            <a:ext cx="6802582" cy="4576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5418" y="56388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Shostakovich, </a:t>
            </a:r>
            <a:r>
              <a:rPr lang="en-US" i="1" dirty="0" smtClean="0"/>
              <a:t>Lady Macbeth of </a:t>
            </a:r>
            <a:r>
              <a:rPr lang="en-US" i="1" dirty="0" err="1" smtClean="0"/>
              <a:t>Mtsensk</a:t>
            </a:r>
            <a:r>
              <a:rPr lang="en-US" i="1" dirty="0" smtClean="0"/>
              <a:t> </a:t>
            </a:r>
            <a:r>
              <a:rPr lang="en-US" dirty="0" smtClean="0"/>
              <a:t>(premiere, January 1934)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77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9982" y="57912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Shostakovich, </a:t>
            </a:r>
            <a:r>
              <a:rPr lang="en-US" i="1" dirty="0" smtClean="0"/>
              <a:t>Lady Macbeth of </a:t>
            </a:r>
            <a:r>
              <a:rPr lang="en-US" i="1" dirty="0" err="1" smtClean="0"/>
              <a:t>Mtsensk</a:t>
            </a:r>
            <a:r>
              <a:rPr lang="en-US" i="1" dirty="0" smtClean="0"/>
              <a:t> </a:t>
            </a:r>
            <a:r>
              <a:rPr lang="en-US" dirty="0" smtClean="0"/>
              <a:t>(premiere, January 1934)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" y="911772"/>
            <a:ext cx="8944303" cy="50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8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2017" y="5715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Pravda, 1936: “Muddle instead of Music”</a:t>
            </a:r>
            <a:endParaRPr lang="en-US" dirty="0"/>
          </a:p>
        </p:txBody>
      </p:sp>
      <p:pic>
        <p:nvPicPr>
          <p:cNvPr id="1026" name="Picture 2" descr="Image result for pravda muddle instead of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5" y="914400"/>
            <a:ext cx="7775384" cy="465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6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0306" y="60067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Shostakovich: Symphony No. 5 (1937)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06" y="1343891"/>
            <a:ext cx="5943600" cy="517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9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26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28964" y="2209800"/>
            <a:ext cx="1447800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42519"/>
            <a:ext cx="6324600" cy="544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927" y="340821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“Art”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4343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73927" y="381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1920s: Decisive Tip of the Balance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98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043873" y="2281283"/>
            <a:ext cx="1447800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015994" y="2324764"/>
            <a:ext cx="1447800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528704" y="2416305"/>
            <a:ext cx="1447800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6994813" y="2400169"/>
            <a:ext cx="1447800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76978" y="4455974"/>
            <a:ext cx="1447800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454910" y="4455974"/>
            <a:ext cx="1871171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219319" y="4486638"/>
            <a:ext cx="1532066" cy="1420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982" y="2362200"/>
            <a:ext cx="81534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982" y="4535310"/>
            <a:ext cx="7763524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50306" y="60067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Shostakovich: Symphony No. 5 (1937)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movement: exposition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506" y="2611347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P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    P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    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           </a:t>
            </a:r>
            <a:r>
              <a:rPr lang="en-US" sz="4000" dirty="0" err="1" smtClean="0"/>
              <a:t>P</a:t>
            </a:r>
            <a:r>
              <a:rPr lang="en-US" sz="4000" baseline="30000" dirty="0" err="1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611868"/>
            <a:ext cx="331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Four Cycles or Subrotations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50306" y="22098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4908" y="2246049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2045" y="2292306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143000" y="3115326"/>
            <a:ext cx="301336" cy="60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43000" y="3176241"/>
            <a:ext cx="304800" cy="6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284884" y="3160449"/>
            <a:ext cx="168404" cy="31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284884" y="3180283"/>
            <a:ext cx="206789" cy="7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28863" y="3145784"/>
            <a:ext cx="241177" cy="60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928863" y="3215278"/>
            <a:ext cx="23704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311236" y="2972917"/>
            <a:ext cx="1167246" cy="15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314700" y="3129254"/>
            <a:ext cx="1163782" cy="62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8065077" y="3016398"/>
            <a:ext cx="524741" cy="62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038882" y="3078679"/>
            <a:ext cx="554400" cy="58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7982" y="3733800"/>
            <a:ext cx="18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minor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7982" y="1981200"/>
            <a:ext cx="81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1                                    2                                              3                                           4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68482" y="475803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      </a:t>
            </a:r>
            <a:r>
              <a:rPr lang="en-US" dirty="0" smtClean="0"/>
              <a:t>(empty/vacant)  </a:t>
            </a:r>
            <a:r>
              <a:rPr lang="en-US" sz="4000" dirty="0" smtClean="0"/>
              <a:t>                       S</a:t>
            </a:r>
            <a:r>
              <a:rPr lang="en-US" sz="4000" baseline="30000" dirty="0" smtClean="0"/>
              <a:t>1</a:t>
            </a:r>
            <a:r>
              <a:rPr lang="en-US" sz="4000" dirty="0" smtClean="0"/>
              <a:t>       </a:t>
            </a:r>
            <a:endParaRPr lang="en-US" sz="40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450306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334000" y="4343400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55377" y="4322618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00278" y="6139934"/>
            <a:ext cx="826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Tonally migratory                                                                                     restart on B minor </a:t>
            </a:r>
          </a:p>
          <a:p>
            <a:r>
              <a:rPr lang="en-US" dirty="0" smtClean="0"/>
              <a:t> ………….</a:t>
            </a:r>
            <a:r>
              <a:rPr lang="en-US" dirty="0" err="1" smtClean="0"/>
              <a:t>Cb</a:t>
            </a:r>
            <a:r>
              <a:rPr lang="en-US" dirty="0" smtClean="0"/>
              <a:t>            E!                                                                                        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1378" y="6608618"/>
            <a:ext cx="3963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1789450" y="5111982"/>
            <a:ext cx="647950" cy="123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773562" y="5247444"/>
            <a:ext cx="679726" cy="6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6262038" y="5178272"/>
            <a:ext cx="3013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262038" y="5269533"/>
            <a:ext cx="304800" cy="8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791200" y="5178272"/>
            <a:ext cx="377536" cy="79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791200" y="5247444"/>
            <a:ext cx="377536" cy="104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7398544" y="5200031"/>
            <a:ext cx="640338" cy="47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7398544" y="5247444"/>
            <a:ext cx="643802" cy="8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7" y="1616425"/>
            <a:ext cx="231607" cy="35092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772174" y="16164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76</a:t>
            </a:r>
            <a:endParaRPr lang="en-US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" y="4028985"/>
            <a:ext cx="251459" cy="49015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730827" y="413795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84</a:t>
            </a:r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3355689"/>
            <a:ext cx="411495" cy="3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00" y="3383758"/>
            <a:ext cx="257928" cy="25376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8" y="3267515"/>
            <a:ext cx="288572" cy="42236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73" y="3267515"/>
            <a:ext cx="288572" cy="42236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67" y="4057011"/>
            <a:ext cx="251459" cy="49015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589818" y="416597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92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751385" y="4148197"/>
            <a:ext cx="173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closing cadence!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3167" y="4964167"/>
            <a:ext cx="6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Dev.</a:t>
            </a:r>
          </a:p>
          <a:p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95733"/>
            <a:ext cx="257928" cy="253768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V="1">
            <a:off x="6412706" y="2948911"/>
            <a:ext cx="969818" cy="142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412706" y="3091803"/>
            <a:ext cx="969818" cy="68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470021" y="3063610"/>
            <a:ext cx="304800" cy="5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470021" y="3115611"/>
            <a:ext cx="256309" cy="4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6409242" y="4420348"/>
            <a:ext cx="1447800" cy="1383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0760" y="3989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Shostakovich: Symphony No. 5 (1937),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inale: conclusion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022033"/>
            <a:ext cx="937260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14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7" y="1198418"/>
            <a:ext cx="72009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4027" y="628303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083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4929"/>
            <a:ext cx="4121868" cy="5171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12954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Nikolai Rimsky-Korsakov</a:t>
            </a:r>
          </a:p>
          <a:p>
            <a:endParaRPr lang="en-US" dirty="0" smtClean="0"/>
          </a:p>
          <a:p>
            <a:r>
              <a:rPr lang="en-US" dirty="0" smtClean="0"/>
              <a:t>“Russian Easter Festival Overture” (1888)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68" y="2743200"/>
            <a:ext cx="485938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13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7" y="1198418"/>
            <a:ext cx="72009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4027" y="628303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1553" y="300244"/>
            <a:ext cx="569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1927-36: Considering an eventual return to Soviet Russia: beginning to accept commissions, visits,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71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7" y="1198418"/>
            <a:ext cx="72009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4027" y="628303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1553" y="286574"/>
            <a:ext cx="569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4814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029691"/>
            <a:ext cx="4769427" cy="317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683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</a:p>
          <a:p>
            <a:pPr algn="ctr"/>
            <a:r>
              <a:rPr lang="en-US" sz="2400" dirty="0" smtClean="0"/>
              <a:t>(coincident with the onset of the Stalinist “Great Terror”)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98094"/>
            <a:ext cx="2057400" cy="280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21727"/>
            <a:ext cx="3827656" cy="2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93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029691"/>
            <a:ext cx="4769427" cy="317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2683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</a:p>
          <a:p>
            <a:pPr algn="ctr"/>
            <a:r>
              <a:rPr lang="en-US" sz="2400" dirty="0" smtClean="0"/>
              <a:t>(coincident with the onset of the Stalinist “Great Terror”)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1524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By 1933-34: the style of “the new simplicity,” “light-serious music”</a:t>
            </a:r>
          </a:p>
        </p:txBody>
      </p:sp>
    </p:spTree>
    <p:extLst>
      <p:ext uri="{BB962C8B-B14F-4D97-AF65-F5344CB8AC3E}">
        <p14:creationId xmlns:p14="http://schemas.microsoft.com/office/powerpoint/2010/main" val="2431886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029691"/>
            <a:ext cx="4769427" cy="317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1524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By 1933-34: the style of “the new simplicity,” “light-serious music”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27432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1933-34 – Film music for </a:t>
            </a:r>
          </a:p>
          <a:p>
            <a:r>
              <a:rPr lang="en-US" i="1" dirty="0" err="1" smtClean="0"/>
              <a:t>Poruchnik</a:t>
            </a:r>
            <a:r>
              <a:rPr lang="en-US" i="1" dirty="0" smtClean="0"/>
              <a:t> </a:t>
            </a:r>
            <a:r>
              <a:rPr lang="en-US" i="1" dirty="0" err="1" smtClean="0"/>
              <a:t>Kizhe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Lieutenant </a:t>
            </a:r>
            <a:r>
              <a:rPr lang="en-US" i="1" dirty="0" err="1" smtClean="0"/>
              <a:t>Kizhe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2683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</a:p>
          <a:p>
            <a:pPr algn="ctr"/>
            <a:r>
              <a:rPr lang="en-US" sz="2400" dirty="0" smtClean="0"/>
              <a:t>(coincident with the onset of the Stalinist “Great Terror”)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5527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029691"/>
            <a:ext cx="4769427" cy="317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2743200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1933-34 – Film music for </a:t>
            </a:r>
          </a:p>
          <a:p>
            <a:r>
              <a:rPr lang="en-US" i="1" dirty="0" err="1" smtClean="0"/>
              <a:t>Poruchnik</a:t>
            </a:r>
            <a:r>
              <a:rPr lang="en-US" i="1" dirty="0" smtClean="0"/>
              <a:t> </a:t>
            </a:r>
            <a:r>
              <a:rPr lang="en-US" i="1" dirty="0" err="1" smtClean="0"/>
              <a:t>Kizhe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Lieutenant </a:t>
            </a:r>
            <a:r>
              <a:rPr lang="en-US" i="1" dirty="0" err="1" smtClean="0"/>
              <a:t>Kizhe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1935 – Violin Concerto No. 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2683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</a:p>
          <a:p>
            <a:pPr algn="ctr"/>
            <a:r>
              <a:rPr lang="en-US" sz="2400" dirty="0" smtClean="0"/>
              <a:t>(coincident with the onset of the Stalinist “Great Terror”)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1524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By 1933-34: the style of “the new simplicity,” “light-serious music”</a:t>
            </a:r>
          </a:p>
        </p:txBody>
      </p:sp>
    </p:spTree>
    <p:extLst>
      <p:ext uri="{BB962C8B-B14F-4D97-AF65-F5344CB8AC3E}">
        <p14:creationId xmlns:p14="http://schemas.microsoft.com/office/powerpoint/2010/main" val="875527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029691"/>
            <a:ext cx="4769427" cy="317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27432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1933-34 – Film music for </a:t>
            </a:r>
          </a:p>
          <a:p>
            <a:r>
              <a:rPr lang="en-US" i="1" dirty="0" err="1" smtClean="0"/>
              <a:t>Poruchnik</a:t>
            </a:r>
            <a:r>
              <a:rPr lang="en-US" i="1" dirty="0" smtClean="0"/>
              <a:t> </a:t>
            </a:r>
            <a:r>
              <a:rPr lang="en-US" i="1" dirty="0" err="1" smtClean="0"/>
              <a:t>Kizhe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Lieutenant </a:t>
            </a:r>
            <a:r>
              <a:rPr lang="en-US" i="1" dirty="0" err="1" smtClean="0"/>
              <a:t>Kizhe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1935 – Violin Concerto No. 2</a:t>
            </a:r>
          </a:p>
          <a:p>
            <a:endParaRPr lang="en-US" dirty="0"/>
          </a:p>
          <a:p>
            <a:r>
              <a:rPr lang="en-US" dirty="0" smtClean="0"/>
              <a:t>1935-36 – Ballet, </a:t>
            </a:r>
            <a:r>
              <a:rPr lang="en-US" i="1" dirty="0" smtClean="0"/>
              <a:t>Romeo and Juliet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2683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</a:p>
          <a:p>
            <a:pPr algn="ctr"/>
            <a:r>
              <a:rPr lang="en-US" sz="2400" dirty="0" smtClean="0"/>
              <a:t>(coincident with the onset of the Stalinist “Great Terror”)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1524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By 1933-34: the style of “the new simplicity,” “light-serious music”</a:t>
            </a:r>
          </a:p>
        </p:txBody>
      </p:sp>
    </p:spTree>
    <p:extLst>
      <p:ext uri="{BB962C8B-B14F-4D97-AF65-F5344CB8AC3E}">
        <p14:creationId xmlns:p14="http://schemas.microsoft.com/office/powerpoint/2010/main" val="875527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029691"/>
            <a:ext cx="4769427" cy="317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2743200"/>
            <a:ext cx="358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1933-34 – Film music for </a:t>
            </a:r>
          </a:p>
          <a:p>
            <a:r>
              <a:rPr lang="en-US" i="1" dirty="0" err="1" smtClean="0"/>
              <a:t>Poruchnik</a:t>
            </a:r>
            <a:r>
              <a:rPr lang="en-US" i="1" dirty="0" smtClean="0"/>
              <a:t> </a:t>
            </a:r>
            <a:r>
              <a:rPr lang="en-US" i="1" dirty="0" err="1" smtClean="0"/>
              <a:t>Kizhe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Lieutenant </a:t>
            </a:r>
            <a:r>
              <a:rPr lang="en-US" i="1" dirty="0" err="1" smtClean="0"/>
              <a:t>Kizhe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1935 – Violin Concerto No. 2</a:t>
            </a:r>
          </a:p>
          <a:p>
            <a:endParaRPr lang="en-US" dirty="0"/>
          </a:p>
          <a:p>
            <a:r>
              <a:rPr lang="en-US" dirty="0" smtClean="0"/>
              <a:t>1935-36 – Ballet, </a:t>
            </a:r>
            <a:r>
              <a:rPr lang="en-US" i="1" dirty="0" smtClean="0"/>
              <a:t>Romeo and Juliet</a:t>
            </a:r>
          </a:p>
          <a:p>
            <a:endParaRPr lang="en-US" i="1" dirty="0"/>
          </a:p>
          <a:p>
            <a:r>
              <a:rPr lang="en-US" dirty="0" smtClean="0"/>
              <a:t>1936: </a:t>
            </a:r>
            <a:r>
              <a:rPr lang="en-US" i="1" dirty="0" err="1" smtClean="0"/>
              <a:t>Petya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i="1" dirty="0" err="1" smtClean="0"/>
              <a:t>volk</a:t>
            </a:r>
            <a:endParaRPr lang="en-US" i="1" dirty="0" smtClean="0"/>
          </a:p>
          <a:p>
            <a:endParaRPr lang="en-US" i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497082" y="4572000"/>
            <a:ext cx="32004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0" y="2683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</a:p>
          <a:p>
            <a:pPr algn="ctr"/>
            <a:r>
              <a:rPr lang="en-US" sz="2400" dirty="0" smtClean="0"/>
              <a:t>(coincident with the onset of the Stalinist “Great Terror”)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1524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By 1933-34: the style of “the new simplicity,” “light-serious music”</a:t>
            </a:r>
          </a:p>
        </p:txBody>
      </p:sp>
    </p:spTree>
    <p:extLst>
      <p:ext uri="{BB962C8B-B14F-4D97-AF65-F5344CB8AC3E}">
        <p14:creationId xmlns:p14="http://schemas.microsoft.com/office/powerpoint/2010/main" val="875527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029691"/>
            <a:ext cx="4769427" cy="317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79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2743200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1933-34 – Film music for </a:t>
            </a:r>
          </a:p>
          <a:p>
            <a:r>
              <a:rPr lang="en-US" i="1" dirty="0" err="1" smtClean="0"/>
              <a:t>Poruchnik</a:t>
            </a:r>
            <a:r>
              <a:rPr lang="en-US" i="1" dirty="0" smtClean="0"/>
              <a:t> </a:t>
            </a:r>
            <a:r>
              <a:rPr lang="en-US" i="1" dirty="0" err="1" smtClean="0"/>
              <a:t>Kizhe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Lieutenant </a:t>
            </a:r>
            <a:r>
              <a:rPr lang="en-US" i="1" dirty="0" err="1" smtClean="0"/>
              <a:t>Kizhe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1935 – Violin Concerto No. 2</a:t>
            </a:r>
          </a:p>
          <a:p>
            <a:endParaRPr lang="en-US" dirty="0"/>
          </a:p>
          <a:p>
            <a:r>
              <a:rPr lang="en-US" dirty="0" smtClean="0"/>
              <a:t>1935-36 – Ballet, </a:t>
            </a:r>
            <a:r>
              <a:rPr lang="en-US" i="1" dirty="0" smtClean="0"/>
              <a:t>Romeo and Juliet</a:t>
            </a:r>
          </a:p>
          <a:p>
            <a:endParaRPr lang="en-US" i="1" dirty="0"/>
          </a:p>
          <a:p>
            <a:r>
              <a:rPr lang="en-US" dirty="0" smtClean="0"/>
              <a:t>1936: </a:t>
            </a:r>
            <a:r>
              <a:rPr lang="en-US" i="1" dirty="0" err="1" smtClean="0"/>
              <a:t>Petya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i="1" dirty="0" err="1" smtClean="0"/>
              <a:t>volk</a:t>
            </a:r>
            <a:endParaRPr lang="en-US" i="1" dirty="0" smtClean="0"/>
          </a:p>
          <a:p>
            <a:endParaRPr lang="en-US" i="1" dirty="0"/>
          </a:p>
          <a:p>
            <a:r>
              <a:rPr lang="en-US" dirty="0" smtClean="0"/>
              <a:t>1938 – Film music for Eisenstein’s </a:t>
            </a:r>
            <a:r>
              <a:rPr lang="en-US" i="1" dirty="0" smtClean="0"/>
              <a:t>Alexander </a:t>
            </a:r>
            <a:r>
              <a:rPr lang="en-US" i="1" dirty="0" err="1" smtClean="0"/>
              <a:t>Nevsky</a:t>
            </a:r>
            <a:endParaRPr lang="en-US" i="1" dirty="0" smtClean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497082" y="4572000"/>
            <a:ext cx="32004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0" y="2683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1936: Returns permanently to Soviet Russia</a:t>
            </a:r>
          </a:p>
          <a:p>
            <a:pPr algn="ctr"/>
            <a:r>
              <a:rPr lang="en-US" sz="2400" dirty="0" smtClean="0"/>
              <a:t>(coincident with the onset of the Stalinist “Great Terror”)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1524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By 1933-34: the style of “the new simplicity,” “light-serious music”</a:t>
            </a:r>
          </a:p>
        </p:txBody>
      </p:sp>
    </p:spTree>
    <p:extLst>
      <p:ext uri="{BB962C8B-B14F-4D97-AF65-F5344CB8AC3E}">
        <p14:creationId xmlns:p14="http://schemas.microsoft.com/office/powerpoint/2010/main" val="22095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5221" y="572666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Prokofiev, 1938 – Film music for Eisenstein’s </a:t>
            </a:r>
            <a:r>
              <a:rPr lang="en-US" i="1" dirty="0" smtClean="0"/>
              <a:t>Alexander </a:t>
            </a:r>
            <a:r>
              <a:rPr lang="en-US" i="1" dirty="0" err="1" smtClean="0"/>
              <a:t>Nevsky</a:t>
            </a:r>
            <a:endParaRPr lang="en-US" i="1" dirty="0" smtClean="0"/>
          </a:p>
        </p:txBody>
      </p:sp>
      <p:pic>
        <p:nvPicPr>
          <p:cNvPr id="3" name="Prokofiev Eisenstein Nevsky Battle on the Ice (1938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62" y="325582"/>
            <a:ext cx="894778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0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685800"/>
            <a:ext cx="7142178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21613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Sergey Prokofiev (1891-1953)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94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0113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 War II: Leningrad under siege, 1941-44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3" y="1066800"/>
            <a:ext cx="7860893" cy="55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23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0113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 War II: Leningrad under siege, 1941-44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8957"/>
            <a:ext cx="7239000" cy="56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76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0113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 War II: Leningrad under siege, 1941-44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03561"/>
            <a:ext cx="7282445" cy="55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6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47965"/>
            <a:ext cx="344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1948: the Zhdanov Crackdown!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44" y="732579"/>
            <a:ext cx="3581400" cy="5013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3644" y="6047509"/>
            <a:ext cx="203661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Andrey Zhdanov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4" y="732579"/>
            <a:ext cx="4508852" cy="57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7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24500" y="3154463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can now clearly see that I overestimated the thoroughness of my reconstruction. . . .   I again deviated in the direction of formalism. . . . 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16764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1948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4114800" cy="53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90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4963"/>
            <a:ext cx="4474749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6509" y="3886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welcome the Resolution of the Central Committee. . . . 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16764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1948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31884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588818"/>
            <a:ext cx="4474749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58" y="762000"/>
            <a:ext cx="394335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608688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1951-52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79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67" y="1828799"/>
            <a:ext cx="5724525" cy="3434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72991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Death: March 4, 1953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454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3200400" cy="4196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81062"/>
            <a:ext cx="5724525" cy="3434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72991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Death: March 4, 1953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0185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1" y="609600"/>
            <a:ext cx="6483927" cy="4911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791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Sergey Prokofiev, Piano Concerto No. 3, first movement:</a:t>
            </a:r>
          </a:p>
          <a:p>
            <a:pPr algn="ctr"/>
            <a:r>
              <a:rPr lang="en-US" dirty="0" smtClean="0"/>
              <a:t>Prokofiev, piano; </a:t>
            </a:r>
            <a:r>
              <a:rPr lang="en-US" dirty="0" err="1" smtClean="0"/>
              <a:t>Piero</a:t>
            </a:r>
            <a:r>
              <a:rPr lang="en-US" dirty="0" smtClean="0"/>
              <a:t> Coppola, London Symphony Orchestra (rec. 1932)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61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1461655" y="2143991"/>
            <a:ext cx="2819400" cy="205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00400" y="1175266"/>
            <a:ext cx="245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Russian Dilemma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47501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“Art for Art’s Sake”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5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1461655" y="2143991"/>
            <a:ext cx="2819400" cy="205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267200" y="2154382"/>
            <a:ext cx="3048000" cy="2036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00400" y="1175266"/>
            <a:ext cx="245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Russian Dilemma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47501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“Art for Art’s Sake”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4100" y="4475016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Or: an anti-elitist </a:t>
            </a:r>
          </a:p>
          <a:p>
            <a:r>
              <a:rPr lang="en-US" dirty="0" smtClean="0"/>
              <a:t>“art for the people” </a:t>
            </a:r>
          </a:p>
          <a:p>
            <a:r>
              <a:rPr lang="en-US" dirty="0" smtClean="0"/>
              <a:t>to further social or political agendas?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13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2060</Words>
  <Application>Microsoft Office PowerPoint</Application>
  <PresentationFormat>On-screen Show (4:3)</PresentationFormat>
  <Paragraphs>329</Paragraphs>
  <Slides>68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120</cp:revision>
  <dcterms:created xsi:type="dcterms:W3CDTF">2016-03-18T14:15:37Z</dcterms:created>
  <dcterms:modified xsi:type="dcterms:W3CDTF">2019-04-28T12:47:48Z</dcterms:modified>
</cp:coreProperties>
</file>