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326" r:id="rId2"/>
    <p:sldId id="257" r:id="rId3"/>
    <p:sldId id="332" r:id="rId4"/>
    <p:sldId id="258" r:id="rId5"/>
    <p:sldId id="268" r:id="rId6"/>
    <p:sldId id="259" r:id="rId7"/>
    <p:sldId id="333" r:id="rId8"/>
    <p:sldId id="334" r:id="rId9"/>
    <p:sldId id="269" r:id="rId10"/>
    <p:sldId id="275" r:id="rId11"/>
    <p:sldId id="276" r:id="rId12"/>
    <p:sldId id="327" r:id="rId13"/>
    <p:sldId id="328" r:id="rId14"/>
    <p:sldId id="329" r:id="rId15"/>
    <p:sldId id="330" r:id="rId16"/>
    <p:sldId id="335" r:id="rId17"/>
    <p:sldId id="331" r:id="rId18"/>
    <p:sldId id="336" r:id="rId19"/>
    <p:sldId id="341" r:id="rId20"/>
    <p:sldId id="342" r:id="rId21"/>
    <p:sldId id="343" r:id="rId22"/>
    <p:sldId id="344" r:id="rId23"/>
    <p:sldId id="356" r:id="rId24"/>
    <p:sldId id="357" r:id="rId25"/>
    <p:sldId id="270" r:id="rId26"/>
    <p:sldId id="260" r:id="rId27"/>
    <p:sldId id="278" r:id="rId28"/>
    <p:sldId id="279" r:id="rId29"/>
    <p:sldId id="317" r:id="rId30"/>
    <p:sldId id="318" r:id="rId31"/>
    <p:sldId id="280" r:id="rId32"/>
    <p:sldId id="271" r:id="rId33"/>
    <p:sldId id="272" r:id="rId34"/>
    <p:sldId id="283" r:id="rId35"/>
    <p:sldId id="319" r:id="rId36"/>
    <p:sldId id="347" r:id="rId37"/>
    <p:sldId id="282" r:id="rId38"/>
    <p:sldId id="281" r:id="rId39"/>
    <p:sldId id="273" r:id="rId40"/>
    <p:sldId id="320" r:id="rId41"/>
    <p:sldId id="321" r:id="rId42"/>
    <p:sldId id="362" r:id="rId43"/>
    <p:sldId id="262" r:id="rId44"/>
    <p:sldId id="264" r:id="rId45"/>
    <p:sldId id="284" r:id="rId46"/>
    <p:sldId id="293" r:id="rId47"/>
    <p:sldId id="294" r:id="rId48"/>
    <p:sldId id="295" r:id="rId49"/>
    <p:sldId id="351" r:id="rId50"/>
    <p:sldId id="296" r:id="rId51"/>
    <p:sldId id="364" r:id="rId52"/>
    <p:sldId id="352" r:id="rId53"/>
    <p:sldId id="297" r:id="rId54"/>
    <p:sldId id="323" r:id="rId55"/>
    <p:sldId id="285" r:id="rId56"/>
    <p:sldId id="298" r:id="rId57"/>
    <p:sldId id="353" r:id="rId58"/>
    <p:sldId id="354" r:id="rId59"/>
    <p:sldId id="286" r:id="rId60"/>
    <p:sldId id="287" r:id="rId61"/>
    <p:sldId id="355" r:id="rId62"/>
    <p:sldId id="324" r:id="rId63"/>
    <p:sldId id="265" r:id="rId64"/>
    <p:sldId id="266" r:id="rId65"/>
    <p:sldId id="306" r:id="rId66"/>
    <p:sldId id="299" r:id="rId67"/>
    <p:sldId id="365" r:id="rId68"/>
    <p:sldId id="300" r:id="rId69"/>
    <p:sldId id="322" r:id="rId70"/>
    <p:sldId id="301" r:id="rId71"/>
    <p:sldId id="302" r:id="rId72"/>
    <p:sldId id="308" r:id="rId73"/>
    <p:sldId id="303" r:id="rId74"/>
    <p:sldId id="309" r:id="rId75"/>
    <p:sldId id="304" r:id="rId76"/>
    <p:sldId id="310" r:id="rId77"/>
    <p:sldId id="311" r:id="rId78"/>
    <p:sldId id="312" r:id="rId79"/>
    <p:sldId id="313" r:id="rId80"/>
    <p:sldId id="325" r:id="rId81"/>
    <p:sldId id="314" r:id="rId82"/>
    <p:sldId id="305" r:id="rId83"/>
    <p:sldId id="267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CE35-F199-4167-8A24-7D4B81BEC98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418F6-81A1-43E1-9963-3E35A965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6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418F6-81A1-43E1-9963-3E35A96516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8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8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7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4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F226-4007-49D5-A11E-90B59B4940A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85AE-ABD4-420E-9BAF-7B7D99B0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48800" cy="70104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9" y="2208934"/>
            <a:ext cx="3041072" cy="2280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7" y="1587212"/>
            <a:ext cx="28321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7" y="1607994"/>
            <a:ext cx="2667001" cy="3885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2400" y="838200"/>
            <a:ext cx="9677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4300" y="6105970"/>
            <a:ext cx="9677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47850" y="304800"/>
            <a:ext cx="567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American Art Music in the Early Twentieth Century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4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057400"/>
            <a:ext cx="32766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80505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Gustave Stoeckel, Yale Organist, Glee Club Director 1849-94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047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conservatories along the Austro-Germanic model!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992582"/>
            <a:ext cx="6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1865 – Oberlin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047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conservatories along the Austro-Germanic model!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992582"/>
            <a:ext cx="624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1865 – Oberlin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Cincinnati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9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047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conservatories along the Austro-Germanic model!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992582"/>
            <a:ext cx="6248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1865 – Oberlin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Cincinnati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Boston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9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047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conservatories along the Austro-Germanic model!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992582"/>
            <a:ext cx="6248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1865 – Oberlin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Cincinnati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Boston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New England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9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047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conservatories along the Austro-Germanic model!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992582"/>
            <a:ext cx="6248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1865 – Oberlin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Cincinnati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Boston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New England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1869 – Peabody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9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047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conservatories along the Austro-Germanic model!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992582"/>
            <a:ext cx="6248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1865 – Oberlin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Cincinnati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Boston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New England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1869 – Peabody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1885 – National Conservatory of Music in America (NYC)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99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047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conservatories along the Austro-Germanic model!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992582"/>
            <a:ext cx="6248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1865 – Oberlin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Cincinnati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Boston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1867 – New England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1869 – Peabody Conservatory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1885 – National Conservatory of Music in America (NYC)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1333500" y="3034733"/>
            <a:ext cx="533400" cy="306126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234134"/>
            <a:ext cx="1153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Model: </a:t>
            </a:r>
          </a:p>
          <a:p>
            <a:r>
              <a:rPr lang="en-US" sz="1400" dirty="0" smtClean="0"/>
              <a:t>Leipzig Conservatory</a:t>
            </a:r>
          </a:p>
        </p:txBody>
      </p:sp>
    </p:spTree>
    <p:extLst>
      <p:ext uri="{BB962C8B-B14F-4D97-AF65-F5344CB8AC3E}">
        <p14:creationId xmlns:p14="http://schemas.microsoft.com/office/powerpoint/2010/main" val="249759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7" y="755233"/>
            <a:ext cx="1812134" cy="261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8" y="762177"/>
            <a:ext cx="1799044" cy="259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2615"/>
            <a:ext cx="1907950" cy="237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716904"/>
            <a:ext cx="18034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Second New England School” of American Composers, c. 1870-1914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445" y="3409127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 Knowles Paine                                         Horatio Parker                                     Edward MacDowell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9654" y="6412035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George Chadwick                                                 Amy Beach                                            Arthur Foote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3" y="3886201"/>
            <a:ext cx="1777693" cy="2498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8" y="3709975"/>
            <a:ext cx="1799033" cy="26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2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7" y="755233"/>
            <a:ext cx="1812134" cy="261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8" y="762177"/>
            <a:ext cx="1799044" cy="259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2615"/>
            <a:ext cx="1907950" cy="237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716904"/>
            <a:ext cx="18034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Second New England School” of American Composers, c. 1870-1914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445" y="3409127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 Knowles Paine                                         Horatio Parker                                     Edward MacDowell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9654" y="6412035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George Chadwick                                                 Amy Beach                                            Arthur Foote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3" y="3886201"/>
            <a:ext cx="1777693" cy="2498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8" y="3709975"/>
            <a:ext cx="1799033" cy="2602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817" y="74828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Harvard, 1870s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6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461655" y="2143991"/>
            <a:ext cx="28194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54482" y="99060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American Dilemma?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47501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Imitate high-prestige European styles?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14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7" y="755233"/>
            <a:ext cx="1812134" cy="261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8" y="762177"/>
            <a:ext cx="1799044" cy="259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2615"/>
            <a:ext cx="1907950" cy="237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716904"/>
            <a:ext cx="18034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Second New England School” of American Composers, c. 1870-1914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445" y="3409127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 Knowles Paine                                         Horatio Parker                                     Edward MacDowell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9654" y="6412035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George Chadwick                                                 Amy Beach                                            Arthur Foote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3" y="3886201"/>
            <a:ext cx="1777693" cy="2498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8" y="3709975"/>
            <a:ext cx="1799033" cy="2602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817" y="74828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Harvard, 1870s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293" y="705616"/>
            <a:ext cx="1039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Yale, 1894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6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7" y="755233"/>
            <a:ext cx="1812134" cy="261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8" y="762177"/>
            <a:ext cx="1799044" cy="259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2615"/>
            <a:ext cx="1907950" cy="237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716904"/>
            <a:ext cx="18034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Second New England School” of American Composers, c. 1870-1914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445" y="3409127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 Knowles Paine                                         Horatio Parker                                     Edward MacDowell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9654" y="6412035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George Chadwick                                                 Amy Beach                                            Arthur Foote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3" y="3886201"/>
            <a:ext cx="1777693" cy="2498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8" y="3709975"/>
            <a:ext cx="1799033" cy="2602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817" y="74828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Harvard, 1870s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293" y="705616"/>
            <a:ext cx="1039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Yale, 1894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2774" y="70881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Columbia, 1896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6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7" y="755233"/>
            <a:ext cx="1812134" cy="261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8" y="762177"/>
            <a:ext cx="1799044" cy="259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2615"/>
            <a:ext cx="1907950" cy="237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716904"/>
            <a:ext cx="18034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Second New England School” of American Composers, c. 1870-1914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445" y="3409127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 Knowles Paine                                         Horatio Parker                                     Edward MacDowell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9654" y="6412035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George Chadwick                                                 Amy Beach                                            Arthur Foote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3" y="3886201"/>
            <a:ext cx="1777693" cy="2498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8" y="3709975"/>
            <a:ext cx="1799033" cy="2602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817" y="74828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Harvard, 1870s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293" y="705616"/>
            <a:ext cx="1039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Yale, 1894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2774" y="70881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Columbia, 1896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36" y="3618848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New England Conservatory, 1897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6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7" y="755233"/>
            <a:ext cx="1812134" cy="261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8" y="762177"/>
            <a:ext cx="1799044" cy="259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2615"/>
            <a:ext cx="1907950" cy="237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716904"/>
            <a:ext cx="18034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Second New England School” of American Composers, c. 1870-1914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445" y="3409127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 Knowles Paine                                         Horatio Parker                                     Edward MacDowell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9654" y="6412035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George Chadwick                                                 Amy Beach                                            Arthur Foote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3" y="3886201"/>
            <a:ext cx="1777693" cy="2498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8" y="3709975"/>
            <a:ext cx="1799033" cy="2602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817" y="74828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Harvard, 1870s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293" y="705616"/>
            <a:ext cx="1039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Yale, 1894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2774" y="70881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Columbia, 1896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36" y="3618848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New England Conservatory, 1897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9807" y="3618848"/>
            <a:ext cx="270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Boston composer &amp; prominent violinist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79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7" y="755233"/>
            <a:ext cx="1812134" cy="261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8" y="762177"/>
            <a:ext cx="1799044" cy="259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2615"/>
            <a:ext cx="1907950" cy="237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716904"/>
            <a:ext cx="18034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Second New England School” of American Composers, c. 1870-1914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445" y="3409127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 Knowles Paine                                         Horatio Parker                                     Edward MacDowell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9654" y="6412035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George Chadwick                                                 Amy Beach                                            Arthur Foote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3" y="3886201"/>
            <a:ext cx="1777693" cy="2498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8" y="3709975"/>
            <a:ext cx="1799033" cy="2602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817" y="74828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Harvard, 1870s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293" y="705616"/>
            <a:ext cx="1039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Yale, 1894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2774" y="70881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Columbia, 1896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36" y="3618848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New England Conservatory, 1897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6998" y="3619948"/>
            <a:ext cx="227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Organist, First Church in Boston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9807" y="3618848"/>
            <a:ext cx="270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Boston composer &amp; prominent violinist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1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" y="1385455"/>
            <a:ext cx="9051428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6329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Carnegie Hall (1891)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14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41217"/>
            <a:ext cx="4095750" cy="5212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186054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York: National Conservatory of American Music (W. 25</a:t>
            </a:r>
            <a:r>
              <a:rPr lang="en-US" baseline="30000" dirty="0" smtClean="0"/>
              <a:t>th</a:t>
            </a:r>
            <a:r>
              <a:rPr lang="en-US" dirty="0" smtClean="0"/>
              <a:t> St.)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48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06581"/>
            <a:ext cx="4095750" cy="5212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15141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York: National Conservatory of American Music (W. 25</a:t>
            </a:r>
            <a:r>
              <a:rPr lang="en-US" baseline="30000" dirty="0" smtClean="0"/>
              <a:t>th</a:t>
            </a:r>
            <a:r>
              <a:rPr lang="en-US" dirty="0" smtClean="0"/>
              <a:t> St.)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6200"/>
            <a:ext cx="2973533" cy="297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8166" y="5212773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1892-95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64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06581"/>
            <a:ext cx="4095750" cy="5212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15141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York: National Conservatory of American Music (W. 25</a:t>
            </a:r>
            <a:r>
              <a:rPr lang="en-US" baseline="30000" dirty="0" smtClean="0"/>
              <a:t>th</a:t>
            </a:r>
            <a:r>
              <a:rPr lang="en-US" dirty="0" smtClean="0"/>
              <a:t> St.)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6200"/>
            <a:ext cx="2973533" cy="297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8166" y="5212773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1892-95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7" y="1020401"/>
            <a:ext cx="299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Symphony in E Minor, </a:t>
            </a:r>
          </a:p>
          <a:p>
            <a:pPr algn="ctr"/>
            <a:r>
              <a:rPr lang="en-US" dirty="0" smtClean="0"/>
              <a:t>“From the New World” (1893)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1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6200"/>
            <a:ext cx="2973533" cy="297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8166" y="5212773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1892-95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76" y="1169900"/>
            <a:ext cx="5765633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1611" y="55303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Song of Hiawatha</a:t>
            </a:r>
            <a:r>
              <a:rPr lang="en-US" dirty="0" smtClean="0"/>
              <a:t> (Longfellow)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217" y="1020401"/>
            <a:ext cx="299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Symphony in E Minor, </a:t>
            </a:r>
          </a:p>
          <a:p>
            <a:pPr algn="ctr"/>
            <a:r>
              <a:rPr lang="en-US" dirty="0" smtClean="0"/>
              <a:t>“From the New World” (1893)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3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461655" y="2143991"/>
            <a:ext cx="28194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67200" y="2154382"/>
            <a:ext cx="3048000" cy="2036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54482" y="99060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American Dilemma?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47501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Imitate high-prestige European styles?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8403" y="4475016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somehow (?) try to devise/construct an “American” sound in music?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86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6200"/>
            <a:ext cx="2973533" cy="297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8166" y="5212773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1892-95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7" y="1020401"/>
            <a:ext cx="299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Symphony in E Minor, </a:t>
            </a:r>
          </a:p>
          <a:p>
            <a:pPr algn="ctr"/>
            <a:r>
              <a:rPr lang="en-US" dirty="0" smtClean="0"/>
              <a:t>“From the New World” (1893)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46214"/>
            <a:ext cx="49784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5345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African-American Spirituals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3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6" y="1066800"/>
            <a:ext cx="3766076" cy="479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636" y="484909"/>
            <a:ext cx="35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Entering Yale College Student, 1894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1674" y="6057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14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9272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Yale in 1894: Vanderbilt Hall built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16" y="1198418"/>
            <a:ext cx="6933767" cy="50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54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9272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Yale in 1895: The Football Team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1219200"/>
            <a:ext cx="7162800" cy="52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28742"/>
            <a:ext cx="4248898" cy="5405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447886"/>
            <a:ext cx="3799332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6183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Parker – Ives       Yale, 1894-98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51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6" y="1066800"/>
            <a:ext cx="3766076" cy="479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636" y="484909"/>
            <a:ext cx="35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Entering Yale College Student, 1894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1674" y="6057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86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3766076" cy="479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84909"/>
            <a:ext cx="35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Entering Yale College Student, 1894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3038" y="6057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Ives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26670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Civil War tunes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American patriotic </a:t>
            </a:r>
            <a:r>
              <a:rPr lang="en-US" dirty="0"/>
              <a:t>songs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Parlor songs (by Stephen Foster </a:t>
            </a:r>
          </a:p>
          <a:p>
            <a:r>
              <a:rPr lang="en-US" dirty="0"/>
              <a:t> </a:t>
            </a:r>
            <a:r>
              <a:rPr lang="en-US" dirty="0" smtClean="0"/>
              <a:t>     and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Revival and camp-meeting hymns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1102" y="1219200"/>
            <a:ext cx="3968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Americanism in music? </a:t>
            </a:r>
          </a:p>
          <a:p>
            <a:pPr algn="ctr"/>
            <a:r>
              <a:rPr lang="en-US" dirty="0" smtClean="0"/>
              <a:t>Instead of in “folk” sources, </a:t>
            </a:r>
          </a:p>
          <a:p>
            <a:pPr algn="ctr"/>
            <a:r>
              <a:rPr lang="en-US" dirty="0" smtClean="0"/>
              <a:t>ground the music in America-specific “truth languages”: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5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742947" cy="415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3173" y="555307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Danbury, CT: Charles Ives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35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1283123"/>
            <a:ext cx="3505200" cy="420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5" y="304800"/>
            <a:ext cx="4844190" cy="61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5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28742"/>
            <a:ext cx="4248898" cy="5405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447886"/>
            <a:ext cx="3799332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6183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Parker – Ives       Yale, 1894-98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47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909455"/>
            <a:ext cx="1676400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“Folk” culture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3700" y="65116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typical “nationalist” strategy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152900" y="1676400"/>
            <a:ext cx="4724400" cy="44196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344978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established, high-prestige art-music styles of Western Europe: the cultivated styles of Europe’s cultural elite</a:t>
            </a:r>
            <a:endParaRPr lang="en-US" dirty="0"/>
          </a:p>
        </p:txBody>
      </p:sp>
      <p:sp>
        <p:nvSpPr>
          <p:cNvPr id="6" name="Arc 5"/>
          <p:cNvSpPr/>
          <p:nvPr/>
        </p:nvSpPr>
        <p:spPr>
          <a:xfrm>
            <a:off x="1399309" y="2331617"/>
            <a:ext cx="4038600" cy="1579601"/>
          </a:xfrm>
          <a:prstGeom prst="arc">
            <a:avLst>
              <a:gd name="adj1" fmla="val 10810029"/>
              <a:gd name="adj2" fmla="val 0"/>
            </a:avLst>
          </a:prstGeom>
          <a:ln w="76200">
            <a:headEnd type="none" w="med" len="med"/>
            <a:tailEnd type="triangl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3818" y="2528455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erge/blend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72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580482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0755"/>
            <a:ext cx="4248898" cy="5405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3041" y="651973"/>
            <a:ext cx="228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78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98" y="1170062"/>
            <a:ext cx="4636580" cy="4648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01298" y="1912834"/>
            <a:ext cx="1466102" cy="2286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0755"/>
            <a:ext cx="4248898" cy="54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50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9565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1905-08: song fragments inlaid into increasingly aggressive, dissonant, </a:t>
            </a:r>
          </a:p>
          <a:p>
            <a:pPr algn="ctr"/>
            <a:r>
              <a:rPr lang="en-US" dirty="0" smtClean="0"/>
              <a:t>and often seemingly chaotic music—actively rebelling against the European norm</a:t>
            </a:r>
            <a:endParaRPr lang="en-US" dirty="0"/>
          </a:p>
        </p:txBody>
      </p:sp>
      <p:pic>
        <p:nvPicPr>
          <p:cNvPr id="2050" name="Picture 2" descr="Image result for charles 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83" y="1371600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ose thumb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8215"/>
            <a:ext cx="231865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66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4" y="1230357"/>
            <a:ext cx="4075632" cy="4075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7037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Ives, Symphony No. 2—a reply [?] to </a:t>
            </a:r>
            <a:r>
              <a:rPr lang="en-US" dirty="0" err="1" smtClean="0"/>
              <a:t>Dvořák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Image result for charles 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41989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22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68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Emerson, David Thoreau as heroes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3048000"/>
            <a:ext cx="2433638" cy="3162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3" y="3032349"/>
            <a:ext cx="2590800" cy="31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74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9264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things share a kinship (unity of the whole)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3317223"/>
            <a:ext cx="2283332" cy="29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3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92649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things share a kinship (unity of the whole)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sacredness on the humble, the low, the common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3317223"/>
            <a:ext cx="2283332" cy="29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92649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things share a kinship (unity of the whole)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sacredness on the humble, the low, the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mysterious, vast “Over-soul,” encompassing all contradictions:  in constant motion, in flux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3317223"/>
            <a:ext cx="2283332" cy="29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92649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things share a kinship (unity of the whole)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sacredness on the humble, the low, the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mysterious, vast “Over-soul,” encompassing all contradictions:  in constant motion, in flux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3317223"/>
            <a:ext cx="2283332" cy="2967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5181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Ives, “The Unanswered Question” (c. 1908)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67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909455"/>
            <a:ext cx="1676400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“Folk” culture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3700" y="65116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typical “nationalist” strategy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152900" y="1676400"/>
            <a:ext cx="4724400" cy="44196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1399309" y="2331617"/>
            <a:ext cx="4038600" cy="1579601"/>
          </a:xfrm>
          <a:prstGeom prst="arc">
            <a:avLst>
              <a:gd name="adj1" fmla="val 10810029"/>
              <a:gd name="adj2" fmla="val 0"/>
            </a:avLst>
          </a:prstGeom>
          <a:ln w="76200">
            <a:headEnd type="none" w="med" len="med"/>
            <a:tailEnd type="triangl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3818" y="2528455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erge/blend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109" y="4622403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But America lacks this!</a:t>
            </a:r>
          </a:p>
          <a:p>
            <a:r>
              <a:rPr lang="en-US" sz="1600" dirty="0" smtClean="0"/>
              <a:t>Or do we?  Or what could be the substitute for it here?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33700" y="3140287"/>
            <a:ext cx="675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44978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established, high-prestige art-music styles of Western Europe: the cultivated styles of Europe’s cultural elite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84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92649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things share a kinship (unity of the whole)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sacredness on the humble, the low, the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mysterious, vast “Over-soul,” encompassing all contradictions:  in constant motion, in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can only grasp grand truths vaguely, as intimations, as storming the door of the infinite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3317223"/>
            <a:ext cx="2283332" cy="29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92649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things share a kinship (unity of the whole)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sacredness on the humble, the low, the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mysterious, vast “Over-soul,” encompassing all contradictions:  in constant motion, in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can only grasp grand truths vaguely, as intimations, as storming the door of the infinite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3317223"/>
            <a:ext cx="2283332" cy="2967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5791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“Emerson,” first movement of Piano Sonata No. 2, “Concord, Mass., 1840-1860” (1910s)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42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92649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things share a kinship (unity of the whole)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sacredness on the humble, the low, the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mysterious, vast “Over-soul,” encompassing all contradictions:  in constant motion, in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can only grasp grand truths </a:t>
            </a:r>
            <a:r>
              <a:rPr lang="en-US" dirty="0" smtClean="0">
                <a:solidFill>
                  <a:srgbClr val="FF0000"/>
                </a:solidFill>
              </a:rPr>
              <a:t>vaguely, as intimations,</a:t>
            </a:r>
            <a:r>
              <a:rPr lang="en-US" dirty="0" smtClean="0"/>
              <a:t> as storming the door of the infinite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3317223"/>
            <a:ext cx="2283332" cy="2967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5791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“Hawthorne,”</a:t>
            </a:r>
            <a:r>
              <a:rPr lang="en-US" dirty="0" smtClean="0"/>
              <a:t> first movement of Piano Sonata No. 2, “Concord, Mass., 1840-1860” (1910s)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74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Ralph Waldo Emerson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92649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things share a kinship (unity of the whole)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sacredness on the humble, the low, the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mysterious, vast “Over-soul,” encompassing all contradictions:  in constant motion, in </a:t>
            </a:r>
            <a:r>
              <a:rPr lang="en-US" dirty="0" smtClean="0"/>
              <a:t>flux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can only grasp grand truths vaguely, as intimations, as storming the door of the infinite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most central commitment: be honest with yourself; “self-reliance”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3317223"/>
            <a:ext cx="2283332" cy="29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  = Rugged, honest “</a:t>
            </a:r>
            <a:r>
              <a:rPr lang="en-US" b="1" u="sng" dirty="0" smtClean="0"/>
              <a:t>substance</a:t>
            </a:r>
            <a:r>
              <a:rPr lang="en-US" dirty="0" smtClean="0"/>
              <a:t>” . . . . . . . Not mere, superficial “</a:t>
            </a:r>
            <a:r>
              <a:rPr lang="en-US" b="1" u="sng" dirty="0" smtClean="0"/>
              <a:t>manner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                               (“What a piece of music sounds like might not be what it </a:t>
            </a:r>
            <a:r>
              <a:rPr lang="en-US" i="1" dirty="0" smtClean="0"/>
              <a:t>is</a:t>
            </a:r>
            <a:r>
              <a:rPr lang="en-US" dirty="0" smtClean="0"/>
              <a:t>.”)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03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Recapturing the thrill and wholeness of his Danbury boyhood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74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Recapturing the thrill and wholeness of his Danbury boyhood (and of his father’s world)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433946" y="3581400"/>
            <a:ext cx="28194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39491" y="3591791"/>
            <a:ext cx="3048000" cy="2036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5791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Religious/revivalist experiences                                               Patriotic celebrations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82" y="4580190"/>
            <a:ext cx="1873250" cy="2247900"/>
          </a:xfrm>
          <a:prstGeom prst="rect">
            <a:avLst/>
          </a:prstGeom>
          <a:effectLst>
            <a:reflection stA="2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932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Recapturing the thrill and wholeness of his Danbury boyhood (and of his father’s world)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433946" y="3581400"/>
            <a:ext cx="28194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39491" y="3591791"/>
            <a:ext cx="3048000" cy="2036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5791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Religious/revivalist experiences                                               Patriotic celebrations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82" y="4580190"/>
            <a:ext cx="1873250" cy="2247900"/>
          </a:xfrm>
          <a:prstGeom prst="rect">
            <a:avLst/>
          </a:prstGeom>
          <a:effectLst>
            <a:reflection stA="25000" endPos="65000" dist="508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38200" y="4800600"/>
            <a:ext cx="253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 the River” (1916)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1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Recapturing the thrill and wholeness of his Danbury boyhood (and of his father’s world)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433946" y="3581400"/>
            <a:ext cx="28194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39491" y="3591791"/>
            <a:ext cx="3048000" cy="2036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5791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Religious/revivalist experiences                                               Patriotic celebrations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82" y="4580190"/>
            <a:ext cx="1873250" cy="2247900"/>
          </a:xfrm>
          <a:prstGeom prst="rect">
            <a:avLst/>
          </a:prstGeom>
          <a:effectLst>
            <a:reflection stA="25000" endPos="65000" dist="508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630127" y="3795593"/>
            <a:ext cx="40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Things Our Fathers Loved”  (1917)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1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Recapturing the thrill and wholeness of his Danbury boyhood (and of his father’s world)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question of music and masculinity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574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1461655" y="2143991"/>
            <a:ext cx="28194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2800" y="822159"/>
            <a:ext cx="222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Possible Solutions?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Struggle—via education—to attain an American musical legitimacy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9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Recapturing the thrill and wholeness of his Danbury boyhood (and of his father’s world)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question of music and masculinity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America’s mission to save the world: the “people” and the democratic voting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74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Ives: </a:t>
            </a:r>
            <a:r>
              <a:rPr lang="en-US" b="1" dirty="0"/>
              <a:t>c</a:t>
            </a:r>
            <a:r>
              <a:rPr lang="en-US" b="1" dirty="0" smtClean="0"/>
              <a:t>entral </a:t>
            </a:r>
            <a:r>
              <a:rPr lang="en-US" b="1" dirty="0"/>
              <a:t>a</a:t>
            </a:r>
            <a:r>
              <a:rPr lang="en-US" b="1" dirty="0" smtClean="0"/>
              <a:t>esthetic ideas: motivations of his mature (post-1907) music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48934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England Transcendental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Recapturing the thrill and wholeness of his Danbury boyhood (and of his father’s world)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question of music and masculinity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America’s mission to save the world: the “people” and the democratic voting process.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19625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“He is There” (c. 1917-18)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86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2723"/>
            <a:ext cx="3962400" cy="533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95641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Ives performs “They Are There” (1943)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80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848600" cy="5266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19753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Cowell, California, 1913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8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318" y="613263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Cowell, “The Tides of </a:t>
            </a:r>
            <a:r>
              <a:rPr lang="en-US" dirty="0" err="1" smtClean="0"/>
              <a:t>Manaunan</a:t>
            </a:r>
            <a:r>
              <a:rPr lang="en-US" dirty="0" smtClean="0"/>
              <a:t>” (1912)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" y="911772"/>
            <a:ext cx="8944303" cy="50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61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52400"/>
            <a:ext cx="7994073" cy="6182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7945" y="596598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Cowell, “The Banshee” (1923)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67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7945" y="613282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Cowell, “The Banshee” (1923)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" y="947791"/>
            <a:ext cx="8815227" cy="49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3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arry par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20439"/>
            <a:ext cx="2209800" cy="19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arl rugg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220439"/>
            <a:ext cx="2667000" cy="21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conlon nancar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conlon nancarr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conlon nancarr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Image result for conlon nanc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74663"/>
            <a:ext cx="1687691" cy="23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ruth crawford see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813873"/>
            <a:ext cx="1905000" cy="24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george anthe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25" y="31273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Beyond Ives and Cowell: American pioneers </a:t>
            </a:r>
          </a:p>
          <a:p>
            <a:pPr algn="ctr"/>
            <a:r>
              <a:rPr lang="en-US" dirty="0" smtClean="0"/>
              <a:t>in “experimental” or avant-garde composition, 1920s and beyond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3468" y="3233722"/>
            <a:ext cx="1295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Harry </a:t>
            </a:r>
            <a:r>
              <a:rPr lang="en-US" sz="1600" dirty="0" err="1" smtClean="0"/>
              <a:t>Partch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00650" y="3276599"/>
            <a:ext cx="1295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Carl </a:t>
            </a:r>
            <a:r>
              <a:rPr lang="en-US" sz="1600" dirty="0" err="1" smtClean="0"/>
              <a:t>Ruggles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98027" y="6325608"/>
            <a:ext cx="187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Conlon </a:t>
            </a:r>
            <a:r>
              <a:rPr lang="en-US" sz="1600" dirty="0" err="1"/>
              <a:t>N</a:t>
            </a:r>
            <a:r>
              <a:rPr lang="en-US" sz="1600" dirty="0" err="1" smtClean="0"/>
              <a:t>ancarrow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90900" y="6341559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Ruth Crawford Seeger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050" y="6334521"/>
            <a:ext cx="171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George Antheil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04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9145" y="5943601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Antheil, Fernand Léger, and others: </a:t>
            </a:r>
            <a:r>
              <a:rPr lang="en-US" i="1" dirty="0" smtClean="0"/>
              <a:t>Ballet Mécanique </a:t>
            </a:r>
            <a:r>
              <a:rPr lang="en-US" dirty="0" smtClean="0"/>
              <a:t>(1923-24)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" y="762000"/>
            <a:ext cx="86766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4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9600"/>
            <a:ext cx="4129623" cy="5434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1722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Copland (1900-1990)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04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1461655" y="2143991"/>
            <a:ext cx="28194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267200" y="2154382"/>
            <a:ext cx="3048000" cy="2036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2800" y="822159"/>
            <a:ext cx="222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Possible Solutions?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Struggle—via education—to attain an American musical legitimacy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0759" y="456707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some kind of distinctive “American” voice</a:t>
            </a:r>
          </a:p>
          <a:p>
            <a:r>
              <a:rPr lang="en-US" dirty="0"/>
              <a:t>t</a:t>
            </a:r>
            <a:r>
              <a:rPr lang="en-US" dirty="0" smtClean="0"/>
              <a:t>o graft onto the tradition?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2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4778375" cy="5282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123709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Nadia Boulanger (1887-1979)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23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596931" cy="5726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476" y="6324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Boulanger Studio, American Conservatory at Fontainebleau, 1923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5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596931" cy="5726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476" y="6324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Boulanger Studio, American Conservatory at Fontainebleau, 1923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38600" y="2209800"/>
            <a:ext cx="914400" cy="958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0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" y="542794"/>
            <a:ext cx="1830705" cy="2599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3576"/>
            <a:ext cx="3296576" cy="2472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62" y="3517161"/>
            <a:ext cx="1880006" cy="2888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6935"/>
            <a:ext cx="1852056" cy="2588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141991"/>
            <a:ext cx="6957456" cy="37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Roy Harris                                                      Walter Piston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3762" y="6431349"/>
            <a:ext cx="6957456" cy="37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Virgil Thomson                                                                 Elliot Carter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9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9600"/>
            <a:ext cx="4129623" cy="5434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1722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Copland (1900-1990)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99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90109" cy="49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Three Style Periods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47904" y="6099464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Copland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164" y="2743200"/>
            <a:ext cx="4378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1923-c. 1929: French or “Jazz”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1929-c. 1935: Esoteric or Austere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1934-35 onward: “Imposed Simplicity”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14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90109" cy="49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Three Style Periods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47904" y="6099464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Copland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164" y="2743200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1923-c. 1929: French or “Jazz”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for Organ and Orchestra (premiere, 1925)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99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90109" cy="49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Three Style Periods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47904" y="6099464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Copland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164" y="2743200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1923-c. 1929: French or “Jazz”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for Organ and Orchestra (premiere, 1925)</a:t>
            </a:r>
          </a:p>
          <a:p>
            <a:endParaRPr lang="en-US" dirty="0"/>
          </a:p>
          <a:p>
            <a:r>
              <a:rPr lang="en-US" dirty="0" smtClean="0"/>
              <a:t>Music for the Theatre (1925)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71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90109" cy="49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Three Style Periods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47904" y="6099464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Copland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164" y="2743200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1923-c. 1929: French or “Jazz”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for Organ and Orchestra (premiere, 1925)</a:t>
            </a:r>
          </a:p>
          <a:p>
            <a:endParaRPr lang="en-US" dirty="0"/>
          </a:p>
          <a:p>
            <a:r>
              <a:rPr lang="en-US" dirty="0" smtClean="0"/>
              <a:t>Music for the Theatre (1925)</a:t>
            </a:r>
          </a:p>
          <a:p>
            <a:endParaRPr lang="en-US" dirty="0"/>
          </a:p>
          <a:p>
            <a:r>
              <a:rPr lang="en-US" dirty="0" smtClean="0"/>
              <a:t>Piano Concerto (1927)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71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90109" cy="49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Three Style Periods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47904" y="6099464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Copland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164" y="2743200"/>
            <a:ext cx="4378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1923-c. 1929: French or “Jazz”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1929-c. 1935: Esoteric or Austere Period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76140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 Variations (1930)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64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1461655" y="2143991"/>
            <a:ext cx="28194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267200" y="2154382"/>
            <a:ext cx="3048000" cy="2036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2800" y="822159"/>
            <a:ext cx="222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Possible Solutions?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Struggle—via education—to attain an American musical legitimacy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0759" y="456707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some kind of distinctive “American” voice</a:t>
            </a:r>
          </a:p>
          <a:p>
            <a:r>
              <a:rPr lang="en-US" dirty="0"/>
              <a:t>t</a:t>
            </a:r>
            <a:r>
              <a:rPr lang="en-US" dirty="0" smtClean="0"/>
              <a:t>o graft onto the tradition?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416" y="4304840"/>
            <a:ext cx="3276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1" y="3821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 c. 1900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51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90109" cy="4900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2030"/>
            <a:ext cx="4343400" cy="58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3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90109" cy="490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724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Three Style Periods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47904" y="6099464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Copland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269" y="2280919"/>
            <a:ext cx="4378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1923-c. 1929: French or “Jazz”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1929-c. 1935: Esoteric or Austere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1934-35 onward: “Imposed Simplicity”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250" y="4613589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El  </a:t>
            </a:r>
            <a:r>
              <a:rPr lang="en-US" i="1" dirty="0" err="1" smtClean="0"/>
              <a:t>Salón</a:t>
            </a:r>
            <a:r>
              <a:rPr lang="en-US" i="1" dirty="0" smtClean="0"/>
              <a:t> México </a:t>
            </a:r>
            <a:r>
              <a:rPr lang="en-US" dirty="0" smtClean="0"/>
              <a:t>(1935-36)</a:t>
            </a:r>
          </a:p>
          <a:p>
            <a:endParaRPr lang="en-US" dirty="0"/>
          </a:p>
          <a:p>
            <a:r>
              <a:rPr lang="en-US" i="1" dirty="0" smtClean="0"/>
              <a:t>Billy the Kid </a:t>
            </a:r>
            <a:r>
              <a:rPr lang="en-US" dirty="0" smtClean="0"/>
              <a:t>(1938)</a:t>
            </a:r>
          </a:p>
          <a:p>
            <a:r>
              <a:rPr lang="en-US" i="1" dirty="0" smtClean="0"/>
              <a:t>Rodeo</a:t>
            </a:r>
            <a:r>
              <a:rPr lang="en-US" dirty="0" smtClean="0"/>
              <a:t> (1942)</a:t>
            </a:r>
          </a:p>
          <a:p>
            <a:r>
              <a:rPr lang="en-US" i="1" dirty="0" smtClean="0"/>
              <a:t>Appalachian Spring</a:t>
            </a:r>
            <a:r>
              <a:rPr lang="en-US" dirty="0" smtClean="0"/>
              <a:t> (1944)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64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Copland, </a:t>
            </a:r>
            <a:r>
              <a:rPr lang="en-US" i="1" dirty="0" smtClean="0"/>
              <a:t>Rodeo </a:t>
            </a:r>
            <a:r>
              <a:rPr lang="en-US" dirty="0" smtClean="0"/>
              <a:t>(1942)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" y="917027"/>
            <a:ext cx="8954814" cy="50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2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04850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Copland, </a:t>
            </a:r>
            <a:r>
              <a:rPr lang="en-US" i="1" dirty="0" smtClean="0"/>
              <a:t>Appalachian Spring </a:t>
            </a:r>
            <a:r>
              <a:rPr lang="en-US" dirty="0" smtClean="0"/>
              <a:t>(1944)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970085"/>
            <a:ext cx="86766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0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1:</a:t>
            </a:r>
            <a:r>
              <a:rPr lang="en-US" dirty="0" smtClean="0"/>
              <a:t> establish America as </a:t>
            </a:r>
          </a:p>
          <a:p>
            <a:pPr algn="ctr"/>
            <a:r>
              <a:rPr lang="en-US" dirty="0" smtClean="0"/>
              <a:t>a faithful outpost of Western European “Great Music”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38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</TotalTime>
  <Words>2363</Words>
  <Application>Microsoft Office PowerPoint</Application>
  <PresentationFormat>On-screen Show (4:3)</PresentationFormat>
  <Paragraphs>422</Paragraphs>
  <Slides>83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97</cp:revision>
  <dcterms:created xsi:type="dcterms:W3CDTF">2016-03-17T14:52:08Z</dcterms:created>
  <dcterms:modified xsi:type="dcterms:W3CDTF">2019-04-28T12:45:21Z</dcterms:modified>
</cp:coreProperties>
</file>