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9" r:id="rId2"/>
    <p:sldId id="261" r:id="rId3"/>
    <p:sldId id="259" r:id="rId4"/>
    <p:sldId id="266" r:id="rId5"/>
    <p:sldId id="372" r:id="rId6"/>
    <p:sldId id="278" r:id="rId7"/>
    <p:sldId id="367" r:id="rId8"/>
    <p:sldId id="288" r:id="rId9"/>
    <p:sldId id="289" r:id="rId10"/>
    <p:sldId id="290" r:id="rId11"/>
    <p:sldId id="280" r:id="rId12"/>
    <p:sldId id="291" r:id="rId13"/>
    <p:sldId id="294" r:id="rId14"/>
    <p:sldId id="295" r:id="rId15"/>
    <p:sldId id="296" r:id="rId16"/>
    <p:sldId id="268" r:id="rId17"/>
    <p:sldId id="299" r:id="rId18"/>
    <p:sldId id="297" r:id="rId19"/>
    <p:sldId id="381" r:id="rId20"/>
    <p:sldId id="300" r:id="rId21"/>
    <p:sldId id="298" r:id="rId22"/>
    <p:sldId id="302" r:id="rId23"/>
    <p:sldId id="283" r:id="rId24"/>
    <p:sldId id="269" r:id="rId25"/>
    <p:sldId id="373" r:id="rId26"/>
    <p:sldId id="369" r:id="rId27"/>
    <p:sldId id="286" r:id="rId28"/>
    <p:sldId id="270" r:id="rId29"/>
    <p:sldId id="375" r:id="rId30"/>
    <p:sldId id="376" r:id="rId31"/>
    <p:sldId id="380" r:id="rId32"/>
    <p:sldId id="377" r:id="rId33"/>
    <p:sldId id="361" r:id="rId34"/>
    <p:sldId id="314" r:id="rId35"/>
    <p:sldId id="354" r:id="rId36"/>
    <p:sldId id="362" r:id="rId37"/>
    <p:sldId id="370" r:id="rId38"/>
    <p:sldId id="371" r:id="rId39"/>
    <p:sldId id="315" r:id="rId40"/>
    <p:sldId id="333" r:id="rId41"/>
    <p:sldId id="334" r:id="rId42"/>
    <p:sldId id="335" r:id="rId43"/>
    <p:sldId id="336" r:id="rId44"/>
    <p:sldId id="341" r:id="rId45"/>
    <p:sldId id="364" r:id="rId46"/>
    <p:sldId id="365" r:id="rId47"/>
    <p:sldId id="363" r:id="rId48"/>
    <p:sldId id="320" r:id="rId49"/>
    <p:sldId id="366" r:id="rId50"/>
    <p:sldId id="328" r:id="rId51"/>
    <p:sldId id="356" r:id="rId52"/>
    <p:sldId id="357" r:id="rId53"/>
    <p:sldId id="358" r:id="rId54"/>
    <p:sldId id="359" r:id="rId55"/>
    <p:sldId id="360" r:id="rId56"/>
    <p:sldId id="326" r:id="rId57"/>
    <p:sldId id="327" r:id="rId58"/>
    <p:sldId id="330" r:id="rId59"/>
    <p:sldId id="331" r:id="rId60"/>
    <p:sldId id="337" r:id="rId61"/>
    <p:sldId id="338" r:id="rId62"/>
    <p:sldId id="339" r:id="rId63"/>
    <p:sldId id="340" r:id="rId64"/>
    <p:sldId id="262" r:id="rId65"/>
    <p:sldId id="306" r:id="rId66"/>
    <p:sldId id="342" r:id="rId67"/>
    <p:sldId id="345" r:id="rId68"/>
    <p:sldId id="346" r:id="rId69"/>
    <p:sldId id="310" r:id="rId70"/>
    <p:sldId id="311" r:id="rId71"/>
    <p:sldId id="312" r:id="rId72"/>
    <p:sldId id="313" r:id="rId73"/>
    <p:sldId id="309" r:id="rId74"/>
    <p:sldId id="368" r:id="rId75"/>
    <p:sldId id="353" r:id="rId76"/>
    <p:sldId id="349" r:id="rId77"/>
    <p:sldId id="355" r:id="rId78"/>
    <p:sldId id="347" r:id="rId79"/>
    <p:sldId id="348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7BF8-40E3-4115-BFFA-89BC06983DC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899A-69D1-4B58-9313-A5BCC8D2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0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7BF8-40E3-4115-BFFA-89BC06983DC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899A-69D1-4B58-9313-A5BCC8D2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9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7BF8-40E3-4115-BFFA-89BC06983DC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899A-69D1-4B58-9313-A5BCC8D2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5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7BF8-40E3-4115-BFFA-89BC06983DC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899A-69D1-4B58-9313-A5BCC8D2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3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7BF8-40E3-4115-BFFA-89BC06983DC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899A-69D1-4B58-9313-A5BCC8D2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4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7BF8-40E3-4115-BFFA-89BC06983DC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899A-69D1-4B58-9313-A5BCC8D2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8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7BF8-40E3-4115-BFFA-89BC06983DC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899A-69D1-4B58-9313-A5BCC8D2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1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7BF8-40E3-4115-BFFA-89BC06983DC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899A-69D1-4B58-9313-A5BCC8D2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7BF8-40E3-4115-BFFA-89BC06983DC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899A-69D1-4B58-9313-A5BCC8D2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9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7BF8-40E3-4115-BFFA-89BC06983DC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899A-69D1-4B58-9313-A5BCC8D2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9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97BF8-40E3-4115-BFFA-89BC06983DC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899A-69D1-4B58-9313-A5BCC8D2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9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97BF8-40E3-4115-BFFA-89BC06983DC5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8899A-69D1-4B58-9313-A5BCC8D2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world war 1 batt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1" y="-547688"/>
            <a:ext cx="12938165" cy="740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91882"/>
            <a:ext cx="4075927" cy="502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45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1371600" y="2667000"/>
            <a:ext cx="60198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2482334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1914								1918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47900" y="121920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Europe at its height: increasingly “bourgeois” – secular – scientific/technological; functionally differentiated;</a:t>
            </a:r>
          </a:p>
          <a:p>
            <a:r>
              <a:rPr lang="en-US" sz="1400" dirty="0"/>
              <a:t>d</a:t>
            </a:r>
            <a:r>
              <a:rPr lang="en-US" sz="1400" dirty="0" smtClean="0"/>
              <a:t>emocracy, capitalism, “Great Art” and its institutions, etc.)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87036" y="1836003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Pre-WWI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Post-WWI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447800" y="2667000"/>
            <a:ext cx="2819400" cy="152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67200" y="2667000"/>
            <a:ext cx="0" cy="2209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67200" y="2667000"/>
            <a:ext cx="1905000" cy="281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267200" y="2667000"/>
            <a:ext cx="3124200" cy="12003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6254" y="4343400"/>
            <a:ext cx="1981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“Artificial” systems of order – created or willed worlds of aesthetic meaning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687830" y="665875"/>
            <a:ext cx="561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“Liberal-Humanist Culture” and “The Grand Tradition”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05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1371600" y="2667000"/>
            <a:ext cx="60198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2482334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1914								1918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47900" y="121920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Europe at its height: increasingly “bourgeois” – secular – scientific/technological; functionally differentiated;</a:t>
            </a:r>
          </a:p>
          <a:p>
            <a:r>
              <a:rPr lang="en-US" sz="1400" dirty="0"/>
              <a:t>d</a:t>
            </a:r>
            <a:r>
              <a:rPr lang="en-US" sz="1400" dirty="0" smtClean="0"/>
              <a:t>emocracy, capitalism, “Great Art” and its institutions, etc.)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87036" y="1836003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Pre-WWI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Post-WWI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447800" y="2667000"/>
            <a:ext cx="2819400" cy="152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67200" y="2667000"/>
            <a:ext cx="0" cy="2209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67200" y="2667000"/>
            <a:ext cx="1905000" cy="281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267200" y="2667000"/>
            <a:ext cx="3124200" cy="12003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6254" y="4343400"/>
            <a:ext cx="1981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“Artificial” systems of order – created or willed worlds of aesthetic meaning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508664" y="4892749"/>
            <a:ext cx="159673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Religious orthodoxy (retrenchment);</a:t>
            </a:r>
            <a:endParaRPr lang="en-US" sz="1200" dirty="0"/>
          </a:p>
          <a:p>
            <a:r>
              <a:rPr lang="en-US" sz="1200" dirty="0" smtClean="0"/>
              <a:t>variants: </a:t>
            </a:r>
          </a:p>
          <a:p>
            <a:r>
              <a:rPr lang="en-US" sz="1200" dirty="0" smtClean="0"/>
              <a:t>“classical” orthodoxy; </a:t>
            </a:r>
          </a:p>
          <a:p>
            <a:r>
              <a:rPr lang="en-US" sz="1200" dirty="0" smtClean="0"/>
              <a:t>neo-conservatism,  neo-traditionalism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687830" y="665875"/>
            <a:ext cx="561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“Liberal-Humanist Culture” and “The Grand Tradition”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03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69818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Religious Orthodoxy, 1920s, 1930s: Commitments, Conversions, Reconversions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56855" y="2286000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Igor Stravinsky – reconversion to Russian orthodoxy, Easter 1926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Jean Cocteau – conversion to Catholicism, 1925-26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T. S. Eliot – conversion to Anglicanism, 1927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Catholic “neo-Thomist” movement – 1920s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Francis Poulenc – reconversion to Catholicism, 1936</a:t>
            </a:r>
          </a:p>
        </p:txBody>
      </p:sp>
    </p:spTree>
    <p:extLst>
      <p:ext uri="{BB962C8B-B14F-4D97-AF65-F5344CB8AC3E}">
        <p14:creationId xmlns:p14="http://schemas.microsoft.com/office/powerpoint/2010/main" val="581184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891" y="249382"/>
            <a:ext cx="4930172" cy="647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5" y="1066800"/>
            <a:ext cx="1891704" cy="2812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4958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Stravinsky, </a:t>
            </a:r>
            <a:r>
              <a:rPr lang="en-US" i="1" dirty="0" smtClean="0"/>
              <a:t>Symphony of Psalms</a:t>
            </a:r>
            <a:r>
              <a:rPr lang="en-US" dirty="0" smtClean="0"/>
              <a:t>,</a:t>
            </a:r>
          </a:p>
          <a:p>
            <a:r>
              <a:rPr lang="en-US" dirty="0" smtClean="0"/>
              <a:t>movement 1, “</a:t>
            </a:r>
            <a:r>
              <a:rPr lang="en-US" dirty="0" err="1" smtClean="0"/>
              <a:t>Exaudi</a:t>
            </a:r>
            <a:r>
              <a:rPr lang="en-US" dirty="0" smtClean="0"/>
              <a:t> </a:t>
            </a:r>
            <a:r>
              <a:rPr lang="en-US" dirty="0" err="1" smtClean="0"/>
              <a:t>orationem</a:t>
            </a:r>
            <a:r>
              <a:rPr lang="en-US" dirty="0" smtClean="0"/>
              <a:t> </a:t>
            </a:r>
            <a:r>
              <a:rPr lang="en-US" dirty="0" err="1" smtClean="0"/>
              <a:t>meam</a:t>
            </a:r>
            <a:r>
              <a:rPr lang="en-US" dirty="0" smtClean="0"/>
              <a:t>, </a:t>
            </a:r>
            <a:r>
              <a:rPr lang="en-US" dirty="0" err="1" smtClean="0"/>
              <a:t>Domine</a:t>
            </a:r>
            <a:r>
              <a:rPr lang="en-US" dirty="0" smtClean="0"/>
              <a:t>” (Ps 39: 12-13)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21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45" y="1066800"/>
            <a:ext cx="1891704" cy="2812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4958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Stravinsky, </a:t>
            </a:r>
            <a:r>
              <a:rPr lang="en-US" i="1" dirty="0" smtClean="0"/>
              <a:t>Symphony of Psalms</a:t>
            </a:r>
            <a:r>
              <a:rPr lang="en-US" dirty="0" smtClean="0"/>
              <a:t>,</a:t>
            </a:r>
          </a:p>
          <a:p>
            <a:r>
              <a:rPr lang="en-US" dirty="0" smtClean="0"/>
              <a:t>movement 3, “Alleluia . . . Laudate </a:t>
            </a:r>
            <a:r>
              <a:rPr lang="en-US" dirty="0" err="1" smtClean="0"/>
              <a:t>Dominum</a:t>
            </a:r>
            <a:r>
              <a:rPr lang="en-US" dirty="0" smtClean="0"/>
              <a:t>” (Ps 150)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081" y="888695"/>
            <a:ext cx="534928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13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1371600" y="2667000"/>
            <a:ext cx="60198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2482334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1914								1918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47900" y="121920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Europe at its height: increasingly “bourgeois” – secular – scientific/technological; functionally differentiated;</a:t>
            </a:r>
          </a:p>
          <a:p>
            <a:r>
              <a:rPr lang="en-US" sz="1400" dirty="0"/>
              <a:t>d</a:t>
            </a:r>
            <a:r>
              <a:rPr lang="en-US" sz="1400" dirty="0" smtClean="0"/>
              <a:t>emocracy, capitalism, “Great Art” and its institutions, etc.)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87036" y="1836003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Pre-WWI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Post-WWI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447800" y="2667000"/>
            <a:ext cx="2819400" cy="152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67200" y="2667000"/>
            <a:ext cx="0" cy="2209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67200" y="2667000"/>
            <a:ext cx="1905000" cy="281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267200" y="2667000"/>
            <a:ext cx="3124200" cy="12003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6254" y="4343400"/>
            <a:ext cx="1981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“Artificial” systems of order – created or willed worlds of aesthetic meaning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508664" y="4892749"/>
            <a:ext cx="159673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Religious orthodoxy (retrenchment);</a:t>
            </a:r>
            <a:endParaRPr lang="en-US" sz="1200" dirty="0"/>
          </a:p>
          <a:p>
            <a:r>
              <a:rPr lang="en-US" sz="1200" dirty="0" smtClean="0"/>
              <a:t>variants: </a:t>
            </a:r>
          </a:p>
          <a:p>
            <a:r>
              <a:rPr lang="en-US" sz="1200" dirty="0" smtClean="0"/>
              <a:t>“classical” orthodoxy; </a:t>
            </a:r>
          </a:p>
          <a:p>
            <a:r>
              <a:rPr lang="en-US" sz="1200" dirty="0" smtClean="0"/>
              <a:t>neo-conservatism,  neo-traditionalism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687830" y="665875"/>
            <a:ext cx="561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“Liberal-Humanist Culture” and “The Grand Tradition”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43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1371600" y="2667000"/>
            <a:ext cx="60198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2482334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1914								1918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47900" y="121920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Europe at its height: increasingly “bourgeois” – secular – scientific/technological; functionally differentiated;</a:t>
            </a:r>
          </a:p>
          <a:p>
            <a:r>
              <a:rPr lang="en-US" sz="1400" dirty="0"/>
              <a:t>d</a:t>
            </a:r>
            <a:r>
              <a:rPr lang="en-US" sz="1400" dirty="0" smtClean="0"/>
              <a:t>emocracy, capitalism, “Great Art” and its institutions, etc.)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87036" y="1836003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Pre-WWI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Post-WWI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447800" y="2667000"/>
            <a:ext cx="2819400" cy="152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67200" y="2667000"/>
            <a:ext cx="0" cy="2209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67200" y="2667000"/>
            <a:ext cx="1905000" cy="281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267200" y="2667000"/>
            <a:ext cx="3124200" cy="12003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6254" y="4343400"/>
            <a:ext cx="1981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“Artificial” systems of order – created or willed worlds of aesthetic meaning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508664" y="4892749"/>
            <a:ext cx="159673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Religious orthodoxy (retrenchment);</a:t>
            </a:r>
            <a:endParaRPr lang="en-US" sz="1200" dirty="0"/>
          </a:p>
          <a:p>
            <a:r>
              <a:rPr lang="en-US" sz="1200" dirty="0" smtClean="0"/>
              <a:t>variants: </a:t>
            </a:r>
          </a:p>
          <a:p>
            <a:r>
              <a:rPr lang="en-US" sz="1200" dirty="0" smtClean="0"/>
              <a:t>“classical” orthodoxy; </a:t>
            </a:r>
          </a:p>
          <a:p>
            <a:r>
              <a:rPr lang="en-US" sz="1200" dirty="0" smtClean="0"/>
              <a:t>neo-conservatism,  neo-traditionalism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5624945" y="5573485"/>
            <a:ext cx="19812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Authoritarian (non-liberal)</a:t>
            </a:r>
          </a:p>
          <a:p>
            <a:r>
              <a:rPr lang="en-US" sz="1200" dirty="0"/>
              <a:t>p</a:t>
            </a:r>
            <a:r>
              <a:rPr lang="en-US" sz="1200" dirty="0" smtClean="0"/>
              <a:t>olitical commitment, </a:t>
            </a:r>
          </a:p>
          <a:p>
            <a:r>
              <a:rPr lang="en-US" sz="1200" dirty="0"/>
              <a:t>e</a:t>
            </a:r>
            <a:r>
              <a:rPr lang="en-US" sz="1200" dirty="0" smtClean="0"/>
              <a:t>ither left (communism, </a:t>
            </a:r>
            <a:r>
              <a:rPr lang="en-US" sz="1200" dirty="0" err="1" smtClean="0"/>
              <a:t>marxism</a:t>
            </a:r>
            <a:r>
              <a:rPr lang="en-US" sz="1200" dirty="0" smtClean="0"/>
              <a:t>) or right (fascism, extreme nationalism)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87830" y="665875"/>
            <a:ext cx="561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“Liberal-Humanist Culture” and “The Grand Tradition”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55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7249147" cy="5382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6209394"/>
            <a:ext cx="692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Benito Mussolini: </a:t>
            </a:r>
            <a:r>
              <a:rPr lang="en-US" dirty="0" err="1"/>
              <a:t>Partito</a:t>
            </a:r>
            <a:r>
              <a:rPr lang="en-US" dirty="0"/>
              <a:t> </a:t>
            </a:r>
            <a:r>
              <a:rPr lang="en-US" dirty="0" err="1"/>
              <a:t>Nazionale</a:t>
            </a:r>
            <a:r>
              <a:rPr lang="en-US" dirty="0"/>
              <a:t> </a:t>
            </a:r>
            <a:r>
              <a:rPr lang="en-US" dirty="0" err="1"/>
              <a:t>Fascista</a:t>
            </a:r>
            <a:r>
              <a:rPr lang="en-US" dirty="0" smtClean="0"/>
              <a:t>, Prime Minister 1922-43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39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64" y="763277"/>
            <a:ext cx="3124200" cy="4279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4" y="763277"/>
            <a:ext cx="4850296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27964" y="5226811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Ottorino</a:t>
            </a:r>
            <a:r>
              <a:rPr lang="en-US" dirty="0" smtClean="0"/>
              <a:t> Respighi (1879-1936)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96291" y="6035842"/>
            <a:ext cx="65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Pini</a:t>
            </a:r>
            <a:r>
              <a:rPr lang="en-US" i="1" dirty="0" smtClean="0"/>
              <a:t> di Roma </a:t>
            </a:r>
            <a:r>
              <a:rPr lang="en-US" dirty="0" smtClean="0"/>
              <a:t>(1923-24), movement 1, “I </a:t>
            </a:r>
            <a:r>
              <a:rPr lang="en-US" dirty="0" err="1"/>
              <a:t>p</a:t>
            </a:r>
            <a:r>
              <a:rPr lang="en-US" dirty="0" err="1" smtClean="0"/>
              <a:t>ini</a:t>
            </a:r>
            <a:r>
              <a:rPr lang="en-US" dirty="0" smtClean="0"/>
              <a:t>  </a:t>
            </a:r>
            <a:r>
              <a:rPr lang="en-US" dirty="0" err="1" smtClean="0"/>
              <a:t>della</a:t>
            </a:r>
            <a:r>
              <a:rPr lang="en-US" dirty="0" smtClean="0"/>
              <a:t> Villa Borghese”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93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64" y="763277"/>
            <a:ext cx="3124200" cy="4279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4" y="763277"/>
            <a:ext cx="4850296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27964" y="5226811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Ottorino</a:t>
            </a:r>
            <a:r>
              <a:rPr lang="en-US" dirty="0" smtClean="0"/>
              <a:t> Respighi (1879-1936)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96291" y="6035842"/>
            <a:ext cx="65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Pini</a:t>
            </a:r>
            <a:r>
              <a:rPr lang="en-US" i="1" dirty="0" smtClean="0"/>
              <a:t> di Roma </a:t>
            </a:r>
            <a:r>
              <a:rPr lang="en-US" dirty="0" smtClean="0"/>
              <a:t>(1923-24), movement 1, “I </a:t>
            </a:r>
            <a:r>
              <a:rPr lang="en-US" dirty="0" err="1"/>
              <a:t>p</a:t>
            </a:r>
            <a:r>
              <a:rPr lang="en-US" dirty="0" err="1" smtClean="0"/>
              <a:t>ini</a:t>
            </a:r>
            <a:r>
              <a:rPr lang="en-US" dirty="0" smtClean="0"/>
              <a:t>  </a:t>
            </a:r>
            <a:r>
              <a:rPr lang="en-US" dirty="0" err="1" smtClean="0"/>
              <a:t>della</a:t>
            </a:r>
            <a:r>
              <a:rPr lang="en-US" dirty="0" smtClean="0"/>
              <a:t> Villa Borghese”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14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3453246"/>
            <a:ext cx="2611541" cy="12003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Shatters the Liberal-Humanist</a:t>
            </a:r>
          </a:p>
          <a:p>
            <a:pPr algn="ctr"/>
            <a:r>
              <a:rPr lang="en-US" sz="2400" dirty="0" smtClean="0"/>
              <a:t>Concept of Art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" y="1924682"/>
            <a:ext cx="5292357" cy="3748753"/>
          </a:xfrm>
          <a:prstGeom prst="rect">
            <a:avLst/>
          </a:prstGeom>
        </p:spPr>
      </p:pic>
      <p:sp>
        <p:nvSpPr>
          <p:cNvPr id="5" name="Circular Arrow 4"/>
          <p:cNvSpPr/>
          <p:nvPr/>
        </p:nvSpPr>
        <p:spPr>
          <a:xfrm>
            <a:off x="3124200" y="1924682"/>
            <a:ext cx="4800600" cy="3467100"/>
          </a:xfrm>
          <a:prstGeom prst="circular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806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64" y="763277"/>
            <a:ext cx="3124200" cy="4279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27964" y="5226811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Ottorino</a:t>
            </a:r>
            <a:r>
              <a:rPr lang="en-US" dirty="0" smtClean="0"/>
              <a:t> Respighi (1879-1936)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6035842"/>
            <a:ext cx="627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Pini</a:t>
            </a:r>
            <a:r>
              <a:rPr lang="en-US" i="1" dirty="0" smtClean="0"/>
              <a:t> di Roma </a:t>
            </a:r>
            <a:r>
              <a:rPr lang="en-US" dirty="0" smtClean="0"/>
              <a:t>(1923-24), movement 4, “I </a:t>
            </a:r>
            <a:r>
              <a:rPr lang="en-US" dirty="0" err="1"/>
              <a:t>p</a:t>
            </a:r>
            <a:r>
              <a:rPr lang="en-US" dirty="0" err="1" smtClean="0"/>
              <a:t>ini</a:t>
            </a:r>
            <a:r>
              <a:rPr lang="en-US" dirty="0" smtClean="0"/>
              <a:t>  </a:t>
            </a:r>
            <a:r>
              <a:rPr lang="en-US" dirty="0" err="1" smtClean="0"/>
              <a:t>della</a:t>
            </a:r>
            <a:r>
              <a:rPr lang="en-US" dirty="0" smtClean="0"/>
              <a:t> Via </a:t>
            </a:r>
            <a:r>
              <a:rPr lang="en-US" dirty="0" err="1" smtClean="0"/>
              <a:t>Appia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6" y="1370203"/>
            <a:ext cx="5410200" cy="3707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28" y="929521"/>
            <a:ext cx="5586692" cy="414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082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4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541" y="3431667"/>
            <a:ext cx="2246515" cy="2995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3" y="337513"/>
            <a:ext cx="2694709" cy="2694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0312" y="3007078"/>
            <a:ext cx="993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Kurt Weill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909148" y="6437566"/>
            <a:ext cx="125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Bertolt</a:t>
            </a:r>
            <a:r>
              <a:rPr lang="en-US" sz="1400" dirty="0" smtClean="0"/>
              <a:t> Brecht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2554504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Mahagonny-Songspiel</a:t>
            </a:r>
            <a:r>
              <a:rPr lang="en-US" i="1" dirty="0" smtClean="0"/>
              <a:t> </a:t>
            </a:r>
            <a:r>
              <a:rPr lang="en-US" dirty="0" smtClean="0"/>
              <a:t>(1927)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 smtClean="0"/>
              <a:t>Die </a:t>
            </a:r>
            <a:r>
              <a:rPr lang="en-US" i="1" dirty="0" err="1" smtClean="0"/>
              <a:t>Dreigroschenoper</a:t>
            </a:r>
            <a:r>
              <a:rPr lang="en-US" i="1" dirty="0" smtClean="0"/>
              <a:t> </a:t>
            </a:r>
            <a:r>
              <a:rPr lang="en-US" dirty="0" smtClean="0"/>
              <a:t>(1928)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21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5" y="3421121"/>
            <a:ext cx="2246515" cy="2995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7" y="326967"/>
            <a:ext cx="2694709" cy="26947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48" y="326967"/>
            <a:ext cx="3314236" cy="6253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8402" y="3657600"/>
            <a:ext cx="292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Moritat</a:t>
            </a:r>
            <a:r>
              <a:rPr lang="en-US" dirty="0" smtClean="0"/>
              <a:t> von </a:t>
            </a:r>
          </a:p>
          <a:p>
            <a:pPr algn="ctr"/>
            <a:r>
              <a:rPr lang="en-US" dirty="0" smtClean="0"/>
              <a:t>Mackie Messer”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(recording from Berlin, 1930)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148965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1928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7886" y="2996532"/>
            <a:ext cx="993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Kurt Weill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26722" y="6427020"/>
            <a:ext cx="125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Bertolt</a:t>
            </a:r>
            <a:r>
              <a:rPr lang="en-US" sz="1400" dirty="0" smtClean="0"/>
              <a:t> Brecht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46641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1371600" y="2667000"/>
            <a:ext cx="60198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2482334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1914								1918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47900" y="121920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Europe at its height: increasingly “bourgeois” – secular – scientific/technological; functionally differentiated;</a:t>
            </a:r>
          </a:p>
          <a:p>
            <a:r>
              <a:rPr lang="en-US" sz="1400" dirty="0"/>
              <a:t>d</a:t>
            </a:r>
            <a:r>
              <a:rPr lang="en-US" sz="1400" dirty="0" smtClean="0"/>
              <a:t>emocracy, capitalism, “Great Art” and its institutions, etc.)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87036" y="1836003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Pre-WWI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Post-WWI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447800" y="2667000"/>
            <a:ext cx="2819400" cy="152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67200" y="2667000"/>
            <a:ext cx="0" cy="2209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67200" y="2667000"/>
            <a:ext cx="1905000" cy="281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267200" y="2667000"/>
            <a:ext cx="3124200" cy="12003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6254" y="4343400"/>
            <a:ext cx="1981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“Artificial” systems of order – created or willed worlds of aesthetic meaning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508664" y="4892749"/>
            <a:ext cx="159673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Religious orthodoxy (retrenchment);</a:t>
            </a:r>
            <a:endParaRPr lang="en-US" sz="1200" dirty="0"/>
          </a:p>
          <a:p>
            <a:r>
              <a:rPr lang="en-US" sz="1200" dirty="0" smtClean="0"/>
              <a:t>variants: </a:t>
            </a:r>
          </a:p>
          <a:p>
            <a:r>
              <a:rPr lang="en-US" sz="1200" dirty="0" smtClean="0"/>
              <a:t>“classical” orthodoxy; </a:t>
            </a:r>
          </a:p>
          <a:p>
            <a:r>
              <a:rPr lang="en-US" sz="1200" dirty="0" smtClean="0"/>
              <a:t>neo-conservatism,  neo-traditionalism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5624945" y="5573485"/>
            <a:ext cx="19812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Authoritarian (non-liberal)</a:t>
            </a:r>
          </a:p>
          <a:p>
            <a:r>
              <a:rPr lang="en-US" sz="1200" dirty="0"/>
              <a:t>p</a:t>
            </a:r>
            <a:r>
              <a:rPr lang="en-US" sz="1200" dirty="0" smtClean="0"/>
              <a:t>olitical commitment, </a:t>
            </a:r>
          </a:p>
          <a:p>
            <a:r>
              <a:rPr lang="en-US" sz="1200" dirty="0"/>
              <a:t>e</a:t>
            </a:r>
            <a:r>
              <a:rPr lang="en-US" sz="1200" dirty="0" smtClean="0"/>
              <a:t>ither left (communism, </a:t>
            </a:r>
            <a:r>
              <a:rPr lang="en-US" sz="1200" dirty="0" err="1" smtClean="0"/>
              <a:t>marxism</a:t>
            </a:r>
            <a:r>
              <a:rPr lang="en-US" sz="1200" dirty="0" smtClean="0"/>
              <a:t>) or right (fascism, extreme nationalism)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87830" y="665875"/>
            <a:ext cx="561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“Liberal-Humanist Culture” and “The Grand Tradition”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0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1371600" y="2667000"/>
            <a:ext cx="60198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2482334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1914								1918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47900" y="121920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Europe at its height: increasingly “bourgeois” – secular – scientific/technological; functionally differentiated;</a:t>
            </a:r>
          </a:p>
          <a:p>
            <a:r>
              <a:rPr lang="en-US" sz="1400" dirty="0"/>
              <a:t>d</a:t>
            </a:r>
            <a:r>
              <a:rPr lang="en-US" sz="1400" dirty="0" smtClean="0"/>
              <a:t>emocracy, capitalism, “Great Art” and its institutions, etc.)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87036" y="1836003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Pre-WWI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Post-WWI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447800" y="2667000"/>
            <a:ext cx="2819400" cy="152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67200" y="2667000"/>
            <a:ext cx="0" cy="2209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67200" y="2667000"/>
            <a:ext cx="1905000" cy="281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267200" y="2667000"/>
            <a:ext cx="3124200" cy="12003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6254" y="4343400"/>
            <a:ext cx="1981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“Artificial” systems of order – created or willed worlds of aesthetic meaning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508664" y="4892749"/>
            <a:ext cx="159673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Religious orthodoxy (retrenchment);</a:t>
            </a:r>
            <a:endParaRPr lang="en-US" sz="1200" dirty="0"/>
          </a:p>
          <a:p>
            <a:r>
              <a:rPr lang="en-US" sz="1200" dirty="0" smtClean="0"/>
              <a:t>variants: </a:t>
            </a:r>
          </a:p>
          <a:p>
            <a:r>
              <a:rPr lang="en-US" sz="1200" dirty="0" smtClean="0"/>
              <a:t>“classical” orthodoxy; </a:t>
            </a:r>
          </a:p>
          <a:p>
            <a:r>
              <a:rPr lang="en-US" sz="1200" dirty="0" smtClean="0"/>
              <a:t>neo-conservatism,  neo-traditionalism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5624945" y="5573485"/>
            <a:ext cx="19812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Authoritarian (non-liberal)</a:t>
            </a:r>
          </a:p>
          <a:p>
            <a:r>
              <a:rPr lang="en-US" sz="1200" dirty="0"/>
              <a:t>p</a:t>
            </a:r>
            <a:r>
              <a:rPr lang="en-US" sz="1200" dirty="0" smtClean="0"/>
              <a:t>olitical commitment, </a:t>
            </a:r>
          </a:p>
          <a:p>
            <a:r>
              <a:rPr lang="en-US" sz="1200" dirty="0"/>
              <a:t>e</a:t>
            </a:r>
            <a:r>
              <a:rPr lang="en-US" sz="1200" dirty="0" smtClean="0"/>
              <a:t>ither left (communism, </a:t>
            </a:r>
            <a:r>
              <a:rPr lang="en-US" sz="1200" dirty="0" err="1" smtClean="0"/>
              <a:t>marxism</a:t>
            </a:r>
            <a:r>
              <a:rPr lang="en-US" sz="1200" dirty="0" smtClean="0"/>
              <a:t>) or right (fascism, extreme nationalism)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15991" y="4020234"/>
            <a:ext cx="1981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“Weakened” liberalism</a:t>
            </a:r>
          </a:p>
          <a:p>
            <a:r>
              <a:rPr lang="en-US" sz="1200" dirty="0" smtClean="0"/>
              <a:t>(now challenged or suspect): retaining of democracy, mixed capitalism, etc.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687830" y="665875"/>
            <a:ext cx="561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“Liberal-Humanist Culture” and “The Grand Tradition”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55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lbert co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0" y="1447800"/>
            <a:ext cx="3405896" cy="49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albert coates beethoven symphony no. 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Image result for albert coates beethoven symphony no. 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Image result for albert coates beethoven symphony no. 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Image result for albert coates beethoven symphony no. 9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45710" y="762000"/>
            <a:ext cx="751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Albert Coates and the “Symphony Orchestra” (London Symphony Orchestra?)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1889" y="2663652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One of the first recordings </a:t>
            </a:r>
          </a:p>
          <a:p>
            <a:pPr algn="ctr"/>
            <a:r>
              <a:rPr lang="en-US" b="1" dirty="0" smtClean="0"/>
              <a:t>of Beethoven’s Ninth Symphony (1923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roduced on sixteen 78-rpm sides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reduced o</a:t>
            </a:r>
            <a:r>
              <a:rPr lang="en-US" dirty="0" smtClean="0"/>
              <a:t>rchestra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chorus of eight </a:t>
            </a:r>
            <a:r>
              <a:rPr lang="en-US" dirty="0" smtClean="0"/>
              <a:t>voices</a:t>
            </a:r>
          </a:p>
        </p:txBody>
      </p:sp>
    </p:spTree>
    <p:extLst>
      <p:ext uri="{BB962C8B-B14F-4D97-AF65-F5344CB8AC3E}">
        <p14:creationId xmlns:p14="http://schemas.microsoft.com/office/powerpoint/2010/main" val="324909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1600"/>
            <a:ext cx="4343400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" y="1355187"/>
            <a:ext cx="4343400" cy="43216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890232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Bruno </a:t>
            </a:r>
            <a:r>
              <a:rPr lang="en-US" dirty="0" err="1" smtClean="0"/>
              <a:t>Seidler</a:t>
            </a:r>
            <a:r>
              <a:rPr lang="en-US" dirty="0" smtClean="0"/>
              <a:t>-Winkler, 1923                                               Felix </a:t>
            </a:r>
            <a:r>
              <a:rPr lang="en-US" dirty="0" err="1" smtClean="0"/>
              <a:t>Weingartner</a:t>
            </a:r>
            <a:r>
              <a:rPr lang="en-US" dirty="0" smtClean="0"/>
              <a:t>, 1927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49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1371600" y="2667000"/>
            <a:ext cx="60198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2482334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1914								1918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47900" y="121920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Europe at its height: increasingly “bourgeois” – secular – scientific/technological; functionally differentiated;</a:t>
            </a:r>
          </a:p>
          <a:p>
            <a:r>
              <a:rPr lang="en-US" sz="1400" dirty="0"/>
              <a:t>d</a:t>
            </a:r>
            <a:r>
              <a:rPr lang="en-US" sz="1400" dirty="0" smtClean="0"/>
              <a:t>emocracy, capitalism, “Great Art” and its institutions, etc.)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87036" y="1836003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Pre-WWI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Post-WWI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447800" y="2667000"/>
            <a:ext cx="2819400" cy="152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67200" y="2667000"/>
            <a:ext cx="0" cy="2209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67200" y="2667000"/>
            <a:ext cx="1905000" cy="281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267200" y="2667000"/>
            <a:ext cx="3124200" cy="12003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6254" y="4343400"/>
            <a:ext cx="1981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“Artificial” systems of order – created or willed worlds of aesthetic meaning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508664" y="4892749"/>
            <a:ext cx="159673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Religious orthodoxy (retrenchment);</a:t>
            </a:r>
            <a:endParaRPr lang="en-US" sz="1200" dirty="0"/>
          </a:p>
          <a:p>
            <a:r>
              <a:rPr lang="en-US" sz="1200" dirty="0" smtClean="0"/>
              <a:t>variants: </a:t>
            </a:r>
          </a:p>
          <a:p>
            <a:r>
              <a:rPr lang="en-US" sz="1200" dirty="0" smtClean="0"/>
              <a:t>“classical” orthodoxy; </a:t>
            </a:r>
          </a:p>
          <a:p>
            <a:r>
              <a:rPr lang="en-US" sz="1200" dirty="0" smtClean="0"/>
              <a:t>neo-conservatism,  neo-traditionalism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5624945" y="5573485"/>
            <a:ext cx="19812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Authoritarian (non-liberal)</a:t>
            </a:r>
          </a:p>
          <a:p>
            <a:r>
              <a:rPr lang="en-US" sz="1200" dirty="0"/>
              <a:t>p</a:t>
            </a:r>
            <a:r>
              <a:rPr lang="en-US" sz="1200" dirty="0" smtClean="0"/>
              <a:t>olitical commitment, </a:t>
            </a:r>
          </a:p>
          <a:p>
            <a:r>
              <a:rPr lang="en-US" sz="1200" dirty="0"/>
              <a:t>e</a:t>
            </a:r>
            <a:r>
              <a:rPr lang="en-US" sz="1200" dirty="0" smtClean="0"/>
              <a:t>ither left (communism, </a:t>
            </a:r>
            <a:r>
              <a:rPr lang="en-US" sz="1200" dirty="0" err="1" smtClean="0"/>
              <a:t>marxism</a:t>
            </a:r>
            <a:r>
              <a:rPr lang="en-US" sz="1200" dirty="0" smtClean="0"/>
              <a:t>) or right (fascism, extreme nationalism)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15991" y="4020234"/>
            <a:ext cx="1981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“Weakened” liberalism</a:t>
            </a:r>
          </a:p>
          <a:p>
            <a:r>
              <a:rPr lang="en-US" sz="1200" dirty="0" smtClean="0"/>
              <a:t>(now challenged or suspect): retaining of democracy, mixed capitalism, etc.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687830" y="665875"/>
            <a:ext cx="561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“Liberal-Humanist Culture” and “The Grand Tradition”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92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1371600" y="2667000"/>
            <a:ext cx="60198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2482334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1914								1918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47900" y="121920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Europe at its height: increasingly “bourgeois” – secular – scientific/technological; functionally differentiated;</a:t>
            </a:r>
          </a:p>
          <a:p>
            <a:r>
              <a:rPr lang="en-US" sz="1400" dirty="0"/>
              <a:t>d</a:t>
            </a:r>
            <a:r>
              <a:rPr lang="en-US" sz="1400" dirty="0" smtClean="0"/>
              <a:t>emocracy, capitalism, “Great Art” and its institutions, etc.)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87036" y="1836003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Pre-WWI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Post-WWI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447800" y="2667000"/>
            <a:ext cx="2819400" cy="152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527466" y="2667000"/>
            <a:ext cx="2739734" cy="3168134"/>
          </a:xfrm>
          <a:prstGeom prst="straightConnector1">
            <a:avLst/>
          </a:prstGeom>
          <a:ln w="762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67200" y="2667000"/>
            <a:ext cx="0" cy="2209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67200" y="2667000"/>
            <a:ext cx="1905000" cy="281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267200" y="2667000"/>
            <a:ext cx="3124200" cy="12003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6254" y="4343400"/>
            <a:ext cx="1981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“Artificial” systems of order – created or willed worlds of aesthetic meaning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508664" y="4892749"/>
            <a:ext cx="159673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Religious orthodoxy (retrenchment);</a:t>
            </a:r>
            <a:endParaRPr lang="en-US" sz="1200" dirty="0"/>
          </a:p>
          <a:p>
            <a:r>
              <a:rPr lang="en-US" sz="1200" dirty="0" smtClean="0"/>
              <a:t>variants: </a:t>
            </a:r>
          </a:p>
          <a:p>
            <a:r>
              <a:rPr lang="en-US" sz="1200" dirty="0" smtClean="0"/>
              <a:t>“classical” orthodoxy; </a:t>
            </a:r>
          </a:p>
          <a:p>
            <a:r>
              <a:rPr lang="en-US" sz="1200" dirty="0" smtClean="0"/>
              <a:t>neo-conservatism,  neo-traditionalism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5624945" y="5573485"/>
            <a:ext cx="19812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Authoritarian (non-liberal)</a:t>
            </a:r>
          </a:p>
          <a:p>
            <a:r>
              <a:rPr lang="en-US" sz="1200" dirty="0"/>
              <a:t>p</a:t>
            </a:r>
            <a:r>
              <a:rPr lang="en-US" sz="1200" dirty="0" smtClean="0"/>
              <a:t>olitical commitment, </a:t>
            </a:r>
          </a:p>
          <a:p>
            <a:r>
              <a:rPr lang="en-US" sz="1200" dirty="0"/>
              <a:t>e</a:t>
            </a:r>
            <a:r>
              <a:rPr lang="en-US" sz="1200" dirty="0" smtClean="0"/>
              <a:t>ither left (communism, </a:t>
            </a:r>
            <a:r>
              <a:rPr lang="en-US" sz="1200" dirty="0" err="1" smtClean="0"/>
              <a:t>marxism</a:t>
            </a:r>
            <a:r>
              <a:rPr lang="en-US" sz="1200" dirty="0" smtClean="0"/>
              <a:t>) or right (fascism, extreme nationalism)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15991" y="4020234"/>
            <a:ext cx="19812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“Weakened” liberalism</a:t>
            </a:r>
          </a:p>
          <a:p>
            <a:r>
              <a:rPr lang="en-US" sz="1200" dirty="0" smtClean="0"/>
              <a:t>(now challenged or suspect): retaining of democracy, mixed capitalism, etc.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67144" y="5887116"/>
            <a:ext cx="2223655" cy="7386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Tidal wave of popular mass culture (radio, sound recordings, film, etc.)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87830" y="665875"/>
            <a:ext cx="561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“Liberal-Humanist Culture” and “The Grand Tradition”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55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5117"/>
            <a:ext cx="364818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1920s movie thea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831" y="1828800"/>
            <a:ext cx="5230307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396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87830" y="665875"/>
            <a:ext cx="561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“Liberal-Humanist Culture” and “The Grand Tradition”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71600" y="2667000"/>
            <a:ext cx="60198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2482334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1914								1918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47900" y="121920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Europe at its height: increasingly “bourgeois” – secular – scientific/technological; functionally differentiated;</a:t>
            </a:r>
          </a:p>
          <a:p>
            <a:r>
              <a:rPr lang="en-US" sz="1400" dirty="0"/>
              <a:t>d</a:t>
            </a:r>
            <a:r>
              <a:rPr lang="en-US" sz="1400" dirty="0" smtClean="0"/>
              <a:t>emocracy, capitalism, “Great Art” and its institutions, etc.)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87036" y="1836003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Pre-WWI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Post-WWI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447800" y="2667000"/>
            <a:ext cx="2819400" cy="152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67200" y="2667000"/>
            <a:ext cx="0" cy="2209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67200" y="2667000"/>
            <a:ext cx="1905000" cy="281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267200" y="2667000"/>
            <a:ext cx="3124200" cy="12003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453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1920s movie thea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15" y="36342"/>
            <a:ext cx="904875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751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1920sa c harles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152400"/>
            <a:ext cx="10668000" cy="86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504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1920sa c harles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72500" cy="65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69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70" y="328246"/>
            <a:ext cx="792189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05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7778663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20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6767" y="38019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Vienna in the 1920s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55564"/>
            <a:ext cx="7605134" cy="544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49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1000"/>
            <a:ext cx="4648200" cy="61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53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801366" cy="5061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676400"/>
            <a:ext cx="4343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Verklärte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i="1" dirty="0" err="1" smtClean="0">
                <a:solidFill>
                  <a:srgbClr val="7030A0"/>
                </a:solidFill>
              </a:rPr>
              <a:t>Nacht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(1899) -- sextet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Gurrelieder</a:t>
            </a:r>
            <a:r>
              <a:rPr lang="en-US" sz="1400" dirty="0" smtClean="0">
                <a:solidFill>
                  <a:srgbClr val="7030A0"/>
                </a:solidFill>
              </a:rPr>
              <a:t> (1901-02) –  massive “cantata”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Pelléas</a:t>
            </a:r>
            <a:r>
              <a:rPr lang="en-US" sz="1400" i="1" dirty="0" smtClean="0">
                <a:solidFill>
                  <a:srgbClr val="7030A0"/>
                </a:solidFill>
              </a:rPr>
              <a:t> et </a:t>
            </a:r>
            <a:r>
              <a:rPr lang="en-US" sz="1400" i="1" dirty="0" err="1" smtClean="0">
                <a:solidFill>
                  <a:srgbClr val="7030A0"/>
                </a:solidFill>
              </a:rPr>
              <a:t>Mélisande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(1903) – tone poem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030A0"/>
                </a:solidFill>
              </a:rPr>
              <a:t>String Quartet, op. 7 (1904-05)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Chamber Symphony (1906)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String Quartet No. 2 (1907-08)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The Book of the Hanging Gardens 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              (1908-09)—song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Three Piano Pieces, op. 11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Five Pieces for Orchestra, op. 16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FF0000"/>
                </a:solidFill>
              </a:rPr>
              <a:t>Erwartung</a:t>
            </a:r>
            <a:r>
              <a:rPr lang="en-US" sz="1400" dirty="0" smtClean="0">
                <a:solidFill>
                  <a:srgbClr val="FF0000"/>
                </a:solidFill>
              </a:rPr>
              <a:t>, op. 17 (1909) –”monodrama)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FF0000"/>
                </a:solidFill>
              </a:rPr>
              <a:t>Pierrot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lunaire</a:t>
            </a:r>
            <a:r>
              <a:rPr lang="en-US" sz="1400" dirty="0" smtClean="0">
                <a:solidFill>
                  <a:srgbClr val="FF0000"/>
                </a:solidFill>
              </a:rPr>
              <a:t>, op. 21 (1912)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198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“Tonal”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3180103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“Transitional”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85034" y="480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“Atonal”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841835" y="16764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308435" y="29718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7621781" y="4114800"/>
            <a:ext cx="342900" cy="1295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1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801366" cy="5061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676400"/>
            <a:ext cx="4343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Verklärte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i="1" dirty="0" err="1" smtClean="0">
                <a:solidFill>
                  <a:srgbClr val="7030A0"/>
                </a:solidFill>
              </a:rPr>
              <a:t>Nacht</a:t>
            </a:r>
            <a:r>
              <a:rPr lang="en-US" sz="1400" dirty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(1899) -- sextet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Gurrelieder</a:t>
            </a:r>
            <a:r>
              <a:rPr lang="en-US" sz="1400" dirty="0" smtClean="0">
                <a:solidFill>
                  <a:srgbClr val="7030A0"/>
                </a:solidFill>
              </a:rPr>
              <a:t> (1901-02) –  massive “cantata”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7030A0"/>
                </a:solidFill>
              </a:rPr>
              <a:t>Pelléas</a:t>
            </a:r>
            <a:r>
              <a:rPr lang="en-US" sz="1400" i="1" dirty="0" smtClean="0">
                <a:solidFill>
                  <a:srgbClr val="7030A0"/>
                </a:solidFill>
              </a:rPr>
              <a:t> et </a:t>
            </a:r>
            <a:r>
              <a:rPr lang="en-US" sz="1400" i="1" dirty="0" err="1" smtClean="0">
                <a:solidFill>
                  <a:srgbClr val="7030A0"/>
                </a:solidFill>
              </a:rPr>
              <a:t>Mélisande</a:t>
            </a:r>
            <a:r>
              <a:rPr lang="en-US" sz="1400" i="1" dirty="0" smtClean="0">
                <a:solidFill>
                  <a:srgbClr val="7030A0"/>
                </a:solidFill>
              </a:rPr>
              <a:t> </a:t>
            </a:r>
            <a:r>
              <a:rPr lang="en-US" sz="1400" dirty="0" smtClean="0">
                <a:solidFill>
                  <a:srgbClr val="7030A0"/>
                </a:solidFill>
              </a:rPr>
              <a:t>(1903) – tone poem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7030A0"/>
                </a:solidFill>
              </a:rPr>
              <a:t>String Quartet, op. 7 (1904-05)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Chamber Symphony (1906)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String Quartet No. 2 (1907-08)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The Book of the Hanging Gardens 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              (1908-09)—song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Three Piano Pieces, op. 11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Five Pieces for Orchestra, op. 16 (1909)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FF0000"/>
                </a:solidFill>
              </a:rPr>
              <a:t>Erwartung</a:t>
            </a:r>
            <a:r>
              <a:rPr lang="en-US" sz="1400" dirty="0" smtClean="0">
                <a:solidFill>
                  <a:srgbClr val="FF0000"/>
                </a:solidFill>
              </a:rPr>
              <a:t>, op. 17 (1909) –”monodrama)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 smtClean="0">
                <a:solidFill>
                  <a:srgbClr val="FF0000"/>
                </a:solidFill>
              </a:rPr>
              <a:t>Pierrot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lunaire</a:t>
            </a:r>
            <a:r>
              <a:rPr lang="en-US" sz="1400" dirty="0" smtClean="0">
                <a:solidFill>
                  <a:srgbClr val="FF0000"/>
                </a:solidFill>
              </a:rPr>
              <a:t>, op. 21 (1912)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1981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“Tonal”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3180103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“Transitional”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85034" y="480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“Atonal”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841835" y="16764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308435" y="2971800"/>
            <a:ext cx="228600" cy="914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7621781" y="4114800"/>
            <a:ext cx="342900" cy="1295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8583" y="5971177"/>
            <a:ext cx="3513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“seven-year silence,” 1917-23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1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1668" y="1282505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Schoenberg, Aesthetic Convictions 1918-21:</a:t>
            </a:r>
          </a:p>
          <a:p>
            <a:pPr algn="ctr"/>
            <a:r>
              <a:rPr lang="en-US" b="1" dirty="0" smtClean="0"/>
              <a:t>The Search for Control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0" y="1518914"/>
            <a:ext cx="3059668" cy="40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75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1371600" y="2667000"/>
            <a:ext cx="60198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2482334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1914								1918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47900" y="121920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Europe at its height: increasingly “bourgeois” – secular – scientific/technological; functionally differentiated;</a:t>
            </a:r>
          </a:p>
          <a:p>
            <a:r>
              <a:rPr lang="en-US" sz="1400" dirty="0"/>
              <a:t>d</a:t>
            </a:r>
            <a:r>
              <a:rPr lang="en-US" sz="1400" dirty="0" smtClean="0"/>
              <a:t>emocracy, capitalism, “Great Art” and its institutions, etc.)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87036" y="1836003"/>
            <a:ext cx="152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Pre-WWI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Post-WWI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447800" y="2667000"/>
            <a:ext cx="2819400" cy="152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67200" y="2667000"/>
            <a:ext cx="0" cy="2209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67200" y="2667000"/>
            <a:ext cx="1905000" cy="281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267200" y="2667000"/>
            <a:ext cx="3124200" cy="12003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6254" y="4343400"/>
            <a:ext cx="1981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“Artificial” systems of order – created or willed worlds of aesthetic meaning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687830" y="665875"/>
            <a:ext cx="561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“Liberal-Humanist Culture” and “The Grand Tradition”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55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1668" y="1282505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Schoenberg, Aesthetic Convictions 1918-21:</a:t>
            </a:r>
          </a:p>
          <a:p>
            <a:pPr algn="ctr"/>
            <a:r>
              <a:rPr lang="en-US" b="1" dirty="0" smtClean="0"/>
              <a:t>The Search for Control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Tonal music now played out; to embrace it is nothing short of a moral failure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0" y="1518914"/>
            <a:ext cx="3059668" cy="40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4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1668" y="1282505"/>
            <a:ext cx="510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Schoenberg, Aesthetic Convictions 1918-21:</a:t>
            </a:r>
          </a:p>
          <a:p>
            <a:pPr algn="ctr"/>
            <a:r>
              <a:rPr lang="en-US" b="1" dirty="0" smtClean="0"/>
              <a:t>The Search for Control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Tonal music now played out; to embrace it is nothing short of a moral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Hence: avoid explicit references to key and embrace the full emancipation of dissonance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0" y="1518914"/>
            <a:ext cx="3059668" cy="40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4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1668" y="1282505"/>
            <a:ext cx="5105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Schoenberg, Aesthetic Convictions 1918-21:</a:t>
            </a:r>
          </a:p>
          <a:p>
            <a:pPr algn="ctr"/>
            <a:r>
              <a:rPr lang="en-US" b="1" dirty="0" smtClean="0"/>
              <a:t>The Search for Control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Tonal music now played out; to embrace it is nothing short of a moral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Hence: avoid explicit references to key and embrace the full emancipation of dissonance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Rely instead on sets of pitch constellations, “basic shapes” defined by intervals,  to be developed and manipulated organically throughout a piece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0" y="1518914"/>
            <a:ext cx="3059668" cy="40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4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1668" y="1282505"/>
            <a:ext cx="510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Schoenberg, Aesthetic Convictions 1918-21:</a:t>
            </a:r>
          </a:p>
          <a:p>
            <a:pPr algn="ctr"/>
            <a:r>
              <a:rPr lang="en-US" b="1" dirty="0" smtClean="0"/>
              <a:t>The Search for Control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Tonal music now played out; to embrace it is nothing short of a moral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Hence: avoid explicit references to key and embrace the full emancipation of dissonance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Rely instead on sets of pitch constellations, “basic shapes” defined by intervals,  to be developed and manipulated organically throughout a piece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keep works non-tonal, refrain from </a:t>
            </a:r>
          </a:p>
          <a:p>
            <a:r>
              <a:rPr lang="en-US" dirty="0" smtClean="0"/>
              <a:t>      over-emphasizing any single pitch – treat them</a:t>
            </a:r>
          </a:p>
          <a:p>
            <a:r>
              <a:rPr lang="en-US" dirty="0"/>
              <a:t> </a:t>
            </a:r>
            <a:r>
              <a:rPr lang="en-US" dirty="0" smtClean="0"/>
              <a:t>     all equally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0" y="1518914"/>
            <a:ext cx="3059668" cy="40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4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609600"/>
            <a:ext cx="510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Schoenberg, Solution Found, 1921!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Remark to Josef </a:t>
            </a:r>
            <a:r>
              <a:rPr lang="en-US" b="1" dirty="0" err="1" smtClean="0"/>
              <a:t>Rufer</a:t>
            </a:r>
            <a:r>
              <a:rPr lang="en-US" b="1" dirty="0" smtClean="0"/>
              <a:t>:</a:t>
            </a:r>
          </a:p>
          <a:p>
            <a:endParaRPr lang="en-US" b="1" dirty="0"/>
          </a:p>
          <a:p>
            <a:r>
              <a:rPr lang="en-US" dirty="0" smtClean="0"/>
              <a:t> “I have discovered something that will assure the supremacy of German music for the next one hundred years”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0" y="1518914"/>
            <a:ext cx="3059668" cy="40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05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609600"/>
            <a:ext cx="510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Schoenberg, Solution Found, 1921!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Remark to Josef </a:t>
            </a:r>
            <a:r>
              <a:rPr lang="en-US" b="1" dirty="0" err="1" smtClean="0"/>
              <a:t>Rufer</a:t>
            </a:r>
            <a:r>
              <a:rPr lang="en-US" b="1" dirty="0" smtClean="0"/>
              <a:t>:</a:t>
            </a:r>
          </a:p>
          <a:p>
            <a:endParaRPr lang="en-US" b="1" dirty="0"/>
          </a:p>
          <a:p>
            <a:r>
              <a:rPr lang="en-US" dirty="0" smtClean="0"/>
              <a:t> “I have discovered something that will assure the supremacy of German music for the next one hundred years”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0" y="1518914"/>
            <a:ext cx="3059668" cy="40514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5391" y="3048000"/>
            <a:ext cx="35814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“Discovery” and exploration of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“the twelve-tone method,” 1921-24</a:t>
            </a:r>
          </a:p>
        </p:txBody>
      </p:sp>
    </p:spTree>
    <p:extLst>
      <p:ext uri="{BB962C8B-B14F-4D97-AF65-F5344CB8AC3E}">
        <p14:creationId xmlns:p14="http://schemas.microsoft.com/office/powerpoint/2010/main" val="1455014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609600"/>
            <a:ext cx="510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Schoenberg, Solution Found, 1921!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Remark to Josef </a:t>
            </a:r>
            <a:r>
              <a:rPr lang="en-US" b="1" dirty="0" err="1" smtClean="0"/>
              <a:t>Rufer</a:t>
            </a:r>
            <a:r>
              <a:rPr lang="en-US" b="1" dirty="0" smtClean="0"/>
              <a:t>:</a:t>
            </a:r>
          </a:p>
          <a:p>
            <a:endParaRPr lang="en-US" b="1" dirty="0"/>
          </a:p>
          <a:p>
            <a:r>
              <a:rPr lang="en-US" dirty="0" smtClean="0"/>
              <a:t> “I have discovered something that will assure the supremacy of German music for the next one hundred years”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0" y="1518914"/>
            <a:ext cx="3059668" cy="40514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5391" y="3048000"/>
            <a:ext cx="35814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“Discovery” and exploration of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“the twelve-tone method,” 1921-24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4876801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Held as a “secret,” 1921-22—until the “open meeting” of pupils in February 1923, when he divulged the system to insiders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59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609600"/>
            <a:ext cx="510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Schoenberg, Solution Found, 1921!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Remark to Josef </a:t>
            </a:r>
            <a:r>
              <a:rPr lang="en-US" b="1" dirty="0" err="1" smtClean="0"/>
              <a:t>Rufer</a:t>
            </a:r>
            <a:r>
              <a:rPr lang="en-US" b="1" dirty="0" smtClean="0"/>
              <a:t>:</a:t>
            </a:r>
          </a:p>
          <a:p>
            <a:endParaRPr lang="en-US" b="1" dirty="0"/>
          </a:p>
          <a:p>
            <a:r>
              <a:rPr lang="en-US" dirty="0" smtClean="0"/>
              <a:t> “I have discovered something that will assure the supremacy of German music for the next one hundred years”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0" y="1518914"/>
            <a:ext cx="3059668" cy="40514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5391" y="3048000"/>
            <a:ext cx="35814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“Discovery” and exploration of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“the twelve-tone method,” 1921-24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64" y="6275418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method finally made </a:t>
            </a:r>
            <a:r>
              <a:rPr lang="en-US" b="1" dirty="0"/>
              <a:t>m</a:t>
            </a:r>
            <a:r>
              <a:rPr lang="en-US" b="1" dirty="0" smtClean="0"/>
              <a:t>ore public by Erwin Stein, essay, “New Principles of Form” (1924)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4876801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Held as a “secret,” 1921-22—until the “open meeting” of pupils in February 1923, when he divulged the system to insiders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23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609600"/>
            <a:ext cx="510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Schoenberg, Solution Found, 1921!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Remark to Josef </a:t>
            </a:r>
            <a:r>
              <a:rPr lang="en-US" b="1" dirty="0" err="1" smtClean="0"/>
              <a:t>Rufer</a:t>
            </a:r>
            <a:r>
              <a:rPr lang="en-US" b="1" dirty="0" smtClean="0"/>
              <a:t>:</a:t>
            </a:r>
          </a:p>
          <a:p>
            <a:endParaRPr lang="en-US" b="1" dirty="0"/>
          </a:p>
          <a:p>
            <a:r>
              <a:rPr lang="en-US" dirty="0" smtClean="0"/>
              <a:t> “I have discovered something that will assure the supremacy of German music for the next one hundred years”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0" y="1518914"/>
            <a:ext cx="3059668" cy="40514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5391" y="3048000"/>
            <a:ext cx="3581400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“Discovery” and exploration of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“the twelve-tone method,” 1921-24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Op. 23 – Five Piano Pieces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Op. 24 – Serenade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Op. 25 – Suite for Piano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Op. 26 – Woodwind Quintet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05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609600"/>
            <a:ext cx="510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Schoenberg, Solution Found, 1921!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Remark to Josef </a:t>
            </a:r>
            <a:r>
              <a:rPr lang="en-US" b="1" dirty="0" err="1" smtClean="0"/>
              <a:t>Rufer</a:t>
            </a:r>
            <a:r>
              <a:rPr lang="en-US" b="1" dirty="0" smtClean="0"/>
              <a:t>:</a:t>
            </a:r>
          </a:p>
          <a:p>
            <a:endParaRPr lang="en-US" b="1" dirty="0"/>
          </a:p>
          <a:p>
            <a:r>
              <a:rPr lang="en-US" dirty="0" smtClean="0"/>
              <a:t> “I have discovered something that will assure the supremacy of German music for the next one hundred years”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0" y="1518914"/>
            <a:ext cx="3059668" cy="40514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5391" y="3048000"/>
            <a:ext cx="3581400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“Discovery” and exploration of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“the twelve-tone method,” 1921-24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Op. 23 – Five Piano Pieces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Op. 24 – Serenade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Op 25 – Suite for Piano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Op. 26 – Woodwind Quintet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125351" y="5029200"/>
            <a:ext cx="4191000" cy="838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25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0" y="538594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1920s: Arnold Schoenberg and the “Twelve-Tone Method” ( = pitch-class serialism)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28800"/>
            <a:ext cx="2908300" cy="3797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1855763"/>
            <a:ext cx="2469571" cy="3770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0"/>
            <a:ext cx="2881133" cy="38150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1219200"/>
            <a:ext cx="328383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Second Viennese School”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760134"/>
            <a:ext cx="82423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Schoenberg                                     Berg                                          Webern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247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300" y="625346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row is not a melody, a theme, or a harmony.  Instead: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1578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300" y="625346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row is not a melody, a theme, or a harmony.  Instead: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371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pitch-generative idea or source that dwells under or behind what one hears on the music’s surface.</a:t>
            </a:r>
          </a:p>
        </p:txBody>
      </p:sp>
    </p:spTree>
    <p:extLst>
      <p:ext uri="{BB962C8B-B14F-4D97-AF65-F5344CB8AC3E}">
        <p14:creationId xmlns:p14="http://schemas.microsoft.com/office/powerpoint/2010/main" val="1729790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300" y="625346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row is not a melody, a theme, or a harmony.  Instead: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371600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pitch-generative idea or source that dwells under or behind what one hears on the music’s surface.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Thus: a </a:t>
            </a:r>
            <a:r>
              <a:rPr lang="en-US" dirty="0" err="1" smtClean="0"/>
              <a:t>subthematic</a:t>
            </a:r>
            <a:r>
              <a:rPr lang="en-US" dirty="0" smtClean="0"/>
              <a:t> principle generating what one does hear.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90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300" y="625346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row is not a melody, a theme, or a harmony.  Instead: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37160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pitch-generative idea or source that dwells under or behind what one hears on the music’s surface.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Thus: a </a:t>
            </a:r>
            <a:r>
              <a:rPr lang="en-US" dirty="0" err="1" smtClean="0"/>
              <a:t>subthematic</a:t>
            </a:r>
            <a:r>
              <a:rPr lang="en-US" dirty="0" smtClean="0"/>
              <a:t> principle generating what one does hear.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subthematic principle thus regulates the musical surface by assimilating it to its abstracted source (the twelve-tone row and its derivatives)</a:t>
            </a:r>
          </a:p>
        </p:txBody>
      </p:sp>
    </p:spTree>
    <p:extLst>
      <p:ext uri="{BB962C8B-B14F-4D97-AF65-F5344CB8AC3E}">
        <p14:creationId xmlns:p14="http://schemas.microsoft.com/office/powerpoint/2010/main" val="1729790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300" y="625346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row is not a melody, a theme, or a harmony.  Instead: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371600"/>
            <a:ext cx="723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pitch-generative idea or source that dwells under or behind what one hears on the music’s surface.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Thus: a </a:t>
            </a:r>
            <a:r>
              <a:rPr lang="en-US" dirty="0" err="1" smtClean="0"/>
              <a:t>subthematic</a:t>
            </a:r>
            <a:r>
              <a:rPr lang="en-US" dirty="0" smtClean="0"/>
              <a:t> principle generating what one does hear.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subthematic</a:t>
            </a:r>
            <a:r>
              <a:rPr lang="en-US" dirty="0" smtClean="0"/>
              <a:t> principle thus regulates the musical surface by assimilating it to its abstracted source (the twelve-tone row and its derivatives)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Invites a quasi-mystical metaphor: an “unheard” presence (qua creator) calls forth the sound-world of the piece: “Let there be light!”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90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8300" y="625346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row is not a melody, a theme, or a harmony.  Instead: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371600"/>
            <a:ext cx="723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pitch-generative idea or source that dwells under or behind what one hears on the music’s surface.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Thus: a </a:t>
            </a:r>
            <a:r>
              <a:rPr lang="en-US" dirty="0" err="1" smtClean="0"/>
              <a:t>subthematic</a:t>
            </a:r>
            <a:r>
              <a:rPr lang="en-US" dirty="0" smtClean="0"/>
              <a:t> principle generating what one does hear.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subthematic</a:t>
            </a:r>
            <a:r>
              <a:rPr lang="en-US" dirty="0" smtClean="0"/>
              <a:t> principle thus regulates the musical surface by assimilating it to its abstracted source (the twelve-tone row and its derivatives)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Invites a quasi-mystical metaphor: an “unheard” presence (qua creator) calls forth the sound-world of the piece: “Let there be light!”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21888" y="4800600"/>
            <a:ext cx="1981200" cy="1828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0" y="4473407"/>
            <a:ext cx="2438400" cy="231777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0952" y="5273488"/>
            <a:ext cx="6331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Row 				 The created work</a:t>
            </a:r>
          </a:p>
          <a:p>
            <a:r>
              <a:rPr lang="en-US" dirty="0"/>
              <a:t>a</a:t>
            </a:r>
            <a:r>
              <a:rPr lang="en-US" dirty="0" smtClean="0"/>
              <a:t>s idea		                                    of audible, shaped</a:t>
            </a:r>
          </a:p>
          <a:p>
            <a:r>
              <a:rPr lang="en-US" dirty="0"/>
              <a:t>	</a:t>
            </a:r>
            <a:r>
              <a:rPr lang="en-US" dirty="0" smtClean="0"/>
              <a:t>			  sound</a:t>
            </a:r>
            <a:endParaRPr lang="en-US" dirty="0"/>
          </a:p>
        </p:txBody>
      </p:sp>
      <p:sp>
        <p:nvSpPr>
          <p:cNvPr id="7" name="Curved Down Arrow 6"/>
          <p:cNvSpPr/>
          <p:nvPr/>
        </p:nvSpPr>
        <p:spPr>
          <a:xfrm>
            <a:off x="2612488" y="4517955"/>
            <a:ext cx="4114800" cy="685800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909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609600"/>
            <a:ext cx="510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Schoenberg, Solution Found, 1921!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Remark to Josef </a:t>
            </a:r>
            <a:r>
              <a:rPr lang="en-US" b="1" dirty="0" err="1" smtClean="0"/>
              <a:t>Rufer</a:t>
            </a:r>
            <a:r>
              <a:rPr lang="en-US" b="1" dirty="0" smtClean="0"/>
              <a:t>:</a:t>
            </a:r>
          </a:p>
          <a:p>
            <a:endParaRPr lang="en-US" b="1" dirty="0"/>
          </a:p>
          <a:p>
            <a:r>
              <a:rPr lang="en-US" dirty="0" smtClean="0"/>
              <a:t> “I have discovered something that will assure the supremacy of German music for the next one hundred years”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0" y="1518914"/>
            <a:ext cx="3059668" cy="40514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5391" y="3048000"/>
            <a:ext cx="3581400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“Discovery” and exploration of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“the twelve-tone method,” 1921-24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Op. 23 – Five Piano Pieces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Op. 24 – Serenade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Op 25 – Suite for Piano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Op. 26 – Woodwind Quintet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125351" y="5029200"/>
            <a:ext cx="4191000" cy="838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06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Schoenberg: Piano Suite, op. 25; Woodwind Quintet, op. 26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Schoenbergian “classicizing”? – the dialectical pull of two principles:</a:t>
            </a:r>
            <a:endParaRPr lang="en-US" b="1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638300" y="2121877"/>
            <a:ext cx="293370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2133600"/>
            <a:ext cx="2628900" cy="1664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6028" y="4038600"/>
            <a:ext cx="3276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most advanced concepts of dissonance and non-tonality via the twelve-tone method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80306" y="3886200"/>
            <a:ext cx="327660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Rigorous “objective” control built into the twelve-tone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Yet the resultant music is molded into the traditional forms of the past—suggesting an honorific link that tradition.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983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0443" y="1524357"/>
            <a:ext cx="7924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Präludium</a:t>
            </a:r>
            <a:r>
              <a:rPr lang="en-US" dirty="0" smtClean="0"/>
              <a:t>  (no repeats)</a:t>
            </a:r>
          </a:p>
          <a:p>
            <a:endParaRPr lang="en-US" dirty="0"/>
          </a:p>
          <a:p>
            <a:r>
              <a:rPr lang="en-US" b="1" dirty="0" smtClean="0"/>
              <a:t>Gavotte</a:t>
            </a:r>
            <a:r>
              <a:rPr lang="en-US" dirty="0" smtClean="0"/>
              <a:t>   (no repeats but)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           </a:t>
            </a:r>
            <a:r>
              <a:rPr lang="en-US" b="1" dirty="0" smtClean="0"/>
              <a:t> Musette  </a:t>
            </a:r>
            <a:r>
              <a:rPr lang="en-US" dirty="0" smtClean="0"/>
              <a:t>||:       rep.          :</a:t>
            </a:r>
            <a:r>
              <a:rPr lang="en-US" dirty="0" smtClean="0">
                <a:sym typeface="Wingdings" panose="05000000000000000000" pitchFamily="2" charset="2"/>
              </a:rPr>
              <a:t>||       no rep.           ||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				</a:t>
            </a:r>
            <a:r>
              <a:rPr lang="en-US" b="1" dirty="0" smtClean="0">
                <a:sym typeface="Wingdings" panose="05000000000000000000" pitchFamily="2" charset="2"/>
              </a:rPr>
              <a:t>Gavotte da capo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 smtClean="0">
                <a:sym typeface="Wingdings" panose="05000000000000000000" pitchFamily="2" charset="2"/>
              </a:rPr>
              <a:t>Intermezzo</a:t>
            </a:r>
            <a:r>
              <a:rPr lang="en-US" dirty="0" smtClean="0">
                <a:sym typeface="Wingdings" panose="05000000000000000000" pitchFamily="2" charset="2"/>
              </a:rPr>
              <a:t>   (no repeats)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 smtClean="0">
                <a:sym typeface="Wingdings" panose="05000000000000000000" pitchFamily="2" charset="2"/>
              </a:rPr>
              <a:t>Minuet</a:t>
            </a:r>
            <a:r>
              <a:rPr lang="en-US" dirty="0" smtClean="0">
                <a:sym typeface="Wingdings" panose="05000000000000000000" pitchFamily="2" charset="2"/>
              </a:rPr>
              <a:t>    </a:t>
            </a:r>
            <a:r>
              <a:rPr lang="en-US" dirty="0" smtClean="0"/>
              <a:t>||:       rep.          :</a:t>
            </a:r>
            <a:r>
              <a:rPr lang="en-US" dirty="0" smtClean="0">
                <a:sym typeface="Wingdings" panose="05000000000000000000" pitchFamily="2" charset="2"/>
              </a:rPr>
              <a:t>||       no rep.           ||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	          </a:t>
            </a:r>
            <a:r>
              <a:rPr lang="en-US" b="1" dirty="0" smtClean="0">
                <a:sym typeface="Wingdings" panose="05000000000000000000" pitchFamily="2" charset="2"/>
              </a:rPr>
              <a:t>Trio</a:t>
            </a:r>
            <a:r>
              <a:rPr lang="en-US" dirty="0" smtClean="0">
                <a:sym typeface="Wingdings" panose="05000000000000000000" pitchFamily="2" charset="2"/>
              </a:rPr>
              <a:t>   </a:t>
            </a:r>
            <a:r>
              <a:rPr lang="en-US" dirty="0" smtClean="0"/>
              <a:t>||:       rep.          :</a:t>
            </a:r>
            <a:r>
              <a:rPr lang="en-US" dirty="0" smtClean="0">
                <a:sym typeface="Wingdings" panose="05000000000000000000" pitchFamily="2" charset="2"/>
              </a:rPr>
              <a:t>||:      rep.         :||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				</a:t>
            </a:r>
            <a:r>
              <a:rPr lang="en-US" b="1" dirty="0" smtClean="0">
                <a:sym typeface="Wingdings" panose="05000000000000000000" pitchFamily="2" charset="2"/>
              </a:rPr>
              <a:t>Minuet da capo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 smtClean="0">
                <a:sym typeface="Wingdings" panose="05000000000000000000" pitchFamily="2" charset="2"/>
              </a:rPr>
              <a:t>Gigue</a:t>
            </a:r>
            <a:r>
              <a:rPr lang="en-US" dirty="0" smtClean="0">
                <a:sym typeface="Wingdings" panose="05000000000000000000" pitchFamily="2" charset="2"/>
              </a:rPr>
              <a:t>    </a:t>
            </a:r>
            <a:r>
              <a:rPr lang="en-US" dirty="0" smtClean="0"/>
              <a:t>||:       rep.          :</a:t>
            </a:r>
            <a:r>
              <a:rPr lang="en-US" dirty="0" smtClean="0">
                <a:sym typeface="Wingdings" panose="05000000000000000000" pitchFamily="2" charset="2"/>
              </a:rPr>
              <a:t>||       no rep.           ||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53222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Schoenberg, Suite for Piano, op. 25 (1921-23): Repeat Schemes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514643" y="1143357"/>
            <a:ext cx="8153400" cy="556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3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3222" y="988869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Why this obsession with twelve-tones and pitch-counting?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0246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676400"/>
            <a:ext cx="2908300" cy="3797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850" y="1371600"/>
            <a:ext cx="5583936" cy="487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614157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Webern, Symphony, op. 21, movement 1 (1928)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5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3222" y="988869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Why this obsession with twelve-tones and pitch-counting?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83213" y="1904999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insure that all twelve pitches get equal treatment—thus leading to a resultant work that is non-tonal (provided that the row is constructed non-tonally, i.e., to produce that impression)</a:t>
            </a:r>
          </a:p>
        </p:txBody>
      </p:sp>
    </p:spTree>
    <p:extLst>
      <p:ext uri="{BB962C8B-B14F-4D97-AF65-F5344CB8AC3E}">
        <p14:creationId xmlns:p14="http://schemas.microsoft.com/office/powerpoint/2010/main" val="600474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3222" y="988869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Why this obsession with twelve-tones and pitch-counting?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83213" y="1904999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insure that all twelve pitches get equal treatment—thus leading to a resultant work that is non-tonal (provided that the row is constructed non-tonally, i.e., to produce that </a:t>
            </a:r>
            <a:r>
              <a:rPr lang="en-US" dirty="0" smtClean="0"/>
              <a:t>impression)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deploy a fundamental principle of organization that: a) </a:t>
            </a:r>
            <a:r>
              <a:rPr lang="en-US" i="1" dirty="0" smtClean="0"/>
              <a:t>ipso facto </a:t>
            </a:r>
            <a:r>
              <a:rPr lang="en-US" dirty="0" smtClean="0"/>
              <a:t>guarantees the “organic unity” of a piece (grounded in the twelve-tone intervallic set as “basic idea”); and b) thereby harnesses the energies of the dissonances released before WWI.</a:t>
            </a:r>
          </a:p>
        </p:txBody>
      </p:sp>
    </p:spTree>
    <p:extLst>
      <p:ext uri="{BB962C8B-B14F-4D97-AF65-F5344CB8AC3E}">
        <p14:creationId xmlns:p14="http://schemas.microsoft.com/office/powerpoint/2010/main" val="600474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3222" y="988869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Why this obsession with twelve-tones and pitch-counting?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83213" y="1904999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insure that all twelve pitches get equal treatment—thus leading to a resultant work that is non-tonal (provided that the row is constructed non-tonally, i.e., to produce that impression)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deploy a fundamental principle of organization that: a) </a:t>
            </a:r>
            <a:r>
              <a:rPr lang="en-US" i="1" dirty="0" smtClean="0"/>
              <a:t>ipso facto </a:t>
            </a:r>
            <a:r>
              <a:rPr lang="en-US" dirty="0" smtClean="0"/>
              <a:t>guarantees the “organic unity” of a piece (grounded in the twelve-tone intervallic set as “basic idea”); and b) thereby harnesses the energies of the dissonances released before WWI.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create a new musical universe that follows its own inherent and internal laws: “the method of composing with twelve tones related only to each other”</a:t>
            </a:r>
          </a:p>
        </p:txBody>
      </p:sp>
    </p:spTree>
    <p:extLst>
      <p:ext uri="{BB962C8B-B14F-4D97-AF65-F5344CB8AC3E}">
        <p14:creationId xmlns:p14="http://schemas.microsoft.com/office/powerpoint/2010/main" val="600474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3222" y="988869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Why this obsession with twelve-tones and pitch-counting?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83213" y="1904999"/>
            <a:ext cx="7239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insure that all twelve pitches get equal treatment—thus leading to a resultant work that is non-tonal (provided that the row is constructed non-tonally, i.e., to produce that impression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deploy a fundamental principle of organization that: a) </a:t>
            </a:r>
            <a:r>
              <a:rPr lang="en-US" i="1" dirty="0" smtClean="0"/>
              <a:t>ipso facto </a:t>
            </a:r>
            <a:r>
              <a:rPr lang="en-US" dirty="0" smtClean="0"/>
              <a:t>guarantees the “organic unity” of a piece (grounded in the twelve-tone intervallic set as “basic idea”); and b) thereby harnesses the energies of the dissonances released before WWI.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create a new musical universe that follows its own inherent and internal laws: “the method of composing with twelve tones related only to each other”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advocate on behalf of a method that can now claim to be the next—and inevitable—step of “historical progress” in the modern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74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89" y="1189892"/>
            <a:ext cx="855050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94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82" y="249382"/>
            <a:ext cx="6898553" cy="626733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67200" y="2362200"/>
            <a:ext cx="381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74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5390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Berlin in the 1920s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59" y="1000715"/>
            <a:ext cx="7477664" cy="567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97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5390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Berlin in the 1920s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2" y="1120725"/>
            <a:ext cx="8688221" cy="5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87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5390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Berlin in the 1920s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8017476" cy="55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87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17" y="1084092"/>
            <a:ext cx="3124200" cy="4377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29835"/>
            <a:ext cx="2674620" cy="428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578651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Magic Mountain </a:t>
            </a:r>
            <a:r>
              <a:rPr lang="en-US" dirty="0" smtClean="0"/>
              <a:t>(1924)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944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0310"/>
            <a:ext cx="2667000" cy="39649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769759"/>
            <a:ext cx="4958370" cy="3305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2502" y="5336115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Apollon-Musagète</a:t>
            </a:r>
            <a:r>
              <a:rPr lang="en-US" dirty="0" smtClean="0"/>
              <a:t> (1927-28)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93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33800"/>
            <a:ext cx="5181600" cy="29285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228600"/>
            <a:ext cx="5090160" cy="34182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0" y="3019415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Nosferatu: A Symphony of Horror</a:t>
            </a:r>
          </a:p>
          <a:p>
            <a:endParaRPr lang="en-US" dirty="0"/>
          </a:p>
          <a:p>
            <a:r>
              <a:rPr lang="en-US" dirty="0" smtClean="0"/>
              <a:t>dir. F. W. </a:t>
            </a:r>
            <a:r>
              <a:rPr lang="en-US" dirty="0" err="1" smtClean="0"/>
              <a:t>Murnau</a:t>
            </a:r>
            <a:r>
              <a:rPr lang="en-US" dirty="0" smtClean="0"/>
              <a:t> (1921-22)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02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03" y="1370428"/>
            <a:ext cx="6013939" cy="434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2705125" cy="5975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600511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Metropolis</a:t>
            </a:r>
            <a:r>
              <a:rPr lang="en-US" dirty="0"/>
              <a:t> </a:t>
            </a:r>
            <a:r>
              <a:rPr lang="en-US" dirty="0" smtClean="0"/>
              <a:t>(1927)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42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5" y="609600"/>
            <a:ext cx="3889276" cy="563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015" y="1878032"/>
            <a:ext cx="4901859" cy="36151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71160" y="563645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Blue Angel </a:t>
            </a:r>
            <a:r>
              <a:rPr lang="en-US" dirty="0" smtClean="0"/>
              <a:t>(1930)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759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223" y="1752600"/>
            <a:ext cx="3799332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685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Paul Hindemith: begins as a cultural radical—</a:t>
            </a:r>
          </a:p>
          <a:p>
            <a:pPr algn="ctr"/>
            <a:r>
              <a:rPr lang="en-US" b="1" dirty="0" smtClean="0"/>
              <a:t>with musical scandals in the early 1920s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6126480"/>
            <a:ext cx="135636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1895-1963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64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1752600"/>
            <a:ext cx="3799332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685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Paul Hindemith: begins as a cultural radical—</a:t>
            </a:r>
          </a:p>
          <a:p>
            <a:pPr algn="ctr"/>
            <a:r>
              <a:rPr lang="en-US" b="1" dirty="0" smtClean="0"/>
              <a:t>with musical scandals in the early 1920s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1981200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1919-1921: three one-act operas:</a:t>
            </a:r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Murderers, the Hope of Women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Das </a:t>
            </a:r>
            <a:r>
              <a:rPr lang="en-US" i="1" dirty="0" err="1" smtClean="0"/>
              <a:t>Nusch-Nuschi</a:t>
            </a:r>
            <a:r>
              <a:rPr lang="en-US" i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Sancta Susanna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922526" y="6126480"/>
            <a:ext cx="135636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1895-1963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43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1752600"/>
            <a:ext cx="3799332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685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Paul Hindemith: begins as a cultural radical—</a:t>
            </a:r>
          </a:p>
          <a:p>
            <a:pPr algn="ctr"/>
            <a:r>
              <a:rPr lang="en-US" b="1" dirty="0" smtClean="0"/>
              <a:t>with musical scandals in the early 1920s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3124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1921: Honorary Chairman of the summer chamber-music concerts in </a:t>
            </a:r>
            <a:r>
              <a:rPr lang="en-US" dirty="0" err="1" smtClean="0"/>
              <a:t>Donaueschingen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922526" y="6126480"/>
            <a:ext cx="135636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1895-1963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51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77291"/>
            <a:ext cx="3799332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3392423" cy="4655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762000"/>
            <a:ext cx="601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Composed for the </a:t>
            </a:r>
            <a:r>
              <a:rPr lang="en-US" dirty="0" err="1" smtClean="0"/>
              <a:t>Donaueschingen</a:t>
            </a:r>
            <a:r>
              <a:rPr lang="en-US" dirty="0" smtClean="0"/>
              <a:t> Summer Concerts, 1922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16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69" y="3347681"/>
            <a:ext cx="4530968" cy="3435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838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32" y="228600"/>
            <a:ext cx="4541519" cy="31190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335" y="1600200"/>
            <a:ext cx="373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1926: Schoenberg begins teaching at</a:t>
            </a:r>
          </a:p>
          <a:p>
            <a:r>
              <a:rPr lang="en-US" dirty="0"/>
              <a:t> </a:t>
            </a:r>
            <a:r>
              <a:rPr lang="en-US" dirty="0" smtClean="0"/>
              <a:t>           the </a:t>
            </a:r>
            <a:r>
              <a:rPr lang="de-DE" dirty="0" smtClean="0"/>
              <a:t>Akademie der Künste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1927: Hindemith begins teaching </a:t>
            </a:r>
          </a:p>
          <a:p>
            <a:r>
              <a:rPr lang="en-US" dirty="0"/>
              <a:t> </a:t>
            </a:r>
            <a:r>
              <a:rPr lang="en-US" dirty="0" smtClean="0"/>
              <a:t>          at the </a:t>
            </a:r>
            <a:r>
              <a:rPr lang="en-US" dirty="0" err="1" smtClean="0"/>
              <a:t>Musikhochschule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2270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Academic Appointments </a:t>
            </a:r>
          </a:p>
          <a:p>
            <a:pPr algn="ctr"/>
            <a:r>
              <a:rPr lang="en-US" sz="2400" dirty="0" smtClean="0"/>
              <a:t>in Berlin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9057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243" y="774999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Berlin: Art Music in the 1920s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354" y="2037246"/>
            <a:ext cx="77958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Berlin Philharmonic – Wilhelm </a:t>
            </a:r>
            <a:r>
              <a:rPr lang="en-US" dirty="0" err="1" smtClean="0"/>
              <a:t>Furtwängler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Municipal Opera (and Berlin Philharmonic) – Bruno Walter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State Opera – Erich </a:t>
            </a:r>
            <a:r>
              <a:rPr lang="en-US" dirty="0" err="1" smtClean="0"/>
              <a:t>Kleiber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Kroll Opera – Otto Klemperer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Innumerable recitals, soloists, choral concerts,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Schoenberg begins teaching at the </a:t>
            </a:r>
            <a:r>
              <a:rPr lang="de-DE" dirty="0" smtClean="0"/>
              <a:t>Akademie der Künste</a:t>
            </a:r>
            <a:r>
              <a:rPr lang="en-US" dirty="0" smtClean="0"/>
              <a:t>, 1926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Paul Hindemith begins teaching at the </a:t>
            </a:r>
            <a:r>
              <a:rPr lang="en-US" dirty="0" err="1" smtClean="0"/>
              <a:t>Musikhochschule</a:t>
            </a:r>
            <a:r>
              <a:rPr lang="en-US" dirty="0" smtClean="0"/>
              <a:t>, 1927</a:t>
            </a:r>
          </a:p>
        </p:txBody>
      </p:sp>
    </p:spTree>
    <p:extLst>
      <p:ext uri="{BB962C8B-B14F-4D97-AF65-F5344CB8AC3E}">
        <p14:creationId xmlns:p14="http://schemas.microsoft.com/office/powerpoint/2010/main" val="1692633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795064"/>
            <a:ext cx="2057400" cy="203132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dirty="0" smtClean="0"/>
              <a:t>Paris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0" y="2795064"/>
            <a:ext cx="2057400" cy="20313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dirty="0" smtClean="0"/>
              <a:t>Berlin</a:t>
            </a:r>
          </a:p>
          <a:p>
            <a:pPr algn="ctr"/>
            <a:r>
              <a:rPr lang="en-US" dirty="0" smtClean="0"/>
              <a:t>(&amp; Vienna)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Arc 3"/>
          <p:cNvSpPr/>
          <p:nvPr/>
        </p:nvSpPr>
        <p:spPr>
          <a:xfrm>
            <a:off x="2971800" y="2350032"/>
            <a:ext cx="3657600" cy="1447799"/>
          </a:xfrm>
          <a:prstGeom prst="arc">
            <a:avLst>
              <a:gd name="adj1" fmla="val 10872220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2272" y="1327666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Predominant Rival  (“Modern”) Art-Music Traditions by the Late 1920s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64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002268"/>
            <a:ext cx="501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Concept (1920s): “New Music” (</a:t>
            </a:r>
            <a:r>
              <a:rPr lang="en-US" i="1" dirty="0" err="1" smtClean="0"/>
              <a:t>Neue</a:t>
            </a:r>
            <a:r>
              <a:rPr lang="en-US" i="1" dirty="0" smtClean="0"/>
              <a:t> </a:t>
            </a:r>
            <a:r>
              <a:rPr lang="en-US" i="1" dirty="0" err="1" smtClean="0"/>
              <a:t>Musik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06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429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Creating alternative outlets and institutions</a:t>
            </a:r>
          </a:p>
          <a:p>
            <a:r>
              <a:rPr lang="en-US" dirty="0" smtClean="0"/>
              <a:t>to promote “new music”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27418" y="2514599"/>
            <a:ext cx="411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Schoenberg’s “Society for Private Musical Performances” (1919 </a:t>
            </a:r>
            <a:r>
              <a:rPr lang="en-US" dirty="0" err="1" smtClean="0"/>
              <a:t>ff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Hindemith-led </a:t>
            </a:r>
            <a:r>
              <a:rPr lang="en-US" dirty="0" err="1" smtClean="0"/>
              <a:t>Donaueschingen</a:t>
            </a:r>
            <a:r>
              <a:rPr lang="en-US" dirty="0" smtClean="0"/>
              <a:t> Summer Festivals (1921 </a:t>
            </a:r>
            <a:r>
              <a:rPr lang="en-US" dirty="0" err="1" smtClean="0"/>
              <a:t>ff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ISCM: International Society for Contemporary Music (founded by 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Egon</a:t>
            </a:r>
            <a:r>
              <a:rPr lang="en-US" dirty="0" smtClean="0"/>
              <a:t> </a:t>
            </a:r>
            <a:r>
              <a:rPr lang="en-US" dirty="0" err="1" smtClean="0"/>
              <a:t>Wellesz</a:t>
            </a:r>
            <a:r>
              <a:rPr lang="en-US" dirty="0" smtClean="0"/>
              <a:t> and Rudolph </a:t>
            </a:r>
            <a:r>
              <a:rPr lang="en-US" dirty="0" err="1" smtClean="0"/>
              <a:t>Reti</a:t>
            </a:r>
            <a:r>
              <a:rPr lang="en-US" dirty="0" smtClean="0"/>
              <a:t>, 1922)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Baden-Baden Festivals (later 1920s)</a:t>
            </a:r>
            <a:endParaRPr lang="en-US" dirty="0"/>
          </a:p>
        </p:txBody>
      </p:sp>
      <p:sp>
        <p:nvSpPr>
          <p:cNvPr id="5" name="Left Brace 4"/>
          <p:cNvSpPr/>
          <p:nvPr/>
        </p:nvSpPr>
        <p:spPr>
          <a:xfrm>
            <a:off x="3810000" y="2286000"/>
            <a:ext cx="817418" cy="35052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1200" y="1002268"/>
            <a:ext cx="501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Concept (1920s): “New Music” (</a:t>
            </a:r>
            <a:r>
              <a:rPr lang="en-US" i="1" dirty="0" err="1" smtClean="0"/>
              <a:t>Neue</a:t>
            </a:r>
            <a:r>
              <a:rPr lang="en-US" i="1" dirty="0" smtClean="0"/>
              <a:t> </a:t>
            </a:r>
            <a:r>
              <a:rPr lang="en-US" i="1" dirty="0" err="1" smtClean="0"/>
              <a:t>Musik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603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6634</TotalTime>
  <Words>3217</Words>
  <Application>Microsoft Office PowerPoint</Application>
  <PresentationFormat>On-screen Show (4:3)</PresentationFormat>
  <Paragraphs>535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Hepokoski, James</dc:creator>
  <cp:lastModifiedBy>Hepokoski, James</cp:lastModifiedBy>
  <cp:revision>116</cp:revision>
  <dcterms:created xsi:type="dcterms:W3CDTF">2016-03-15T18:08:58Z</dcterms:created>
  <dcterms:modified xsi:type="dcterms:W3CDTF">2019-04-10T15:14:12Z</dcterms:modified>
</cp:coreProperties>
</file>