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340" r:id="rId2"/>
    <p:sldId id="345" r:id="rId3"/>
    <p:sldId id="341" r:id="rId4"/>
    <p:sldId id="346" r:id="rId5"/>
    <p:sldId id="347" r:id="rId6"/>
    <p:sldId id="351" r:id="rId7"/>
    <p:sldId id="337" r:id="rId8"/>
    <p:sldId id="338" r:id="rId9"/>
    <p:sldId id="339" r:id="rId10"/>
    <p:sldId id="263" r:id="rId11"/>
    <p:sldId id="273" r:id="rId12"/>
    <p:sldId id="274" r:id="rId13"/>
    <p:sldId id="275" r:id="rId14"/>
    <p:sldId id="276" r:id="rId15"/>
    <p:sldId id="277" r:id="rId16"/>
    <p:sldId id="278" r:id="rId17"/>
    <p:sldId id="348" r:id="rId18"/>
    <p:sldId id="265" r:id="rId19"/>
    <p:sldId id="279" r:id="rId20"/>
    <p:sldId id="280" r:id="rId21"/>
    <p:sldId id="281" r:id="rId22"/>
    <p:sldId id="282" r:id="rId23"/>
    <p:sldId id="283" r:id="rId24"/>
    <p:sldId id="284" r:id="rId25"/>
    <p:sldId id="350" r:id="rId26"/>
    <p:sldId id="266" r:id="rId27"/>
    <p:sldId id="267" r:id="rId28"/>
    <p:sldId id="285" r:id="rId29"/>
    <p:sldId id="268" r:id="rId30"/>
    <p:sldId id="293" r:id="rId31"/>
    <p:sldId id="294" r:id="rId32"/>
    <p:sldId id="295" r:id="rId33"/>
    <p:sldId id="296" r:id="rId34"/>
    <p:sldId id="297" r:id="rId35"/>
    <p:sldId id="298" r:id="rId36"/>
    <p:sldId id="269" r:id="rId37"/>
    <p:sldId id="299" r:id="rId38"/>
    <p:sldId id="336" r:id="rId39"/>
    <p:sldId id="270" r:id="rId40"/>
    <p:sldId id="314" r:id="rId41"/>
    <p:sldId id="317" r:id="rId42"/>
    <p:sldId id="318" r:id="rId43"/>
    <p:sldId id="311" r:id="rId44"/>
    <p:sldId id="320" r:id="rId45"/>
    <p:sldId id="321" r:id="rId46"/>
    <p:sldId id="300" r:id="rId47"/>
    <p:sldId id="301" r:id="rId48"/>
    <p:sldId id="323" r:id="rId49"/>
    <p:sldId id="324" r:id="rId50"/>
    <p:sldId id="325" r:id="rId51"/>
    <p:sldId id="326" r:id="rId52"/>
    <p:sldId id="327" r:id="rId53"/>
    <p:sldId id="352" r:id="rId54"/>
    <p:sldId id="353" r:id="rId55"/>
    <p:sldId id="322" r:id="rId56"/>
    <p:sldId id="328" r:id="rId57"/>
    <p:sldId id="329" r:id="rId58"/>
    <p:sldId id="330" r:id="rId59"/>
    <p:sldId id="331" r:id="rId60"/>
    <p:sldId id="302" r:id="rId61"/>
    <p:sldId id="332" r:id="rId62"/>
    <p:sldId id="333" r:id="rId63"/>
    <p:sldId id="334" r:id="rId64"/>
    <p:sldId id="335" r:id="rId65"/>
    <p:sldId id="303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9B98E-409C-4F27-9E1A-7D60859EAB56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D50E05-F9F8-4EA8-8B34-CEC678E6A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017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34D55-C32A-4AEF-A6B0-C0107ED22DD6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42610-61F5-418A-903B-7F7539FB6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889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34D55-C32A-4AEF-A6B0-C0107ED22DD6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42610-61F5-418A-903B-7F7539FB6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97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34D55-C32A-4AEF-A6B0-C0107ED22DD6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42610-61F5-418A-903B-7F7539FB6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02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34D55-C32A-4AEF-A6B0-C0107ED22DD6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42610-61F5-418A-903B-7F7539FB6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11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34D55-C32A-4AEF-A6B0-C0107ED22DD6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42610-61F5-418A-903B-7F7539FB6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762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34D55-C32A-4AEF-A6B0-C0107ED22DD6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42610-61F5-418A-903B-7F7539FB6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90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34D55-C32A-4AEF-A6B0-C0107ED22DD6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42610-61F5-418A-903B-7F7539FB6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82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34D55-C32A-4AEF-A6B0-C0107ED22DD6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42610-61F5-418A-903B-7F7539FB6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439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34D55-C32A-4AEF-A6B0-C0107ED22DD6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42610-61F5-418A-903B-7F7539FB6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872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34D55-C32A-4AEF-A6B0-C0107ED22DD6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42610-61F5-418A-903B-7F7539FB6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46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34D55-C32A-4AEF-A6B0-C0107ED22DD6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42610-61F5-418A-903B-7F7539FB6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86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34D55-C32A-4AEF-A6B0-C0107ED22DD6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42610-61F5-418A-903B-7F7539FB6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31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76200" y="-76200"/>
            <a:ext cx="9372600" cy="69342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45730"/>
            <a:ext cx="8559244" cy="57713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0800" y="3048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“Neoclassicism” and France in the 1920s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949408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762000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1920s:  a [high-modernist] call back to order?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343093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2109" y="1828800"/>
            <a:ext cx="708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Tame down the dissonant excesses of the 1910s?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5000" y="762000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1920s:  a [high-modernist] call back to order?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696530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2109" y="1828800"/>
            <a:ext cx="708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Tame down the dissonant excesses of the 1910s?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Search for new systems of order and control—within a newly fashioned aesthetic of high modernism.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5000" y="762000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1920s:  a [high-modernist] call back to order?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696530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2109" y="1828800"/>
            <a:ext cx="708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Tame down the dissonant excesses of the 1910s?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Search for new systems of order and control—within a newly fashioned aesthetic of high modernism.  E.g.: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4600" y="3581400"/>
            <a:ext cx="5514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Schoenberg—”the twelve tone method” (serialism of pitches)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05000" y="762000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1920s:  a [high-modernist] call back to order?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696530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2109" y="1828800"/>
            <a:ext cx="708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Tame down the dissonant excesses of the 1910s?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Search for new systems of order and control—within a newly fashioned aesthetic of high modernism.  E.g.: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4600" y="3581400"/>
            <a:ext cx="55141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Schoenberg—”the twelve tone method” (serialism of pitches)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Satie, Cocteau, “Les six” call for a new clarity and simplicity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05000" y="762000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1920s:  a [high-modernist] call back to order?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696530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2109" y="1828800"/>
            <a:ext cx="708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Tame down the dissonant excesses of the 1910s?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Search for new systems of order and control—within a newly fashioned aesthetic of high modernism.  E.g.: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4600" y="3581400"/>
            <a:ext cx="55141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Schoenberg—”the twelve tone method” (serialism of pitches)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Satie, Cocteau, “Les six” call for a new clarity and simplicity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Stravinsky’s codification of the idea of </a:t>
            </a:r>
            <a:br>
              <a:rPr lang="en-US" dirty="0" smtClean="0"/>
            </a:br>
            <a:r>
              <a:rPr lang="en-US" dirty="0" smtClean="0"/>
              <a:t>“neoclassicism”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05000" y="762000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1920s:  a [high-modernist] call back to order?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696530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2109" y="1828800"/>
            <a:ext cx="708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Tame down the dissonant excesses of the 1910s?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Search for new systems of order and control—within a newly fashioned aesthetic of high modernism.  E.g.: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4600" y="3581400"/>
            <a:ext cx="55141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Schoenberg—”the twelve tone method” (serialism of pitches)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Satie, Cocteau, “Les six” call for a new clarity and simplicity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Stravinsky’s codification of the idea of </a:t>
            </a:r>
            <a:br>
              <a:rPr lang="en-US" dirty="0" smtClean="0"/>
            </a:br>
            <a:r>
              <a:rPr lang="en-US" dirty="0" smtClean="0"/>
              <a:t>“neoclassicism”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38255" y="6105298"/>
            <a:ext cx="3976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Stravinsky: </a:t>
            </a:r>
            <a:r>
              <a:rPr lang="en-US" i="1" dirty="0" smtClean="0">
                <a:solidFill>
                  <a:srgbClr val="FF0000"/>
                </a:solidFill>
              </a:rPr>
              <a:t>Octet</a:t>
            </a:r>
            <a:r>
              <a:rPr lang="en-US" dirty="0" smtClean="0">
                <a:solidFill>
                  <a:srgbClr val="FF0000"/>
                </a:solidFill>
              </a:rPr>
              <a:t> (</a:t>
            </a:r>
            <a:r>
              <a:rPr lang="en-US" i="1" dirty="0" err="1" smtClean="0">
                <a:solidFill>
                  <a:srgbClr val="FF0000"/>
                </a:solidFill>
              </a:rPr>
              <a:t>Octuor</a:t>
            </a:r>
            <a:r>
              <a:rPr lang="en-US" dirty="0" smtClean="0">
                <a:solidFill>
                  <a:srgbClr val="FF0000"/>
                </a:solidFill>
              </a:rPr>
              <a:t>, 1922-23)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0" y="762000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1920s:  a [high-modernist] call back to order?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978296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76200" y="-76200"/>
            <a:ext cx="9448800" cy="7010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59327" y="2057399"/>
            <a:ext cx="56388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What are the roots that clutch, what branches grow</a:t>
            </a:r>
          </a:p>
          <a:p>
            <a:r>
              <a:rPr lang="en-US" dirty="0"/>
              <a:t>Out of this stony rubbish? Son of man,</a:t>
            </a:r>
          </a:p>
          <a:p>
            <a:r>
              <a:rPr lang="en-US" dirty="0"/>
              <a:t>You cannot say, or guess, for you know only</a:t>
            </a:r>
          </a:p>
          <a:p>
            <a:r>
              <a:rPr lang="en-US" dirty="0"/>
              <a:t>A heap of broken images, where the sun beats,</a:t>
            </a:r>
          </a:p>
          <a:p>
            <a:r>
              <a:rPr lang="en-US" dirty="0"/>
              <a:t>And the dead tree gives no shelter, the cricket no relief,</a:t>
            </a:r>
          </a:p>
          <a:p>
            <a:r>
              <a:rPr lang="en-US" dirty="0"/>
              <a:t>And the dry stone no sound of water</a:t>
            </a:r>
            <a:r>
              <a:rPr lang="en-US" dirty="0" smtClean="0"/>
              <a:t>. . . .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 will show you fear in a handful of dust.</a:t>
            </a:r>
          </a:p>
          <a:p>
            <a:endParaRPr lang="en-US" dirty="0"/>
          </a:p>
          <a:p>
            <a:pPr algn="r"/>
            <a:r>
              <a:rPr lang="en-US" sz="1400" dirty="0" smtClean="0"/>
              <a:t>T. S. Eliot, “The Waste Land,” 1922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836" y="1669825"/>
            <a:ext cx="3072114" cy="391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90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8445" y="8382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“Neoclassicism”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303643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8445" y="8382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“Neoclassicism”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90945" y="1752600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 modernized reworking of older music or musical styles into a contemporary language of clarity and emotional restraint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7882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57200" y="-457200"/>
            <a:ext cx="9906000" cy="76962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43000"/>
            <a:ext cx="7391400" cy="52355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32018" y="4572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World War I: 1914-18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498845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8445" y="8382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“Neoclassicism”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90945" y="1752600"/>
            <a:ext cx="8458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 modernized reworking of older music or musical styles into a contemporary language of clarity and emotional restraint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Fragments of a dead past, no longer available for immediate, non-reflective use.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7882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8445" y="8382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“Neoclassicism”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90945" y="1752600"/>
            <a:ext cx="845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 modernized reworking of older music or musical styles into a contemporary language of clarity and emotional restraint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Fragments of a dead past, no longer available for immediate, non-reflective use.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Ironized distance (cooler objectivity)</a:t>
            </a:r>
          </a:p>
        </p:txBody>
      </p:sp>
    </p:spTree>
    <p:extLst>
      <p:ext uri="{BB962C8B-B14F-4D97-AF65-F5344CB8AC3E}">
        <p14:creationId xmlns:p14="http://schemas.microsoft.com/office/powerpoint/2010/main" val="17917882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8445" y="8382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“Neoclassicism”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90945" y="1752600"/>
            <a:ext cx="8458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 modernized reworking of older music or musical styles into a contemporary language of clarity and emotional restraint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Fragments of a dead past, no longer available for immediate, non-reflective use.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Ironized distance (cooler objectivity)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Downplaying of the concept of personal assertion or aggressive, confessional </a:t>
            </a:r>
          </a:p>
          <a:p>
            <a:r>
              <a:rPr lang="en-US" dirty="0" smtClean="0"/>
              <a:t>      self-expression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5514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8445" y="8382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“Neoclassicism”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90945" y="1752600"/>
            <a:ext cx="8458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 modernized reworking of older music or musical styles into a contemporary language of clarity and emotional restraint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Fragments of a dead past, no longer available for immediate, non-reflective use.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Ironized distance (cooler objectivity)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Downplaying of the concept of personal assertion or aggressive, confessional </a:t>
            </a:r>
          </a:p>
          <a:p>
            <a:r>
              <a:rPr lang="en-US" dirty="0" smtClean="0"/>
              <a:t>      self-expression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419600"/>
            <a:ext cx="1981200" cy="21410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0" y="5141593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Prokofiev, </a:t>
            </a:r>
            <a:r>
              <a:rPr lang="en-US" i="1" dirty="0" smtClean="0"/>
              <a:t>“Classical” Symphony </a:t>
            </a:r>
            <a:r>
              <a:rPr lang="en-US" dirty="0" smtClean="0"/>
              <a:t>(1916-17)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5514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8445" y="8382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“Neoclassicism”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90945" y="1752600"/>
            <a:ext cx="8458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 modernized reworking of older music or musical styles into a contemporary language of clarity and emotional restraint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Fragments of a dead past, no longer available for immediate, non-reflective use.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Ironized distance (cooler objectivity)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Downplaying of the concept of personal assertion or aggressive, confessional </a:t>
            </a:r>
          </a:p>
          <a:p>
            <a:r>
              <a:rPr lang="en-US" dirty="0" smtClean="0"/>
              <a:t>      self-expression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530436"/>
            <a:ext cx="3537858" cy="1981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33455" y="533637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Ravel, </a:t>
            </a:r>
            <a:r>
              <a:rPr lang="en-US" i="1" dirty="0" smtClean="0"/>
              <a:t>Le tombeau de Couperin </a:t>
            </a:r>
            <a:r>
              <a:rPr lang="en-US" dirty="0" smtClean="0"/>
              <a:t>(1917)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5514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52400" y="-152400"/>
            <a:ext cx="9677400" cy="7239000"/>
          </a:xfrm>
          <a:prstGeom prst="rect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52700" y="3810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October 1917: The Bolshevik Revolution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4767"/>
            <a:ext cx="6477000" cy="21170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364" y="3214255"/>
            <a:ext cx="2438400" cy="33710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175" y="3152851"/>
            <a:ext cx="2533650" cy="343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778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9200"/>
            <a:ext cx="7686368" cy="449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70893" y="60960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5938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7" y="762000"/>
            <a:ext cx="6778350" cy="5214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5600" y="6060522"/>
            <a:ext cx="3200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Pulcinella</a:t>
            </a:r>
            <a:r>
              <a:rPr lang="en-US" dirty="0" smtClean="0"/>
              <a:t>, set design (Picasso)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6176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8" y="2209800"/>
            <a:ext cx="3763685" cy="2895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103" y="16756"/>
            <a:ext cx="5130933" cy="684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05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5836" y="882323"/>
            <a:ext cx="5015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1920s, 1930s, 1940s: Stravinskian Neoclassicism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624425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52400" y="-457200"/>
            <a:ext cx="9601200" cy="7467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18" y="914400"/>
            <a:ext cx="7620000" cy="55435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32018" y="4572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World War I: 1914-18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043864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5836" y="882323"/>
            <a:ext cx="5015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1920s, 1930s, 1940s: Stravinskian Neoclassicism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94509" y="20574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Clear, crisp rhythms, often with recurrent staccato articulations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2043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5836" y="882323"/>
            <a:ext cx="5015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1920s, 1930s, 1940s: Stravinskian Neoclassicism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94509" y="2057400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Clear, crisp rhythms, often with recurrent staccato articulations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Frequent ostinato patterns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2043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5836" y="882323"/>
            <a:ext cx="5015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1920s, 1930s, 1940s: Stravinskian Neoclassicism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94509" y="2057400"/>
            <a:ext cx="6858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Clear, crisp rhythms, often with recurrent staccato articulations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Frequent ostinato patterns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Vigorous but controlled rhythmic and metrical energy</a:t>
            </a:r>
          </a:p>
        </p:txBody>
      </p:sp>
    </p:spTree>
    <p:extLst>
      <p:ext uri="{BB962C8B-B14F-4D97-AF65-F5344CB8AC3E}">
        <p14:creationId xmlns:p14="http://schemas.microsoft.com/office/powerpoint/2010/main" val="22582043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5836" y="882323"/>
            <a:ext cx="5015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1920s, 1930s, 1940s: Stravinskian Neoclassicism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94509" y="2057400"/>
            <a:ext cx="6858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Clear, crisp rhythms, often with recurrent staccato articulations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Frequent ostinato patterns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Vigorous but controlled rhythmic and metrical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Emphasis on counterpoint</a:t>
            </a:r>
          </a:p>
        </p:txBody>
      </p:sp>
    </p:spTree>
    <p:extLst>
      <p:ext uri="{BB962C8B-B14F-4D97-AF65-F5344CB8AC3E}">
        <p14:creationId xmlns:p14="http://schemas.microsoft.com/office/powerpoint/2010/main" val="22582043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5836" y="882323"/>
            <a:ext cx="5015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1920s, 1930s, 1940s: Stravinskian Neoclassicism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94509" y="2057400"/>
            <a:ext cx="6858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Clear, crisp rhythms, often with recurrent staccato articulations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Frequent ostinato patterns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Vigorous but controlled rhythmic and metrical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Emphasis on counterpoint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Lean, spare textures, often with </a:t>
            </a:r>
            <a:r>
              <a:rPr lang="en-US" dirty="0" err="1" smtClean="0"/>
              <a:t>registrally</a:t>
            </a:r>
            <a:r>
              <a:rPr lang="en-US" dirty="0" smtClean="0"/>
              <a:t> wide-spaced chords</a:t>
            </a:r>
          </a:p>
        </p:txBody>
      </p:sp>
    </p:spTree>
    <p:extLst>
      <p:ext uri="{BB962C8B-B14F-4D97-AF65-F5344CB8AC3E}">
        <p14:creationId xmlns:p14="http://schemas.microsoft.com/office/powerpoint/2010/main" val="22582043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5836" y="882323"/>
            <a:ext cx="5015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1920s, 1930s, 1940s: Stravinskian Neoclassicism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94509" y="2057400"/>
            <a:ext cx="6858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Clear, crisp rhythms, often with recurrent staccato articulations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Frequent ostinato patterns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Vigorous but controlled rhythmic and metrical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Emphasis on counterpoint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Lean, spare textures, often with </a:t>
            </a:r>
            <a:r>
              <a:rPr lang="en-US" dirty="0" err="1" smtClean="0"/>
              <a:t>registrally</a:t>
            </a:r>
            <a:r>
              <a:rPr lang="en-US" dirty="0" smtClean="0"/>
              <a:t> wide-spaced chords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Tonal but dissonant (often “polarity”—tonality via assertion—rather than “functional tonality”)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2043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80310"/>
            <a:ext cx="2667000" cy="3964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23108"/>
            <a:ext cx="3657600" cy="4889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05055" y="616527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1922-23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7736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80310"/>
            <a:ext cx="2667000" cy="39649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71900" y="1057503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Stravinsky, “Some Ideas about My </a:t>
            </a:r>
            <a:r>
              <a:rPr lang="en-US" b="1" i="1" dirty="0" err="1" smtClean="0"/>
              <a:t>Octuor</a:t>
            </a:r>
            <a:r>
              <a:rPr lang="en-US" b="1" dirty="0" smtClean="0"/>
              <a:t>” (1924)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191000" y="2057400"/>
            <a:ext cx="4191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“My </a:t>
            </a:r>
            <a:r>
              <a:rPr lang="en-US" i="1" dirty="0" err="1" smtClean="0"/>
              <a:t>Octuor</a:t>
            </a:r>
            <a:r>
              <a:rPr lang="en-US" dirty="0" smtClean="0"/>
              <a:t> is a musical object.  . . . [It is] “not an ‘emotive’ work but a musical composition based on objective elements which are sufficient in themselves. . . .  </a:t>
            </a:r>
          </a:p>
          <a:p>
            <a:endParaRPr lang="en-US" dirty="0"/>
          </a:p>
          <a:p>
            <a:r>
              <a:rPr lang="en-US" dirty="0" smtClean="0"/>
              <a:t>I have excluded from this work all sorts of nuances. . . . [Instead we have only the] play of volumes [</a:t>
            </a:r>
            <a:r>
              <a:rPr lang="en-US" i="1" dirty="0" smtClean="0"/>
              <a:t>forte</a:t>
            </a:r>
            <a:r>
              <a:rPr lang="en-US" dirty="0" smtClean="0"/>
              <a:t> and </a:t>
            </a:r>
            <a:r>
              <a:rPr lang="en-US" i="1" dirty="0" smtClean="0"/>
              <a:t>piano</a:t>
            </a:r>
            <a:r>
              <a:rPr lang="en-US" dirty="0" smtClean="0"/>
              <a:t>] . . . [objectively] coordinated musical sensations.”</a:t>
            </a:r>
          </a:p>
          <a:p>
            <a:endParaRPr lang="en-US" dirty="0"/>
          </a:p>
          <a:p>
            <a:r>
              <a:rPr lang="en-US" dirty="0" smtClean="0"/>
              <a:t>“Form . . . derives from counterpoint . . . on purely musical questions.”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4443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0" y="1371599"/>
            <a:ext cx="3581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Chabrier</a:t>
            </a:r>
            <a:r>
              <a:rPr lang="en-US" dirty="0" smtClean="0"/>
              <a:t>, Saint-Saëns)</a:t>
            </a:r>
          </a:p>
          <a:p>
            <a:endParaRPr lang="en-US" dirty="0"/>
          </a:p>
          <a:p>
            <a:r>
              <a:rPr lang="en-US" dirty="0" smtClean="0"/>
              <a:t>Satie</a:t>
            </a:r>
          </a:p>
          <a:p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	[</a:t>
            </a:r>
            <a:r>
              <a:rPr lang="en-US" dirty="0" err="1" smtClean="0"/>
              <a:t>Fauré</a:t>
            </a:r>
            <a:r>
              <a:rPr lang="en-US" dirty="0" smtClean="0"/>
              <a:t>]</a:t>
            </a:r>
            <a:endParaRPr lang="en-US" dirty="0"/>
          </a:p>
          <a:p>
            <a:r>
              <a:rPr lang="en-US" dirty="0" smtClean="0"/>
              <a:t>		[Debussy]</a:t>
            </a:r>
          </a:p>
          <a:p>
            <a:r>
              <a:rPr lang="en-US" dirty="0" smtClean="0"/>
              <a:t>		[Ravel]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“Les Six” (c. 1919-22)—Milhaud, Poulenc, Honegger, </a:t>
            </a:r>
            <a:r>
              <a:rPr lang="en-US" dirty="0" err="1" smtClean="0"/>
              <a:t>Tailleferre</a:t>
            </a:r>
            <a:r>
              <a:rPr lang="en-US" dirty="0" smtClean="0"/>
              <a:t>, Auric, </a:t>
            </a:r>
            <a:r>
              <a:rPr lang="en-US" dirty="0" err="1" smtClean="0"/>
              <a:t>Durey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429000" y="2362200"/>
            <a:ext cx="0" cy="2209800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9377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24000"/>
            <a:ext cx="4267200" cy="4267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9700" y="6151418"/>
            <a:ext cx="2819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Erik Satie (1866-1925)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81600" y="106680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3 </a:t>
            </a:r>
            <a:r>
              <a:rPr lang="en-US" i="1" dirty="0" err="1" smtClean="0"/>
              <a:t>Sarabandes</a:t>
            </a:r>
            <a:r>
              <a:rPr lang="en-US" i="1" dirty="0" smtClean="0"/>
              <a:t> </a:t>
            </a:r>
            <a:r>
              <a:rPr lang="en-US" dirty="0" smtClean="0"/>
              <a:t>(1887)</a:t>
            </a:r>
          </a:p>
          <a:p>
            <a:endParaRPr lang="en-US" dirty="0" smtClean="0"/>
          </a:p>
          <a:p>
            <a:r>
              <a:rPr lang="en-US" i="1" dirty="0" smtClean="0"/>
              <a:t>3 </a:t>
            </a:r>
            <a:r>
              <a:rPr lang="en-US" i="1" dirty="0" err="1" smtClean="0"/>
              <a:t>Gymnopédies</a:t>
            </a:r>
            <a:r>
              <a:rPr lang="en-US" i="1" dirty="0" smtClean="0"/>
              <a:t> </a:t>
            </a:r>
            <a:r>
              <a:rPr lang="en-US" dirty="0" smtClean="0"/>
              <a:t>(1888)</a:t>
            </a:r>
          </a:p>
        </p:txBody>
      </p:sp>
    </p:spTree>
    <p:extLst>
      <p:ext uri="{BB962C8B-B14F-4D97-AF65-F5344CB8AC3E}">
        <p14:creationId xmlns:p14="http://schemas.microsoft.com/office/powerpoint/2010/main" val="18891829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52400" y="-457200"/>
            <a:ext cx="9601200" cy="7467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81" y="1247845"/>
            <a:ext cx="7429766" cy="53122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32018" y="4572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World War I: 1914-18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498845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24000"/>
            <a:ext cx="4267200" cy="4267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9700" y="6151418"/>
            <a:ext cx="2819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Erik Satie (1866-1925)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81600" y="106680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3 </a:t>
            </a:r>
            <a:r>
              <a:rPr lang="en-US" i="1" dirty="0" err="1" smtClean="0"/>
              <a:t>Sarabandes</a:t>
            </a:r>
            <a:r>
              <a:rPr lang="en-US" i="1" dirty="0" smtClean="0"/>
              <a:t> </a:t>
            </a:r>
            <a:r>
              <a:rPr lang="en-US" dirty="0" smtClean="0"/>
              <a:t>(1887)</a:t>
            </a:r>
          </a:p>
          <a:p>
            <a:endParaRPr lang="en-US" dirty="0" smtClean="0"/>
          </a:p>
          <a:p>
            <a:r>
              <a:rPr lang="en-US" i="1" dirty="0" smtClean="0"/>
              <a:t>3 </a:t>
            </a:r>
            <a:r>
              <a:rPr lang="en-US" i="1" dirty="0" err="1" smtClean="0"/>
              <a:t>Gymnopédies</a:t>
            </a:r>
            <a:r>
              <a:rPr lang="en-US" i="1" dirty="0" smtClean="0"/>
              <a:t> </a:t>
            </a:r>
            <a:r>
              <a:rPr lang="en-US" dirty="0" smtClean="0"/>
              <a:t>(1888)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05400" y="3671455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3 morceaux en forme de </a:t>
            </a:r>
            <a:r>
              <a:rPr lang="fr-FR" i="1" dirty="0" smtClean="0"/>
              <a:t>poire </a:t>
            </a:r>
            <a:r>
              <a:rPr lang="fr-FR" dirty="0" smtClean="0"/>
              <a:t>(1903)</a:t>
            </a:r>
          </a:p>
        </p:txBody>
      </p:sp>
    </p:spTree>
    <p:extLst>
      <p:ext uri="{BB962C8B-B14F-4D97-AF65-F5344CB8AC3E}">
        <p14:creationId xmlns:p14="http://schemas.microsoft.com/office/powerpoint/2010/main" val="17808385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24000"/>
            <a:ext cx="4267200" cy="4267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9700" y="6151418"/>
            <a:ext cx="2819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Erik Satie (1866-1925)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81600" y="106680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3 </a:t>
            </a:r>
            <a:r>
              <a:rPr lang="en-US" i="1" dirty="0" err="1" smtClean="0"/>
              <a:t>Sarabandes</a:t>
            </a:r>
            <a:r>
              <a:rPr lang="en-US" i="1" dirty="0" smtClean="0"/>
              <a:t> </a:t>
            </a:r>
            <a:r>
              <a:rPr lang="en-US" dirty="0" smtClean="0"/>
              <a:t>(1887)</a:t>
            </a:r>
          </a:p>
          <a:p>
            <a:endParaRPr lang="en-US" dirty="0" smtClean="0"/>
          </a:p>
          <a:p>
            <a:r>
              <a:rPr lang="en-US" i="1" dirty="0" smtClean="0"/>
              <a:t>3 </a:t>
            </a:r>
            <a:r>
              <a:rPr lang="en-US" i="1" dirty="0" err="1" smtClean="0"/>
              <a:t>Gymnopédies</a:t>
            </a:r>
            <a:r>
              <a:rPr lang="en-US" i="1" dirty="0" smtClean="0"/>
              <a:t> </a:t>
            </a:r>
            <a:r>
              <a:rPr lang="en-US" dirty="0" smtClean="0"/>
              <a:t>(1888)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05400" y="3671455"/>
            <a:ext cx="381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3 morceaux en forme de </a:t>
            </a:r>
            <a:r>
              <a:rPr lang="fr-FR" i="1" dirty="0" smtClean="0"/>
              <a:t>poire </a:t>
            </a:r>
            <a:r>
              <a:rPr lang="fr-FR" dirty="0" smtClean="0"/>
              <a:t>(1903)</a:t>
            </a:r>
          </a:p>
          <a:p>
            <a:endParaRPr lang="fr-FR" dirty="0"/>
          </a:p>
          <a:p>
            <a:r>
              <a:rPr lang="fr-FR" i="1" dirty="0"/>
              <a:t>Préludes flasques (pour un chien</a:t>
            </a:r>
            <a:r>
              <a:rPr lang="fr-FR" i="1" dirty="0" smtClean="0"/>
              <a:t>)</a:t>
            </a:r>
            <a:r>
              <a:rPr lang="fr-FR" dirty="0" smtClean="0"/>
              <a:t> (1912)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47192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24000"/>
            <a:ext cx="4267200" cy="4267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9700" y="6151418"/>
            <a:ext cx="2819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Erik Satie (1866-1925)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81600" y="106680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3 </a:t>
            </a:r>
            <a:r>
              <a:rPr lang="en-US" i="1" dirty="0" err="1" smtClean="0"/>
              <a:t>Sarabandes</a:t>
            </a:r>
            <a:r>
              <a:rPr lang="en-US" i="1" dirty="0" smtClean="0"/>
              <a:t> </a:t>
            </a:r>
            <a:r>
              <a:rPr lang="en-US" dirty="0" smtClean="0"/>
              <a:t>(1887)</a:t>
            </a:r>
          </a:p>
          <a:p>
            <a:endParaRPr lang="en-US" dirty="0" smtClean="0"/>
          </a:p>
          <a:p>
            <a:r>
              <a:rPr lang="en-US" i="1" dirty="0" smtClean="0"/>
              <a:t>3 </a:t>
            </a:r>
            <a:r>
              <a:rPr lang="en-US" i="1" dirty="0" err="1" smtClean="0"/>
              <a:t>Gymnopédies</a:t>
            </a:r>
            <a:r>
              <a:rPr lang="en-US" i="1" dirty="0" smtClean="0"/>
              <a:t> </a:t>
            </a:r>
            <a:r>
              <a:rPr lang="en-US" dirty="0" smtClean="0"/>
              <a:t>(1888)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05400" y="3671455"/>
            <a:ext cx="381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3 morceaux en forme de </a:t>
            </a:r>
            <a:r>
              <a:rPr lang="fr-FR" i="1" dirty="0" smtClean="0"/>
              <a:t>poire </a:t>
            </a:r>
            <a:r>
              <a:rPr lang="fr-FR" dirty="0" smtClean="0"/>
              <a:t>(1903)</a:t>
            </a:r>
          </a:p>
          <a:p>
            <a:endParaRPr lang="fr-FR" dirty="0"/>
          </a:p>
          <a:p>
            <a:r>
              <a:rPr lang="fr-FR" i="1" dirty="0"/>
              <a:t>Préludes flasques (pour un chien</a:t>
            </a:r>
            <a:r>
              <a:rPr lang="fr-FR" i="1" dirty="0" smtClean="0"/>
              <a:t>)</a:t>
            </a:r>
            <a:r>
              <a:rPr lang="fr-FR" dirty="0" smtClean="0"/>
              <a:t> (1912)</a:t>
            </a:r>
          </a:p>
          <a:p>
            <a:endParaRPr lang="fr-FR" dirty="0"/>
          </a:p>
          <a:p>
            <a:r>
              <a:rPr lang="en-US" i="1" dirty="0" err="1"/>
              <a:t>Embryons</a:t>
            </a:r>
            <a:r>
              <a:rPr lang="en-US" i="1" dirty="0"/>
              <a:t> </a:t>
            </a:r>
            <a:r>
              <a:rPr lang="en-US" i="1" dirty="0" err="1" smtClean="0"/>
              <a:t>desséchés</a:t>
            </a:r>
            <a:r>
              <a:rPr lang="en-US" i="1" dirty="0" smtClean="0"/>
              <a:t> </a:t>
            </a:r>
            <a:r>
              <a:rPr lang="en-US" dirty="0" smtClean="0"/>
              <a:t>(1913)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7192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91" y="1899254"/>
            <a:ext cx="4607575" cy="40286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239305"/>
            <a:ext cx="2971800" cy="49359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7400" y="5334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Dada Movement—e.g., Marcel Duchamp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22664" y="6209861"/>
            <a:ext cx="7387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“Fountain” (1917)                                                                   (1919)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940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362200"/>
            <a:ext cx="2667000" cy="2667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45" y="1676400"/>
            <a:ext cx="6155294" cy="4038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62200" y="762000"/>
            <a:ext cx="400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Satie, Picasso, Cocteau, </a:t>
            </a:r>
            <a:r>
              <a:rPr lang="en-US" i="1" dirty="0" smtClean="0"/>
              <a:t>Parade</a:t>
            </a:r>
            <a:r>
              <a:rPr lang="en-US" dirty="0" smtClean="0"/>
              <a:t> (1917)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556066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tie--Parade Sample (PIcasso, etc.) 1'41''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086" y="457200"/>
            <a:ext cx="8738264" cy="49114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0" y="5874327"/>
            <a:ext cx="5964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Satie, Picasso, Cocteau: </a:t>
            </a:r>
            <a:r>
              <a:rPr lang="en-US" i="1" dirty="0" smtClean="0"/>
              <a:t>Parade</a:t>
            </a:r>
            <a:r>
              <a:rPr lang="en-US" dirty="0" smtClean="0"/>
              <a:t> (1917) -- reconstruction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8631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508061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Les nouveaux </a:t>
            </a:r>
            <a:r>
              <a:rPr lang="en-US" i="1" dirty="0" err="1" smtClean="0"/>
              <a:t>jeunes</a:t>
            </a:r>
            <a:r>
              <a:rPr lang="en-US" i="1" dirty="0" smtClean="0"/>
              <a:t> </a:t>
            </a:r>
            <a:r>
              <a:rPr lang="en-US" dirty="0" smtClean="0"/>
              <a:t>(“</a:t>
            </a:r>
            <a:r>
              <a:rPr lang="en-US" i="1" dirty="0" smtClean="0"/>
              <a:t>Les six</a:t>
            </a:r>
            <a:r>
              <a:rPr lang="en-US" dirty="0" smtClean="0"/>
              <a:t>”), early 1920s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1" y="3960453"/>
            <a:ext cx="1734679" cy="22897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928089"/>
            <a:ext cx="1567005" cy="23036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886200"/>
            <a:ext cx="1676400" cy="23455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1" y="1004455"/>
            <a:ext cx="1819275" cy="251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40" y="1004455"/>
            <a:ext cx="1733610" cy="24713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273" y="1047739"/>
            <a:ext cx="1921164" cy="24713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3000" y="3523005"/>
            <a:ext cx="739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Darius Milhaud                                      Arthur Honegger                                    Francis Poulenc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143000" y="6324600"/>
            <a:ext cx="739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Georges Auric                                        Germaine </a:t>
            </a:r>
            <a:r>
              <a:rPr lang="en-US" sz="1400" dirty="0" err="1" smtClean="0"/>
              <a:t>Tailleferre</a:t>
            </a:r>
            <a:r>
              <a:rPr lang="en-US" sz="1400" dirty="0" smtClean="0"/>
              <a:t>                                 Louis </a:t>
            </a:r>
            <a:r>
              <a:rPr lang="en-US" sz="1400" dirty="0" err="1" smtClean="0"/>
              <a:t>Durey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414168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50816"/>
            <a:ext cx="3200400" cy="43672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901274"/>
            <a:ext cx="2944091" cy="495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286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901274"/>
            <a:ext cx="2944091" cy="49584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073" y="21336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Model for us: Satie’s </a:t>
            </a:r>
            <a:r>
              <a:rPr lang="en-US" i="1" dirty="0" smtClean="0"/>
              <a:t>Parade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2743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901274"/>
            <a:ext cx="2944091" cy="49584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073" y="2133600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Model for us: Satie’s </a:t>
            </a:r>
            <a:r>
              <a:rPr lang="en-US" i="1" dirty="0" smtClean="0"/>
              <a:t>Parade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French music should be free of foreign influence</a:t>
            </a:r>
          </a:p>
        </p:txBody>
      </p:sp>
    </p:spTree>
    <p:extLst>
      <p:ext uri="{BB962C8B-B14F-4D97-AF65-F5344CB8AC3E}">
        <p14:creationId xmlns:p14="http://schemas.microsoft.com/office/powerpoint/2010/main" val="16432541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52400" y="-457200"/>
            <a:ext cx="9601200" cy="7467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495800" y="2826327"/>
            <a:ext cx="3886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“We </a:t>
            </a:r>
            <a:r>
              <a:rPr lang="en-US" dirty="0"/>
              <a:t>later civilizations . . . we too know that we are mortal</a:t>
            </a:r>
            <a:r>
              <a:rPr lang="en-US" dirty="0" smtClean="0"/>
              <a:t>.”</a:t>
            </a:r>
          </a:p>
          <a:p>
            <a:endParaRPr lang="en-US" dirty="0"/>
          </a:p>
          <a:p>
            <a:pPr algn="r"/>
            <a:r>
              <a:rPr lang="en-US" sz="1400" dirty="0" smtClean="0"/>
              <a:t>Paul Valéry, “Crisis of the Mind” (1919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2" descr="valery.jpg (9243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284999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8845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901274"/>
            <a:ext cx="2944091" cy="49584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073" y="2133600"/>
            <a:ext cx="4343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Model for us: Satie’s </a:t>
            </a:r>
            <a:r>
              <a:rPr lang="en-US" i="1" dirty="0" smtClean="0"/>
              <a:t>Parade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French music should be free of foreign influence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Our music: neither lofty nor idealistic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2541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901274"/>
            <a:ext cx="2944091" cy="49584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073" y="2133600"/>
            <a:ext cx="434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Model for us: Satie’s </a:t>
            </a:r>
            <a:r>
              <a:rPr lang="en-US" i="1" dirty="0" smtClean="0"/>
              <a:t>Parade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French music should be free of foreign influence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Our music: neither lofty nor idealistic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Instead: simplicity, unpretentiousness </a:t>
            </a:r>
          </a:p>
        </p:txBody>
      </p:sp>
    </p:spTree>
    <p:extLst>
      <p:ext uri="{BB962C8B-B14F-4D97-AF65-F5344CB8AC3E}">
        <p14:creationId xmlns:p14="http://schemas.microsoft.com/office/powerpoint/2010/main" val="16432541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901274"/>
            <a:ext cx="2944091" cy="49584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073" y="2133600"/>
            <a:ext cx="4343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Model for us: Satie’s </a:t>
            </a:r>
            <a:r>
              <a:rPr lang="en-US" i="1" dirty="0" smtClean="0"/>
              <a:t>Parade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French music should be free of foreign influence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Our music: neither lofty nor idealistic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Instead: simplicity, unpretentiousness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Inspiration: popular music, music of the circus, etc.</a:t>
            </a:r>
          </a:p>
        </p:txBody>
      </p:sp>
    </p:spTree>
    <p:extLst>
      <p:ext uri="{BB962C8B-B14F-4D97-AF65-F5344CB8AC3E}">
        <p14:creationId xmlns:p14="http://schemas.microsoft.com/office/powerpoint/2010/main" val="16432541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508061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Les nouveaux </a:t>
            </a:r>
            <a:r>
              <a:rPr lang="en-US" i="1" dirty="0" err="1" smtClean="0"/>
              <a:t>jeunes</a:t>
            </a:r>
            <a:r>
              <a:rPr lang="en-US" i="1" dirty="0" smtClean="0"/>
              <a:t> </a:t>
            </a:r>
            <a:r>
              <a:rPr lang="en-US" dirty="0" smtClean="0"/>
              <a:t>(“</a:t>
            </a:r>
            <a:r>
              <a:rPr lang="en-US" i="1" dirty="0" smtClean="0"/>
              <a:t>Les six</a:t>
            </a:r>
            <a:r>
              <a:rPr lang="en-US" dirty="0" smtClean="0"/>
              <a:t>”), early 1920s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1" y="3960453"/>
            <a:ext cx="1734679" cy="22897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928089"/>
            <a:ext cx="1567005" cy="23036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886200"/>
            <a:ext cx="1676400" cy="23455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1" y="1004455"/>
            <a:ext cx="1819275" cy="251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40" y="1004455"/>
            <a:ext cx="1733610" cy="24713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273" y="1047739"/>
            <a:ext cx="1921164" cy="24713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3000" y="3523005"/>
            <a:ext cx="739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Darius Milhaud                                      Arthur Honegger                                    Francis Poulenc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143000" y="6324600"/>
            <a:ext cx="739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Georges Auric                                        Germaine </a:t>
            </a:r>
            <a:r>
              <a:rPr lang="en-US" sz="1400" dirty="0" err="1" smtClean="0"/>
              <a:t>Tailleferre</a:t>
            </a:r>
            <a:r>
              <a:rPr lang="en-US" sz="1400" dirty="0" smtClean="0"/>
              <a:t>                                 Louis </a:t>
            </a:r>
            <a:r>
              <a:rPr lang="en-US" sz="1400" dirty="0" err="1" smtClean="0"/>
              <a:t>Durey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739090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508061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Les nouveaux </a:t>
            </a:r>
            <a:r>
              <a:rPr lang="en-US" i="1" dirty="0" err="1" smtClean="0"/>
              <a:t>jeunes</a:t>
            </a:r>
            <a:r>
              <a:rPr lang="en-US" i="1" dirty="0" smtClean="0"/>
              <a:t> </a:t>
            </a:r>
            <a:r>
              <a:rPr lang="en-US" dirty="0" smtClean="0"/>
              <a:t>(“</a:t>
            </a:r>
            <a:r>
              <a:rPr lang="en-US" i="1" dirty="0" smtClean="0"/>
              <a:t>Les six</a:t>
            </a:r>
            <a:r>
              <a:rPr lang="en-US" dirty="0" smtClean="0"/>
              <a:t>”), early 1920s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1" y="3960453"/>
            <a:ext cx="1734679" cy="22897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928089"/>
            <a:ext cx="1567005" cy="23036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886200"/>
            <a:ext cx="1676400" cy="23455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1" y="1004455"/>
            <a:ext cx="1819275" cy="251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40" y="1004455"/>
            <a:ext cx="1733610" cy="24713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273" y="1047739"/>
            <a:ext cx="1921164" cy="24713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3000" y="3523005"/>
            <a:ext cx="739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Darius Milhaud                                      Arthur Honegger                                    Francis Poulenc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143000" y="6324600"/>
            <a:ext cx="739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Georges Auric                                        Germaine </a:t>
            </a:r>
            <a:r>
              <a:rPr lang="en-US" sz="1400" dirty="0" err="1" smtClean="0"/>
              <a:t>Tailleferre</a:t>
            </a:r>
            <a:r>
              <a:rPr lang="en-US" sz="1400" dirty="0" smtClean="0"/>
              <a:t>                                 Louis </a:t>
            </a:r>
            <a:r>
              <a:rPr lang="en-US" sz="1400" dirty="0" err="1" smtClean="0"/>
              <a:t>Durey</a:t>
            </a:r>
            <a:endParaRPr lang="en-US" sz="1400" dirty="0"/>
          </a:p>
        </p:txBody>
      </p:sp>
      <p:sp>
        <p:nvSpPr>
          <p:cNvPr id="11" name="Rounded Rectangle 10"/>
          <p:cNvSpPr/>
          <p:nvPr/>
        </p:nvSpPr>
        <p:spPr>
          <a:xfrm>
            <a:off x="266700" y="866467"/>
            <a:ext cx="5600700" cy="591533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090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667" y="609600"/>
            <a:ext cx="3806825" cy="52617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93960" y="6148847"/>
            <a:ext cx="3230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Darius Milhaud (1892-1974)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3330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91" y="1219200"/>
            <a:ext cx="3200400" cy="44235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291" y="5808518"/>
            <a:ext cx="3048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Darius Milhaud (1892-1974)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28956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err="1" smtClean="0"/>
              <a:t>Saudades</a:t>
            </a:r>
            <a:r>
              <a:rPr lang="en-US" i="1" dirty="0" smtClean="0"/>
              <a:t> do </a:t>
            </a:r>
            <a:r>
              <a:rPr lang="en-US" i="1" dirty="0" err="1" smtClean="0"/>
              <a:t>Brasil</a:t>
            </a:r>
            <a:r>
              <a:rPr lang="en-US" i="1" dirty="0" smtClean="0"/>
              <a:t> </a:t>
            </a:r>
            <a:r>
              <a:rPr lang="en-US" dirty="0" smtClean="0"/>
              <a:t>(1920-21)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9274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91" y="1219200"/>
            <a:ext cx="3200400" cy="44235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28956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err="1" smtClean="0"/>
              <a:t>Saudades</a:t>
            </a:r>
            <a:r>
              <a:rPr lang="en-US" i="1" dirty="0" smtClean="0"/>
              <a:t> do </a:t>
            </a:r>
            <a:r>
              <a:rPr lang="en-US" i="1" dirty="0" err="1" smtClean="0"/>
              <a:t>Brasil</a:t>
            </a:r>
            <a:r>
              <a:rPr lang="en-US" i="1" dirty="0" smtClean="0"/>
              <a:t> </a:t>
            </a:r>
            <a:r>
              <a:rPr lang="en-US" dirty="0" smtClean="0"/>
              <a:t>(1920-21)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Le boeuf sur le </a:t>
            </a:r>
            <a:r>
              <a:rPr lang="en-US" i="1" dirty="0" err="1" smtClean="0"/>
              <a:t>toit</a:t>
            </a:r>
            <a:r>
              <a:rPr lang="en-US" i="1" dirty="0" smtClean="0"/>
              <a:t> </a:t>
            </a:r>
            <a:r>
              <a:rPr lang="en-US" dirty="0" smtClean="0"/>
              <a:t>(1920)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15291" y="5808518"/>
            <a:ext cx="3048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Darius Milhaud (1892-1974)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9274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91" y="1219200"/>
            <a:ext cx="3200400" cy="44235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2895600"/>
            <a:ext cx="4267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err="1" smtClean="0"/>
              <a:t>Saudades</a:t>
            </a:r>
            <a:r>
              <a:rPr lang="en-US" i="1" dirty="0" smtClean="0"/>
              <a:t> do </a:t>
            </a:r>
            <a:r>
              <a:rPr lang="en-US" i="1" dirty="0" err="1" smtClean="0"/>
              <a:t>Brasil</a:t>
            </a:r>
            <a:r>
              <a:rPr lang="en-US" i="1" dirty="0" smtClean="0"/>
              <a:t> </a:t>
            </a:r>
            <a:r>
              <a:rPr lang="en-US" dirty="0" smtClean="0"/>
              <a:t>(1920-21)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Le boeuf sur le </a:t>
            </a:r>
            <a:r>
              <a:rPr lang="en-US" i="1" dirty="0" err="1" smtClean="0"/>
              <a:t>toit</a:t>
            </a:r>
            <a:r>
              <a:rPr lang="en-US" i="1" dirty="0" smtClean="0"/>
              <a:t> </a:t>
            </a:r>
            <a:r>
              <a:rPr lang="en-US" dirty="0" smtClean="0"/>
              <a:t>(1920)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La </a:t>
            </a:r>
            <a:r>
              <a:rPr lang="en-US" i="1" dirty="0" err="1" smtClean="0"/>
              <a:t>création</a:t>
            </a:r>
            <a:r>
              <a:rPr lang="en-US" i="1" dirty="0" smtClean="0"/>
              <a:t> du monde </a:t>
            </a:r>
            <a:r>
              <a:rPr lang="en-US" dirty="0" smtClean="0"/>
              <a:t>(1923)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15291" y="5808518"/>
            <a:ext cx="3048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Darius Milhaud (1892-1974)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9274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1" y="1404027"/>
            <a:ext cx="5410200" cy="45766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72200" y="3343825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Pacific 231 </a:t>
            </a:r>
            <a:r>
              <a:rPr lang="en-US" dirty="0" smtClean="0"/>
              <a:t>(1924)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5785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2971800"/>
            <a:ext cx="40884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400" dirty="0"/>
              <a:t>Turning and turning in the widening gyre   </a:t>
            </a:r>
            <a:br>
              <a:rPr lang="en-US" sz="1400" dirty="0"/>
            </a:br>
            <a:r>
              <a:rPr lang="en-US" sz="1400" dirty="0" smtClean="0"/>
              <a:t>The </a:t>
            </a:r>
            <a:r>
              <a:rPr lang="en-US" sz="1400" dirty="0"/>
              <a:t>falcon cannot hear the falconer;</a:t>
            </a:r>
            <a:br>
              <a:rPr lang="en-US" sz="1400" dirty="0"/>
            </a:br>
            <a:r>
              <a:rPr lang="en-US" sz="1400" dirty="0" smtClean="0"/>
              <a:t>Things </a:t>
            </a:r>
            <a:r>
              <a:rPr lang="en-US" sz="1400" dirty="0"/>
              <a:t>fall apart; the </a:t>
            </a:r>
            <a:r>
              <a:rPr lang="en-US" sz="1400" dirty="0" err="1"/>
              <a:t>centre</a:t>
            </a:r>
            <a:r>
              <a:rPr lang="en-US" sz="1400" dirty="0"/>
              <a:t> cannot hold;</a:t>
            </a:r>
            <a:br>
              <a:rPr lang="en-US" sz="1400" dirty="0"/>
            </a:br>
            <a:r>
              <a:rPr lang="en-US" sz="1400" dirty="0" smtClean="0"/>
              <a:t>Mere </a:t>
            </a:r>
            <a:r>
              <a:rPr lang="en-US" sz="1400" dirty="0"/>
              <a:t>anarchy is loosed upon the world,</a:t>
            </a:r>
            <a:br>
              <a:rPr lang="en-US" sz="1400" dirty="0"/>
            </a:br>
            <a:r>
              <a:rPr lang="en-US" sz="1400" dirty="0" smtClean="0"/>
              <a:t>The </a:t>
            </a:r>
            <a:r>
              <a:rPr lang="en-US" sz="1400" dirty="0"/>
              <a:t>blood-dimmed tide is loosed, and everywhere   </a:t>
            </a:r>
            <a:br>
              <a:rPr lang="en-US" sz="1400" dirty="0"/>
            </a:br>
            <a:r>
              <a:rPr lang="en-US" sz="1400" dirty="0" smtClean="0"/>
              <a:t>The </a:t>
            </a:r>
            <a:r>
              <a:rPr lang="en-US" sz="1400" dirty="0"/>
              <a:t>ceremony of innocence is drowned;</a:t>
            </a:r>
            <a:br>
              <a:rPr lang="en-US" sz="1400" dirty="0"/>
            </a:br>
            <a:r>
              <a:rPr lang="en-US" sz="1400" dirty="0" smtClean="0"/>
              <a:t>The </a:t>
            </a:r>
            <a:r>
              <a:rPr lang="en-US" sz="1400" dirty="0"/>
              <a:t>best lack all conviction, while the worst   </a:t>
            </a:r>
            <a:br>
              <a:rPr lang="en-US" sz="1400" dirty="0"/>
            </a:br>
            <a:r>
              <a:rPr lang="en-US" sz="1400" dirty="0" smtClean="0"/>
              <a:t>Are </a:t>
            </a:r>
            <a:r>
              <a:rPr lang="en-US" sz="1400" dirty="0"/>
              <a:t>full of passionate intensity.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1828800"/>
            <a:ext cx="3609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William Butler Yeats, </a:t>
            </a:r>
          </a:p>
          <a:p>
            <a:pPr algn="ctr"/>
            <a:r>
              <a:rPr lang="en-US" dirty="0" smtClean="0"/>
              <a:t>“The Second Coming” (1919)</a:t>
            </a:r>
            <a:endParaRPr lang="en-US" dirty="0"/>
          </a:p>
        </p:txBody>
      </p:sp>
      <p:pic>
        <p:nvPicPr>
          <p:cNvPr id="1026" name="Picture 2" descr="yea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417" y="1828800"/>
            <a:ext cx="4114800" cy="325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2747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838200"/>
            <a:ext cx="3886201" cy="49990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00400" y="5994461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Francis Poulenc (1899-1963)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4114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38199"/>
            <a:ext cx="3886201" cy="49990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0600" y="599446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Francis Poulenc (1899-1963)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800600" y="23220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Trois </a:t>
            </a:r>
            <a:r>
              <a:rPr lang="en-US" i="1" dirty="0" err="1"/>
              <a:t>mouvements</a:t>
            </a:r>
            <a:r>
              <a:rPr lang="en-US" i="1" dirty="0"/>
              <a:t> </a:t>
            </a:r>
            <a:r>
              <a:rPr lang="en-US" i="1" dirty="0" err="1" smtClean="0"/>
              <a:t>perpétuels</a:t>
            </a:r>
            <a:r>
              <a:rPr lang="en-US" i="1" dirty="0" smtClean="0"/>
              <a:t> </a:t>
            </a:r>
            <a:r>
              <a:rPr lang="en-US" dirty="0" smtClean="0"/>
              <a:t>(1918)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1713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38199"/>
            <a:ext cx="3886201" cy="49990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0600" y="599446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Francis Poulenc (1899-1963)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800600" y="2322069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Trois </a:t>
            </a:r>
            <a:r>
              <a:rPr lang="en-US" i="1" dirty="0" err="1"/>
              <a:t>mouvements</a:t>
            </a:r>
            <a:r>
              <a:rPr lang="en-US" i="1" dirty="0"/>
              <a:t> </a:t>
            </a:r>
            <a:r>
              <a:rPr lang="en-US" i="1" dirty="0" err="1" smtClean="0"/>
              <a:t>perpétuels</a:t>
            </a:r>
            <a:r>
              <a:rPr lang="en-US" i="1" dirty="0" smtClean="0"/>
              <a:t> </a:t>
            </a:r>
            <a:r>
              <a:rPr lang="en-US" dirty="0" smtClean="0"/>
              <a:t>(1918)</a:t>
            </a:r>
          </a:p>
          <a:p>
            <a:endParaRPr lang="en-US" dirty="0"/>
          </a:p>
          <a:p>
            <a:r>
              <a:rPr lang="en-US" i="1" dirty="0" smtClean="0"/>
              <a:t>Les </a:t>
            </a:r>
            <a:r>
              <a:rPr lang="en-US" i="1" dirty="0" err="1" smtClean="0"/>
              <a:t>biches</a:t>
            </a:r>
            <a:r>
              <a:rPr lang="en-US" i="1" dirty="0" smtClean="0"/>
              <a:t> </a:t>
            </a:r>
            <a:r>
              <a:rPr lang="en-US" dirty="0" smtClean="0"/>
              <a:t>(1924)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2973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38199"/>
            <a:ext cx="3886201" cy="49990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0600" y="599446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Francis Poulenc (1899-1963)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800600" y="2322069"/>
            <a:ext cx="396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Trois </a:t>
            </a:r>
            <a:r>
              <a:rPr lang="en-US" i="1" dirty="0" err="1"/>
              <a:t>mouvements</a:t>
            </a:r>
            <a:r>
              <a:rPr lang="en-US" i="1" dirty="0"/>
              <a:t> </a:t>
            </a:r>
            <a:r>
              <a:rPr lang="en-US" i="1" dirty="0" err="1" smtClean="0"/>
              <a:t>perpétuels</a:t>
            </a:r>
            <a:r>
              <a:rPr lang="en-US" i="1" dirty="0" smtClean="0"/>
              <a:t> </a:t>
            </a:r>
            <a:r>
              <a:rPr lang="en-US" dirty="0" smtClean="0"/>
              <a:t>(1918)</a:t>
            </a:r>
          </a:p>
          <a:p>
            <a:endParaRPr lang="en-US" dirty="0"/>
          </a:p>
          <a:p>
            <a:r>
              <a:rPr lang="en-US" i="1" dirty="0" smtClean="0"/>
              <a:t>Les </a:t>
            </a:r>
            <a:r>
              <a:rPr lang="en-US" i="1" dirty="0" err="1" smtClean="0"/>
              <a:t>biches</a:t>
            </a:r>
            <a:r>
              <a:rPr lang="en-US" i="1" dirty="0" smtClean="0"/>
              <a:t> </a:t>
            </a:r>
            <a:r>
              <a:rPr lang="en-US" dirty="0" smtClean="0"/>
              <a:t>(1924)</a:t>
            </a:r>
          </a:p>
          <a:p>
            <a:endParaRPr lang="en-US" dirty="0"/>
          </a:p>
          <a:p>
            <a:r>
              <a:rPr lang="en-US" dirty="0" smtClean="0"/>
              <a:t>Nocturne No. 1 in C (1929)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2973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38199"/>
            <a:ext cx="3886201" cy="49990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0600" y="599446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Francis Poulenc (1899-1963)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800600" y="2322069"/>
            <a:ext cx="3962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Trois </a:t>
            </a:r>
            <a:r>
              <a:rPr lang="en-US" i="1" dirty="0" err="1"/>
              <a:t>mouvements</a:t>
            </a:r>
            <a:r>
              <a:rPr lang="en-US" i="1" dirty="0"/>
              <a:t> </a:t>
            </a:r>
            <a:r>
              <a:rPr lang="en-US" i="1" dirty="0" err="1" smtClean="0"/>
              <a:t>perpétuels</a:t>
            </a:r>
            <a:r>
              <a:rPr lang="en-US" i="1" dirty="0" smtClean="0"/>
              <a:t> </a:t>
            </a:r>
            <a:r>
              <a:rPr lang="en-US" dirty="0" smtClean="0"/>
              <a:t>(1918)</a:t>
            </a:r>
          </a:p>
          <a:p>
            <a:endParaRPr lang="en-US" dirty="0"/>
          </a:p>
          <a:p>
            <a:r>
              <a:rPr lang="en-US" i="1" dirty="0" smtClean="0"/>
              <a:t>Les </a:t>
            </a:r>
            <a:r>
              <a:rPr lang="en-US" i="1" dirty="0" err="1" smtClean="0"/>
              <a:t>biches</a:t>
            </a:r>
            <a:r>
              <a:rPr lang="en-US" i="1" dirty="0" smtClean="0"/>
              <a:t> </a:t>
            </a:r>
            <a:r>
              <a:rPr lang="en-US" dirty="0" smtClean="0"/>
              <a:t>(1924)</a:t>
            </a:r>
          </a:p>
          <a:p>
            <a:endParaRPr lang="en-US" dirty="0"/>
          </a:p>
          <a:p>
            <a:r>
              <a:rPr lang="en-US" dirty="0" smtClean="0"/>
              <a:t>Nocturne No. 1 in C (1929)</a:t>
            </a:r>
          </a:p>
          <a:p>
            <a:endParaRPr lang="en-US" dirty="0"/>
          </a:p>
          <a:p>
            <a:r>
              <a:rPr lang="en-US" dirty="0" smtClean="0"/>
              <a:t>Concerto for Two Pianos (1931)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2973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22218"/>
            <a:ext cx="4272274" cy="5105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10200" y="143636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Concerto for Two Pianos, </a:t>
            </a:r>
          </a:p>
          <a:p>
            <a:pPr algn="ctr"/>
            <a:r>
              <a:rPr lang="en-US" b="1" dirty="0" smtClean="0"/>
              <a:t>“Larghetto” (1931)</a:t>
            </a:r>
          </a:p>
        </p:txBody>
      </p:sp>
    </p:spTree>
    <p:extLst>
      <p:ext uri="{BB962C8B-B14F-4D97-AF65-F5344CB8AC3E}">
        <p14:creationId xmlns:p14="http://schemas.microsoft.com/office/powerpoint/2010/main" val="4180184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3441" y="754748"/>
            <a:ext cx="8298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European and American music in the first half of the twentieth-century: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3169" y="1523999"/>
            <a:ext cx="8478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Emergence of </a:t>
            </a:r>
            <a:r>
              <a:rPr lang="en-US" dirty="0" smtClean="0"/>
              <a:t>different</a:t>
            </a:r>
            <a:r>
              <a:rPr lang="en-US" dirty="0"/>
              <a:t>, culturally competing styles of “modernism</a:t>
            </a:r>
            <a:r>
              <a:rPr lang="en-US" dirty="0" smtClean="0"/>
              <a:t>,” each </a:t>
            </a:r>
            <a:r>
              <a:rPr lang="en-US" dirty="0" err="1"/>
              <a:t>semiotically</a:t>
            </a:r>
            <a:r>
              <a:rPr lang="en-US" dirty="0"/>
              <a:t> marked </a:t>
            </a:r>
            <a:r>
              <a:rPr lang="en-US" dirty="0" smtClean="0"/>
              <a:t>by </a:t>
            </a:r>
            <a:r>
              <a:rPr lang="en-US" dirty="0"/>
              <a:t>old-world/new-world </a:t>
            </a:r>
            <a:r>
              <a:rPr lang="en-US" dirty="0" smtClean="0"/>
              <a:t>connotations of </a:t>
            </a:r>
            <a:r>
              <a:rPr lang="en-US" dirty="0"/>
              <a:t>class, </a:t>
            </a:r>
            <a:r>
              <a:rPr lang="en-US" dirty="0" smtClean="0"/>
              <a:t>race</a:t>
            </a:r>
            <a:r>
              <a:rPr lang="en-US" dirty="0"/>
              <a:t>, generation, etc.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3736" y="6096000"/>
            <a:ext cx="8510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different styles and their connotations heightened </a:t>
            </a:r>
            <a:r>
              <a:rPr lang="en-US" dirty="0" smtClean="0"/>
              <a:t>after </a:t>
            </a:r>
            <a:r>
              <a:rPr lang="en-US" dirty="0"/>
              <a:t>World War I (post-1918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81445" y="2514600"/>
            <a:ext cx="8382000" cy="685800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5244" y="3429000"/>
            <a:ext cx="2337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“</a:t>
            </a:r>
            <a:r>
              <a:rPr lang="en-US" sz="1200" b="1" dirty="0" smtClean="0"/>
              <a:t>Elite modernism</a:t>
            </a:r>
            <a:r>
              <a:rPr lang="en-US" sz="1200" dirty="0" smtClean="0"/>
              <a:t>,” the “classical tradition,” carrying on the high-Art interests of cultivated Europe (the old world), targeted at a limited sector of the public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5891645" y="3422073"/>
            <a:ext cx="307224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“</a:t>
            </a:r>
            <a:r>
              <a:rPr lang="en-US" sz="1400" b="1" dirty="0" smtClean="0"/>
              <a:t>Popular modernism</a:t>
            </a:r>
            <a:r>
              <a:rPr lang="en-US" sz="1400" dirty="0" smtClean="0"/>
              <a:t>,” rejection of or indifference to old-world concepts of “art” in favor of a more volatile, highly diverse array of popular rhythms, sounds and styles; explicitly linked with the commercial music industry; attuned to the musical interests of a mass public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486400" y="2183025"/>
            <a:ext cx="3512127" cy="29223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331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3441" y="754748"/>
            <a:ext cx="8298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European and American music in the first half of the twentieth-century: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3169" y="1523999"/>
            <a:ext cx="8478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Emergence of </a:t>
            </a:r>
            <a:r>
              <a:rPr lang="en-US" dirty="0" smtClean="0"/>
              <a:t>different</a:t>
            </a:r>
            <a:r>
              <a:rPr lang="en-US" dirty="0"/>
              <a:t>, culturally competing styles of “modernism</a:t>
            </a:r>
            <a:r>
              <a:rPr lang="en-US" dirty="0" smtClean="0"/>
              <a:t>,” each </a:t>
            </a:r>
            <a:r>
              <a:rPr lang="en-US" dirty="0" err="1"/>
              <a:t>semiotically</a:t>
            </a:r>
            <a:r>
              <a:rPr lang="en-US" dirty="0"/>
              <a:t> marked </a:t>
            </a:r>
            <a:r>
              <a:rPr lang="en-US" dirty="0" smtClean="0"/>
              <a:t>by </a:t>
            </a:r>
            <a:r>
              <a:rPr lang="en-US" dirty="0"/>
              <a:t>old-world/new-world </a:t>
            </a:r>
            <a:r>
              <a:rPr lang="en-US" dirty="0" smtClean="0"/>
              <a:t>connotations of </a:t>
            </a:r>
            <a:r>
              <a:rPr lang="en-US" dirty="0"/>
              <a:t>class, </a:t>
            </a:r>
            <a:r>
              <a:rPr lang="en-US" dirty="0" smtClean="0"/>
              <a:t>race</a:t>
            </a:r>
            <a:r>
              <a:rPr lang="en-US" dirty="0"/>
              <a:t>, generation, etc.  </a:t>
            </a:r>
          </a:p>
        </p:txBody>
      </p:sp>
      <p:sp>
        <p:nvSpPr>
          <p:cNvPr id="5" name="Rectangle 4"/>
          <p:cNvSpPr/>
          <p:nvPr/>
        </p:nvSpPr>
        <p:spPr>
          <a:xfrm>
            <a:off x="481445" y="2514600"/>
            <a:ext cx="8382000" cy="685800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5244" y="3429000"/>
            <a:ext cx="2337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“</a:t>
            </a:r>
            <a:r>
              <a:rPr lang="en-US" sz="1200" b="1" dirty="0" smtClean="0"/>
              <a:t>Elite modernism</a:t>
            </a:r>
            <a:r>
              <a:rPr lang="en-US" sz="1200" dirty="0" smtClean="0"/>
              <a:t>,” the “classical tradition,” carrying on the high-Art interests of cultivated Europe (the old world), targeted at a limited sector of the public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5891645" y="3422073"/>
            <a:ext cx="307224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“</a:t>
            </a:r>
            <a:r>
              <a:rPr lang="en-US" sz="1400" b="1" dirty="0" smtClean="0"/>
              <a:t>Popular modernism</a:t>
            </a:r>
            <a:r>
              <a:rPr lang="en-US" sz="1400" dirty="0" smtClean="0"/>
              <a:t>,” rejection of or indifference to old-world concepts of “art” in favor of a more volatile, highly diverse array of popular rhythms, sounds and styles; explicitly linked with the commercial music industry; attuned to the musical interests of a mass public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05243" y="2428128"/>
            <a:ext cx="2337955" cy="222007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53736" y="6096000"/>
            <a:ext cx="8510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different styles and their connotations heightened </a:t>
            </a:r>
            <a:r>
              <a:rPr lang="en-US" dirty="0" smtClean="0"/>
              <a:t>after </a:t>
            </a:r>
            <a:r>
              <a:rPr lang="en-US" dirty="0"/>
              <a:t>World War I (post-1918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7858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3441" y="754748"/>
            <a:ext cx="8298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European and American music in the first half of the twentieth-century: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3169" y="1523999"/>
            <a:ext cx="8478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Emergence of </a:t>
            </a:r>
            <a:r>
              <a:rPr lang="en-US" dirty="0" smtClean="0"/>
              <a:t>different</a:t>
            </a:r>
            <a:r>
              <a:rPr lang="en-US" dirty="0"/>
              <a:t>, culturally competing styles of “modernism</a:t>
            </a:r>
            <a:r>
              <a:rPr lang="en-US" dirty="0" smtClean="0"/>
              <a:t>,” each </a:t>
            </a:r>
            <a:r>
              <a:rPr lang="en-US" dirty="0" err="1"/>
              <a:t>semiotically</a:t>
            </a:r>
            <a:r>
              <a:rPr lang="en-US" dirty="0"/>
              <a:t> marked </a:t>
            </a:r>
            <a:r>
              <a:rPr lang="en-US" dirty="0" smtClean="0"/>
              <a:t>by </a:t>
            </a:r>
            <a:r>
              <a:rPr lang="en-US" dirty="0"/>
              <a:t>old-world/new-world </a:t>
            </a:r>
            <a:r>
              <a:rPr lang="en-US" dirty="0" smtClean="0"/>
              <a:t>connotations of </a:t>
            </a:r>
            <a:r>
              <a:rPr lang="en-US" dirty="0"/>
              <a:t>class, </a:t>
            </a:r>
            <a:r>
              <a:rPr lang="en-US" dirty="0" smtClean="0"/>
              <a:t>race</a:t>
            </a:r>
            <a:r>
              <a:rPr lang="en-US" dirty="0"/>
              <a:t>, generation, etc.  </a:t>
            </a:r>
          </a:p>
        </p:txBody>
      </p:sp>
      <p:sp>
        <p:nvSpPr>
          <p:cNvPr id="5" name="Rectangle 4"/>
          <p:cNvSpPr/>
          <p:nvPr/>
        </p:nvSpPr>
        <p:spPr>
          <a:xfrm>
            <a:off x="481445" y="2514600"/>
            <a:ext cx="8382000" cy="685800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5244" y="3429000"/>
            <a:ext cx="2337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“</a:t>
            </a:r>
            <a:r>
              <a:rPr lang="en-US" sz="1200" b="1" dirty="0" smtClean="0"/>
              <a:t>Elite modernism</a:t>
            </a:r>
            <a:r>
              <a:rPr lang="en-US" sz="1200" dirty="0" smtClean="0"/>
              <a:t>,” the “classical tradition,” carrying on the high-Art interests of cultivated Europe (the old world), targeted at a limited sector of the public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5891645" y="3422073"/>
            <a:ext cx="307224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“</a:t>
            </a:r>
            <a:r>
              <a:rPr lang="en-US" sz="1400" b="1" dirty="0" smtClean="0"/>
              <a:t>Popular modernism</a:t>
            </a:r>
            <a:r>
              <a:rPr lang="en-US" sz="1400" dirty="0" smtClean="0"/>
              <a:t>,” rejection of or indifference to old-world concepts of “art” in favor of a more volatile, highly diverse array of popular rhythms, sounds and styles; explicitly linked with the commercial music industry; attuned to the musical interests of a mass public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05243" y="2428128"/>
            <a:ext cx="2337955" cy="222007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53736" y="6096000"/>
            <a:ext cx="8510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different styles and their connotations heightened </a:t>
            </a:r>
            <a:r>
              <a:rPr lang="en-US" dirty="0" smtClean="0"/>
              <a:t>after </a:t>
            </a:r>
            <a:r>
              <a:rPr lang="en-US" dirty="0"/>
              <a:t>World War I (post-1918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7763" y="4800600"/>
            <a:ext cx="50638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Issue: how to rejuvenate a moribund, played-out (?) high-Art project via new but emphatically  “modernist” languages or styles appropriate to radically  changed social/cultural conditions?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465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1700</TotalTime>
  <Words>2022</Words>
  <Application>Microsoft Office PowerPoint</Application>
  <PresentationFormat>On-screen Show (4:3)</PresentationFormat>
  <Paragraphs>283</Paragraphs>
  <Slides>65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Yale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Hepokoski, James</dc:creator>
  <cp:lastModifiedBy>Hepokoski, James</cp:lastModifiedBy>
  <cp:revision>60</cp:revision>
  <dcterms:created xsi:type="dcterms:W3CDTF">2016-03-14T18:06:14Z</dcterms:created>
  <dcterms:modified xsi:type="dcterms:W3CDTF">2019-04-08T15:16:51Z</dcterms:modified>
</cp:coreProperties>
</file>