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454" r:id="rId3"/>
    <p:sldId id="461" r:id="rId4"/>
    <p:sldId id="462" r:id="rId5"/>
    <p:sldId id="463" r:id="rId6"/>
    <p:sldId id="464" r:id="rId7"/>
    <p:sldId id="465" r:id="rId8"/>
    <p:sldId id="391" r:id="rId9"/>
    <p:sldId id="257" r:id="rId10"/>
    <p:sldId id="359" r:id="rId11"/>
    <p:sldId id="360" r:id="rId12"/>
    <p:sldId id="361" r:id="rId13"/>
    <p:sldId id="362" r:id="rId14"/>
    <p:sldId id="363" r:id="rId15"/>
    <p:sldId id="366" r:id="rId16"/>
    <p:sldId id="290" r:id="rId17"/>
    <p:sldId id="298" r:id="rId18"/>
    <p:sldId id="400" r:id="rId19"/>
    <p:sldId id="401" r:id="rId20"/>
    <p:sldId id="300" r:id="rId21"/>
    <p:sldId id="305" r:id="rId22"/>
    <p:sldId id="301" r:id="rId23"/>
    <p:sldId id="302" r:id="rId24"/>
    <p:sldId id="320" r:id="rId25"/>
    <p:sldId id="466" r:id="rId26"/>
    <p:sldId id="315" r:id="rId27"/>
    <p:sldId id="403" r:id="rId28"/>
    <p:sldId id="402" r:id="rId29"/>
    <p:sldId id="435" r:id="rId30"/>
    <p:sldId id="436" r:id="rId31"/>
    <p:sldId id="437" r:id="rId32"/>
    <p:sldId id="438" r:id="rId33"/>
    <p:sldId id="439" r:id="rId34"/>
    <p:sldId id="303" r:id="rId35"/>
    <p:sldId id="306" r:id="rId36"/>
    <p:sldId id="307" r:id="rId37"/>
    <p:sldId id="308" r:id="rId38"/>
    <p:sldId id="341" r:id="rId39"/>
    <p:sldId id="396" r:id="rId40"/>
    <p:sldId id="433" r:id="rId41"/>
    <p:sldId id="445" r:id="rId42"/>
    <p:sldId id="416" r:id="rId43"/>
    <p:sldId id="440" r:id="rId44"/>
    <p:sldId id="441" r:id="rId45"/>
    <p:sldId id="442" r:id="rId46"/>
    <p:sldId id="443" r:id="rId47"/>
    <p:sldId id="444" r:id="rId48"/>
    <p:sldId id="397" r:id="rId49"/>
    <p:sldId id="309" r:id="rId50"/>
    <p:sldId id="393" r:id="rId51"/>
    <p:sldId id="310" r:id="rId52"/>
    <p:sldId id="358" r:id="rId53"/>
    <p:sldId id="479" r:id="rId54"/>
    <p:sldId id="480" r:id="rId55"/>
    <p:sldId id="467" r:id="rId56"/>
    <p:sldId id="481" r:id="rId57"/>
    <p:sldId id="482" r:id="rId58"/>
    <p:sldId id="483" r:id="rId59"/>
    <p:sldId id="484" r:id="rId60"/>
    <p:sldId id="485" r:id="rId61"/>
    <p:sldId id="486" r:id="rId62"/>
    <p:sldId id="311" r:id="rId63"/>
    <p:sldId id="318" r:id="rId64"/>
    <p:sldId id="394" r:id="rId65"/>
    <p:sldId id="369" r:id="rId66"/>
    <p:sldId id="370" r:id="rId67"/>
    <p:sldId id="425" r:id="rId68"/>
    <p:sldId id="426" r:id="rId69"/>
    <p:sldId id="371" r:id="rId70"/>
    <p:sldId id="372" r:id="rId71"/>
    <p:sldId id="373" r:id="rId72"/>
    <p:sldId id="374" r:id="rId73"/>
    <p:sldId id="375" r:id="rId74"/>
    <p:sldId id="376" r:id="rId75"/>
    <p:sldId id="377" r:id="rId76"/>
    <p:sldId id="312" r:id="rId77"/>
    <p:sldId id="313" r:id="rId78"/>
    <p:sldId id="379" r:id="rId79"/>
    <p:sldId id="380" r:id="rId80"/>
    <p:sldId id="378" r:id="rId81"/>
    <p:sldId id="398" r:id="rId82"/>
    <p:sldId id="357" r:id="rId83"/>
    <p:sldId id="387" r:id="rId84"/>
    <p:sldId id="446" r:id="rId85"/>
    <p:sldId id="388" r:id="rId86"/>
    <p:sldId id="389" r:id="rId87"/>
    <p:sldId id="427" r:id="rId88"/>
    <p:sldId id="382" r:id="rId89"/>
    <p:sldId id="383" r:id="rId90"/>
    <p:sldId id="390" r:id="rId91"/>
    <p:sldId id="385" r:id="rId92"/>
    <p:sldId id="399" r:id="rId93"/>
    <p:sldId id="428" r:id="rId94"/>
    <p:sldId id="386" r:id="rId95"/>
    <p:sldId id="429" r:id="rId96"/>
    <p:sldId id="487" r:id="rId97"/>
    <p:sldId id="351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4" autoAdjust="0"/>
    <p:restoredTop sz="94660"/>
  </p:normalViewPr>
  <p:slideViewPr>
    <p:cSldViewPr>
      <p:cViewPr varScale="1">
        <p:scale>
          <a:sx n="111" d="100"/>
          <a:sy n="111" d="100"/>
        </p:scale>
        <p:origin x="-174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FF00">
                  <a:alpha val="44000"/>
                </a:srgbClr>
              </a:solidFill>
            </c:spPr>
          </c:dPt>
          <c:dPt>
            <c:idx val="1"/>
            <c:bubble3D val="0"/>
            <c:spPr>
              <a:solidFill>
                <a:srgbClr val="92D050">
                  <a:alpha val="67000"/>
                </a:srgbClr>
              </a:solidFill>
            </c:spPr>
          </c:dPt>
          <c:dPt>
            <c:idx val="2"/>
            <c:bubble3D val="0"/>
            <c:spPr>
              <a:solidFill>
                <a:srgbClr val="00B0F0">
                  <a:alpha val="48000"/>
                </a:srgbClr>
              </a:solidFill>
            </c:spPr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0.46429</cdr:x>
      <cdr:y>0.66154</cdr:y>
    </cdr:from>
    <cdr:to>
      <cdr:x>0.54762</cdr:x>
      <cdr:y>0.82931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71800" y="3276600"/>
          <a:ext cx="533400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800" dirty="0" smtClean="0"/>
            <a:t>4</a:t>
          </a:r>
          <a:endParaRPr lang="en-US" sz="4800" dirty="0"/>
        </a:p>
      </cdr:txBody>
    </cdr:sp>
  </cdr:relSizeAnchor>
  <cdr:relSizeAnchor xmlns:cdr="http://schemas.openxmlformats.org/drawingml/2006/chartDrawing">
    <cdr:from>
      <cdr:x>0.04334</cdr:x>
      <cdr:y>0.12308</cdr:y>
    </cdr:from>
    <cdr:to>
      <cdr:x>0.22735</cdr:x>
      <cdr:y>0.21629</cdr:y>
    </cdr:to>
    <cdr:sp macro="" textlink="">
      <cdr:nvSpPr>
        <cdr:cNvPr id="3" name="TextBox 15"/>
        <cdr:cNvSpPr txBox="1"/>
      </cdr:nvSpPr>
      <cdr:spPr>
        <a:xfrm xmlns:a="http://schemas.openxmlformats.org/drawingml/2006/main">
          <a:off x="277438" y="609600"/>
          <a:ext cx="1177798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 smtClean="0"/>
            <a:t>Zone 3</a:t>
          </a:r>
          <a:r>
            <a:rPr lang="en-US" sz="300" dirty="0" smtClean="0"/>
            <a:t>1</a:t>
          </a:r>
          <a:endParaRPr lang="en-US" sz="3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953E-17AA-4C0D-9145-6AB7C15A5147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CB5D-3AC2-47E3-BFFF-7A63D99F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1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953E-17AA-4C0D-9145-6AB7C15A5147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CB5D-3AC2-47E3-BFFF-7A63D99F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7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953E-17AA-4C0D-9145-6AB7C15A5147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CB5D-3AC2-47E3-BFFF-7A63D99F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0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953E-17AA-4C0D-9145-6AB7C15A5147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CB5D-3AC2-47E3-BFFF-7A63D99F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7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953E-17AA-4C0D-9145-6AB7C15A5147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CB5D-3AC2-47E3-BFFF-7A63D99F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1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953E-17AA-4C0D-9145-6AB7C15A5147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CB5D-3AC2-47E3-BFFF-7A63D99F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7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953E-17AA-4C0D-9145-6AB7C15A5147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CB5D-3AC2-47E3-BFFF-7A63D99F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72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953E-17AA-4C0D-9145-6AB7C15A5147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CB5D-3AC2-47E3-BFFF-7A63D99F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4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953E-17AA-4C0D-9145-6AB7C15A5147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CB5D-3AC2-47E3-BFFF-7A63D99F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953E-17AA-4C0D-9145-6AB7C15A5147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CB5D-3AC2-47E3-BFFF-7A63D99F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65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953E-17AA-4C0D-9145-6AB7C15A5147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CB5D-3AC2-47E3-BFFF-7A63D99F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3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C953E-17AA-4C0D-9145-6AB7C15A5147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0CB5D-3AC2-47E3-BFFF-7A63D99F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9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6.png"/><Relationship Id="rId5" Type="http://schemas.openxmlformats.org/officeDocument/2006/relationships/image" Target="../media/image68.jpg"/><Relationship Id="rId4" Type="http://schemas.openxmlformats.org/officeDocument/2006/relationships/image" Target="../media/image69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69669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83156" y="35301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Blues</a:t>
            </a:r>
            <a:endParaRPr lang="en-US" sz="24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0" y="887645"/>
            <a:ext cx="3730090" cy="24822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96690" y="-1"/>
            <a:ext cx="4447309" cy="6871855"/>
          </a:xfrm>
          <a:prstGeom prst="rect">
            <a:avLst/>
          </a:prstGeom>
          <a:gradFill flip="none" rotWithShape="1">
            <a:gsLst>
              <a:gs pos="39000">
                <a:srgbClr val="FF0000">
                  <a:shade val="30000"/>
                  <a:satMod val="115000"/>
                  <a:alpha val="41000"/>
                  <a:lumMod val="95000"/>
                  <a:lumOff val="5000"/>
                </a:srgbClr>
              </a:gs>
              <a:gs pos="59000">
                <a:srgbClr val="FF0000">
                  <a:shade val="67500"/>
                  <a:satMod val="115000"/>
                  <a:alpha val="40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46531" y="344606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Franklin Gothic Demi" panose="020B0703020102020204" pitchFamily="34" charset="0"/>
              </a:rPr>
              <a:t>Jazz</a:t>
            </a:r>
            <a:endParaRPr lang="en-US" sz="2400" dirty="0">
              <a:solidFill>
                <a:srgbClr val="FF0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4800" y="13850"/>
            <a:ext cx="1764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roadway" panose="04040905080B02020502" pitchFamily="82" charset="0"/>
              </a:rPr>
              <a:t>1920s</a:t>
            </a:r>
            <a:endParaRPr lang="en-US" sz="3200" b="1" dirty="0">
              <a:latin typeface="Broadway" panose="04040905080B02020502" pitchFamily="8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91" y="822338"/>
            <a:ext cx="3759209" cy="2623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4" y="4012579"/>
            <a:ext cx="2734540" cy="27454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91797"/>
            <a:ext cx="2680512" cy="27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6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381000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Blues: Traditional Text Structure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</a:t>
            </a:r>
            <a:r>
              <a:rPr lang="en-US" dirty="0" smtClean="0"/>
              <a:t>ot “a </a:t>
            </a:r>
            <a:r>
              <a:rPr lang="en-US" dirty="0" err="1" smtClean="0"/>
              <a:t>a</a:t>
            </a:r>
            <a:r>
              <a:rPr lang="en-US" dirty="0" smtClean="0"/>
              <a:t> b” for each blues cycle but rather,</a:t>
            </a:r>
          </a:p>
          <a:p>
            <a:pPr algn="ctr"/>
            <a:r>
              <a:rPr lang="en-US" dirty="0" smtClean="0"/>
              <a:t>taking a more precise account of the rhyme pattern: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73182" y="2435486"/>
            <a:ext cx="4800600" cy="378565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>
                <a:solidFill>
                  <a:srgbClr val="0070C0"/>
                </a:solidFill>
              </a:rPr>
              <a:t>     a                  </a:t>
            </a:r>
            <a:r>
              <a:rPr lang="en-US" sz="2400" dirty="0" err="1" smtClean="0">
                <a:solidFill>
                  <a:srgbClr val="0070C0"/>
                </a:solidFill>
              </a:rPr>
              <a:t>a</a:t>
            </a:r>
            <a:r>
              <a:rPr lang="en-US" sz="2400" dirty="0" smtClean="0">
                <a:solidFill>
                  <a:srgbClr val="0070C0"/>
                </a:solidFill>
              </a:rPr>
              <a:t>                   </a:t>
            </a:r>
            <a:r>
              <a:rPr lang="en-US" sz="2400" dirty="0" err="1" smtClean="0">
                <a:solidFill>
                  <a:srgbClr val="0070C0"/>
                </a:solidFill>
              </a:rPr>
              <a:t>a</a:t>
            </a:r>
            <a:r>
              <a:rPr lang="en-US" sz="2400" dirty="0" smtClean="0">
                <a:solidFill>
                  <a:srgbClr val="0070C0"/>
                </a:solidFill>
              </a:rPr>
              <a:t>’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solidFill>
                  <a:srgbClr val="0070C0"/>
                </a:solidFill>
              </a:rPr>
              <a:t>     b                  </a:t>
            </a:r>
            <a:r>
              <a:rPr lang="en-US" sz="2400" dirty="0" err="1" smtClean="0">
                <a:solidFill>
                  <a:srgbClr val="0070C0"/>
                </a:solidFill>
              </a:rPr>
              <a:t>b</a:t>
            </a:r>
            <a:r>
              <a:rPr lang="en-US" sz="2400" dirty="0" smtClean="0">
                <a:solidFill>
                  <a:srgbClr val="0070C0"/>
                </a:solidFill>
              </a:rPr>
              <a:t>                   </a:t>
            </a:r>
            <a:r>
              <a:rPr lang="en-US" sz="2400" dirty="0" err="1" smtClean="0">
                <a:solidFill>
                  <a:srgbClr val="0070C0"/>
                </a:solidFill>
              </a:rPr>
              <a:t>b</a:t>
            </a:r>
            <a:r>
              <a:rPr lang="en-US" sz="2400" dirty="0" smtClean="0">
                <a:solidFill>
                  <a:srgbClr val="0070C0"/>
                </a:solidFill>
              </a:rPr>
              <a:t>’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solidFill>
                  <a:srgbClr val="0070C0"/>
                </a:solidFill>
              </a:rPr>
              <a:t>     c                  </a:t>
            </a:r>
            <a:r>
              <a:rPr lang="en-US" sz="2400" dirty="0" err="1" smtClean="0">
                <a:solidFill>
                  <a:srgbClr val="0070C0"/>
                </a:solidFill>
              </a:rPr>
              <a:t>c</a:t>
            </a:r>
            <a:r>
              <a:rPr lang="en-US" sz="2400" dirty="0" smtClean="0">
                <a:solidFill>
                  <a:srgbClr val="0070C0"/>
                </a:solidFill>
              </a:rPr>
              <a:t>                    </a:t>
            </a:r>
            <a:r>
              <a:rPr lang="en-US" sz="2400" dirty="0" err="1" smtClean="0">
                <a:solidFill>
                  <a:srgbClr val="0070C0"/>
                </a:solidFill>
              </a:rPr>
              <a:t>c</a:t>
            </a:r>
            <a:r>
              <a:rPr lang="en-US" sz="2400" dirty="0" smtClean="0">
                <a:solidFill>
                  <a:srgbClr val="0070C0"/>
                </a:solidFill>
              </a:rPr>
              <a:t>’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solidFill>
                  <a:srgbClr val="0070C0"/>
                </a:solidFill>
              </a:rPr>
              <a:t>     d                  </a:t>
            </a:r>
            <a:r>
              <a:rPr lang="en-US" sz="2400" dirty="0" err="1" smtClean="0">
                <a:solidFill>
                  <a:srgbClr val="0070C0"/>
                </a:solidFill>
              </a:rPr>
              <a:t>d</a:t>
            </a:r>
            <a:r>
              <a:rPr lang="en-US" sz="2400" dirty="0" smtClean="0">
                <a:solidFill>
                  <a:srgbClr val="0070C0"/>
                </a:solidFill>
              </a:rPr>
              <a:t>                   </a:t>
            </a:r>
            <a:r>
              <a:rPr lang="en-US" sz="2400" dirty="0" err="1" smtClean="0">
                <a:solidFill>
                  <a:srgbClr val="0070C0"/>
                </a:solidFill>
              </a:rPr>
              <a:t>d</a:t>
            </a:r>
            <a:r>
              <a:rPr lang="en-US" sz="2400" dirty="0" smtClean="0">
                <a:solidFill>
                  <a:srgbClr val="0070C0"/>
                </a:solidFill>
              </a:rPr>
              <a:t>’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      . . . . . . . . . . . . . . . . . . . . . .</a:t>
            </a:r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e</a:t>
            </a:r>
            <a:r>
              <a:rPr lang="en-US" sz="2400" dirty="0" smtClean="0">
                <a:solidFill>
                  <a:srgbClr val="0070C0"/>
                </a:solidFill>
              </a:rPr>
              <a:t>tc.</a:t>
            </a:r>
          </a:p>
        </p:txBody>
      </p:sp>
      <p:sp>
        <p:nvSpPr>
          <p:cNvPr id="8" name="Left Brace 7"/>
          <p:cNvSpPr/>
          <p:nvPr/>
        </p:nvSpPr>
        <p:spPr>
          <a:xfrm rot="5400000">
            <a:off x="3692139" y="1116941"/>
            <a:ext cx="304800" cy="2209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rot="5400000">
            <a:off x="5861703" y="1277531"/>
            <a:ext cx="304800" cy="1828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96839" y="1732240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</a:t>
            </a:r>
            <a:r>
              <a:rPr lang="en-US" sz="1400" dirty="0" smtClean="0">
                <a:solidFill>
                  <a:srgbClr val="0070C0"/>
                </a:solidFill>
              </a:rPr>
              <a:t>epeated lines                      new, rhyming line</a:t>
            </a:r>
          </a:p>
        </p:txBody>
      </p:sp>
    </p:spTree>
    <p:extLst>
      <p:ext uri="{BB962C8B-B14F-4D97-AF65-F5344CB8AC3E}">
        <p14:creationId xmlns:p14="http://schemas.microsoft.com/office/powerpoint/2010/main" val="648744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0691" y="360348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Twelve-Bar Blues with Text-Pattern 1 (a 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a</a:t>
            </a:r>
            <a:r>
              <a:rPr lang="en-US" dirty="0" smtClean="0"/>
              <a:t>’, b </a:t>
            </a:r>
            <a:r>
              <a:rPr lang="en-US" dirty="0" err="1" smtClean="0"/>
              <a:t>b</a:t>
            </a: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dirty="0" smtClean="0"/>
              <a:t>’, c </a:t>
            </a:r>
            <a:r>
              <a:rPr lang="en-US" dirty="0" err="1" smtClean="0"/>
              <a:t>c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dirty="0" smtClean="0"/>
              <a:t>’. . . .)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33813" y="4125262"/>
            <a:ext cx="18737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60106" y="2169699"/>
            <a:ext cx="5696" cy="3311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663012" y="2169699"/>
            <a:ext cx="2" cy="3311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4111312">
            <a:off x="1539331" y="2629060"/>
            <a:ext cx="1399340" cy="1697007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3065802" y="3029263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55505" y="4034106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67613" y="3029263"/>
            <a:ext cx="5696" cy="990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90078" y="2555684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997585" y="4019863"/>
            <a:ext cx="1429993" cy="14243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7585" y="2555684"/>
            <a:ext cx="0" cy="14641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62607" y="3170620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IV</a:t>
            </a:r>
            <a:endParaRPr lang="en-US" sz="4000" dirty="0"/>
          </a:p>
        </p:txBody>
      </p:sp>
      <p:sp>
        <p:nvSpPr>
          <p:cNvPr id="41" name="TextBox 40"/>
          <p:cNvSpPr txBox="1"/>
          <p:nvPr/>
        </p:nvSpPr>
        <p:spPr>
          <a:xfrm>
            <a:off x="4357592" y="4125261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2" name="TextBox 41"/>
          <p:cNvSpPr txBox="1"/>
          <p:nvPr/>
        </p:nvSpPr>
        <p:spPr>
          <a:xfrm>
            <a:off x="633813" y="4125261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4" name="TextBox 43"/>
          <p:cNvSpPr txBox="1"/>
          <p:nvPr/>
        </p:nvSpPr>
        <p:spPr>
          <a:xfrm>
            <a:off x="5836778" y="2675320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V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6930288" y="4085381"/>
            <a:ext cx="429782" cy="70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8" name="TextBox 47"/>
          <p:cNvSpPr txBox="1"/>
          <p:nvPr/>
        </p:nvSpPr>
        <p:spPr>
          <a:xfrm>
            <a:off x="603903" y="4700009"/>
            <a:ext cx="8098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1                2             3              4                  5                6                 7             8                   9                10               11               12</a:t>
            </a:r>
            <a:endParaRPr lang="en-US" sz="1200" dirty="0"/>
          </a:p>
        </p:txBody>
      </p:sp>
      <p:sp>
        <p:nvSpPr>
          <p:cNvPr id="52" name="Rectangle 51"/>
          <p:cNvSpPr/>
          <p:nvPr/>
        </p:nvSpPr>
        <p:spPr>
          <a:xfrm>
            <a:off x="1987591" y="2499064"/>
            <a:ext cx="214360" cy="788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266560" y="2555684"/>
            <a:ext cx="711971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(IV)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251155" y="4163718"/>
            <a:ext cx="814647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dirty="0" smtClean="0"/>
              <a:t>(V</a:t>
            </a:r>
            <a:r>
              <a:rPr lang="en-US" baseline="30000" dirty="0" smtClean="0"/>
              <a:t>7</a:t>
            </a:r>
            <a:r>
              <a:rPr lang="en-US" dirty="0" smtClean="0"/>
              <a:t>/IV</a:t>
            </a:r>
            <a:r>
              <a:rPr lang="en-US" dirty="0"/>
              <a:t>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621892" y="4034106"/>
            <a:ext cx="683200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dirty="0" smtClean="0"/>
              <a:t>(V</a:t>
            </a:r>
            <a:r>
              <a:rPr lang="en-US" baseline="30000" dirty="0" smtClean="0"/>
              <a:t>7</a:t>
            </a:r>
            <a:r>
              <a:rPr lang="en-US" dirty="0" smtClean="0"/>
              <a:t>/I)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658747" y="3686700"/>
            <a:ext cx="702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dirty="0" smtClean="0"/>
              <a:t>ecycle?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685800" y="1833415"/>
            <a:ext cx="716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 text		                 Text repetition                                               New, rhyming text (completion)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02778" y="5111370"/>
            <a:ext cx="780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Zone 1		              Zone 2		           Zone 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91110" y="743589"/>
            <a:ext cx="482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Harmonic/rhythmic </a:t>
            </a:r>
            <a:r>
              <a:rPr lang="en-US" dirty="0"/>
              <a:t>m</a:t>
            </a:r>
            <a:r>
              <a:rPr lang="en-US" dirty="0" smtClean="0"/>
              <a:t>otion through </a:t>
            </a:r>
            <a:r>
              <a:rPr lang="en-US" u="sng" dirty="0" smtClean="0"/>
              <a:t>three zones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33813" y="1600200"/>
            <a:ext cx="2431989" cy="3880501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065802" y="1587560"/>
            <a:ext cx="2597212" cy="3893141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02163" y="1587560"/>
            <a:ext cx="2602930" cy="3861523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66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0691" y="360348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Twelve-Bar Blues with Text-Pattern 1 (a 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a</a:t>
            </a:r>
            <a:r>
              <a:rPr lang="en-US" dirty="0" smtClean="0"/>
              <a:t>’, b </a:t>
            </a:r>
            <a:r>
              <a:rPr lang="en-US" dirty="0" err="1" smtClean="0"/>
              <a:t>b</a:t>
            </a: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dirty="0" smtClean="0"/>
              <a:t>’, c </a:t>
            </a:r>
            <a:r>
              <a:rPr lang="en-US" dirty="0" err="1" smtClean="0"/>
              <a:t>c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dirty="0" smtClean="0"/>
              <a:t>’. . . .)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33813" y="4125262"/>
            <a:ext cx="18737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60106" y="2169699"/>
            <a:ext cx="5696" cy="3311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663012" y="2169699"/>
            <a:ext cx="2" cy="3311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4111312">
            <a:off x="1539331" y="2629060"/>
            <a:ext cx="1399340" cy="1697007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3065802" y="3029263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55505" y="4034106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67613" y="3029263"/>
            <a:ext cx="5696" cy="990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90078" y="2555684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997585" y="4019863"/>
            <a:ext cx="1429993" cy="14243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7585" y="2555684"/>
            <a:ext cx="0" cy="14641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62607" y="3170620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IV</a:t>
            </a:r>
            <a:endParaRPr lang="en-US" sz="4000" dirty="0"/>
          </a:p>
        </p:txBody>
      </p:sp>
      <p:sp>
        <p:nvSpPr>
          <p:cNvPr id="41" name="TextBox 40"/>
          <p:cNvSpPr txBox="1"/>
          <p:nvPr/>
        </p:nvSpPr>
        <p:spPr>
          <a:xfrm>
            <a:off x="4357592" y="4125261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2" name="TextBox 41"/>
          <p:cNvSpPr txBox="1"/>
          <p:nvPr/>
        </p:nvSpPr>
        <p:spPr>
          <a:xfrm>
            <a:off x="633813" y="4125261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4" name="TextBox 43"/>
          <p:cNvSpPr txBox="1"/>
          <p:nvPr/>
        </p:nvSpPr>
        <p:spPr>
          <a:xfrm>
            <a:off x="5836778" y="2675320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V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6930288" y="4085381"/>
            <a:ext cx="429782" cy="70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8" name="TextBox 47"/>
          <p:cNvSpPr txBox="1"/>
          <p:nvPr/>
        </p:nvSpPr>
        <p:spPr>
          <a:xfrm>
            <a:off x="603903" y="4700009"/>
            <a:ext cx="8098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1                2             3              4                  5                6                 7             8                   9                10               11               12</a:t>
            </a:r>
            <a:endParaRPr lang="en-US" sz="1200" dirty="0"/>
          </a:p>
        </p:txBody>
      </p:sp>
      <p:sp>
        <p:nvSpPr>
          <p:cNvPr id="52" name="Rectangle 51"/>
          <p:cNvSpPr/>
          <p:nvPr/>
        </p:nvSpPr>
        <p:spPr>
          <a:xfrm>
            <a:off x="1987591" y="2499064"/>
            <a:ext cx="214360" cy="788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266560" y="2555684"/>
            <a:ext cx="711971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(IV)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251155" y="4163718"/>
            <a:ext cx="814647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dirty="0" smtClean="0"/>
              <a:t>(V</a:t>
            </a:r>
            <a:r>
              <a:rPr lang="en-US" baseline="30000" dirty="0" smtClean="0"/>
              <a:t>7</a:t>
            </a:r>
            <a:r>
              <a:rPr lang="en-US" dirty="0" smtClean="0"/>
              <a:t>/IV</a:t>
            </a:r>
            <a:r>
              <a:rPr lang="en-US" dirty="0"/>
              <a:t>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621892" y="4034106"/>
            <a:ext cx="683200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dirty="0" smtClean="0"/>
              <a:t>(V</a:t>
            </a:r>
            <a:r>
              <a:rPr lang="en-US" baseline="30000" dirty="0" smtClean="0"/>
              <a:t>7</a:t>
            </a:r>
            <a:r>
              <a:rPr lang="en-US" dirty="0" smtClean="0"/>
              <a:t>/I)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658747" y="3686700"/>
            <a:ext cx="702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dirty="0" smtClean="0"/>
              <a:t>ecycle?</a:t>
            </a:r>
            <a:endParaRPr 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502778" y="5111370"/>
            <a:ext cx="780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Zone 1		              Zone 2		           Zone 3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633813" y="2286000"/>
            <a:ext cx="1353778" cy="2691008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3028057" y="2344334"/>
            <a:ext cx="1625128" cy="2684732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5690078" y="2344334"/>
            <a:ext cx="1548922" cy="2767036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85800" y="183341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 text		              Text repetition                                                 New, rhyming text (completion)</a:t>
            </a:r>
          </a:p>
          <a:p>
            <a:r>
              <a:rPr lang="en-US" sz="1200" dirty="0" smtClean="0"/>
              <a:t>(statement/proposition)                        (intensification; harmonic motion)              (resolution, closure)</a:t>
            </a:r>
            <a:endParaRPr lang="en-US" sz="1200" dirty="0"/>
          </a:p>
        </p:txBody>
      </p:sp>
      <p:sp>
        <p:nvSpPr>
          <p:cNvPr id="31" name="Rectangle 30"/>
          <p:cNvSpPr/>
          <p:nvPr/>
        </p:nvSpPr>
        <p:spPr>
          <a:xfrm>
            <a:off x="633813" y="1600200"/>
            <a:ext cx="2431989" cy="3880501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65802" y="1587560"/>
            <a:ext cx="2597212" cy="3893141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702163" y="1587560"/>
            <a:ext cx="2602930" cy="3861523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091110" y="743589"/>
            <a:ext cx="482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Harmonic/rhythmic </a:t>
            </a:r>
            <a:r>
              <a:rPr lang="en-US" dirty="0"/>
              <a:t>m</a:t>
            </a:r>
            <a:r>
              <a:rPr lang="en-US" dirty="0" smtClean="0"/>
              <a:t>otion through </a:t>
            </a:r>
            <a:r>
              <a:rPr lang="en-US" u="sng" dirty="0" smtClean="0"/>
              <a:t>three zones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73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0691" y="360348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Twelve-Bar Blues with Text-Pattern 1 (a 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a</a:t>
            </a:r>
            <a:r>
              <a:rPr lang="en-US" dirty="0" smtClean="0"/>
              <a:t>’, b </a:t>
            </a:r>
            <a:r>
              <a:rPr lang="en-US" dirty="0" err="1" smtClean="0"/>
              <a:t>b</a:t>
            </a: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dirty="0" smtClean="0"/>
              <a:t>’, c </a:t>
            </a:r>
            <a:r>
              <a:rPr lang="en-US" dirty="0" err="1" smtClean="0"/>
              <a:t>c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dirty="0" smtClean="0"/>
              <a:t>’. . . .)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33813" y="4125262"/>
            <a:ext cx="18737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60106" y="2169699"/>
            <a:ext cx="5696" cy="3311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663012" y="2169699"/>
            <a:ext cx="2" cy="3311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4111312">
            <a:off x="1539331" y="2629060"/>
            <a:ext cx="1399340" cy="1697007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3065802" y="3029263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55505" y="4034106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67613" y="3029263"/>
            <a:ext cx="5696" cy="990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90078" y="2555684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997585" y="4019863"/>
            <a:ext cx="1429993" cy="14243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7585" y="2555684"/>
            <a:ext cx="0" cy="14641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62607" y="3170620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IV</a:t>
            </a:r>
            <a:endParaRPr lang="en-US" sz="4000" dirty="0"/>
          </a:p>
        </p:txBody>
      </p:sp>
      <p:sp>
        <p:nvSpPr>
          <p:cNvPr id="41" name="TextBox 40"/>
          <p:cNvSpPr txBox="1"/>
          <p:nvPr/>
        </p:nvSpPr>
        <p:spPr>
          <a:xfrm>
            <a:off x="4357592" y="4125261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2" name="TextBox 41"/>
          <p:cNvSpPr txBox="1"/>
          <p:nvPr/>
        </p:nvSpPr>
        <p:spPr>
          <a:xfrm>
            <a:off x="633813" y="4125261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4" name="TextBox 43"/>
          <p:cNvSpPr txBox="1"/>
          <p:nvPr/>
        </p:nvSpPr>
        <p:spPr>
          <a:xfrm>
            <a:off x="5836778" y="2675320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V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6930288" y="4085381"/>
            <a:ext cx="429782" cy="70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8" name="TextBox 47"/>
          <p:cNvSpPr txBox="1"/>
          <p:nvPr/>
        </p:nvSpPr>
        <p:spPr>
          <a:xfrm>
            <a:off x="603903" y="4700009"/>
            <a:ext cx="8098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1                2             3              4                  5                6                 7             8                   9                10               11               12</a:t>
            </a:r>
            <a:endParaRPr lang="en-US" sz="1200" dirty="0"/>
          </a:p>
        </p:txBody>
      </p:sp>
      <p:sp>
        <p:nvSpPr>
          <p:cNvPr id="52" name="Rectangle 51"/>
          <p:cNvSpPr/>
          <p:nvPr/>
        </p:nvSpPr>
        <p:spPr>
          <a:xfrm>
            <a:off x="1987591" y="2499064"/>
            <a:ext cx="214360" cy="788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266560" y="2555684"/>
            <a:ext cx="711971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(IV)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251155" y="4163718"/>
            <a:ext cx="814647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dirty="0" smtClean="0"/>
              <a:t>(V</a:t>
            </a:r>
            <a:r>
              <a:rPr lang="en-US" baseline="30000" dirty="0" smtClean="0"/>
              <a:t>7</a:t>
            </a:r>
            <a:r>
              <a:rPr lang="en-US" dirty="0" smtClean="0"/>
              <a:t>/IV</a:t>
            </a:r>
            <a:r>
              <a:rPr lang="en-US" dirty="0"/>
              <a:t>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621892" y="4034106"/>
            <a:ext cx="683200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dirty="0" smtClean="0"/>
              <a:t>(V</a:t>
            </a:r>
            <a:r>
              <a:rPr lang="en-US" baseline="30000" dirty="0" smtClean="0"/>
              <a:t>7</a:t>
            </a:r>
            <a:r>
              <a:rPr lang="en-US" dirty="0" smtClean="0"/>
              <a:t>/I)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658747" y="3686700"/>
            <a:ext cx="702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dirty="0" smtClean="0"/>
              <a:t>ecycle?</a:t>
            </a:r>
            <a:endParaRPr 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502778" y="5111370"/>
            <a:ext cx="780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Zone 1		              Zone 2		           Zone 3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633813" y="2286000"/>
            <a:ext cx="1353778" cy="2691008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3028057" y="2344334"/>
            <a:ext cx="1625128" cy="2684732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5690078" y="2344334"/>
            <a:ext cx="1548922" cy="2767036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Left Brace 67"/>
          <p:cNvSpPr/>
          <p:nvPr/>
        </p:nvSpPr>
        <p:spPr>
          <a:xfrm rot="5400000">
            <a:off x="1688323" y="532876"/>
            <a:ext cx="334182" cy="2339228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Left Brace 68"/>
          <p:cNvSpPr/>
          <p:nvPr/>
        </p:nvSpPr>
        <p:spPr>
          <a:xfrm rot="5400000">
            <a:off x="4096682" y="479864"/>
            <a:ext cx="353142" cy="2426294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c 71"/>
          <p:cNvSpPr/>
          <p:nvPr/>
        </p:nvSpPr>
        <p:spPr>
          <a:xfrm>
            <a:off x="1844624" y="1064443"/>
            <a:ext cx="2428629" cy="650645"/>
          </a:xfrm>
          <a:prstGeom prst="arc">
            <a:avLst>
              <a:gd name="adj1" fmla="val 10674443"/>
              <a:gd name="adj2" fmla="val 0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2102101" y="1290881"/>
            <a:ext cx="1927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</a:t>
            </a:r>
            <a:r>
              <a:rPr lang="en-US" sz="1100" dirty="0" smtClean="0"/>
              <a:t>eflection/symmetry by text</a:t>
            </a:r>
            <a:endParaRPr lang="en-US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685800" y="183341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 text		              Text repetition                                                 New, rhyming text (completion)</a:t>
            </a:r>
          </a:p>
          <a:p>
            <a:r>
              <a:rPr lang="en-US" sz="1200" dirty="0" smtClean="0"/>
              <a:t>(statement/proposition)                        (intensification; harmonic motion)              (resolution, closure)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>
            <a:off x="633813" y="1600200"/>
            <a:ext cx="2431989" cy="3880501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86213" y="1752601"/>
            <a:ext cx="2272725" cy="372810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065802" y="1587560"/>
            <a:ext cx="2597212" cy="3893141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702163" y="1587560"/>
            <a:ext cx="2602930" cy="3861523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091110" y="743589"/>
            <a:ext cx="482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Harmonic/rhythmic </a:t>
            </a:r>
            <a:r>
              <a:rPr lang="en-US" dirty="0"/>
              <a:t>m</a:t>
            </a:r>
            <a:r>
              <a:rPr lang="en-US" dirty="0" smtClean="0"/>
              <a:t>otion through </a:t>
            </a:r>
            <a:r>
              <a:rPr lang="en-US" u="sng" dirty="0" smtClean="0"/>
              <a:t>three zones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0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0691" y="360348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Twelve-Bar Blues with Text-Pattern 1 (a 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a</a:t>
            </a:r>
            <a:r>
              <a:rPr lang="en-US" dirty="0" smtClean="0"/>
              <a:t>’, b </a:t>
            </a:r>
            <a:r>
              <a:rPr lang="en-US" dirty="0" err="1" smtClean="0"/>
              <a:t>b</a:t>
            </a: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dirty="0" smtClean="0"/>
              <a:t>’, c </a:t>
            </a:r>
            <a:r>
              <a:rPr lang="en-US" dirty="0" err="1" smtClean="0"/>
              <a:t>c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dirty="0" smtClean="0"/>
              <a:t>’. . . .)</a:t>
            </a:r>
          </a:p>
          <a:p>
            <a:pPr algn="ctr"/>
            <a:r>
              <a:rPr lang="en-US" dirty="0" smtClean="0"/>
              <a:t>Interlocking Symmetries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33813" y="4125262"/>
            <a:ext cx="18737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60106" y="2169699"/>
            <a:ext cx="5696" cy="3311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663012" y="2169699"/>
            <a:ext cx="2" cy="3311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4111312">
            <a:off x="1539331" y="2629060"/>
            <a:ext cx="1399340" cy="1697007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3065802" y="3029263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55505" y="4034106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67613" y="3029263"/>
            <a:ext cx="5696" cy="990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90078" y="2555684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997585" y="4019863"/>
            <a:ext cx="1429993" cy="14243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7585" y="2555684"/>
            <a:ext cx="0" cy="14641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62607" y="3170620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IV</a:t>
            </a:r>
            <a:endParaRPr lang="en-US" sz="4000" dirty="0"/>
          </a:p>
        </p:txBody>
      </p:sp>
      <p:sp>
        <p:nvSpPr>
          <p:cNvPr id="41" name="TextBox 40"/>
          <p:cNvSpPr txBox="1"/>
          <p:nvPr/>
        </p:nvSpPr>
        <p:spPr>
          <a:xfrm>
            <a:off x="4357592" y="4125261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2" name="TextBox 41"/>
          <p:cNvSpPr txBox="1"/>
          <p:nvPr/>
        </p:nvSpPr>
        <p:spPr>
          <a:xfrm>
            <a:off x="633813" y="4125261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4" name="TextBox 43"/>
          <p:cNvSpPr txBox="1"/>
          <p:nvPr/>
        </p:nvSpPr>
        <p:spPr>
          <a:xfrm>
            <a:off x="5836778" y="2675320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V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6930288" y="4085381"/>
            <a:ext cx="429782" cy="70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8" name="TextBox 47"/>
          <p:cNvSpPr txBox="1"/>
          <p:nvPr/>
        </p:nvSpPr>
        <p:spPr>
          <a:xfrm>
            <a:off x="603903" y="4700009"/>
            <a:ext cx="8098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1                2             3              4                  5                6                 7             8                   9                10               11               12</a:t>
            </a:r>
            <a:endParaRPr lang="en-US" sz="1200" dirty="0"/>
          </a:p>
        </p:txBody>
      </p:sp>
      <p:sp>
        <p:nvSpPr>
          <p:cNvPr id="52" name="Rectangle 51"/>
          <p:cNvSpPr/>
          <p:nvPr/>
        </p:nvSpPr>
        <p:spPr>
          <a:xfrm>
            <a:off x="1987591" y="2499064"/>
            <a:ext cx="214360" cy="788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266560" y="2555684"/>
            <a:ext cx="711971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(IV)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251155" y="4163718"/>
            <a:ext cx="814647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dirty="0" smtClean="0"/>
              <a:t>(V</a:t>
            </a:r>
            <a:r>
              <a:rPr lang="en-US" baseline="30000" dirty="0" smtClean="0"/>
              <a:t>7</a:t>
            </a:r>
            <a:r>
              <a:rPr lang="en-US" dirty="0" smtClean="0"/>
              <a:t>/IV</a:t>
            </a:r>
            <a:r>
              <a:rPr lang="en-US" dirty="0"/>
              <a:t>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621892" y="4034106"/>
            <a:ext cx="683200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dirty="0" smtClean="0"/>
              <a:t>(V</a:t>
            </a:r>
            <a:r>
              <a:rPr lang="en-US" baseline="30000" dirty="0" smtClean="0"/>
              <a:t>7</a:t>
            </a:r>
            <a:r>
              <a:rPr lang="en-US" dirty="0" smtClean="0"/>
              <a:t>/I)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658747" y="3686700"/>
            <a:ext cx="702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dirty="0" smtClean="0"/>
              <a:t>ecycle?</a:t>
            </a:r>
            <a:endParaRPr 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502778" y="5111370"/>
            <a:ext cx="780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Zone 1		              Zone 2		           Zone 3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633813" y="2286000"/>
            <a:ext cx="1353778" cy="2691008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3028057" y="2344334"/>
            <a:ext cx="1625128" cy="2684732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5690078" y="2344334"/>
            <a:ext cx="1548922" cy="2767036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Left Brace 67"/>
          <p:cNvSpPr/>
          <p:nvPr/>
        </p:nvSpPr>
        <p:spPr>
          <a:xfrm rot="5400000">
            <a:off x="1688323" y="532876"/>
            <a:ext cx="334182" cy="2339228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Left Brace 68"/>
          <p:cNvSpPr/>
          <p:nvPr/>
        </p:nvSpPr>
        <p:spPr>
          <a:xfrm rot="5400000">
            <a:off x="4096682" y="479864"/>
            <a:ext cx="353142" cy="2426294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Left Brace 69"/>
          <p:cNvSpPr/>
          <p:nvPr/>
        </p:nvSpPr>
        <p:spPr>
          <a:xfrm rot="16200000">
            <a:off x="4121199" y="4472610"/>
            <a:ext cx="353142" cy="2426294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Left Brace 70"/>
          <p:cNvSpPr/>
          <p:nvPr/>
        </p:nvSpPr>
        <p:spPr>
          <a:xfrm rot="16200000">
            <a:off x="6834988" y="4388041"/>
            <a:ext cx="353142" cy="2595432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c 71"/>
          <p:cNvSpPr/>
          <p:nvPr/>
        </p:nvSpPr>
        <p:spPr>
          <a:xfrm>
            <a:off x="1844624" y="1064443"/>
            <a:ext cx="2428629" cy="650645"/>
          </a:xfrm>
          <a:prstGeom prst="arc">
            <a:avLst>
              <a:gd name="adj1" fmla="val 10674443"/>
              <a:gd name="adj2" fmla="val 0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c 72"/>
          <p:cNvSpPr/>
          <p:nvPr/>
        </p:nvSpPr>
        <p:spPr>
          <a:xfrm rot="10800000">
            <a:off x="4297770" y="5685754"/>
            <a:ext cx="2713789" cy="559307"/>
          </a:xfrm>
          <a:prstGeom prst="arc">
            <a:avLst>
              <a:gd name="adj1" fmla="val 10674443"/>
              <a:gd name="adj2" fmla="val 0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2102101" y="1290881"/>
            <a:ext cx="1927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</a:t>
            </a:r>
            <a:r>
              <a:rPr lang="en-US" sz="1100" dirty="0" smtClean="0"/>
              <a:t>eflection/symmetry by text</a:t>
            </a:r>
            <a:endParaRPr lang="en-US" sz="1100" dirty="0"/>
          </a:p>
        </p:txBody>
      </p:sp>
      <p:sp>
        <p:nvSpPr>
          <p:cNvPr id="75" name="TextBox 74"/>
          <p:cNvSpPr txBox="1"/>
          <p:nvPr/>
        </p:nvSpPr>
        <p:spPr>
          <a:xfrm>
            <a:off x="4355505" y="5828078"/>
            <a:ext cx="2728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</a:t>
            </a:r>
            <a:r>
              <a:rPr lang="en-US" sz="1100" dirty="0" smtClean="0"/>
              <a:t>eflection/symmetry by harmonic contour</a:t>
            </a:r>
            <a:endParaRPr lang="en-US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685800" y="183341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 text		                Text repetition                                                 New, rhyming text (completion)</a:t>
            </a:r>
          </a:p>
          <a:p>
            <a:r>
              <a:rPr lang="en-US" sz="1200" dirty="0" smtClean="0"/>
              <a:t>(statement/proposition)                           (intensification; harmonic motion)              (resolution, closure)</a:t>
            </a:r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>
            <a:off x="633813" y="1600200"/>
            <a:ext cx="2431989" cy="3880501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65802" y="1587560"/>
            <a:ext cx="2597212" cy="3893141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702163" y="1587560"/>
            <a:ext cx="2602930" cy="3861523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59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0691" y="175682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Twelve-Bar Blues with Text-Pattern 1 (a 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a</a:t>
            </a:r>
            <a:r>
              <a:rPr lang="en-US" dirty="0" smtClean="0"/>
              <a:t>’, b </a:t>
            </a:r>
            <a:r>
              <a:rPr lang="en-US" dirty="0" err="1" smtClean="0"/>
              <a:t>b</a:t>
            </a: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dirty="0" smtClean="0"/>
              <a:t>’, c </a:t>
            </a:r>
            <a:r>
              <a:rPr lang="en-US" dirty="0" err="1" smtClean="0"/>
              <a:t>c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dirty="0" smtClean="0"/>
              <a:t>’. . . .)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75481" y="2334563"/>
            <a:ext cx="24538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89564" y="1330036"/>
            <a:ext cx="7895" cy="15179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63012" y="1330036"/>
            <a:ext cx="2493" cy="15179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97459" y="1948934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60492" y="2371019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384511" y="1948934"/>
            <a:ext cx="1" cy="4220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702162" y="1710217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11561" y="2415425"/>
            <a:ext cx="1429993" cy="14243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7585" y="1697580"/>
            <a:ext cx="0" cy="7320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21429" y="1147152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IV</a:t>
            </a:r>
            <a:endParaRPr lang="en-US" sz="4000" dirty="0"/>
          </a:p>
        </p:txBody>
      </p:sp>
      <p:sp>
        <p:nvSpPr>
          <p:cNvPr id="41" name="TextBox 40"/>
          <p:cNvSpPr txBox="1"/>
          <p:nvPr/>
        </p:nvSpPr>
        <p:spPr>
          <a:xfrm>
            <a:off x="4632403" y="1674294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2" name="TextBox 41"/>
          <p:cNvSpPr txBox="1"/>
          <p:nvPr/>
        </p:nvSpPr>
        <p:spPr>
          <a:xfrm>
            <a:off x="661984" y="1486566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4" name="TextBox 43"/>
          <p:cNvSpPr txBox="1"/>
          <p:nvPr/>
        </p:nvSpPr>
        <p:spPr>
          <a:xfrm>
            <a:off x="5775284" y="1002331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V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7192110" y="1674294"/>
            <a:ext cx="429782" cy="70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8" name="TextBox 47"/>
          <p:cNvSpPr txBox="1"/>
          <p:nvPr/>
        </p:nvSpPr>
        <p:spPr>
          <a:xfrm>
            <a:off x="655824" y="3206736"/>
            <a:ext cx="8098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1                2             3              4                  5                6                 7             8                   9                10               11               12</a:t>
            </a:r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6297698" y="1825120"/>
            <a:ext cx="711971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(IV)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195736" y="2408201"/>
            <a:ext cx="814647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dirty="0" smtClean="0"/>
              <a:t>(V</a:t>
            </a:r>
            <a:r>
              <a:rPr lang="en-US" baseline="30000" dirty="0" smtClean="0"/>
              <a:t>7</a:t>
            </a:r>
            <a:r>
              <a:rPr lang="en-US" dirty="0" smtClean="0"/>
              <a:t>/IV</a:t>
            </a:r>
            <a:r>
              <a:rPr lang="en-US" dirty="0"/>
              <a:t>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749376" y="2771437"/>
            <a:ext cx="683200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dirty="0" smtClean="0"/>
              <a:t>(V</a:t>
            </a:r>
            <a:r>
              <a:rPr lang="en-US" baseline="30000" dirty="0" smtClean="0"/>
              <a:t>7</a:t>
            </a:r>
            <a:r>
              <a:rPr lang="en-US" dirty="0" smtClean="0"/>
              <a:t>/I)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749376" y="2479541"/>
            <a:ext cx="702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dirty="0" smtClean="0"/>
              <a:t>ecycle?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631350" y="3499650"/>
            <a:ext cx="780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Zone 1		              Zone 2		           Zone 3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8" y="4055073"/>
            <a:ext cx="2762108" cy="230359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09722" y="6377070"/>
            <a:ext cx="1287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Bessie Smith</a:t>
            </a:r>
            <a:endParaRPr lang="en-US" sz="16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61" y="4055073"/>
            <a:ext cx="2292081" cy="230359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62185" y="6377070"/>
            <a:ext cx="2947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“Reckless Blues,” January 14, 1925</a:t>
            </a:r>
            <a:endParaRPr lang="en-US" sz="1400" dirty="0"/>
          </a:p>
        </p:txBody>
      </p:sp>
      <p:sp>
        <p:nvSpPr>
          <p:cNvPr id="39" name="Arc 38"/>
          <p:cNvSpPr/>
          <p:nvPr/>
        </p:nvSpPr>
        <p:spPr>
          <a:xfrm>
            <a:off x="1169635" y="601168"/>
            <a:ext cx="2428629" cy="650645"/>
          </a:xfrm>
          <a:prstGeom prst="arc">
            <a:avLst>
              <a:gd name="adj1" fmla="val 10674443"/>
              <a:gd name="adj2" fmla="val 0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5205" y="675987"/>
            <a:ext cx="2438400" cy="3262528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097459" y="731828"/>
            <a:ext cx="2563091" cy="3233999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716016" y="703298"/>
            <a:ext cx="2651041" cy="3291057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79092" y="945050"/>
            <a:ext cx="716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 text		                 Text repetition                                               New, rhyming text (completion)</a:t>
            </a:r>
            <a:endParaRPr lang="en-US" sz="1200" dirty="0"/>
          </a:p>
        </p:txBody>
      </p:sp>
      <p:sp>
        <p:nvSpPr>
          <p:cNvPr id="32" name="Arc 31"/>
          <p:cNvSpPr/>
          <p:nvPr/>
        </p:nvSpPr>
        <p:spPr>
          <a:xfrm rot="10800000">
            <a:off x="4241197" y="2498786"/>
            <a:ext cx="2713789" cy="559307"/>
          </a:xfrm>
          <a:prstGeom prst="arc">
            <a:avLst>
              <a:gd name="adj1" fmla="val 10674443"/>
              <a:gd name="adj2" fmla="val 0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298932" y="2641110"/>
            <a:ext cx="2728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</a:t>
            </a:r>
            <a:r>
              <a:rPr lang="en-US" sz="1100" dirty="0" smtClean="0"/>
              <a:t>eflection/symmetry by harmonic contour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2663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4" y="1039368"/>
            <a:ext cx="3643071" cy="4751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650" y="6099287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W. C. Handy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86968"/>
            <a:ext cx="3712464" cy="5056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5332" y="611210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61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76"/>
            <a:ext cx="9144000" cy="655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91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76"/>
            <a:ext cx="9144000" cy="655524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676400"/>
            <a:ext cx="4572000" cy="449580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462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76"/>
            <a:ext cx="9144000" cy="655524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676400"/>
            <a:ext cx="4572000" cy="449580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724400" y="381000"/>
            <a:ext cx="4267200" cy="60960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67400" y="6927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Non-Blues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3673" y="169025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Blues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5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132" y="504855"/>
            <a:ext cx="829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European and American music in the first half of the twentieth century: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589" y="1066800"/>
            <a:ext cx="8478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Emergence of </a:t>
            </a:r>
            <a:r>
              <a:rPr lang="en-US" sz="1600" dirty="0" smtClean="0"/>
              <a:t>different</a:t>
            </a:r>
            <a:r>
              <a:rPr lang="en-US" sz="1600" dirty="0"/>
              <a:t>, culturally competing styles of “modernism</a:t>
            </a:r>
            <a:r>
              <a:rPr lang="en-US" sz="1600" dirty="0" smtClean="0"/>
              <a:t>,” </a:t>
            </a:r>
          </a:p>
          <a:p>
            <a:pPr algn="ctr"/>
            <a:r>
              <a:rPr lang="en-US" sz="1600" dirty="0" smtClean="0"/>
              <a:t>each </a:t>
            </a:r>
            <a:r>
              <a:rPr lang="en-US" sz="1600" dirty="0"/>
              <a:t>semiotically marked </a:t>
            </a:r>
            <a:r>
              <a:rPr lang="en-US" sz="1600" dirty="0" smtClean="0"/>
              <a:t>by </a:t>
            </a:r>
            <a:r>
              <a:rPr lang="en-US" sz="1600" dirty="0"/>
              <a:t>old-world/new-world </a:t>
            </a:r>
            <a:r>
              <a:rPr lang="en-US" sz="1600" dirty="0" smtClean="0"/>
              <a:t>connotations of </a:t>
            </a:r>
            <a:r>
              <a:rPr lang="en-US" sz="1600" dirty="0"/>
              <a:t>class, </a:t>
            </a:r>
            <a:r>
              <a:rPr lang="en-US" sz="1600" dirty="0" smtClean="0"/>
              <a:t>race</a:t>
            </a:r>
            <a:r>
              <a:rPr lang="en-US" sz="1600" dirty="0"/>
              <a:t>, generation, etc.  </a:t>
            </a:r>
            <a:endParaRPr lang="en-US" sz="1600" dirty="0" smtClean="0"/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6338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13"/>
            <a:ext cx="9144000" cy="66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42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37"/>
            <a:ext cx="9144000" cy="667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740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5"/>
            <a:ext cx="9144000" cy="680382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52400" y="2286000"/>
            <a:ext cx="4114800" cy="31242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8600" y="381000"/>
            <a:ext cx="4114800" cy="1981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1869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“Tango” style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581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12-bar “blues”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95800" y="27085"/>
            <a:ext cx="4343400" cy="584031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19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53"/>
            <a:ext cx="9144000" cy="66276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2400" y="55418"/>
            <a:ext cx="4343400" cy="619298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724400" y="179485"/>
            <a:ext cx="4419600" cy="606891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Tango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23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7" y="990600"/>
            <a:ext cx="3030933" cy="4367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564592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Marion Harris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71542" y="5625333"/>
            <a:ext cx="4653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“Paradise Blues,” rec. November 17, 1916</a:t>
            </a:r>
          </a:p>
          <a:p>
            <a:pPr algn="ctr"/>
            <a:r>
              <a:rPr lang="en-US" dirty="0" smtClean="0"/>
              <a:t>(but not a 12-bar blues at all!)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90600"/>
            <a:ext cx="3299871" cy="4367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4035" y="3048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Early recordings of songs called “blues”: by popular white singers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03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7" y="990600"/>
            <a:ext cx="3030933" cy="4367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564592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Marion Harris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71542" y="5625333"/>
            <a:ext cx="4653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“Paradise Blues,” rec. November 17, 1916</a:t>
            </a:r>
          </a:p>
          <a:p>
            <a:pPr algn="ctr"/>
            <a:r>
              <a:rPr lang="en-US" dirty="0" smtClean="0"/>
              <a:t>(but not a 12-bar blues at all!)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90600"/>
            <a:ext cx="3299871" cy="4367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4035" y="3048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Early recordings of songs called “blues”: by popular white singers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5983" y="4496512"/>
            <a:ext cx="2057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70C0"/>
                </a:solidFill>
              </a:rPr>
              <a:t>Honey, don’t play me no opera,</a:t>
            </a:r>
          </a:p>
          <a:p>
            <a:r>
              <a:rPr lang="en-US" sz="1000" b="1" dirty="0" smtClean="0">
                <a:solidFill>
                  <a:srgbClr val="0070C0"/>
                </a:solidFill>
              </a:rPr>
              <a:t>Play me some blue melody. </a:t>
            </a:r>
            <a:endParaRPr lang="en-US" sz="1000" b="1" dirty="0">
              <a:solidFill>
                <a:srgbClr val="0070C0"/>
              </a:solidFill>
            </a:endParaRPr>
          </a:p>
          <a:p>
            <a:r>
              <a:rPr lang="en-US" sz="1000" b="1" dirty="0" smtClean="0">
                <a:solidFill>
                  <a:srgbClr val="0070C0"/>
                </a:solidFill>
              </a:rPr>
              <a:t>I don’t care </a:t>
            </a:r>
            <a:r>
              <a:rPr lang="en-US" sz="1000" b="1" dirty="0" err="1" smtClean="0">
                <a:solidFill>
                  <a:srgbClr val="0070C0"/>
                </a:solidFill>
              </a:rPr>
              <a:t>nothin</a:t>
            </a:r>
            <a:r>
              <a:rPr lang="en-US" sz="1000" b="1" dirty="0" smtClean="0">
                <a:solidFill>
                  <a:srgbClr val="0070C0"/>
                </a:solidFill>
              </a:rPr>
              <a:t>’ ‘bout </a:t>
            </a:r>
            <a:r>
              <a:rPr lang="en-US" sz="1000" b="1" i="1" dirty="0" smtClean="0">
                <a:solidFill>
                  <a:srgbClr val="0070C0"/>
                </a:solidFill>
              </a:rPr>
              <a:t>Carmen</a:t>
            </a:r>
          </a:p>
          <a:p>
            <a:r>
              <a:rPr lang="en-US" sz="1000" b="1" dirty="0" smtClean="0">
                <a:solidFill>
                  <a:srgbClr val="0070C0"/>
                </a:solidFill>
              </a:rPr>
              <a:t>When I hear these harmonies. . . . </a:t>
            </a:r>
            <a:endParaRPr lang="en-US" sz="1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70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9" y="609600"/>
            <a:ext cx="3149311" cy="4537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9601"/>
            <a:ext cx="3693412" cy="4532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2280" y="5562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Marion Harris</a:t>
            </a:r>
          </a:p>
          <a:p>
            <a:pPr algn="ctr"/>
            <a:r>
              <a:rPr lang="en-US" dirty="0" smtClean="0"/>
              <a:t>“St. Louis Blues,” April 16, 1920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08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61110"/>
            <a:ext cx="4499675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85800"/>
            <a:ext cx="249631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91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1109" y="685800"/>
            <a:ext cx="8028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1910s, Initial impact of African-American popular-music styles and influences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(= overlapping styles, often also combined, blurred, and picked up, </a:t>
            </a:r>
          </a:p>
          <a:p>
            <a:pPr algn="ctr"/>
            <a:r>
              <a:rPr lang="en-US" b="1" dirty="0" smtClean="0"/>
              <a:t>imitated as “new 20</a:t>
            </a:r>
            <a:r>
              <a:rPr lang="en-US" b="1" baseline="30000" dirty="0" smtClean="0"/>
              <a:t>th</a:t>
            </a:r>
            <a:r>
              <a:rPr lang="en-US" b="1" dirty="0" smtClean="0"/>
              <a:t>-c. urban-modern style” by white America)</a:t>
            </a:r>
          </a:p>
        </p:txBody>
      </p:sp>
    </p:spTree>
    <p:extLst>
      <p:ext uri="{BB962C8B-B14F-4D97-AF65-F5344CB8AC3E}">
        <p14:creationId xmlns:p14="http://schemas.microsoft.com/office/powerpoint/2010/main" val="27367396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1109" y="685800"/>
            <a:ext cx="8028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1910s, Initial impact of African-American popular-music styles and influences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(= overlapping styles, often also combined, blurred, and picked up, </a:t>
            </a:r>
          </a:p>
          <a:p>
            <a:pPr algn="ctr"/>
            <a:r>
              <a:rPr lang="en-US" b="1" dirty="0" smtClean="0"/>
              <a:t>imitated as “new 20</a:t>
            </a:r>
            <a:r>
              <a:rPr lang="en-US" b="1" baseline="30000" dirty="0" smtClean="0"/>
              <a:t>th</a:t>
            </a:r>
            <a:r>
              <a:rPr lang="en-US" b="1" dirty="0" smtClean="0"/>
              <a:t>-c. urban-modern style” by white America)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2660073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Minstrelsy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11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132" y="504855"/>
            <a:ext cx="829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European and American music in the first half of the twentieth century: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589" y="1066800"/>
            <a:ext cx="8478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Emergence of </a:t>
            </a:r>
            <a:r>
              <a:rPr lang="en-US" sz="1600" dirty="0" smtClean="0"/>
              <a:t>different</a:t>
            </a:r>
            <a:r>
              <a:rPr lang="en-US" sz="1600" dirty="0"/>
              <a:t>, culturally competing styles of “modernism</a:t>
            </a:r>
            <a:r>
              <a:rPr lang="en-US" sz="1600" dirty="0" smtClean="0"/>
              <a:t>,” </a:t>
            </a:r>
          </a:p>
          <a:p>
            <a:pPr algn="ctr"/>
            <a:r>
              <a:rPr lang="en-US" sz="1600" dirty="0" smtClean="0"/>
              <a:t>each </a:t>
            </a:r>
            <a:r>
              <a:rPr lang="en-US" sz="1600" dirty="0"/>
              <a:t>semiotically marked </a:t>
            </a:r>
            <a:r>
              <a:rPr lang="en-US" sz="1600" dirty="0" smtClean="0"/>
              <a:t>by </a:t>
            </a:r>
            <a:r>
              <a:rPr lang="en-US" sz="1600" dirty="0"/>
              <a:t>old-world/new-world </a:t>
            </a:r>
            <a:r>
              <a:rPr lang="en-US" sz="1600" dirty="0" smtClean="0"/>
              <a:t>connotations of </a:t>
            </a:r>
            <a:r>
              <a:rPr lang="en-US" sz="1600" dirty="0"/>
              <a:t>class, </a:t>
            </a:r>
            <a:r>
              <a:rPr lang="en-US" sz="1600" dirty="0" smtClean="0"/>
              <a:t>race</a:t>
            </a:r>
            <a:r>
              <a:rPr lang="en-US" sz="1600" dirty="0"/>
              <a:t>, generation, etc.  </a:t>
            </a:r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In the twentieth century, what does it mean to be “modern”?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83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660073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Minstrelsy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Ragtime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09" y="685800"/>
            <a:ext cx="8028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1910s, Initial impact of African-American popular-music styles and influences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(= overlapping styles, often also combined, blurred, and picked up, </a:t>
            </a:r>
          </a:p>
          <a:p>
            <a:pPr algn="ctr"/>
            <a:r>
              <a:rPr lang="en-US" b="1" dirty="0" smtClean="0"/>
              <a:t>imitated as “new 20</a:t>
            </a:r>
            <a:r>
              <a:rPr lang="en-US" b="1" baseline="30000" dirty="0" smtClean="0"/>
              <a:t>th</a:t>
            </a:r>
            <a:r>
              <a:rPr lang="en-US" b="1" dirty="0" smtClean="0"/>
              <a:t>-c. urban-modern style” by white America)</a:t>
            </a:r>
          </a:p>
        </p:txBody>
      </p:sp>
    </p:spTree>
    <p:extLst>
      <p:ext uri="{BB962C8B-B14F-4D97-AF65-F5344CB8AC3E}">
        <p14:creationId xmlns:p14="http://schemas.microsoft.com/office/powerpoint/2010/main" val="1324211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660073"/>
            <a:ext cx="617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Minstrelsy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Ragtime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Black Vaudeville entertainments (black dialects,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1109" y="685800"/>
            <a:ext cx="8028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1910s, Initial impact of African-American popular-music styles and influences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(= overlapping styles, often also combined, blurred, and picked up, </a:t>
            </a:r>
          </a:p>
          <a:p>
            <a:pPr algn="ctr"/>
            <a:r>
              <a:rPr lang="en-US" b="1" dirty="0" smtClean="0"/>
              <a:t>imitated as “new 20</a:t>
            </a:r>
            <a:r>
              <a:rPr lang="en-US" b="1" baseline="30000" dirty="0" smtClean="0"/>
              <a:t>th</a:t>
            </a:r>
            <a:r>
              <a:rPr lang="en-US" b="1" dirty="0" smtClean="0"/>
              <a:t>-c. urban-modern style” by white America)</a:t>
            </a:r>
          </a:p>
        </p:txBody>
      </p:sp>
    </p:spTree>
    <p:extLst>
      <p:ext uri="{BB962C8B-B14F-4D97-AF65-F5344CB8AC3E}">
        <p14:creationId xmlns:p14="http://schemas.microsoft.com/office/powerpoint/2010/main" val="1324211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660073"/>
            <a:ext cx="617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Minstrelsy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Ragtime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Black Vaudeville entertainments (black dialects,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“Blues” as a style of singing—or a genre </a:t>
            </a:r>
          </a:p>
          <a:p>
            <a:r>
              <a:rPr lang="en-US" dirty="0"/>
              <a:t> </a:t>
            </a:r>
            <a:r>
              <a:rPr lang="en-US" dirty="0" smtClean="0"/>
              <a:t>     determined  by the nature of its 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09" y="685800"/>
            <a:ext cx="8028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1910s, Initial impact of African-American popular-music styles and influences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(= overlapping styles, often also combined, blurred, and picked up, </a:t>
            </a:r>
          </a:p>
          <a:p>
            <a:pPr algn="ctr"/>
            <a:r>
              <a:rPr lang="en-US" b="1" dirty="0" smtClean="0"/>
              <a:t>imitated as “new 20</a:t>
            </a:r>
            <a:r>
              <a:rPr lang="en-US" b="1" baseline="30000" dirty="0" smtClean="0"/>
              <a:t>th</a:t>
            </a:r>
            <a:r>
              <a:rPr lang="en-US" b="1" dirty="0" smtClean="0"/>
              <a:t>-c. urban-modern style” by white America)</a:t>
            </a:r>
          </a:p>
        </p:txBody>
      </p:sp>
    </p:spTree>
    <p:extLst>
      <p:ext uri="{BB962C8B-B14F-4D97-AF65-F5344CB8AC3E}">
        <p14:creationId xmlns:p14="http://schemas.microsoft.com/office/powerpoint/2010/main" val="1324211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660073"/>
            <a:ext cx="6172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Minstrelsy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Ragtime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Black Vaudeville entertainments (black dialects,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“Blues” as a style of singing—or a genre </a:t>
            </a:r>
          </a:p>
          <a:p>
            <a:r>
              <a:rPr lang="en-US" dirty="0"/>
              <a:t> </a:t>
            </a:r>
            <a:r>
              <a:rPr lang="en-US" dirty="0" smtClean="0"/>
              <a:t>     determined  by the nature of its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Prototypical 12-bar blues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1109" y="685800"/>
            <a:ext cx="8028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1910s, Initial impact of African-American popular-music styles and influences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(= overlapping styles, often also combined, blurred, and picked up, </a:t>
            </a:r>
          </a:p>
          <a:p>
            <a:pPr algn="ctr"/>
            <a:r>
              <a:rPr lang="en-US" b="1" dirty="0" smtClean="0"/>
              <a:t>imitated as “new 20</a:t>
            </a:r>
            <a:r>
              <a:rPr lang="en-US" b="1" baseline="30000" dirty="0" smtClean="0"/>
              <a:t>th</a:t>
            </a:r>
            <a:r>
              <a:rPr lang="en-US" b="1" dirty="0" smtClean="0"/>
              <a:t>-c. urban-modern style” by white America)</a:t>
            </a:r>
          </a:p>
        </p:txBody>
      </p:sp>
    </p:spTree>
    <p:extLst>
      <p:ext uri="{BB962C8B-B14F-4D97-AF65-F5344CB8AC3E}">
        <p14:creationId xmlns:p14="http://schemas.microsoft.com/office/powerpoint/2010/main" val="2861501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76745"/>
            <a:ext cx="7581901" cy="4781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59436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Original Dixieland Jazz Band:</a:t>
            </a:r>
          </a:p>
          <a:p>
            <a:pPr algn="ctr"/>
            <a:r>
              <a:rPr lang="en-US" dirty="0" smtClean="0"/>
              <a:t>“Livery Stable Blues,” February 26, 1917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09750" y="426027"/>
            <a:ext cx="59817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first-recorded “jazz” instrumental version of the blues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33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18" y="914400"/>
            <a:ext cx="9455007" cy="4954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285" y="6140447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Wilbur </a:t>
            </a:r>
            <a:r>
              <a:rPr lang="en-US" sz="1600" dirty="0" err="1" smtClean="0"/>
              <a:t>Sweatman’s</a:t>
            </a:r>
            <a:r>
              <a:rPr lang="en-US" sz="1600" dirty="0" smtClean="0"/>
              <a:t> Original Jazz Band</a:t>
            </a:r>
          </a:p>
          <a:p>
            <a:pPr algn="ctr"/>
            <a:r>
              <a:rPr lang="en-US" sz="1600" dirty="0" smtClean="0"/>
              <a:t>“Dallas Blues,” October 4, 1918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263236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of the first African-American recordings of jazz/blues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60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9" y="1367327"/>
            <a:ext cx="2918749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327" y="5701469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James Reese Europe</a:t>
            </a:r>
          </a:p>
          <a:p>
            <a:pPr algn="ctr"/>
            <a:r>
              <a:rPr lang="en-US" sz="1600" dirty="0" smtClean="0"/>
              <a:t>“Memphis Blues,” March 7, 1919</a:t>
            </a:r>
          </a:p>
          <a:p>
            <a:pPr algn="ctr"/>
            <a:r>
              <a:rPr lang="en-US" sz="1600" dirty="0" smtClean="0"/>
              <a:t>“St. Louis Blues,” March 3-7, 1919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7" y="1600200"/>
            <a:ext cx="5173496" cy="4101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3875" y="6015527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369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U.S. Infantry Band (“</a:t>
            </a:r>
            <a:r>
              <a:rPr lang="en-US" sz="1600" dirty="0" err="1" smtClean="0"/>
              <a:t>Hellfighters</a:t>
            </a:r>
            <a:r>
              <a:rPr lang="en-US" sz="1600" dirty="0" smtClean="0"/>
              <a:t> Band”)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837503" y="471055"/>
            <a:ext cx="579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very early: James Reese Europe (returning from WWI)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572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70164"/>
            <a:ext cx="82296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619114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James Reese Europe’s Clef Club Orchestra, c. 1912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23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0886"/>
            <a:ext cx="8915400" cy="6627114"/>
          </a:xfrm>
        </p:spPr>
      </p:pic>
    </p:spTree>
    <p:extLst>
      <p:ext uri="{BB962C8B-B14F-4D97-AF65-F5344CB8AC3E}">
        <p14:creationId xmlns:p14="http://schemas.microsoft.com/office/powerpoint/2010/main" val="27090499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15" y="0"/>
            <a:ext cx="4747785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505200"/>
            <a:ext cx="4789715" cy="335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273" y="1371600"/>
            <a:ext cx="373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“Black Vaudeville,” 1870s-1930s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Music (popular styles, ragtime, minstrelsy adaptations, </a:t>
            </a:r>
          </a:p>
          <a:p>
            <a:r>
              <a:rPr lang="en-US" dirty="0"/>
              <a:t> </a:t>
            </a:r>
            <a:r>
              <a:rPr lang="en-US" dirty="0" smtClean="0"/>
              <a:t>    eventually “blues”)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Comedy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Traveling circuits of troupes</a:t>
            </a:r>
          </a:p>
        </p:txBody>
      </p:sp>
    </p:spTree>
    <p:extLst>
      <p:ext uri="{BB962C8B-B14F-4D97-AF65-F5344CB8AC3E}">
        <p14:creationId xmlns:p14="http://schemas.microsoft.com/office/powerpoint/2010/main" val="3051955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132" y="504855"/>
            <a:ext cx="829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European and American music in the first half of the twentieth century: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276" y="2307363"/>
            <a:ext cx="761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NOT ONE THING OR ONE STYLE, BUT A CONTINUUM OF MUSICAL “MODERNISMS,”</a:t>
            </a:r>
          </a:p>
          <a:p>
            <a:pPr algn="ctr"/>
            <a:r>
              <a:rPr lang="en-US" sz="1600" dirty="0" smtClean="0"/>
              <a:t>EACH WITH VERY DIFFERENT CULTURAL PURPOSES AND INTERESTS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46589" y="1066800"/>
            <a:ext cx="8478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Emergence of </a:t>
            </a:r>
            <a:r>
              <a:rPr lang="en-US" sz="1600" dirty="0" smtClean="0"/>
              <a:t>different</a:t>
            </a:r>
            <a:r>
              <a:rPr lang="en-US" sz="1600" dirty="0"/>
              <a:t>, culturally competing styles of “modernism</a:t>
            </a:r>
            <a:r>
              <a:rPr lang="en-US" sz="1600" dirty="0" smtClean="0"/>
              <a:t>,” </a:t>
            </a:r>
          </a:p>
          <a:p>
            <a:pPr algn="ctr"/>
            <a:r>
              <a:rPr lang="en-US" sz="1600" dirty="0" smtClean="0"/>
              <a:t>each </a:t>
            </a:r>
            <a:r>
              <a:rPr lang="en-US" sz="1600" dirty="0"/>
              <a:t>semiotically marked </a:t>
            </a:r>
            <a:r>
              <a:rPr lang="en-US" sz="1600" dirty="0" smtClean="0"/>
              <a:t>by </a:t>
            </a:r>
            <a:r>
              <a:rPr lang="en-US" sz="1600" dirty="0"/>
              <a:t>old-world/new-world </a:t>
            </a:r>
            <a:r>
              <a:rPr lang="en-US" sz="1600" dirty="0" smtClean="0"/>
              <a:t>connotations of </a:t>
            </a:r>
            <a:r>
              <a:rPr lang="en-US" sz="1600" dirty="0"/>
              <a:t>class, </a:t>
            </a:r>
            <a:r>
              <a:rPr lang="en-US" sz="1600" dirty="0" smtClean="0"/>
              <a:t>race</a:t>
            </a:r>
            <a:r>
              <a:rPr lang="en-US" sz="1600" dirty="0"/>
              <a:t>, generation, etc.  </a:t>
            </a:r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In the twentieth century, what does it mean to be “modern”?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83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0886"/>
            <a:ext cx="2076450" cy="2212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1424403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Mamie Smith</a:t>
            </a:r>
          </a:p>
          <a:p>
            <a:pPr algn="ctr"/>
            <a:r>
              <a:rPr lang="en-US" sz="1600" dirty="0" smtClean="0"/>
              <a:t>“Crazy Blues,” August 10, 1920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14600"/>
            <a:ext cx="73025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6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4" y="1169233"/>
            <a:ext cx="2654893" cy="3440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75166"/>
            <a:ext cx="2583079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77" y="1219200"/>
            <a:ext cx="3181872" cy="339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4774" y="471198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Mamie Smith</a:t>
            </a:r>
          </a:p>
          <a:p>
            <a:pPr algn="ctr"/>
            <a:r>
              <a:rPr lang="en-US" sz="1600" b="1" dirty="0" smtClean="0"/>
              <a:t>“Crazy Blues,” August 10, 1920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460664"/>
            <a:ext cx="632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first “blues” recording by an African-American singer, 1920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0500" y="5324469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Verse-Chorus Format (Vaudeville / Tin Pan Alley / Commercial Song)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           Verse 1?  - - Verse 2? -   Chorus? - - -     Verse 3? . . . . .Verse 4?        Chorus variant?</a:t>
            </a:r>
          </a:p>
          <a:p>
            <a:r>
              <a:rPr lang="en-US" dirty="0" smtClean="0"/>
              <a:t>                                 BLUES                                    </a:t>
            </a:r>
            <a:r>
              <a:rPr lang="en-US" dirty="0" err="1" smtClean="0"/>
              <a:t>BLUES</a:t>
            </a:r>
            <a:r>
              <a:rPr lang="en-US" dirty="0" smtClean="0"/>
              <a:t>              </a:t>
            </a:r>
            <a:r>
              <a:rPr lang="en-US" dirty="0" err="1" smtClean="0"/>
              <a:t>BLUES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184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4" y="1169233"/>
            <a:ext cx="2654893" cy="3440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75166"/>
            <a:ext cx="2583079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77" y="1219200"/>
            <a:ext cx="3181872" cy="339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4774" y="471198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Mamie Smith</a:t>
            </a:r>
          </a:p>
          <a:p>
            <a:pPr algn="ctr"/>
            <a:r>
              <a:rPr lang="en-US" sz="1600" b="1" dirty="0" smtClean="0"/>
              <a:t>“Crazy Blues,” August 10, 1920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460664"/>
            <a:ext cx="632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first “blues” recording by an African-American singer, 1920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0500" y="5324469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Verse-Chorus Format (Vaudeville / Tin Pan Alley / Commercial Song)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           Verse 1?  - - Verse 2? -   Chorus? - - -     Verse 3? . . . . .Verse 4?        Chorus variant?</a:t>
            </a:r>
          </a:p>
          <a:p>
            <a:r>
              <a:rPr lang="en-US" dirty="0" smtClean="0"/>
              <a:t>                                 BLUES                                    </a:t>
            </a:r>
            <a:r>
              <a:rPr lang="en-US" dirty="0" err="1" smtClean="0"/>
              <a:t>BLUES</a:t>
            </a:r>
            <a:r>
              <a:rPr lang="en-US" dirty="0" smtClean="0"/>
              <a:t>              </a:t>
            </a:r>
            <a:r>
              <a:rPr lang="en-US" dirty="0" err="1" smtClean="0"/>
              <a:t>BLUES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85798" y="5751364"/>
            <a:ext cx="1137230" cy="665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121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4" y="1169233"/>
            <a:ext cx="2654893" cy="3440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75166"/>
            <a:ext cx="2583079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77" y="1219200"/>
            <a:ext cx="3181872" cy="339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4774" y="471198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Mamie Smith</a:t>
            </a:r>
          </a:p>
          <a:p>
            <a:pPr algn="ctr"/>
            <a:r>
              <a:rPr lang="en-US" sz="1600" b="1" dirty="0" smtClean="0"/>
              <a:t>“Crazy Blues,” August 10, 1920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460664"/>
            <a:ext cx="632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first “blues” recording by an African-American singer, 1920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0500" y="5324469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Verse-Chorus Format (Vaudeville / Tin Pan Alley / Commercial Song)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           Verse 1?  - - Verse 2? -   Chorus? - - -     Verse 3? . . . . .Verse 4?        Chorus variant?</a:t>
            </a:r>
          </a:p>
          <a:p>
            <a:r>
              <a:rPr lang="en-US" dirty="0" smtClean="0"/>
              <a:t>                                 BLUES                                    </a:t>
            </a:r>
            <a:r>
              <a:rPr lang="en-US" dirty="0" err="1" smtClean="0"/>
              <a:t>BLUES</a:t>
            </a:r>
            <a:r>
              <a:rPr lang="en-US" dirty="0" smtClean="0"/>
              <a:t>              </a:t>
            </a:r>
            <a:r>
              <a:rPr lang="en-US" dirty="0" err="1" smtClean="0"/>
              <a:t>BLUES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23028" y="6189518"/>
            <a:ext cx="1141446" cy="3525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5798" y="5751364"/>
            <a:ext cx="1137230" cy="665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83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4" y="1169233"/>
            <a:ext cx="2654893" cy="3440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75166"/>
            <a:ext cx="2583079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77" y="1219200"/>
            <a:ext cx="3181872" cy="339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4774" y="471198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Mamie Smith</a:t>
            </a:r>
          </a:p>
          <a:p>
            <a:pPr algn="ctr"/>
            <a:r>
              <a:rPr lang="en-US" sz="1600" b="1" dirty="0" smtClean="0"/>
              <a:t>“Crazy Blues,” August 10, 1920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460664"/>
            <a:ext cx="632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first “blues” recording by an African-American singer, 1920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0500" y="5324469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Verse-Chorus Format (Vaudeville / Tin Pan Alley / Commercial Song)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           Verse 1?  - - Verse 2? -   Chorus? - - -     Verse 3? . . . . .Verse 4?        Chorus variant?</a:t>
            </a:r>
          </a:p>
          <a:p>
            <a:r>
              <a:rPr lang="en-US" dirty="0" smtClean="0"/>
              <a:t>                                 BLUES                                    </a:t>
            </a:r>
            <a:r>
              <a:rPr lang="en-US" dirty="0" err="1" smtClean="0"/>
              <a:t>BLUES</a:t>
            </a:r>
            <a:r>
              <a:rPr lang="en-US" dirty="0" smtClean="0"/>
              <a:t>              </a:t>
            </a:r>
            <a:r>
              <a:rPr lang="en-US" dirty="0" err="1" smtClean="0"/>
              <a:t>BLUES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23028" y="6189518"/>
            <a:ext cx="1141446" cy="3525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71401" y="5815098"/>
            <a:ext cx="1011383" cy="533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5798" y="5751364"/>
            <a:ext cx="1137230" cy="665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83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4" y="1169233"/>
            <a:ext cx="2654893" cy="3440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75166"/>
            <a:ext cx="2583079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77" y="1219200"/>
            <a:ext cx="3181872" cy="339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4774" y="471198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Mamie Smith</a:t>
            </a:r>
          </a:p>
          <a:p>
            <a:pPr algn="ctr"/>
            <a:r>
              <a:rPr lang="en-US" sz="1600" b="1" dirty="0" smtClean="0"/>
              <a:t>“Crazy Blues,” August 10, 1920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460664"/>
            <a:ext cx="632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first “blues” recording by an African-American singer, 1920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0500" y="5324469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Verse-Chorus Format (Vaudeville / Tin Pan Alley / Commercial Song)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           Verse 1?  - - Verse 2? -   Chorus? - - -     Verse 3? . . . . .Verse 4?        Chorus variant?</a:t>
            </a:r>
          </a:p>
          <a:p>
            <a:r>
              <a:rPr lang="en-US" dirty="0" smtClean="0"/>
              <a:t>                                 BLUES                                    </a:t>
            </a:r>
            <a:r>
              <a:rPr lang="en-US" dirty="0" err="1" smtClean="0"/>
              <a:t>BLUES</a:t>
            </a:r>
            <a:r>
              <a:rPr lang="en-US" dirty="0" smtClean="0"/>
              <a:t>              </a:t>
            </a:r>
            <a:r>
              <a:rPr lang="en-US" dirty="0" err="1" smtClean="0"/>
              <a:t>BLUES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23028" y="6189518"/>
            <a:ext cx="1141446" cy="3525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39537" y="6192982"/>
            <a:ext cx="918263" cy="3186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71401" y="5815098"/>
            <a:ext cx="1011383" cy="533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5798" y="5751364"/>
            <a:ext cx="1137230" cy="665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83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4" y="1169233"/>
            <a:ext cx="2654893" cy="3440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75166"/>
            <a:ext cx="2583079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77" y="1219200"/>
            <a:ext cx="3181872" cy="339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4774" y="471198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Mamie Smith</a:t>
            </a:r>
          </a:p>
          <a:p>
            <a:pPr algn="ctr"/>
            <a:r>
              <a:rPr lang="en-US" sz="1600" b="1" dirty="0" smtClean="0"/>
              <a:t>“Crazy Blues,” August 10, 1920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460664"/>
            <a:ext cx="632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first “blues” recording by an African-American singer, 1920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0500" y="5324469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Verse-Chorus Format (Vaudeville / Tin Pan Alley / Commercial Song)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           Verse 1?  - - Verse 2? -   Chorus? - - -     Verse 3? . . . . .Verse 4?        Chorus variant?</a:t>
            </a:r>
          </a:p>
          <a:p>
            <a:r>
              <a:rPr lang="en-US" dirty="0" smtClean="0"/>
              <a:t>                                 BLUES                                    </a:t>
            </a:r>
            <a:r>
              <a:rPr lang="en-US" dirty="0" err="1" smtClean="0"/>
              <a:t>BLUES</a:t>
            </a:r>
            <a:r>
              <a:rPr lang="en-US" dirty="0" smtClean="0"/>
              <a:t>              </a:t>
            </a:r>
            <a:r>
              <a:rPr lang="en-US" dirty="0" err="1" smtClean="0"/>
              <a:t>BLUES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23028" y="6189518"/>
            <a:ext cx="1141446" cy="3525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39537" y="6192982"/>
            <a:ext cx="918263" cy="3186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71401" y="5815098"/>
            <a:ext cx="1011383" cy="533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31079" y="6206837"/>
            <a:ext cx="1074522" cy="3352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5798" y="5751364"/>
            <a:ext cx="1137230" cy="665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83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4" y="1169233"/>
            <a:ext cx="2654893" cy="3440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75166"/>
            <a:ext cx="2583079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77" y="1219200"/>
            <a:ext cx="3181872" cy="339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4774" y="471198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Mamie Smith</a:t>
            </a:r>
          </a:p>
          <a:p>
            <a:pPr algn="ctr"/>
            <a:r>
              <a:rPr lang="en-US" sz="1600" b="1" dirty="0" smtClean="0"/>
              <a:t>“Crazy Blues,” August 10, 1920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460664"/>
            <a:ext cx="632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first “blues” recording by an African-American singer, 1920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0500" y="5324469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Verse-Chorus Format (Vaudeville / Tin Pan Alley / Commercial Song)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           Verse 1?  - - Verse 2? -   Chorus? - - -     Verse 3? . . . . .Verse 4?        Chorus variant?</a:t>
            </a:r>
          </a:p>
          <a:p>
            <a:r>
              <a:rPr lang="en-US" dirty="0" smtClean="0"/>
              <a:t>                                 BLUES                                    </a:t>
            </a:r>
            <a:r>
              <a:rPr lang="en-US" dirty="0" err="1" smtClean="0"/>
              <a:t>BLUES</a:t>
            </a:r>
            <a:r>
              <a:rPr lang="en-US" dirty="0" smtClean="0"/>
              <a:t>              </a:t>
            </a:r>
            <a:r>
              <a:rPr lang="en-US" dirty="0" err="1" smtClean="0"/>
              <a:t>BLUES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23028" y="6189518"/>
            <a:ext cx="1141446" cy="3525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39537" y="6192982"/>
            <a:ext cx="918263" cy="3186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71401" y="5815098"/>
            <a:ext cx="1011383" cy="533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05600" y="5751363"/>
            <a:ext cx="2019300" cy="66571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31079" y="6206837"/>
            <a:ext cx="1074522" cy="3352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3810000" y="5237365"/>
            <a:ext cx="3626625" cy="969471"/>
          </a:xfrm>
          <a:prstGeom prst="arc">
            <a:avLst>
              <a:gd name="adj1" fmla="val 10847226"/>
              <a:gd name="adj2" fmla="val 0"/>
            </a:avLst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5798" y="5751364"/>
            <a:ext cx="1137230" cy="665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83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7916528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322413"/>
            <a:ext cx="579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13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6" y="1974478"/>
            <a:ext cx="2057400" cy="308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76" y="1974478"/>
            <a:ext cx="3048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76" y="1952843"/>
            <a:ext cx="2133600" cy="3065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2576" y="5327278"/>
            <a:ext cx="739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 Rainey                                      Ida Cox                                                    Bessie Smith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75811" y="1015525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Urban Blues (Vaudeville Blues) of the 1920s:</a:t>
            </a:r>
          </a:p>
          <a:p>
            <a:pPr algn="ctr"/>
            <a:r>
              <a:rPr lang="en-US" b="1" dirty="0" smtClean="0"/>
              <a:t>Some of the earliest recordings of blues unmixed with other formats or styles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65186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132" y="504855"/>
            <a:ext cx="829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European and American music in the first half of the twentieth century: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276" y="2307363"/>
            <a:ext cx="761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NOT ONE THING OR ONE STYLE, BUT A CONTINUUM OF MUSICAL “MODERNISMS,”</a:t>
            </a:r>
          </a:p>
          <a:p>
            <a:pPr algn="ctr"/>
            <a:r>
              <a:rPr lang="en-US" sz="1600" dirty="0" smtClean="0"/>
              <a:t>EACH WITH VERY DIFFERENT CULTURAL PURPOSES AND INTERESTS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33170" y="3048001"/>
            <a:ext cx="8382000" cy="685800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5277" y="3954245"/>
            <a:ext cx="233795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</a:t>
            </a:r>
            <a:r>
              <a:rPr lang="en-US" sz="1400" b="1" dirty="0" smtClean="0"/>
              <a:t>Elite modernism</a:t>
            </a:r>
            <a:r>
              <a:rPr lang="en-US" sz="1400" dirty="0" smtClean="0"/>
              <a:t>,” </a:t>
            </a:r>
            <a:r>
              <a:rPr lang="en-US" sz="1200" dirty="0" smtClean="0"/>
              <a:t>the “classical tradition,” carrying on the high-Art interests of cultivated Europe (the old world), targeted </a:t>
            </a:r>
          </a:p>
          <a:p>
            <a:r>
              <a:rPr lang="en-US" sz="1200" dirty="0" smtClean="0"/>
              <a:t>at a limited sector of the public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3953016"/>
            <a:ext cx="3276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</a:t>
            </a:r>
            <a:r>
              <a:rPr lang="en-US" sz="1400" b="1" dirty="0" smtClean="0"/>
              <a:t>Popular modernism</a:t>
            </a:r>
            <a:r>
              <a:rPr lang="en-US" sz="1400" dirty="0" smtClean="0"/>
              <a:t>,” </a:t>
            </a:r>
            <a:r>
              <a:rPr lang="en-US" sz="1200" dirty="0" smtClean="0"/>
              <a:t>rejection of or indifference to old-world concepts of “art” in favor of a more volatile, highly diverse array of popular rhythms, sounds, and styles; explicitly linked with the commercial music industry; attuned to the musical interests of a mass public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589" y="1066800"/>
            <a:ext cx="8478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Emergence of </a:t>
            </a:r>
            <a:r>
              <a:rPr lang="en-US" sz="1600" dirty="0" smtClean="0"/>
              <a:t>different</a:t>
            </a:r>
            <a:r>
              <a:rPr lang="en-US" sz="1600" dirty="0"/>
              <a:t>, culturally competing styles of “modernism</a:t>
            </a:r>
            <a:r>
              <a:rPr lang="en-US" sz="1600" dirty="0" smtClean="0"/>
              <a:t>,” </a:t>
            </a:r>
          </a:p>
          <a:p>
            <a:pPr algn="ctr"/>
            <a:r>
              <a:rPr lang="en-US" sz="1600" dirty="0" smtClean="0"/>
              <a:t>each </a:t>
            </a:r>
            <a:r>
              <a:rPr lang="en-US" sz="1600" dirty="0"/>
              <a:t>semiotically marked </a:t>
            </a:r>
            <a:r>
              <a:rPr lang="en-US" sz="1600" dirty="0" smtClean="0"/>
              <a:t>by </a:t>
            </a:r>
            <a:r>
              <a:rPr lang="en-US" sz="1600" dirty="0"/>
              <a:t>old-world/new-world </a:t>
            </a:r>
            <a:r>
              <a:rPr lang="en-US" sz="1600" dirty="0" smtClean="0"/>
              <a:t>connotations of </a:t>
            </a:r>
            <a:r>
              <a:rPr lang="en-US" sz="1600" dirty="0"/>
              <a:t>class, </a:t>
            </a:r>
            <a:r>
              <a:rPr lang="en-US" sz="1600" dirty="0" smtClean="0"/>
              <a:t>race</a:t>
            </a:r>
            <a:r>
              <a:rPr lang="en-US" sz="1600" dirty="0"/>
              <a:t>, generation, etc.  </a:t>
            </a:r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In the twentieth century, what does it mean to be “modern”?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83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6" y="1974478"/>
            <a:ext cx="2057400" cy="308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76" y="1974478"/>
            <a:ext cx="3048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76" y="1952843"/>
            <a:ext cx="2133600" cy="3065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811" y="1015525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Urban Blues (Vaudeville Blues) of the 1920s:</a:t>
            </a:r>
          </a:p>
          <a:p>
            <a:pPr algn="ctr"/>
            <a:r>
              <a:rPr lang="en-US" b="1" dirty="0" smtClean="0"/>
              <a:t>Some of the earliest recordings of blues unmixed with other formats or styles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02576" y="5327278"/>
            <a:ext cx="739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 Rainey                                      Ida Cox                                                    Bessie Smith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5841601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“Booze and Blues,”</a:t>
            </a:r>
          </a:p>
          <a:p>
            <a:r>
              <a:rPr lang="en-US" sz="1400" dirty="0" smtClean="0"/>
              <a:t>October 15, 1924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02336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60198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King Oliver’s Creole Jazz Band</a:t>
            </a:r>
          </a:p>
          <a:p>
            <a:pPr algn="ctr"/>
            <a:r>
              <a:rPr lang="en-US" sz="1600" dirty="0" smtClean="0"/>
              <a:t>“</a:t>
            </a:r>
            <a:r>
              <a:rPr lang="en-US" sz="1600" dirty="0" err="1" smtClean="0"/>
              <a:t>Dippermouth</a:t>
            </a:r>
            <a:r>
              <a:rPr lang="en-US" sz="1600" dirty="0" smtClean="0"/>
              <a:t> Blues,” April 6, 1923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"/>
            <a:ext cx="6982691" cy="57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76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18" y="506380"/>
            <a:ext cx="66882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                                     King </a:t>
            </a:r>
            <a:r>
              <a:rPr lang="en-US" sz="1400" b="1" dirty="0"/>
              <a:t>Oliver, “</a:t>
            </a:r>
            <a:r>
              <a:rPr lang="en-US" sz="1400" b="1" dirty="0" err="1"/>
              <a:t>Dippermouth</a:t>
            </a:r>
            <a:r>
              <a:rPr lang="en-US" sz="1400" b="1" dirty="0"/>
              <a:t> Blues” </a:t>
            </a:r>
            <a:r>
              <a:rPr lang="en-US" sz="1400" b="1" dirty="0" smtClean="0"/>
              <a:t>(rec. April 6, 1923) </a:t>
            </a:r>
          </a:p>
          <a:p>
            <a:endParaRPr lang="en-US" sz="1400" b="1" dirty="0"/>
          </a:p>
          <a:p>
            <a:r>
              <a:rPr lang="en-US" sz="1400" b="1" dirty="0" smtClean="0"/>
              <a:t>BLUES CYCLES</a:t>
            </a:r>
          </a:p>
          <a:p>
            <a:endParaRPr lang="en-US" sz="1400" b="1" dirty="0"/>
          </a:p>
          <a:p>
            <a:r>
              <a:rPr lang="en-US" sz="1400" dirty="0" smtClean="0">
                <a:solidFill>
                  <a:srgbClr val="0070C0"/>
                </a:solidFill>
              </a:rPr>
              <a:t>INTRO: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1.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2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3. Clarinet solo (Johnny </a:t>
            </a:r>
            <a:r>
              <a:rPr lang="en-US" sz="1400" dirty="0" err="1"/>
              <a:t>Dodds</a:t>
            </a:r>
            <a:r>
              <a:rPr lang="en-US" sz="1400" dirty="0"/>
              <a:t>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4. Clarinet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5.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6. Cornet solo (King Oliver)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7.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8.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       “</a:t>
            </a:r>
            <a:r>
              <a:rPr lang="en-US" sz="1400" dirty="0"/>
              <a:t>Oh play that thing!”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9.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solidFill>
                  <a:srgbClr val="0070C0"/>
                </a:solidFill>
              </a:rPr>
              <a:t>TAG ENDING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358338" y="593448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Oliver’s Creole Jazz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5363140" cy="439431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193963" y="2590800"/>
            <a:ext cx="2286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197426" y="3948545"/>
            <a:ext cx="235528" cy="10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636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18" y="506380"/>
            <a:ext cx="66882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                                     King </a:t>
            </a:r>
            <a:r>
              <a:rPr lang="en-US" sz="1400" b="1" dirty="0"/>
              <a:t>Oliver, “</a:t>
            </a:r>
            <a:r>
              <a:rPr lang="en-US" sz="1400" b="1" dirty="0" err="1"/>
              <a:t>Dippermouth</a:t>
            </a:r>
            <a:r>
              <a:rPr lang="en-US" sz="1400" b="1" dirty="0"/>
              <a:t> Blues” </a:t>
            </a:r>
            <a:r>
              <a:rPr lang="en-US" sz="1400" b="1" dirty="0" smtClean="0"/>
              <a:t>(rec. April 6, 1923) </a:t>
            </a:r>
          </a:p>
          <a:p>
            <a:endParaRPr lang="en-US" sz="1400" b="1" dirty="0"/>
          </a:p>
          <a:p>
            <a:r>
              <a:rPr lang="en-US" sz="1400" b="1" dirty="0" smtClean="0"/>
              <a:t>BLUES CYCLES</a:t>
            </a:r>
          </a:p>
          <a:p>
            <a:endParaRPr lang="en-US" sz="1400" b="1" dirty="0"/>
          </a:p>
          <a:p>
            <a:r>
              <a:rPr lang="en-US" sz="1400" dirty="0" smtClean="0">
                <a:solidFill>
                  <a:srgbClr val="0070C0"/>
                </a:solidFill>
              </a:rPr>
              <a:t>INTRO: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1.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2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3. Clarinet solo (Johnny </a:t>
            </a:r>
            <a:r>
              <a:rPr lang="en-US" sz="1400" dirty="0" err="1"/>
              <a:t>Dodds</a:t>
            </a:r>
            <a:r>
              <a:rPr lang="en-US" sz="1400" dirty="0"/>
              <a:t>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4. Clarinet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5.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6. Cornet solo (King Oliver)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7.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8.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       “</a:t>
            </a:r>
            <a:r>
              <a:rPr lang="en-US" sz="1400" dirty="0"/>
              <a:t>Oh play that thing!”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9.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solidFill>
                  <a:srgbClr val="0070C0"/>
                </a:solidFill>
              </a:rPr>
              <a:t>TAG ENDING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358338" y="593448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Oliver’s Creole Jazz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5363140" cy="439431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193963" y="2590800"/>
            <a:ext cx="2286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197426" y="3948545"/>
            <a:ext cx="235528" cy="10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35842" y="1752600"/>
            <a:ext cx="2351810" cy="4572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54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18" y="506380"/>
            <a:ext cx="66882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                                     King </a:t>
            </a:r>
            <a:r>
              <a:rPr lang="en-US" sz="1400" b="1" dirty="0"/>
              <a:t>Oliver, “</a:t>
            </a:r>
            <a:r>
              <a:rPr lang="en-US" sz="1400" b="1" dirty="0" err="1"/>
              <a:t>Dippermouth</a:t>
            </a:r>
            <a:r>
              <a:rPr lang="en-US" sz="1400" b="1" dirty="0"/>
              <a:t> Blues” </a:t>
            </a:r>
            <a:r>
              <a:rPr lang="en-US" sz="1400" b="1" dirty="0" smtClean="0"/>
              <a:t>(rec. April 6, 1923) </a:t>
            </a:r>
          </a:p>
          <a:p>
            <a:endParaRPr lang="en-US" sz="1400" b="1" dirty="0"/>
          </a:p>
          <a:p>
            <a:r>
              <a:rPr lang="en-US" sz="1400" b="1" dirty="0" smtClean="0"/>
              <a:t>BLUES CYCLES</a:t>
            </a:r>
          </a:p>
          <a:p>
            <a:endParaRPr lang="en-US" sz="1400" b="1" dirty="0"/>
          </a:p>
          <a:p>
            <a:r>
              <a:rPr lang="en-US" sz="1400" dirty="0" smtClean="0">
                <a:solidFill>
                  <a:srgbClr val="0070C0"/>
                </a:solidFill>
              </a:rPr>
              <a:t>INTRO: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1.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2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3. Clarinet solo (Johnny </a:t>
            </a:r>
            <a:r>
              <a:rPr lang="en-US" sz="1400" dirty="0" err="1"/>
              <a:t>Dodds</a:t>
            </a:r>
            <a:r>
              <a:rPr lang="en-US" sz="1400" dirty="0"/>
              <a:t>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4. Clarinet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5.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6. Cornet solo (King Oliver)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7.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8.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       “</a:t>
            </a:r>
            <a:r>
              <a:rPr lang="en-US" sz="1400" dirty="0"/>
              <a:t>Oh play that thing!”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9.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solidFill>
                  <a:srgbClr val="0070C0"/>
                </a:solidFill>
              </a:rPr>
              <a:t>TAG ENDING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358338" y="593448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Oliver’s Creole Jazz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5363140" cy="439431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193963" y="2590800"/>
            <a:ext cx="2286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197426" y="3948545"/>
            <a:ext cx="235528" cy="10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35842" y="2135024"/>
            <a:ext cx="2351810" cy="4572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54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18" y="506380"/>
            <a:ext cx="66882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                                     King </a:t>
            </a:r>
            <a:r>
              <a:rPr lang="en-US" sz="1400" b="1" dirty="0"/>
              <a:t>Oliver, “</a:t>
            </a:r>
            <a:r>
              <a:rPr lang="en-US" sz="1400" b="1" dirty="0" err="1"/>
              <a:t>Dippermouth</a:t>
            </a:r>
            <a:r>
              <a:rPr lang="en-US" sz="1400" b="1" dirty="0"/>
              <a:t> Blues” </a:t>
            </a:r>
            <a:r>
              <a:rPr lang="en-US" sz="1400" b="1" dirty="0" smtClean="0"/>
              <a:t>(rec. April 6, 1923) </a:t>
            </a:r>
          </a:p>
          <a:p>
            <a:endParaRPr lang="en-US" sz="1400" b="1" dirty="0"/>
          </a:p>
          <a:p>
            <a:r>
              <a:rPr lang="en-US" sz="1400" b="1" dirty="0" smtClean="0"/>
              <a:t>BLUES CYCLES</a:t>
            </a:r>
          </a:p>
          <a:p>
            <a:endParaRPr lang="en-US" sz="1400" b="1" dirty="0"/>
          </a:p>
          <a:p>
            <a:r>
              <a:rPr lang="en-US" sz="1400" dirty="0" smtClean="0">
                <a:solidFill>
                  <a:srgbClr val="0070C0"/>
                </a:solidFill>
              </a:rPr>
              <a:t>INTRO: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1.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2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3. Clarinet solo (Johnny </a:t>
            </a:r>
            <a:r>
              <a:rPr lang="en-US" sz="1400" dirty="0" err="1"/>
              <a:t>Dodds</a:t>
            </a:r>
            <a:r>
              <a:rPr lang="en-US" sz="1400" dirty="0"/>
              <a:t>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4. Clarinet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5.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6. Cornet solo (King Oliver)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7.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8.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       “</a:t>
            </a:r>
            <a:r>
              <a:rPr lang="en-US" sz="1400" dirty="0"/>
              <a:t>Oh play that thing!”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9.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solidFill>
                  <a:srgbClr val="0070C0"/>
                </a:solidFill>
              </a:rPr>
              <a:t>TAG ENDING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358338" y="593448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Oliver’s Creole Jazz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5363140" cy="439431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193963" y="2590800"/>
            <a:ext cx="2286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197426" y="3948545"/>
            <a:ext cx="235528" cy="10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18970" y="2560890"/>
            <a:ext cx="2351810" cy="4572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16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18" y="506380"/>
            <a:ext cx="66882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                                     King </a:t>
            </a:r>
            <a:r>
              <a:rPr lang="en-US" sz="1400" b="1" dirty="0"/>
              <a:t>Oliver, “</a:t>
            </a:r>
            <a:r>
              <a:rPr lang="en-US" sz="1400" b="1" dirty="0" err="1"/>
              <a:t>Dippermouth</a:t>
            </a:r>
            <a:r>
              <a:rPr lang="en-US" sz="1400" b="1" dirty="0"/>
              <a:t> Blues” </a:t>
            </a:r>
            <a:r>
              <a:rPr lang="en-US" sz="1400" b="1" dirty="0" smtClean="0"/>
              <a:t>(rec. April 6, 1923) </a:t>
            </a:r>
          </a:p>
          <a:p>
            <a:endParaRPr lang="en-US" sz="1400" b="1" dirty="0"/>
          </a:p>
          <a:p>
            <a:r>
              <a:rPr lang="en-US" sz="1400" b="1" dirty="0" smtClean="0"/>
              <a:t>BLUES CYCLES</a:t>
            </a:r>
          </a:p>
          <a:p>
            <a:endParaRPr lang="en-US" sz="1400" b="1" dirty="0"/>
          </a:p>
          <a:p>
            <a:r>
              <a:rPr lang="en-US" sz="1400" dirty="0" smtClean="0">
                <a:solidFill>
                  <a:srgbClr val="0070C0"/>
                </a:solidFill>
              </a:rPr>
              <a:t>INTRO: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1.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2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3. Clarinet solo (Johnny </a:t>
            </a:r>
            <a:r>
              <a:rPr lang="en-US" sz="1400" dirty="0" err="1"/>
              <a:t>Dodds</a:t>
            </a:r>
            <a:r>
              <a:rPr lang="en-US" sz="1400" dirty="0"/>
              <a:t>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4. Clarinet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5.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6. Cornet solo (King Oliver)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7.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8.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       “</a:t>
            </a:r>
            <a:r>
              <a:rPr lang="en-US" sz="1400" dirty="0"/>
              <a:t>Oh play that thing!”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9.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solidFill>
                  <a:srgbClr val="0070C0"/>
                </a:solidFill>
              </a:rPr>
              <a:t>TAG ENDING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358338" y="593448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Oliver’s Creole Jazz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5363140" cy="439431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193963" y="2590800"/>
            <a:ext cx="2286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197426" y="3948545"/>
            <a:ext cx="235528" cy="10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29433" y="2971800"/>
            <a:ext cx="2351810" cy="4572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54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18" y="506380"/>
            <a:ext cx="66882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                                     King </a:t>
            </a:r>
            <a:r>
              <a:rPr lang="en-US" sz="1400" b="1" dirty="0"/>
              <a:t>Oliver, “</a:t>
            </a:r>
            <a:r>
              <a:rPr lang="en-US" sz="1400" b="1" dirty="0" err="1"/>
              <a:t>Dippermouth</a:t>
            </a:r>
            <a:r>
              <a:rPr lang="en-US" sz="1400" b="1" dirty="0"/>
              <a:t> Blues” </a:t>
            </a:r>
            <a:r>
              <a:rPr lang="en-US" sz="1400" b="1" dirty="0" smtClean="0"/>
              <a:t>(rec. April 6, 1923) </a:t>
            </a:r>
          </a:p>
          <a:p>
            <a:endParaRPr lang="en-US" sz="1400" b="1" dirty="0"/>
          </a:p>
          <a:p>
            <a:r>
              <a:rPr lang="en-US" sz="1400" b="1" dirty="0" smtClean="0"/>
              <a:t>BLUES CYCLES</a:t>
            </a:r>
          </a:p>
          <a:p>
            <a:endParaRPr lang="en-US" sz="1400" b="1" dirty="0"/>
          </a:p>
          <a:p>
            <a:r>
              <a:rPr lang="en-US" sz="1400" dirty="0" smtClean="0">
                <a:solidFill>
                  <a:srgbClr val="0070C0"/>
                </a:solidFill>
              </a:rPr>
              <a:t>INTRO: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1.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2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3. Clarinet solo (Johnny </a:t>
            </a:r>
            <a:r>
              <a:rPr lang="en-US" sz="1400" dirty="0" err="1"/>
              <a:t>Dodds</a:t>
            </a:r>
            <a:r>
              <a:rPr lang="en-US" sz="1400" dirty="0"/>
              <a:t>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4. Clarinet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5.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6. Cornet solo (King Oliver)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7.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8.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       “</a:t>
            </a:r>
            <a:r>
              <a:rPr lang="en-US" sz="1400" dirty="0"/>
              <a:t>Oh play that thing!”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9.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solidFill>
                  <a:srgbClr val="0070C0"/>
                </a:solidFill>
              </a:rPr>
              <a:t>TAG ENDING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358338" y="593448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Oliver’s Creole Jazz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5363140" cy="439431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193963" y="2590800"/>
            <a:ext cx="2286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197426" y="3948545"/>
            <a:ext cx="235528" cy="10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08263" y="3477102"/>
            <a:ext cx="2351810" cy="4572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54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18" y="506380"/>
            <a:ext cx="66882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                                     King </a:t>
            </a:r>
            <a:r>
              <a:rPr lang="en-US" sz="1400" b="1" dirty="0"/>
              <a:t>Oliver, “</a:t>
            </a:r>
            <a:r>
              <a:rPr lang="en-US" sz="1400" b="1" dirty="0" err="1"/>
              <a:t>Dippermouth</a:t>
            </a:r>
            <a:r>
              <a:rPr lang="en-US" sz="1400" b="1" dirty="0"/>
              <a:t> Blues” </a:t>
            </a:r>
            <a:r>
              <a:rPr lang="en-US" sz="1400" b="1" dirty="0" smtClean="0"/>
              <a:t>(rec. April 6, 1923) </a:t>
            </a:r>
          </a:p>
          <a:p>
            <a:endParaRPr lang="en-US" sz="1400" b="1" dirty="0"/>
          </a:p>
          <a:p>
            <a:r>
              <a:rPr lang="en-US" sz="1400" b="1" dirty="0" smtClean="0"/>
              <a:t>BLUES CYCLES</a:t>
            </a:r>
          </a:p>
          <a:p>
            <a:endParaRPr lang="en-US" sz="1400" b="1" dirty="0"/>
          </a:p>
          <a:p>
            <a:r>
              <a:rPr lang="en-US" sz="1400" dirty="0" smtClean="0">
                <a:solidFill>
                  <a:srgbClr val="0070C0"/>
                </a:solidFill>
              </a:rPr>
              <a:t>INTRO: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1.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2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3. Clarinet solo (Johnny </a:t>
            </a:r>
            <a:r>
              <a:rPr lang="en-US" sz="1400" dirty="0" err="1"/>
              <a:t>Dodds</a:t>
            </a:r>
            <a:r>
              <a:rPr lang="en-US" sz="1400" dirty="0"/>
              <a:t>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4. Clarinet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5.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6. Cornet solo (King Oliver)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7.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8.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       “</a:t>
            </a:r>
            <a:r>
              <a:rPr lang="en-US" sz="1400" dirty="0"/>
              <a:t>Oh play that thing!”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9.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solidFill>
                  <a:srgbClr val="0070C0"/>
                </a:solidFill>
              </a:rPr>
              <a:t>TAG ENDING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358338" y="593448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Oliver’s Creole Jazz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5363140" cy="439431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193963" y="2590800"/>
            <a:ext cx="2286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197426" y="3948545"/>
            <a:ext cx="235528" cy="10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08263" y="3810000"/>
            <a:ext cx="2351810" cy="4572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54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18" y="506380"/>
            <a:ext cx="66882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                                     King </a:t>
            </a:r>
            <a:r>
              <a:rPr lang="en-US" sz="1400" b="1" dirty="0"/>
              <a:t>Oliver, “</a:t>
            </a:r>
            <a:r>
              <a:rPr lang="en-US" sz="1400" b="1" dirty="0" err="1"/>
              <a:t>Dippermouth</a:t>
            </a:r>
            <a:r>
              <a:rPr lang="en-US" sz="1400" b="1" dirty="0"/>
              <a:t> Blues” </a:t>
            </a:r>
            <a:r>
              <a:rPr lang="en-US" sz="1400" b="1" dirty="0" smtClean="0"/>
              <a:t>(rec. April 6, 1923) </a:t>
            </a:r>
          </a:p>
          <a:p>
            <a:endParaRPr lang="en-US" sz="1400" b="1" dirty="0"/>
          </a:p>
          <a:p>
            <a:r>
              <a:rPr lang="en-US" sz="1400" b="1" dirty="0" smtClean="0"/>
              <a:t>BLUES CYCLES</a:t>
            </a:r>
          </a:p>
          <a:p>
            <a:endParaRPr lang="en-US" sz="1400" b="1" dirty="0"/>
          </a:p>
          <a:p>
            <a:r>
              <a:rPr lang="en-US" sz="1400" dirty="0" smtClean="0">
                <a:solidFill>
                  <a:srgbClr val="0070C0"/>
                </a:solidFill>
              </a:rPr>
              <a:t>INTRO: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1.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2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3. Clarinet solo (Johnny </a:t>
            </a:r>
            <a:r>
              <a:rPr lang="en-US" sz="1400" dirty="0" err="1"/>
              <a:t>Dodds</a:t>
            </a:r>
            <a:r>
              <a:rPr lang="en-US" sz="1400" dirty="0"/>
              <a:t>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4. Clarinet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5.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6. Cornet solo (King Oliver)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7.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8.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       “</a:t>
            </a:r>
            <a:r>
              <a:rPr lang="en-US" sz="1400" dirty="0"/>
              <a:t>Oh play that thing!”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9.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solidFill>
                  <a:srgbClr val="0070C0"/>
                </a:solidFill>
              </a:rPr>
              <a:t>TAG ENDING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358338" y="593448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Oliver’s Creole Jazz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5363140" cy="439431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193963" y="2590800"/>
            <a:ext cx="2286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197426" y="3948545"/>
            <a:ext cx="235528" cy="10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08263" y="4253345"/>
            <a:ext cx="2351810" cy="4572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54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132" y="504855"/>
            <a:ext cx="829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European and American music in the first half of the twentieth century: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276" y="2307363"/>
            <a:ext cx="761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NOT ONE THING OR ONE STYLE, BUT A CONTINUUM OF MUSICAL “MODERNISMS,”</a:t>
            </a:r>
          </a:p>
          <a:p>
            <a:pPr algn="ctr"/>
            <a:r>
              <a:rPr lang="en-US" sz="1600" dirty="0" smtClean="0"/>
              <a:t>EACH WITH VERY DIFFERENT CULTURAL PURPOSES AND INTERESTS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5514758"/>
            <a:ext cx="6487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/>
              <a:t>different styles and their connotations heightened </a:t>
            </a:r>
            <a:r>
              <a:rPr lang="en-US" sz="1400" dirty="0" smtClean="0"/>
              <a:t>after </a:t>
            </a:r>
            <a:r>
              <a:rPr lang="en-US" sz="1400" dirty="0"/>
              <a:t>World War I (post-1918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33170" y="3048001"/>
            <a:ext cx="8382000" cy="685800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5277" y="3954245"/>
            <a:ext cx="233795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</a:t>
            </a:r>
            <a:r>
              <a:rPr lang="en-US" sz="1400" b="1" dirty="0" smtClean="0"/>
              <a:t>Elite modernism</a:t>
            </a:r>
            <a:r>
              <a:rPr lang="en-US" sz="1400" dirty="0" smtClean="0"/>
              <a:t>,” </a:t>
            </a:r>
            <a:r>
              <a:rPr lang="en-US" sz="1200" dirty="0" smtClean="0"/>
              <a:t>the “classical tradition,” carrying on the high-Art interests of cultivated Europe (the old world), targeted </a:t>
            </a:r>
          </a:p>
          <a:p>
            <a:r>
              <a:rPr lang="en-US" sz="1200" dirty="0" smtClean="0"/>
              <a:t>at a limited sector of the public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3953016"/>
            <a:ext cx="3276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</a:t>
            </a:r>
            <a:r>
              <a:rPr lang="en-US" sz="1400" b="1" dirty="0" smtClean="0"/>
              <a:t>Popular modernism</a:t>
            </a:r>
            <a:r>
              <a:rPr lang="en-US" sz="1400" dirty="0" smtClean="0"/>
              <a:t>,” </a:t>
            </a:r>
            <a:r>
              <a:rPr lang="en-US" sz="1200" dirty="0" smtClean="0"/>
              <a:t>rejection of or indifference to old-world concepts of “art” in favor of a more volatile, highly diverse array of popular rhythms, sounds, and styles; explicitly linked with the commercial music industry; attuned to the musical interests of a mass public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589" y="1066800"/>
            <a:ext cx="8478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Emergence of </a:t>
            </a:r>
            <a:r>
              <a:rPr lang="en-US" sz="1600" dirty="0" smtClean="0"/>
              <a:t>different</a:t>
            </a:r>
            <a:r>
              <a:rPr lang="en-US" sz="1600" dirty="0"/>
              <a:t>, culturally competing styles of “modernism</a:t>
            </a:r>
            <a:r>
              <a:rPr lang="en-US" sz="1600" dirty="0" smtClean="0"/>
              <a:t>,” </a:t>
            </a:r>
          </a:p>
          <a:p>
            <a:pPr algn="ctr"/>
            <a:r>
              <a:rPr lang="en-US" sz="1600" dirty="0" smtClean="0"/>
              <a:t>each </a:t>
            </a:r>
            <a:r>
              <a:rPr lang="en-US" sz="1600" dirty="0"/>
              <a:t>semiotically marked </a:t>
            </a:r>
            <a:r>
              <a:rPr lang="en-US" sz="1600" dirty="0" smtClean="0"/>
              <a:t>by </a:t>
            </a:r>
            <a:r>
              <a:rPr lang="en-US" sz="1600" dirty="0"/>
              <a:t>old-world/new-world </a:t>
            </a:r>
            <a:r>
              <a:rPr lang="en-US" sz="1600" dirty="0" smtClean="0"/>
              <a:t>connotations of </a:t>
            </a:r>
            <a:r>
              <a:rPr lang="en-US" sz="1600" dirty="0"/>
              <a:t>class, </a:t>
            </a:r>
            <a:r>
              <a:rPr lang="en-US" sz="1600" dirty="0" smtClean="0"/>
              <a:t>race</a:t>
            </a:r>
            <a:r>
              <a:rPr lang="en-US" sz="1600" dirty="0"/>
              <a:t>, generation, etc.  </a:t>
            </a:r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In the twentieth century, what does it mean to be “modern”?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83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18" y="506380"/>
            <a:ext cx="66882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                                     King </a:t>
            </a:r>
            <a:r>
              <a:rPr lang="en-US" sz="1400" b="1" dirty="0"/>
              <a:t>Oliver, “</a:t>
            </a:r>
            <a:r>
              <a:rPr lang="en-US" sz="1400" b="1" dirty="0" err="1"/>
              <a:t>Dippermouth</a:t>
            </a:r>
            <a:r>
              <a:rPr lang="en-US" sz="1400" b="1" dirty="0"/>
              <a:t> Blues” </a:t>
            </a:r>
            <a:r>
              <a:rPr lang="en-US" sz="1400" b="1" dirty="0" smtClean="0"/>
              <a:t>(rec. April 6, 1923) </a:t>
            </a:r>
          </a:p>
          <a:p>
            <a:endParaRPr lang="en-US" sz="1400" b="1" dirty="0"/>
          </a:p>
          <a:p>
            <a:r>
              <a:rPr lang="en-US" sz="1400" b="1" dirty="0" smtClean="0"/>
              <a:t>BLUES CYCLES</a:t>
            </a:r>
          </a:p>
          <a:p>
            <a:endParaRPr lang="en-US" sz="1400" b="1" dirty="0"/>
          </a:p>
          <a:p>
            <a:r>
              <a:rPr lang="en-US" sz="1400" dirty="0" smtClean="0">
                <a:solidFill>
                  <a:srgbClr val="0070C0"/>
                </a:solidFill>
              </a:rPr>
              <a:t>INTRO: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1.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2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3. Clarinet solo (Johnny </a:t>
            </a:r>
            <a:r>
              <a:rPr lang="en-US" sz="1400" dirty="0" err="1"/>
              <a:t>Dodds</a:t>
            </a:r>
            <a:r>
              <a:rPr lang="en-US" sz="1400" dirty="0"/>
              <a:t>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4. Clarinet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5.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6. Cornet solo (King Oliver)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7.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8.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       “</a:t>
            </a:r>
            <a:r>
              <a:rPr lang="en-US" sz="1400" dirty="0"/>
              <a:t>Oh play that thing!”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9.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solidFill>
                  <a:srgbClr val="0070C0"/>
                </a:solidFill>
              </a:rPr>
              <a:t>TAG ENDING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358338" y="593448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Oliver’s Creole Jazz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5363140" cy="439431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193963" y="2590800"/>
            <a:ext cx="2286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197426" y="3948545"/>
            <a:ext cx="235528" cy="10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35842" y="4724400"/>
            <a:ext cx="2351810" cy="4572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54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18" y="506380"/>
            <a:ext cx="66882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                                     King </a:t>
            </a:r>
            <a:r>
              <a:rPr lang="en-US" sz="1400" b="1" dirty="0"/>
              <a:t>Oliver, “</a:t>
            </a:r>
            <a:r>
              <a:rPr lang="en-US" sz="1400" b="1" dirty="0" err="1"/>
              <a:t>Dippermouth</a:t>
            </a:r>
            <a:r>
              <a:rPr lang="en-US" sz="1400" b="1" dirty="0"/>
              <a:t> Blues” </a:t>
            </a:r>
            <a:r>
              <a:rPr lang="en-US" sz="1400" b="1" dirty="0" smtClean="0"/>
              <a:t>(rec. April 6, 1923) </a:t>
            </a:r>
          </a:p>
          <a:p>
            <a:endParaRPr lang="en-US" sz="1400" b="1" dirty="0"/>
          </a:p>
          <a:p>
            <a:r>
              <a:rPr lang="en-US" sz="1400" b="1" dirty="0" smtClean="0"/>
              <a:t>BLUES CYCLES</a:t>
            </a:r>
          </a:p>
          <a:p>
            <a:endParaRPr lang="en-US" sz="1400" b="1" dirty="0"/>
          </a:p>
          <a:p>
            <a:r>
              <a:rPr lang="en-US" sz="1400" dirty="0" smtClean="0">
                <a:solidFill>
                  <a:srgbClr val="0070C0"/>
                </a:solidFill>
              </a:rPr>
              <a:t>INTRO: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1.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2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3. Clarinet solo (Johnny </a:t>
            </a:r>
            <a:r>
              <a:rPr lang="en-US" sz="1400" dirty="0" err="1"/>
              <a:t>Dodds</a:t>
            </a:r>
            <a:r>
              <a:rPr lang="en-US" sz="1400" dirty="0"/>
              <a:t>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4. Clarinet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5.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6. Cornet solo (King Oliver)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7.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8. Cornet solo continues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       “</a:t>
            </a:r>
            <a:r>
              <a:rPr lang="en-US" sz="1400" dirty="0"/>
              <a:t>Oh play that thing!”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9. </a:t>
            </a:r>
            <a:r>
              <a:rPr lang="en-US" sz="1400" u="sng" dirty="0">
                <a:solidFill>
                  <a:srgbClr val="FF0000"/>
                </a:solidFill>
              </a:rPr>
              <a:t>Ensemble improvisation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solidFill>
                  <a:srgbClr val="0070C0"/>
                </a:solidFill>
              </a:rPr>
              <a:t>TAG ENDING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358338" y="593448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Oliver’s Creole Jazz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5363140" cy="439431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193963" y="2590800"/>
            <a:ext cx="2286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197426" y="3948545"/>
            <a:ext cx="235528" cy="10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06127" y="5537315"/>
            <a:ext cx="2351810" cy="4572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54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56" y="2362200"/>
            <a:ext cx="33528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78" y="1447800"/>
            <a:ext cx="2574636" cy="424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2933522" cy="2933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4817" y="540327"/>
            <a:ext cx="641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Rural Blues (Country Blues, Downhome Blues):</a:t>
            </a:r>
          </a:p>
          <a:p>
            <a:pPr algn="ctr"/>
            <a:r>
              <a:rPr lang="en-US" b="1" dirty="0"/>
              <a:t>m</a:t>
            </a:r>
            <a:r>
              <a:rPr lang="en-US" b="1" dirty="0" smtClean="0"/>
              <a:t>ale singer with guitar or banjo, recordings from 1925 onward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8856" y="49530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Papa Charlie Jackson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886200" y="57912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Lonnie Johnson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449175" y="532819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Blind Lemon Jefferson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96433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56" y="2362200"/>
            <a:ext cx="33528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78" y="1447800"/>
            <a:ext cx="2574636" cy="424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2933522" cy="2933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8856" y="49530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Papa Charlie Jackson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886200" y="57912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Lonnie Johnson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449175" y="532819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Blind Lemon Jefferson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449175" y="5666752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“Long Lonesome Blues,” </a:t>
            </a:r>
          </a:p>
          <a:p>
            <a:pPr algn="ctr"/>
            <a:r>
              <a:rPr lang="en-US" sz="1600" dirty="0" smtClean="0"/>
              <a:t>March 1926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554817" y="540327"/>
            <a:ext cx="641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Rural Blues (Country Blues, Downhome Blues):</a:t>
            </a:r>
          </a:p>
          <a:p>
            <a:pPr algn="ctr"/>
            <a:r>
              <a:rPr lang="en-US" b="1" dirty="0"/>
              <a:t>m</a:t>
            </a:r>
            <a:r>
              <a:rPr lang="en-US" b="1" dirty="0" smtClean="0"/>
              <a:t>ale singer with guitar or banjo, recordings from 1925 onward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00761" y="1447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Texas Blues</a:t>
            </a:r>
          </a:p>
          <a:p>
            <a:r>
              <a:rPr lang="en-US" b="1" dirty="0" smtClean="0"/>
              <a:t>(Holler Blues)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3201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0691" y="360348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Twelve-Bar Blues with Text-Pattern 1 (a 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a</a:t>
            </a:r>
            <a:r>
              <a:rPr lang="en-US" dirty="0" smtClean="0"/>
              <a:t>’, b </a:t>
            </a:r>
            <a:r>
              <a:rPr lang="en-US" dirty="0" err="1" smtClean="0"/>
              <a:t>b</a:t>
            </a: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dirty="0" smtClean="0"/>
              <a:t>’, c </a:t>
            </a:r>
            <a:r>
              <a:rPr lang="en-US" dirty="0" err="1" smtClean="0"/>
              <a:t>c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dirty="0" smtClean="0"/>
              <a:t>’. . . .)</a:t>
            </a:r>
          </a:p>
          <a:p>
            <a:pPr algn="ctr"/>
            <a:r>
              <a:rPr lang="en-US" dirty="0" smtClean="0"/>
              <a:t>Interlocking Symmetries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33813" y="4125262"/>
            <a:ext cx="18737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60106" y="2169699"/>
            <a:ext cx="5696" cy="3311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663012" y="2169699"/>
            <a:ext cx="2" cy="3311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4111312">
            <a:off x="1539331" y="2629060"/>
            <a:ext cx="1399340" cy="1697007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3065802" y="3029263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55505" y="4034106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67613" y="3029263"/>
            <a:ext cx="5696" cy="990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90078" y="2555684"/>
            <a:ext cx="13075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997585" y="4019863"/>
            <a:ext cx="1429993" cy="14243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7585" y="2555684"/>
            <a:ext cx="0" cy="14641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62607" y="3170620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IV</a:t>
            </a:r>
            <a:endParaRPr lang="en-US" sz="4000" dirty="0"/>
          </a:p>
        </p:txBody>
      </p:sp>
      <p:sp>
        <p:nvSpPr>
          <p:cNvPr id="41" name="TextBox 40"/>
          <p:cNvSpPr txBox="1"/>
          <p:nvPr/>
        </p:nvSpPr>
        <p:spPr>
          <a:xfrm>
            <a:off x="4357592" y="4125261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2" name="TextBox 41"/>
          <p:cNvSpPr txBox="1"/>
          <p:nvPr/>
        </p:nvSpPr>
        <p:spPr>
          <a:xfrm>
            <a:off x="633813" y="4125261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4" name="TextBox 43"/>
          <p:cNvSpPr txBox="1"/>
          <p:nvPr/>
        </p:nvSpPr>
        <p:spPr>
          <a:xfrm>
            <a:off x="5836778" y="2675320"/>
            <a:ext cx="8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V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6930288" y="4085381"/>
            <a:ext cx="429782" cy="70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</a:t>
            </a:r>
            <a:endParaRPr lang="en-US" sz="4000" dirty="0"/>
          </a:p>
        </p:txBody>
      </p:sp>
      <p:sp>
        <p:nvSpPr>
          <p:cNvPr id="48" name="TextBox 47"/>
          <p:cNvSpPr txBox="1"/>
          <p:nvPr/>
        </p:nvSpPr>
        <p:spPr>
          <a:xfrm>
            <a:off x="603903" y="4700009"/>
            <a:ext cx="8098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1                2             3              4                  5                6                 7             8                   9                10               11               12</a:t>
            </a:r>
            <a:endParaRPr lang="en-US" sz="1200" dirty="0"/>
          </a:p>
        </p:txBody>
      </p:sp>
      <p:sp>
        <p:nvSpPr>
          <p:cNvPr id="52" name="Rectangle 51"/>
          <p:cNvSpPr/>
          <p:nvPr/>
        </p:nvSpPr>
        <p:spPr>
          <a:xfrm>
            <a:off x="1987591" y="2499064"/>
            <a:ext cx="214360" cy="788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266560" y="2555684"/>
            <a:ext cx="711971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(IV)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251155" y="4163718"/>
            <a:ext cx="814647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dirty="0" smtClean="0"/>
              <a:t>(V</a:t>
            </a:r>
            <a:r>
              <a:rPr lang="en-US" baseline="30000" dirty="0" smtClean="0"/>
              <a:t>7</a:t>
            </a:r>
            <a:r>
              <a:rPr lang="en-US" dirty="0" smtClean="0"/>
              <a:t>/IV</a:t>
            </a:r>
            <a:r>
              <a:rPr lang="en-US" dirty="0"/>
              <a:t>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621892" y="4034106"/>
            <a:ext cx="683200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dirty="0" smtClean="0"/>
              <a:t>(V</a:t>
            </a:r>
            <a:r>
              <a:rPr lang="en-US" baseline="30000" dirty="0" smtClean="0"/>
              <a:t>7</a:t>
            </a:r>
            <a:r>
              <a:rPr lang="en-US" dirty="0" smtClean="0"/>
              <a:t>/I)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658747" y="3686700"/>
            <a:ext cx="702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dirty="0" smtClean="0"/>
              <a:t>ecycle?</a:t>
            </a:r>
            <a:endParaRPr 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502778" y="5111370"/>
            <a:ext cx="780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Zone 1		              Zone 2		           Zone 3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633813" y="2286000"/>
            <a:ext cx="1353778" cy="2691008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3028057" y="2344334"/>
            <a:ext cx="1625128" cy="2684732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5690078" y="2344334"/>
            <a:ext cx="1548922" cy="2767036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Left Brace 67"/>
          <p:cNvSpPr/>
          <p:nvPr/>
        </p:nvSpPr>
        <p:spPr>
          <a:xfrm rot="5400000">
            <a:off x="1688323" y="532876"/>
            <a:ext cx="334182" cy="2339228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Left Brace 68"/>
          <p:cNvSpPr/>
          <p:nvPr/>
        </p:nvSpPr>
        <p:spPr>
          <a:xfrm rot="5400000">
            <a:off x="4096682" y="479864"/>
            <a:ext cx="353142" cy="2426294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Left Brace 69"/>
          <p:cNvSpPr/>
          <p:nvPr/>
        </p:nvSpPr>
        <p:spPr>
          <a:xfrm rot="16200000">
            <a:off x="4121199" y="4472610"/>
            <a:ext cx="353142" cy="2426294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Left Brace 70"/>
          <p:cNvSpPr/>
          <p:nvPr/>
        </p:nvSpPr>
        <p:spPr>
          <a:xfrm rot="16200000">
            <a:off x="6834988" y="4388041"/>
            <a:ext cx="353142" cy="2595432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c 71"/>
          <p:cNvSpPr/>
          <p:nvPr/>
        </p:nvSpPr>
        <p:spPr>
          <a:xfrm>
            <a:off x="1844624" y="1064443"/>
            <a:ext cx="2428629" cy="650645"/>
          </a:xfrm>
          <a:prstGeom prst="arc">
            <a:avLst>
              <a:gd name="adj1" fmla="val 10674443"/>
              <a:gd name="adj2" fmla="val 0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c 72"/>
          <p:cNvSpPr/>
          <p:nvPr/>
        </p:nvSpPr>
        <p:spPr>
          <a:xfrm rot="10800000">
            <a:off x="4297770" y="5685754"/>
            <a:ext cx="2713789" cy="559307"/>
          </a:xfrm>
          <a:prstGeom prst="arc">
            <a:avLst>
              <a:gd name="adj1" fmla="val 10674443"/>
              <a:gd name="adj2" fmla="val 0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2102101" y="1290881"/>
            <a:ext cx="1927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</a:t>
            </a:r>
            <a:r>
              <a:rPr lang="en-US" sz="1100" dirty="0" smtClean="0"/>
              <a:t>eflection/symmetry by text</a:t>
            </a:r>
            <a:endParaRPr lang="en-US" sz="1100" dirty="0"/>
          </a:p>
        </p:txBody>
      </p:sp>
      <p:sp>
        <p:nvSpPr>
          <p:cNvPr id="75" name="TextBox 74"/>
          <p:cNvSpPr txBox="1"/>
          <p:nvPr/>
        </p:nvSpPr>
        <p:spPr>
          <a:xfrm>
            <a:off x="4355505" y="5828078"/>
            <a:ext cx="2728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</a:t>
            </a:r>
            <a:r>
              <a:rPr lang="en-US" sz="1100" dirty="0" smtClean="0"/>
              <a:t>eflection/symmetry by harmonic contour</a:t>
            </a:r>
            <a:endParaRPr lang="en-US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685800" y="183341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 text		                Text repetition                                                 New, rhyming text (completion)</a:t>
            </a:r>
          </a:p>
          <a:p>
            <a:r>
              <a:rPr lang="en-US" sz="1200" dirty="0" smtClean="0"/>
              <a:t>(statement/proposition)                           (intensification; harmonic motion)              (resolution, closure)</a:t>
            </a:r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>
            <a:off x="633813" y="1600200"/>
            <a:ext cx="2431989" cy="3880501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65802" y="1587560"/>
            <a:ext cx="2597212" cy="3893141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702163" y="1587560"/>
            <a:ext cx="2602930" cy="3861523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68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49" y="1268439"/>
            <a:ext cx="5129899" cy="513914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495799" y="1413004"/>
            <a:ext cx="0" cy="24171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95799" y="3830176"/>
            <a:ext cx="2057401" cy="11642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390972" y="3830176"/>
            <a:ext cx="2104827" cy="122905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600" y="2860805"/>
            <a:ext cx="1981199" cy="96937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95799" y="3830176"/>
            <a:ext cx="0" cy="207293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63269" y="1717805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524499" y="3939814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(V</a:t>
            </a:r>
            <a:r>
              <a:rPr lang="en-US" sz="2800" baseline="30000" dirty="0" smtClean="0"/>
              <a:t>7</a:t>
            </a:r>
            <a:r>
              <a:rPr lang="en-US" sz="2800" dirty="0" smtClean="0"/>
              <a:t>/IV)</a:t>
            </a:r>
            <a:endParaRPr lang="en-US" sz="2800" dirty="0"/>
          </a:p>
        </p:txBody>
      </p:sp>
      <p:sp>
        <p:nvSpPr>
          <p:cNvPr id="6" name="Arc 5"/>
          <p:cNvSpPr/>
          <p:nvPr/>
        </p:nvSpPr>
        <p:spPr>
          <a:xfrm rot="4410980">
            <a:off x="5676139" y="4337228"/>
            <a:ext cx="685800" cy="838200"/>
          </a:xfrm>
          <a:prstGeom prst="arc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5035754"/>
            <a:ext cx="533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IV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958839" y="5459343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743699" y="5035755"/>
            <a:ext cx="125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“push” into zone 2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779164" y="6242092"/>
            <a:ext cx="1193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“relax” back</a:t>
            </a:r>
          </a:p>
          <a:p>
            <a:pPr algn="ctr"/>
            <a:r>
              <a:rPr lang="en-US" sz="1600" dirty="0"/>
              <a:t>t</a:t>
            </a:r>
            <a:r>
              <a:rPr lang="en-US" sz="1600" dirty="0" smtClean="0"/>
              <a:t>o tonic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247899" y="4046994"/>
            <a:ext cx="533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2783437" y="2241025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836281" y="3351188"/>
            <a:ext cx="571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(IV?)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825490" y="1579305"/>
            <a:ext cx="571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(V</a:t>
            </a:r>
            <a:r>
              <a:rPr lang="en-US" sz="1200" baseline="30000" dirty="0" smtClean="0"/>
              <a:t>7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0" name="Arc 19"/>
          <p:cNvSpPr/>
          <p:nvPr/>
        </p:nvSpPr>
        <p:spPr>
          <a:xfrm rot="18270931">
            <a:off x="4300129" y="1621153"/>
            <a:ext cx="685800" cy="838200"/>
          </a:xfrm>
          <a:prstGeom prst="arc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0363" y="710624"/>
            <a:ext cx="1372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“push” into next cycle?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689319" y="772179"/>
            <a:ext cx="3159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</a:t>
            </a:r>
            <a:r>
              <a:rPr lang="en-US" sz="1600" dirty="0" smtClean="0"/>
              <a:t>egin the [next] cycle of zones</a:t>
            </a:r>
          </a:p>
          <a:p>
            <a:r>
              <a:rPr lang="en-US" sz="1200" dirty="0" smtClean="0"/>
              <a:t>(with implicit “contract” to complete the cycle)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3642894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“windup” for cadential closure of the cycle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13987" y="1960459"/>
            <a:ext cx="1552772" cy="78483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04387" y="1322884"/>
            <a:ext cx="138598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I:PAC closure of the cycle</a:t>
            </a:r>
            <a:endParaRPr lang="en-US" sz="1600" dirty="0"/>
          </a:p>
        </p:txBody>
      </p:sp>
      <p:sp>
        <p:nvSpPr>
          <p:cNvPr id="33" name="Arc 32"/>
          <p:cNvSpPr/>
          <p:nvPr/>
        </p:nvSpPr>
        <p:spPr>
          <a:xfrm rot="14833641">
            <a:off x="2578834" y="2594677"/>
            <a:ext cx="685800" cy="838200"/>
          </a:xfrm>
          <a:prstGeom prst="arc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43699" y="2189448"/>
            <a:ext cx="140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Zone 1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5314188" y="6243218"/>
            <a:ext cx="140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Zone 2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381000" y="2621589"/>
            <a:ext cx="140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Zone 3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2039012" y="152400"/>
            <a:ext cx="509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Twelve-Bar Blues Construed as a Repetitive Cycle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4495799" y="1025104"/>
            <a:ext cx="0" cy="4323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825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93691012"/>
              </p:ext>
            </p:extLst>
          </p:nvPr>
        </p:nvGraphicFramePr>
        <p:xfrm>
          <a:off x="1447800" y="1066800"/>
          <a:ext cx="6400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10200" y="2362200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4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2372882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4</a:t>
            </a:r>
            <a:endParaRPr lang="en-US" sz="4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48200" y="762000"/>
            <a:ext cx="0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rved Left Arrow 6"/>
          <p:cNvSpPr/>
          <p:nvPr/>
        </p:nvSpPr>
        <p:spPr>
          <a:xfrm rot="19823684">
            <a:off x="5399501" y="1193506"/>
            <a:ext cx="1289448" cy="3411096"/>
          </a:xfrm>
          <a:prstGeom prst="curvedLeftArrow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17990656">
            <a:off x="1509541" y="2265165"/>
            <a:ext cx="3496432" cy="1136992"/>
          </a:xfrm>
          <a:prstGeom prst="curved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 rot="5400000">
            <a:off x="3977712" y="3456952"/>
            <a:ext cx="1048994" cy="3467101"/>
          </a:xfrm>
          <a:prstGeom prst="curvedLef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1092" y="120383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02209" y="5301774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914857" y="2286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81477" y="39624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892860" y="4430503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IV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759707" y="392668"/>
            <a:ext cx="5687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Twelve-Bar Blues Construed as a Set of Recurring Cycles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89794" y="1603940"/>
            <a:ext cx="117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Zone 1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149094" y="6096000"/>
            <a:ext cx="117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Zone 2</a:t>
            </a:r>
            <a:endParaRPr lang="en-US" sz="24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90600" y="1856775"/>
            <a:ext cx="1552772" cy="78483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1000" y="1219200"/>
            <a:ext cx="138598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I:PAC closure of the cycle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1687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56" y="2362200"/>
            <a:ext cx="33528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78" y="1447800"/>
            <a:ext cx="2574636" cy="424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2933522" cy="2933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4817" y="540327"/>
            <a:ext cx="641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Rural Blues (Country Blues, Downhome Blues):</a:t>
            </a:r>
          </a:p>
          <a:p>
            <a:pPr algn="ctr"/>
            <a:r>
              <a:rPr lang="en-US" b="1" dirty="0"/>
              <a:t>m</a:t>
            </a:r>
            <a:r>
              <a:rPr lang="en-US" b="1" dirty="0" smtClean="0"/>
              <a:t>ale singer with guitar or banjo, recordings from 1925 onward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8856" y="49530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Papa Charlie Jackson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886200" y="57912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Lonnie Johnson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449175" y="532819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Blind Lemon Jefferson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1513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56" y="2362200"/>
            <a:ext cx="33528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78" y="1447800"/>
            <a:ext cx="2574636" cy="424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2933522" cy="2933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8856" y="49530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Papa Charlie Jackson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886200" y="57912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Lonnie Johnson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449175" y="532819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Blind Lemon Jefferson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554817" y="540327"/>
            <a:ext cx="641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Rural Blues (Country Blues, Downhome Blues):</a:t>
            </a:r>
          </a:p>
          <a:p>
            <a:pPr algn="ctr"/>
            <a:r>
              <a:rPr lang="en-US" b="1" dirty="0"/>
              <a:t>m</a:t>
            </a:r>
            <a:r>
              <a:rPr lang="en-US" b="1" dirty="0" smtClean="0"/>
              <a:t>ale singer with guitar or banjo, recordings from 1925 onward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3604" y="6129754"/>
            <a:ext cx="7983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Recording companies and folklorists begin to scout out the deep South: more “authentic”?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936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" y="2362200"/>
            <a:ext cx="4441103" cy="2895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94" y="2370061"/>
            <a:ext cx="4343400" cy="2890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20753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Juke Joints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679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132" y="504855"/>
            <a:ext cx="829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European and American music in the first half of the twentieth century: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276" y="2307363"/>
            <a:ext cx="761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NOT ONE THING OR ONE STYLE, BUT A CONTINUUM OF MUSICAL “MODERNISMS,”</a:t>
            </a:r>
          </a:p>
          <a:p>
            <a:pPr algn="ctr"/>
            <a:r>
              <a:rPr lang="en-US" sz="1600" dirty="0" smtClean="0"/>
              <a:t>EACH WITH VERY DIFFERENT CULTURAL PURPOSES AND INTERESTS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5514758"/>
            <a:ext cx="6487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/>
              <a:t>different styles and their connotations heightened </a:t>
            </a:r>
            <a:r>
              <a:rPr lang="en-US" sz="1400" dirty="0" smtClean="0"/>
              <a:t>after </a:t>
            </a:r>
            <a:r>
              <a:rPr lang="en-US" sz="1400" dirty="0"/>
              <a:t>World War I (post-1918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33170" y="3048001"/>
            <a:ext cx="8382000" cy="685800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5277" y="3954245"/>
            <a:ext cx="233795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</a:t>
            </a:r>
            <a:r>
              <a:rPr lang="en-US" sz="1400" b="1" dirty="0" smtClean="0"/>
              <a:t>Elite modernism</a:t>
            </a:r>
            <a:r>
              <a:rPr lang="en-US" sz="1400" dirty="0" smtClean="0"/>
              <a:t>,” </a:t>
            </a:r>
            <a:r>
              <a:rPr lang="en-US" sz="1200" dirty="0" smtClean="0"/>
              <a:t>the “classical tradition,” carrying on the high-Art interests of cultivated Europe (the old world), targeted </a:t>
            </a:r>
          </a:p>
          <a:p>
            <a:r>
              <a:rPr lang="en-US" sz="1200" dirty="0" smtClean="0"/>
              <a:t>at a limited sector of the public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3953016"/>
            <a:ext cx="3276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</a:t>
            </a:r>
            <a:r>
              <a:rPr lang="en-US" sz="1400" b="1" dirty="0" smtClean="0"/>
              <a:t>Popular modernism</a:t>
            </a:r>
            <a:r>
              <a:rPr lang="en-US" sz="1400" dirty="0" smtClean="0"/>
              <a:t>,” </a:t>
            </a:r>
            <a:r>
              <a:rPr lang="en-US" sz="1200" dirty="0" smtClean="0"/>
              <a:t>rejection of or indifference to old-world concepts of “art” in favor of a more volatile, highly diverse array of popular rhythms, sounds, and styles; explicitly linked with the commercial music industry; attuned to the musical interests of a mass public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589" y="1066800"/>
            <a:ext cx="8478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Emergence of </a:t>
            </a:r>
            <a:r>
              <a:rPr lang="en-US" sz="1600" dirty="0" smtClean="0"/>
              <a:t>different</a:t>
            </a:r>
            <a:r>
              <a:rPr lang="en-US" sz="1600" dirty="0"/>
              <a:t>, culturally competing styles of “modernism</a:t>
            </a:r>
            <a:r>
              <a:rPr lang="en-US" sz="1600" dirty="0" smtClean="0"/>
              <a:t>,” </a:t>
            </a:r>
          </a:p>
          <a:p>
            <a:pPr algn="ctr"/>
            <a:r>
              <a:rPr lang="en-US" sz="1600" dirty="0" smtClean="0"/>
              <a:t>each </a:t>
            </a:r>
            <a:r>
              <a:rPr lang="en-US" sz="1600" dirty="0"/>
              <a:t>semiotically marked </a:t>
            </a:r>
            <a:r>
              <a:rPr lang="en-US" sz="1600" dirty="0" smtClean="0"/>
              <a:t>by </a:t>
            </a:r>
            <a:r>
              <a:rPr lang="en-US" sz="1600" dirty="0"/>
              <a:t>old-world/new-world </a:t>
            </a:r>
            <a:r>
              <a:rPr lang="en-US" sz="1600" dirty="0" smtClean="0"/>
              <a:t>connotations of </a:t>
            </a:r>
            <a:r>
              <a:rPr lang="en-US" sz="1600" dirty="0"/>
              <a:t>class, </a:t>
            </a:r>
            <a:r>
              <a:rPr lang="en-US" sz="1600" dirty="0" smtClean="0"/>
              <a:t>race</a:t>
            </a:r>
            <a:r>
              <a:rPr lang="en-US" sz="1600" dirty="0"/>
              <a:t>, generation, etc.  </a:t>
            </a:r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In the twentieth century, what does it mean to be “modern”?</a:t>
            </a:r>
            <a:endParaRPr lang="en-US" sz="1600" dirty="0"/>
          </a:p>
        </p:txBody>
      </p:sp>
      <p:sp>
        <p:nvSpPr>
          <p:cNvPr id="3" name="Rounded Rectangle 2"/>
          <p:cNvSpPr/>
          <p:nvPr/>
        </p:nvSpPr>
        <p:spPr>
          <a:xfrm>
            <a:off x="5562600" y="3048001"/>
            <a:ext cx="3429000" cy="2136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46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" y="1447800"/>
            <a:ext cx="8823331" cy="5218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82653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Juke Joint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63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925"/>
            <a:ext cx="9144000" cy="621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55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392495" cy="5280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747" y="685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Juke Joint: Lincoln, Nebraska, 1942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10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78" y="1168977"/>
            <a:ext cx="6696849" cy="4781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317297"/>
            <a:ext cx="785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Earliest Recorded Example of “Hokum Blues” </a:t>
            </a:r>
            <a:r>
              <a:rPr lang="en-US" dirty="0" smtClean="0"/>
              <a:t>with </a:t>
            </a:r>
            <a:r>
              <a:rPr lang="en-US" dirty="0"/>
              <a:t>Refrain in Zones 2 and 3: </a:t>
            </a:r>
            <a:endParaRPr lang="en-US" dirty="0" smtClean="0"/>
          </a:p>
          <a:p>
            <a:pPr algn="ctr"/>
            <a:r>
              <a:rPr lang="en-US" dirty="0" smtClean="0"/>
              <a:t>Papa  Charlie Jackson, “Shake </a:t>
            </a:r>
            <a:r>
              <a:rPr lang="en-US" dirty="0"/>
              <a:t>That Thing” (June 27, 1925)</a:t>
            </a:r>
          </a:p>
        </p:txBody>
      </p:sp>
    </p:spTree>
    <p:extLst>
      <p:ext uri="{BB962C8B-B14F-4D97-AF65-F5344CB8AC3E}">
        <p14:creationId xmlns:p14="http://schemas.microsoft.com/office/powerpoint/2010/main" val="7942389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0"/>
            <a:ext cx="6453245" cy="4805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317297"/>
            <a:ext cx="785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Earliest Recorded Example of “Hokum Blues” </a:t>
            </a:r>
            <a:r>
              <a:rPr lang="en-US" dirty="0" smtClean="0"/>
              <a:t>with </a:t>
            </a:r>
            <a:r>
              <a:rPr lang="en-US" dirty="0"/>
              <a:t>Refrain in Zones 2 and 3: </a:t>
            </a:r>
            <a:endParaRPr lang="en-US" dirty="0" smtClean="0"/>
          </a:p>
          <a:p>
            <a:pPr algn="ctr"/>
            <a:r>
              <a:rPr lang="en-US" dirty="0" smtClean="0"/>
              <a:t>Papa  Charlie Jackson, “Shake </a:t>
            </a:r>
            <a:r>
              <a:rPr lang="en-US" dirty="0"/>
              <a:t>That Thing” (June 27, 1925)</a:t>
            </a:r>
          </a:p>
        </p:txBody>
      </p:sp>
    </p:spTree>
    <p:extLst>
      <p:ext uri="{BB962C8B-B14F-4D97-AF65-F5344CB8AC3E}">
        <p14:creationId xmlns:p14="http://schemas.microsoft.com/office/powerpoint/2010/main" val="911224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553200" cy="48896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317297"/>
            <a:ext cx="785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Earliest Recorded Example of “Hokum Blues” </a:t>
            </a:r>
            <a:r>
              <a:rPr lang="en-US" dirty="0" smtClean="0"/>
              <a:t>with </a:t>
            </a:r>
            <a:r>
              <a:rPr lang="en-US" dirty="0"/>
              <a:t>Refrain in Zones 2 and 3: </a:t>
            </a:r>
            <a:endParaRPr lang="en-US" dirty="0" smtClean="0"/>
          </a:p>
          <a:p>
            <a:pPr algn="ctr"/>
            <a:r>
              <a:rPr lang="en-US" dirty="0" smtClean="0"/>
              <a:t>Papa  Charlie Jackson, “Shake </a:t>
            </a:r>
            <a:r>
              <a:rPr lang="en-US" dirty="0"/>
              <a:t>That Thing” (June 27, 1925)</a:t>
            </a:r>
          </a:p>
        </p:txBody>
      </p:sp>
    </p:spTree>
    <p:extLst>
      <p:ext uri="{BB962C8B-B14F-4D97-AF65-F5344CB8AC3E}">
        <p14:creationId xmlns:p14="http://schemas.microsoft.com/office/powerpoint/2010/main" val="2073010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95" y="1049116"/>
            <a:ext cx="1905000" cy="2609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65" y="4090554"/>
            <a:ext cx="178763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17" y="3823854"/>
            <a:ext cx="3061855" cy="3061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64" y="788350"/>
            <a:ext cx="3173508" cy="3131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2800" y="304590"/>
            <a:ext cx="2266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“Race Record” Labels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359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15710"/>
            <a:ext cx="4267200" cy="5596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18" y="1418374"/>
            <a:ext cx="38227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57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44" y="1322817"/>
            <a:ext cx="3190382" cy="4191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49167"/>
            <a:ext cx="2686050" cy="419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286497"/>
            <a:ext cx="2316517" cy="47720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04825" y="1538909"/>
            <a:ext cx="1066800" cy="213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44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32133"/>
            <a:ext cx="69342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85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69669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83156" y="35301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Blues</a:t>
            </a:r>
            <a:endParaRPr lang="en-US" sz="24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0" y="887645"/>
            <a:ext cx="3730090" cy="24822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96690" y="-1"/>
            <a:ext cx="4447309" cy="6871855"/>
          </a:xfrm>
          <a:prstGeom prst="rect">
            <a:avLst/>
          </a:prstGeom>
          <a:gradFill flip="none" rotWithShape="1">
            <a:gsLst>
              <a:gs pos="39000">
                <a:srgbClr val="FF0000">
                  <a:shade val="30000"/>
                  <a:satMod val="115000"/>
                  <a:alpha val="41000"/>
                  <a:lumMod val="95000"/>
                  <a:lumOff val="5000"/>
                </a:srgbClr>
              </a:gs>
              <a:gs pos="59000">
                <a:srgbClr val="FF0000">
                  <a:shade val="67500"/>
                  <a:satMod val="115000"/>
                  <a:alpha val="40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46531" y="344606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Franklin Gothic Demi" panose="020B0703020102020204" pitchFamily="34" charset="0"/>
              </a:rPr>
              <a:t>Jazz</a:t>
            </a:r>
            <a:endParaRPr lang="en-US" sz="2400" dirty="0">
              <a:solidFill>
                <a:srgbClr val="FF0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4800" y="13850"/>
            <a:ext cx="1764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roadway" panose="04040905080B02020502" pitchFamily="82" charset="0"/>
              </a:rPr>
              <a:t>1920s</a:t>
            </a:r>
            <a:endParaRPr lang="en-US" sz="3200" b="1" dirty="0">
              <a:latin typeface="Broadway" panose="04040905080B02020502" pitchFamily="8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91" y="822338"/>
            <a:ext cx="3759209" cy="2623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4" y="4012579"/>
            <a:ext cx="2734540" cy="27454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91797"/>
            <a:ext cx="2680512" cy="2724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3345466"/>
            <a:ext cx="454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Bessie Smith, “St. Louis Blues”  (rec. 1925)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41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18" y="1418374"/>
            <a:ext cx="3822700" cy="419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51706"/>
            <a:ext cx="4226951" cy="4296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2151" y="715696"/>
            <a:ext cx="141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Delta Blues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55882" y="5823282"/>
            <a:ext cx="1973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Charley Patton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78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18" y="1418374"/>
            <a:ext cx="3822700" cy="419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51706"/>
            <a:ext cx="4226951" cy="4296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2151" y="715696"/>
            <a:ext cx="141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Delta Blues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55882" y="5823282"/>
            <a:ext cx="737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Charley Patton 		</a:t>
            </a:r>
            <a:r>
              <a:rPr lang="en-US" dirty="0"/>
              <a:t> </a:t>
            </a:r>
            <a:r>
              <a:rPr lang="en-US" dirty="0" smtClean="0"/>
              <a:t>                     “Pony Blues,”  rec. June 14, 1929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460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543800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420193"/>
            <a:ext cx="404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Meanwhile, in New York City, 1920s: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1902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5" y="1219200"/>
            <a:ext cx="7848600" cy="5477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61889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Louis Armstrong, the Hot Five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57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090" y="1524000"/>
            <a:ext cx="6870017" cy="4794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706582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Louis Armstrong, the Hot Five: “</a:t>
            </a:r>
            <a:r>
              <a:rPr lang="en-US" dirty="0" err="1" smtClean="0"/>
              <a:t>Heebie</a:t>
            </a:r>
            <a:r>
              <a:rPr lang="en-US" dirty="0" smtClean="0"/>
              <a:t> </a:t>
            </a:r>
            <a:r>
              <a:rPr lang="en-US" dirty="0" err="1" smtClean="0"/>
              <a:t>Jeebies</a:t>
            </a:r>
            <a:r>
              <a:rPr lang="en-US" dirty="0" smtClean="0"/>
              <a:t>” (February 26, 1926)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590800"/>
            <a:ext cx="2667000" cy="259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68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976745"/>
            <a:ext cx="9211733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47105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Louis Armstrong, the Hot Seven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40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6202096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Fats Waller, “The Joint Is </a:t>
            </a:r>
            <a:r>
              <a:rPr lang="en-US" dirty="0" err="1" smtClean="0"/>
              <a:t>Jumpin</a:t>
            </a:r>
            <a:r>
              <a:rPr lang="en-US" dirty="0" smtClean="0"/>
              <a:t>’”</a:t>
            </a:r>
          </a:p>
        </p:txBody>
      </p:sp>
      <p:pic>
        <p:nvPicPr>
          <p:cNvPr id="1026" name="Picture 2" descr="Image result for fats waller join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06" y="338271"/>
            <a:ext cx="7772400" cy="582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153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8077200" cy="605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152400"/>
            <a:ext cx="457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Later 1920s: emergence of Duke Ellington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480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3" y="1219200"/>
            <a:ext cx="7232073" cy="5452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318655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NYC, Harlem, 142</a:t>
            </a:r>
            <a:r>
              <a:rPr lang="en-US" baseline="30000" dirty="0" smtClean="0"/>
              <a:t>rd</a:t>
            </a:r>
            <a:r>
              <a:rPr lang="en-US" dirty="0" smtClean="0"/>
              <a:t> St and Lenox: Black entertainment </a:t>
            </a:r>
          </a:p>
          <a:p>
            <a:pPr algn="ctr"/>
            <a:r>
              <a:rPr lang="en-US" dirty="0" smtClean="0"/>
              <a:t>(Duke Ellington, Fletcher Henderson, Cab Calloway, etc., for a whites-only audience)</a:t>
            </a:r>
          </a:p>
        </p:txBody>
      </p:sp>
    </p:spTree>
    <p:extLst>
      <p:ext uri="{BB962C8B-B14F-4D97-AF65-F5344CB8AC3E}">
        <p14:creationId xmlns:p14="http://schemas.microsoft.com/office/powerpoint/2010/main" val="4703692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69" y="1543625"/>
            <a:ext cx="5141074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132" y="1582875"/>
            <a:ext cx="3983417" cy="399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14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995261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     </a:t>
            </a:r>
            <a:r>
              <a:rPr lang="en-US" sz="3600" dirty="0" err="1" smtClean="0"/>
              <a:t>I</a:t>
            </a:r>
            <a:r>
              <a:rPr lang="en-US" sz="3600" dirty="0" smtClean="0"/>
              <a:t>     </a:t>
            </a:r>
            <a:r>
              <a:rPr lang="en-US" sz="3600" dirty="0" err="1" smtClean="0"/>
              <a:t>I</a:t>
            </a:r>
            <a:r>
              <a:rPr lang="en-US" sz="3600" dirty="0" smtClean="0"/>
              <a:t>     </a:t>
            </a:r>
            <a:r>
              <a:rPr lang="en-US" sz="3600" dirty="0" err="1" smtClean="0"/>
              <a:t>I</a:t>
            </a:r>
            <a:r>
              <a:rPr lang="en-US" sz="3600" dirty="0" smtClean="0"/>
              <a:t>    IV     </a:t>
            </a:r>
            <a:r>
              <a:rPr lang="en-US" sz="3600" dirty="0" err="1" smtClean="0"/>
              <a:t>IV</a:t>
            </a:r>
            <a:r>
              <a:rPr lang="en-US" sz="3600" dirty="0" smtClean="0"/>
              <a:t>    I     </a:t>
            </a:r>
            <a:r>
              <a:rPr lang="en-US" sz="3600" dirty="0" err="1" smtClean="0"/>
              <a:t>I</a:t>
            </a:r>
            <a:r>
              <a:rPr lang="en-US" sz="3600" dirty="0" smtClean="0"/>
              <a:t>     V   </a:t>
            </a:r>
            <a:r>
              <a:rPr lang="en-US" sz="3600" dirty="0" err="1" smtClean="0"/>
              <a:t>V</a:t>
            </a:r>
            <a:r>
              <a:rPr lang="en-US" sz="3600" dirty="0" smtClean="0"/>
              <a:t>    I     </a:t>
            </a:r>
            <a:r>
              <a:rPr lang="en-US" sz="3600" dirty="0" err="1" smtClean="0"/>
              <a:t>I</a:t>
            </a:r>
            <a:r>
              <a:rPr lang="en-US" sz="4400" dirty="0" smtClean="0"/>
              <a:t>  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2909661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(V/IV)                                                                        (IV)                   (V</a:t>
            </a:r>
            <a:r>
              <a:rPr lang="en-US" baseline="30000" dirty="0" smtClean="0"/>
              <a:t>7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1487497"/>
            <a:ext cx="792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1              2             3              4              5                     6             7             8              9           10            11            12             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226750" y="56566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12-Bar Blues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04091" y="1771646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0291" y="1771646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2018492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584747" y="1780784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660947" y="1780784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39983" y="1999922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7836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823"/>
            <a:ext cx="5141074" cy="403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1069" y="5590538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Duke Ellington, “East St. Louis </a:t>
            </a:r>
            <a:r>
              <a:rPr lang="en-US" dirty="0" err="1" smtClean="0"/>
              <a:t>Toodle</a:t>
            </a:r>
            <a:r>
              <a:rPr lang="en-US" dirty="0" smtClean="0"/>
              <a:t>-O[o]”</a:t>
            </a:r>
          </a:p>
          <a:p>
            <a:pPr algn="ctr"/>
            <a:r>
              <a:rPr lang="en-US" dirty="0" smtClean="0"/>
              <a:t>Recorded several times, 1926-27 (</a:t>
            </a:r>
            <a:r>
              <a:rPr lang="en-US" dirty="0" err="1" smtClean="0"/>
              <a:t>Bubber</a:t>
            </a:r>
            <a:r>
              <a:rPr lang="en-US" dirty="0" smtClean="0"/>
              <a:t> Miley, trumpet)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869" y="1178896"/>
            <a:ext cx="4065856" cy="4045527"/>
          </a:xfrm>
          <a:prstGeom prst="rect">
            <a:avLst/>
          </a:prstGeom>
        </p:spPr>
      </p:pic>
      <p:pic>
        <p:nvPicPr>
          <p:cNvPr id="3" name="East St Louis Toodle-o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1368" y="6236868"/>
            <a:ext cx="468731" cy="46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92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9927" y="6096000"/>
            <a:ext cx="708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Duke Ellington, </a:t>
            </a:r>
            <a:r>
              <a:rPr lang="en-US" dirty="0" err="1" smtClean="0"/>
              <a:t>Fredi</a:t>
            </a:r>
            <a:r>
              <a:rPr lang="en-US" dirty="0" smtClean="0"/>
              <a:t> Washington, from the film </a:t>
            </a:r>
            <a:r>
              <a:rPr lang="en-US" i="1" dirty="0" smtClean="0"/>
              <a:t>Black and Tan </a:t>
            </a:r>
            <a:r>
              <a:rPr lang="en-US" dirty="0" smtClean="0"/>
              <a:t>(1929)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1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906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71" y="1702642"/>
            <a:ext cx="4728305" cy="3177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5450" y="762000"/>
            <a:ext cx="5891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1920s: The emergence of “big-band” </a:t>
            </a:r>
          </a:p>
          <a:p>
            <a:pPr algn="ctr"/>
            <a:r>
              <a:rPr lang="en-US" dirty="0" smtClean="0"/>
              <a:t>dance-music arrangements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50292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Duke Ellington                                                            Fletcher Henderson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" y="1737677"/>
            <a:ext cx="4189405" cy="314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85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1447801"/>
            <a:ext cx="373380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3" y="1447801"/>
            <a:ext cx="5556830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410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Jelly Roll Morton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5456366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Fletcher Henderson, </a:t>
            </a:r>
          </a:p>
          <a:p>
            <a:pPr algn="ctr"/>
            <a:r>
              <a:rPr lang="en-US" dirty="0" smtClean="0"/>
              <a:t>rec. of Morton’s “King Porter Stomp,” March 14, 1928</a:t>
            </a:r>
            <a:endParaRPr lang="en-US" dirty="0"/>
          </a:p>
        </p:txBody>
      </p:sp>
      <p:pic>
        <p:nvPicPr>
          <p:cNvPr id="7" name="King Porter Stomp (3-14-1928) Henderson, extra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1094" y="6248399"/>
            <a:ext cx="463897" cy="4638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5450" y="762000"/>
            <a:ext cx="5891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1920s: The emergence of “big-band” </a:t>
            </a:r>
          </a:p>
          <a:p>
            <a:pPr algn="ctr"/>
            <a:r>
              <a:rPr lang="en-US" dirty="0" smtClean="0"/>
              <a:t>dance-music arrangements</a:t>
            </a:r>
          </a:p>
        </p:txBody>
      </p:sp>
    </p:spTree>
    <p:extLst>
      <p:ext uri="{BB962C8B-B14F-4D97-AF65-F5344CB8AC3E}">
        <p14:creationId xmlns:p14="http://schemas.microsoft.com/office/powerpoint/2010/main" val="4079002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6151418"/>
            <a:ext cx="472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Duke Ellington, “Take the A Train” (from 1941)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922"/>
            <a:ext cx="9144000" cy="514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8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543800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420193"/>
            <a:ext cx="404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Meanwhile, in New York City, 1920s:</a:t>
            </a:r>
            <a:endParaRPr lang="en-US" dirty="0"/>
          </a:p>
        </p:txBody>
      </p:sp>
      <p:sp>
        <p:nvSpPr>
          <p:cNvPr id="5" name="Left Brace 4"/>
          <p:cNvSpPr/>
          <p:nvPr/>
        </p:nvSpPr>
        <p:spPr>
          <a:xfrm rot="5400000">
            <a:off x="3692139" y="1116941"/>
            <a:ext cx="304800" cy="2209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 rot="5400000">
            <a:off x="5861703" y="1277531"/>
            <a:ext cx="304800" cy="1828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96839" y="1732240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</a:t>
            </a:r>
            <a:r>
              <a:rPr lang="en-US" sz="1400" dirty="0" smtClean="0">
                <a:solidFill>
                  <a:srgbClr val="0070C0"/>
                </a:solidFill>
              </a:rPr>
              <a:t>epeated lines                      new, rhyming line</a:t>
            </a:r>
          </a:p>
        </p:txBody>
      </p:sp>
    </p:spTree>
    <p:extLst>
      <p:ext uri="{BB962C8B-B14F-4D97-AF65-F5344CB8AC3E}">
        <p14:creationId xmlns:p14="http://schemas.microsoft.com/office/powerpoint/2010/main" val="6140975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7" y="990600"/>
            <a:ext cx="3030933" cy="4367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564592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Marion Harris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71542" y="5625333"/>
            <a:ext cx="4653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“Paradise Blues,” rec. November 17, 1916</a:t>
            </a:r>
          </a:p>
          <a:p>
            <a:pPr algn="ctr"/>
            <a:r>
              <a:rPr lang="en-US" dirty="0" smtClean="0"/>
              <a:t>(but not a 12-bar blues at all!)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90600"/>
            <a:ext cx="3299871" cy="4367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4035" y="3048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Early recordings of songs called “blues”: by popular white singers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9088" y="4343400"/>
            <a:ext cx="273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Honey, don’t play me no opera,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Play me some blue melody. </a:t>
            </a:r>
            <a:endParaRPr lang="en-US" sz="1200" b="1" dirty="0">
              <a:solidFill>
                <a:srgbClr val="0070C0"/>
              </a:solidFill>
            </a:endParaRPr>
          </a:p>
          <a:p>
            <a:r>
              <a:rPr lang="en-US" sz="1200" b="1" dirty="0" smtClean="0">
                <a:solidFill>
                  <a:srgbClr val="0070C0"/>
                </a:solidFill>
              </a:rPr>
              <a:t>I don’t care </a:t>
            </a:r>
            <a:r>
              <a:rPr lang="en-US" sz="1200" b="1" dirty="0" err="1" smtClean="0">
                <a:solidFill>
                  <a:srgbClr val="0070C0"/>
                </a:solidFill>
              </a:rPr>
              <a:t>nothin</a:t>
            </a:r>
            <a:r>
              <a:rPr lang="en-US" sz="1200" b="1" dirty="0" smtClean="0">
                <a:solidFill>
                  <a:srgbClr val="0070C0"/>
                </a:solidFill>
              </a:rPr>
              <a:t>’ ‘bout </a:t>
            </a:r>
            <a:r>
              <a:rPr lang="en-US" sz="1200" b="1" i="1" dirty="0" smtClean="0">
                <a:solidFill>
                  <a:srgbClr val="0070C0"/>
                </a:solidFill>
              </a:rPr>
              <a:t>Carmen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When I hear these harmonies. . . . </a:t>
            </a:r>
            <a:endParaRPr 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66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6248400"/>
            <a:ext cx="556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Bessie Smith, from the film short, </a:t>
            </a:r>
            <a:r>
              <a:rPr lang="en-US" i="1" dirty="0" smtClean="0"/>
              <a:t>St. Louis Blues </a:t>
            </a:r>
            <a:r>
              <a:rPr lang="en-US" dirty="0" smtClean="0"/>
              <a:t>(1929)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605"/>
            <a:ext cx="9144000" cy="513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27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6722</TotalTime>
  <Words>3180</Words>
  <Application>Microsoft Office PowerPoint</Application>
  <PresentationFormat>On-screen Show (4:3)</PresentationFormat>
  <Paragraphs>713</Paragraphs>
  <Slides>97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Faculty Support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Hepokoski, James</dc:creator>
  <cp:lastModifiedBy>Hepokoski, James</cp:lastModifiedBy>
  <cp:revision>231</cp:revision>
  <dcterms:created xsi:type="dcterms:W3CDTF">2016-02-08T13:10:27Z</dcterms:created>
  <dcterms:modified xsi:type="dcterms:W3CDTF">2019-04-28T12:41:50Z</dcterms:modified>
</cp:coreProperties>
</file>