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351" r:id="rId2"/>
    <p:sldId id="408" r:id="rId3"/>
    <p:sldId id="268" r:id="rId4"/>
    <p:sldId id="269" r:id="rId5"/>
    <p:sldId id="270" r:id="rId6"/>
    <p:sldId id="377" r:id="rId7"/>
    <p:sldId id="416" r:id="rId8"/>
    <p:sldId id="387" r:id="rId9"/>
    <p:sldId id="381" r:id="rId10"/>
    <p:sldId id="382" r:id="rId11"/>
    <p:sldId id="383" r:id="rId12"/>
    <p:sldId id="384" r:id="rId13"/>
    <p:sldId id="385" r:id="rId14"/>
    <p:sldId id="386" r:id="rId15"/>
    <p:sldId id="388" r:id="rId16"/>
    <p:sldId id="267" r:id="rId17"/>
    <p:sldId id="360" r:id="rId18"/>
    <p:sldId id="361" r:id="rId19"/>
    <p:sldId id="362" r:id="rId20"/>
    <p:sldId id="363" r:id="rId21"/>
    <p:sldId id="352" r:id="rId22"/>
    <p:sldId id="272" r:id="rId23"/>
    <p:sldId id="339" r:id="rId24"/>
    <p:sldId id="282" r:id="rId25"/>
    <p:sldId id="364" r:id="rId26"/>
    <p:sldId id="365" r:id="rId27"/>
    <p:sldId id="389" r:id="rId28"/>
    <p:sldId id="273" r:id="rId29"/>
    <p:sldId id="366" r:id="rId30"/>
    <p:sldId id="284" r:id="rId31"/>
    <p:sldId id="285" r:id="rId32"/>
    <p:sldId id="289" r:id="rId33"/>
    <p:sldId id="290" r:id="rId34"/>
    <p:sldId id="276" r:id="rId35"/>
    <p:sldId id="295" r:id="rId36"/>
    <p:sldId id="291" r:id="rId37"/>
    <p:sldId id="296" r:id="rId38"/>
    <p:sldId id="277" r:id="rId39"/>
    <p:sldId id="297" r:id="rId40"/>
    <p:sldId id="298" r:id="rId41"/>
    <p:sldId id="278" r:id="rId42"/>
    <p:sldId id="300" r:id="rId43"/>
    <p:sldId id="301" r:id="rId44"/>
    <p:sldId id="302" r:id="rId45"/>
    <p:sldId id="340" r:id="rId46"/>
    <p:sldId id="341" r:id="rId47"/>
    <p:sldId id="299" r:id="rId48"/>
    <p:sldId id="303" r:id="rId49"/>
    <p:sldId id="304" r:id="rId50"/>
    <p:sldId id="306" r:id="rId51"/>
    <p:sldId id="417" r:id="rId52"/>
    <p:sldId id="418" r:id="rId53"/>
    <p:sldId id="281" r:id="rId54"/>
    <p:sldId id="259" r:id="rId55"/>
    <p:sldId id="260" r:id="rId56"/>
    <p:sldId id="307" r:id="rId57"/>
    <p:sldId id="308" r:id="rId58"/>
    <p:sldId id="309" r:id="rId59"/>
    <p:sldId id="343" r:id="rId60"/>
    <p:sldId id="261" r:id="rId61"/>
    <p:sldId id="263" r:id="rId62"/>
    <p:sldId id="262" r:id="rId63"/>
    <p:sldId id="264" r:id="rId64"/>
    <p:sldId id="323" r:id="rId65"/>
    <p:sldId id="310" r:id="rId66"/>
    <p:sldId id="324" r:id="rId67"/>
    <p:sldId id="325" r:id="rId68"/>
    <p:sldId id="372" r:id="rId69"/>
    <p:sldId id="373" r:id="rId70"/>
    <p:sldId id="374" r:id="rId71"/>
    <p:sldId id="375" r:id="rId72"/>
    <p:sldId id="312" r:id="rId73"/>
    <p:sldId id="313" r:id="rId74"/>
    <p:sldId id="326" r:id="rId75"/>
    <p:sldId id="356" r:id="rId76"/>
    <p:sldId id="344" r:id="rId77"/>
    <p:sldId id="348" r:id="rId78"/>
    <p:sldId id="357" r:id="rId79"/>
    <p:sldId id="390" r:id="rId80"/>
    <p:sldId id="392" r:id="rId81"/>
    <p:sldId id="397" r:id="rId82"/>
    <p:sldId id="398" r:id="rId83"/>
    <p:sldId id="399" r:id="rId84"/>
    <p:sldId id="400" r:id="rId85"/>
    <p:sldId id="345" r:id="rId86"/>
    <p:sldId id="405" r:id="rId87"/>
    <p:sldId id="391" r:id="rId88"/>
    <p:sldId id="415" r:id="rId89"/>
    <p:sldId id="414" r:id="rId90"/>
    <p:sldId id="411" r:id="rId91"/>
    <p:sldId id="412" r:id="rId92"/>
    <p:sldId id="413" r:id="rId93"/>
    <p:sldId id="367" r:id="rId94"/>
    <p:sldId id="368" r:id="rId95"/>
    <p:sldId id="369" r:id="rId96"/>
    <p:sldId id="370" r:id="rId97"/>
    <p:sldId id="359" r:id="rId98"/>
    <p:sldId id="371" r:id="rId99"/>
    <p:sldId id="401" r:id="rId100"/>
    <p:sldId id="354" r:id="rId101"/>
    <p:sldId id="355" r:id="rId102"/>
    <p:sldId id="402" r:id="rId103"/>
    <p:sldId id="403" r:id="rId104"/>
    <p:sldId id="404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9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38627-51F2-40F9-992B-72E8D6F0F7C2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2301A-7C79-4E1A-8954-EE796E3F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D9C028-1B20-48E1-91F4-BCE0389640B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48204F-98E8-40DE-A102-360B89196594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4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3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4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2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5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7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5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4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8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7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97F37-3D58-47D6-A7F3-21B015932290}" type="datetimeFigureOut">
              <a:rPr lang="en-US" smtClean="0"/>
              <a:t>4/28/2019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1CF3C-C650-4824-9881-4E7BA7E05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1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6200"/>
            <a:ext cx="9296400" cy="7010400"/>
          </a:xfrm>
          <a:prstGeom prst="rect">
            <a:avLst/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23168" y="323584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Rise of Recorded Sound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77" y="1253989"/>
            <a:ext cx="3254623" cy="2265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51" y="1115367"/>
            <a:ext cx="3233234" cy="5558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68" y="3853023"/>
            <a:ext cx="25400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7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431" y="4091921"/>
            <a:ext cx="781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1780                                                                                                                                                  1914                                      1945  </a:t>
            </a:r>
            <a:endParaRPr lang="en-US" sz="1200" dirty="0"/>
          </a:p>
        </p:txBody>
      </p:sp>
      <p:sp>
        <p:nvSpPr>
          <p:cNvPr id="3" name="Flowchart: Extract 3"/>
          <p:cNvSpPr/>
          <p:nvPr/>
        </p:nvSpPr>
        <p:spPr>
          <a:xfrm>
            <a:off x="969431" y="1975880"/>
            <a:ext cx="7814216" cy="168650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8656 h 8656"/>
              <a:gd name="connsiteX1" fmla="*/ 2882 w 10000"/>
              <a:gd name="connsiteY1" fmla="*/ 0 h 8656"/>
              <a:gd name="connsiteX2" fmla="*/ 10000 w 10000"/>
              <a:gd name="connsiteY2" fmla="*/ 8656 h 8656"/>
              <a:gd name="connsiteX3" fmla="*/ 0 w 10000"/>
              <a:gd name="connsiteY3" fmla="*/ 8656 h 8656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731 h 10731"/>
              <a:gd name="connsiteX1" fmla="*/ 2631 w 10000"/>
              <a:gd name="connsiteY1" fmla="*/ 0 h 10731"/>
              <a:gd name="connsiteX2" fmla="*/ 10000 w 10000"/>
              <a:gd name="connsiteY2" fmla="*/ 10731 h 10731"/>
              <a:gd name="connsiteX3" fmla="*/ 0 w 10000"/>
              <a:gd name="connsiteY3" fmla="*/ 10731 h 10731"/>
              <a:gd name="connsiteX0" fmla="*/ 0 w 10000"/>
              <a:gd name="connsiteY0" fmla="*/ 11182 h 11182"/>
              <a:gd name="connsiteX1" fmla="*/ 2631 w 10000"/>
              <a:gd name="connsiteY1" fmla="*/ 451 h 11182"/>
              <a:gd name="connsiteX2" fmla="*/ 10000 w 10000"/>
              <a:gd name="connsiteY2" fmla="*/ 11182 h 11182"/>
              <a:gd name="connsiteX3" fmla="*/ 0 w 10000"/>
              <a:gd name="connsiteY3" fmla="*/ 11182 h 11182"/>
              <a:gd name="connsiteX0" fmla="*/ 0 w 10126"/>
              <a:gd name="connsiteY0" fmla="*/ 11182 h 11182"/>
              <a:gd name="connsiteX1" fmla="*/ 2631 w 10126"/>
              <a:gd name="connsiteY1" fmla="*/ 451 h 11182"/>
              <a:gd name="connsiteX2" fmla="*/ 10126 w 10126"/>
              <a:gd name="connsiteY2" fmla="*/ 11182 h 11182"/>
              <a:gd name="connsiteX3" fmla="*/ 0 w 10126"/>
              <a:gd name="connsiteY3" fmla="*/ 11182 h 11182"/>
              <a:gd name="connsiteX0" fmla="*/ 0 w 10126"/>
              <a:gd name="connsiteY0" fmla="*/ 11117 h 11117"/>
              <a:gd name="connsiteX1" fmla="*/ 2631 w 10126"/>
              <a:gd name="connsiteY1" fmla="*/ 386 h 11117"/>
              <a:gd name="connsiteX2" fmla="*/ 10126 w 10126"/>
              <a:gd name="connsiteY2" fmla="*/ 11117 h 11117"/>
              <a:gd name="connsiteX3" fmla="*/ 0 w 10126"/>
              <a:gd name="connsiteY3" fmla="*/ 11117 h 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" h="11117">
                <a:moveTo>
                  <a:pt x="0" y="11117"/>
                </a:moveTo>
                <a:lnTo>
                  <a:pt x="2631" y="386"/>
                </a:lnTo>
                <a:cubicBezTo>
                  <a:pt x="6476" y="-2308"/>
                  <a:pt x="7861" y="9976"/>
                  <a:pt x="10126" y="11117"/>
                </a:cubicBezTo>
                <a:lnTo>
                  <a:pt x="0" y="1111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982556" y="1397119"/>
            <a:ext cx="0" cy="31796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0742" y="194009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2504" y="4572497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Explorations of individualized subjectivity (“soul-states”)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Cultivation of a belief in “genius” and the imperatives of individualization and originality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prizing of an individual artwork over its genre</a:t>
            </a:r>
          </a:p>
        </p:txBody>
      </p:sp>
      <p:sp>
        <p:nvSpPr>
          <p:cNvPr id="8" name="Oval 7"/>
          <p:cNvSpPr/>
          <p:nvPr/>
        </p:nvSpPr>
        <p:spPr>
          <a:xfrm>
            <a:off x="1987993" y="1715750"/>
            <a:ext cx="4800600" cy="2542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82" y="162795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Initiated by the decline of churchly and courtly patronage, late 1700s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1166286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Sustained by the emphatic rise of elite, liberal-humanist culture in the 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9155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9927" y="304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Cabaret: Weimar Germany, Berlin, late 1920s, film </a:t>
            </a:r>
            <a:r>
              <a:rPr lang="en-US" i="1" dirty="0" smtClean="0"/>
              <a:t>Der </a:t>
            </a:r>
            <a:r>
              <a:rPr lang="en-US" i="1" dirty="0" err="1" smtClean="0"/>
              <a:t>blaue</a:t>
            </a:r>
            <a:r>
              <a:rPr lang="en-US" i="1" dirty="0" smtClean="0"/>
              <a:t> Engel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603663" y="5943600"/>
            <a:ext cx="6483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Marlene Dietrich, “</a:t>
            </a:r>
            <a:r>
              <a:rPr lang="en-US" sz="1400" dirty="0" err="1" smtClean="0"/>
              <a:t>Ich</a:t>
            </a:r>
            <a:r>
              <a:rPr lang="en-US" sz="1400" dirty="0" smtClean="0"/>
              <a:t> bin die </a:t>
            </a:r>
            <a:r>
              <a:rPr lang="en-US" sz="1400" dirty="0" err="1" smtClean="0"/>
              <a:t>fesche</a:t>
            </a:r>
            <a:r>
              <a:rPr lang="en-US" sz="1400" dirty="0" smtClean="0"/>
              <a:t> Lola” </a:t>
            </a:r>
          </a:p>
          <a:p>
            <a:pPr algn="ctr"/>
            <a:r>
              <a:rPr lang="en-US" sz="1400" dirty="0" smtClean="0"/>
              <a:t>(I’m stylish Lola, the darling of the season; I have a </a:t>
            </a:r>
            <a:r>
              <a:rPr lang="en-US" sz="1400" dirty="0" err="1" smtClean="0"/>
              <a:t>pianola</a:t>
            </a:r>
            <a:r>
              <a:rPr lang="en-US" sz="1400" dirty="0" smtClean="0"/>
              <a:t> at home in my salon; </a:t>
            </a:r>
          </a:p>
          <a:p>
            <a:pPr algn="ctr"/>
            <a:r>
              <a:rPr lang="en-US" sz="1400" dirty="0" smtClean="0"/>
              <a:t>every man loves me…but they can’t play on my </a:t>
            </a:r>
            <a:r>
              <a:rPr lang="en-US" sz="1400" dirty="0" err="1" smtClean="0"/>
              <a:t>pianola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3" y="973476"/>
            <a:ext cx="8733034" cy="49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81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6103349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Marlene Dietrich, “</a:t>
            </a:r>
            <a:r>
              <a:rPr lang="en-US" sz="1400" dirty="0" err="1" smtClean="0"/>
              <a:t>Ich</a:t>
            </a:r>
            <a:r>
              <a:rPr lang="en-US" sz="1400" dirty="0" smtClean="0"/>
              <a:t> bin von Kopf </a:t>
            </a:r>
            <a:r>
              <a:rPr lang="en-US" sz="1400" dirty="0" err="1" smtClean="0"/>
              <a:t>bis</a:t>
            </a:r>
            <a:r>
              <a:rPr lang="en-US" sz="1400" dirty="0" smtClean="0"/>
              <a:t> </a:t>
            </a:r>
            <a:r>
              <a:rPr lang="en-US" sz="1400" dirty="0" err="1" smtClean="0"/>
              <a:t>Fu</a:t>
            </a:r>
            <a:r>
              <a:rPr lang="en-US" sz="1400" dirty="0" err="1" smtClean="0">
                <a:latin typeface="High Tower Text"/>
              </a:rPr>
              <a:t>ß</a:t>
            </a:r>
            <a:r>
              <a:rPr lang="en-US" sz="1400" dirty="0" smtClean="0"/>
              <a:t> auf </a:t>
            </a:r>
            <a:r>
              <a:rPr lang="en-US" sz="1400" dirty="0" err="1" smtClean="0"/>
              <a:t>Liebe</a:t>
            </a:r>
            <a:r>
              <a:rPr lang="en-US" sz="1400" dirty="0" smtClean="0"/>
              <a:t> </a:t>
            </a:r>
            <a:r>
              <a:rPr lang="en-US" sz="1400" dirty="0" err="1" smtClean="0"/>
              <a:t>eingestellt</a:t>
            </a:r>
            <a:r>
              <a:rPr lang="en-US" sz="1400" dirty="0" smtClean="0"/>
              <a:t>”</a:t>
            </a:r>
          </a:p>
          <a:p>
            <a:pPr algn="ctr"/>
            <a:r>
              <a:rPr lang="en-US" sz="1400" dirty="0" smtClean="0"/>
              <a:t>(“I’m built for love from head to foot—because that’s my world . . . And nothing else”)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149927" y="304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Cabaret: Weimar Germany, Berlin, late 1920s, film </a:t>
            </a:r>
            <a:r>
              <a:rPr lang="en-US" i="1" dirty="0" smtClean="0"/>
              <a:t>Der </a:t>
            </a:r>
            <a:r>
              <a:rPr lang="en-US" i="1" dirty="0" err="1" smtClean="0"/>
              <a:t>blaue</a:t>
            </a:r>
            <a:r>
              <a:rPr lang="en-US" i="1" dirty="0" smtClean="0"/>
              <a:t> Engel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1038639"/>
            <a:ext cx="8507896" cy="47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02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3233234" cy="5558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37962"/>
            <a:ext cx="4310566" cy="53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81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47182"/>
            <a:ext cx="4093464" cy="5685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56166"/>
            <a:ext cx="3835508" cy="5867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6629400"/>
            <a:ext cx="8229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40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006247"/>
            <a:ext cx="3998263" cy="5150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06247"/>
            <a:ext cx="3854681" cy="515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2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431" y="4091921"/>
            <a:ext cx="781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1780                                                                                                                                                  1914                                      1945  </a:t>
            </a:r>
            <a:endParaRPr lang="en-US" sz="1200" dirty="0"/>
          </a:p>
        </p:txBody>
      </p:sp>
      <p:sp>
        <p:nvSpPr>
          <p:cNvPr id="3" name="Flowchart: Extract 3"/>
          <p:cNvSpPr/>
          <p:nvPr/>
        </p:nvSpPr>
        <p:spPr>
          <a:xfrm>
            <a:off x="969431" y="1975880"/>
            <a:ext cx="7814216" cy="168650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8656 h 8656"/>
              <a:gd name="connsiteX1" fmla="*/ 2882 w 10000"/>
              <a:gd name="connsiteY1" fmla="*/ 0 h 8656"/>
              <a:gd name="connsiteX2" fmla="*/ 10000 w 10000"/>
              <a:gd name="connsiteY2" fmla="*/ 8656 h 8656"/>
              <a:gd name="connsiteX3" fmla="*/ 0 w 10000"/>
              <a:gd name="connsiteY3" fmla="*/ 8656 h 8656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731 h 10731"/>
              <a:gd name="connsiteX1" fmla="*/ 2631 w 10000"/>
              <a:gd name="connsiteY1" fmla="*/ 0 h 10731"/>
              <a:gd name="connsiteX2" fmla="*/ 10000 w 10000"/>
              <a:gd name="connsiteY2" fmla="*/ 10731 h 10731"/>
              <a:gd name="connsiteX3" fmla="*/ 0 w 10000"/>
              <a:gd name="connsiteY3" fmla="*/ 10731 h 10731"/>
              <a:gd name="connsiteX0" fmla="*/ 0 w 10000"/>
              <a:gd name="connsiteY0" fmla="*/ 11182 h 11182"/>
              <a:gd name="connsiteX1" fmla="*/ 2631 w 10000"/>
              <a:gd name="connsiteY1" fmla="*/ 451 h 11182"/>
              <a:gd name="connsiteX2" fmla="*/ 10000 w 10000"/>
              <a:gd name="connsiteY2" fmla="*/ 11182 h 11182"/>
              <a:gd name="connsiteX3" fmla="*/ 0 w 10000"/>
              <a:gd name="connsiteY3" fmla="*/ 11182 h 11182"/>
              <a:gd name="connsiteX0" fmla="*/ 0 w 10126"/>
              <a:gd name="connsiteY0" fmla="*/ 11182 h 11182"/>
              <a:gd name="connsiteX1" fmla="*/ 2631 w 10126"/>
              <a:gd name="connsiteY1" fmla="*/ 451 h 11182"/>
              <a:gd name="connsiteX2" fmla="*/ 10126 w 10126"/>
              <a:gd name="connsiteY2" fmla="*/ 11182 h 11182"/>
              <a:gd name="connsiteX3" fmla="*/ 0 w 10126"/>
              <a:gd name="connsiteY3" fmla="*/ 11182 h 11182"/>
              <a:gd name="connsiteX0" fmla="*/ 0 w 10126"/>
              <a:gd name="connsiteY0" fmla="*/ 11117 h 11117"/>
              <a:gd name="connsiteX1" fmla="*/ 2631 w 10126"/>
              <a:gd name="connsiteY1" fmla="*/ 386 h 11117"/>
              <a:gd name="connsiteX2" fmla="*/ 10126 w 10126"/>
              <a:gd name="connsiteY2" fmla="*/ 11117 h 11117"/>
              <a:gd name="connsiteX3" fmla="*/ 0 w 10126"/>
              <a:gd name="connsiteY3" fmla="*/ 11117 h 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" h="11117">
                <a:moveTo>
                  <a:pt x="0" y="11117"/>
                </a:moveTo>
                <a:lnTo>
                  <a:pt x="2631" y="386"/>
                </a:lnTo>
                <a:cubicBezTo>
                  <a:pt x="6476" y="-2308"/>
                  <a:pt x="7861" y="9976"/>
                  <a:pt x="10126" y="11117"/>
                </a:cubicBezTo>
                <a:lnTo>
                  <a:pt x="0" y="1111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982556" y="1397119"/>
            <a:ext cx="0" cy="31796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0742" y="194009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2504" y="4572497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Explorations of individualized subjectivity (“soul-states”)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Cultivation of a belief in “genius” and the imperatives of individualization and originality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prizing of an individual artwork over its genre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credo of “Art” as an elevated, emancipatory space set apart from everyday culture </a:t>
            </a:r>
          </a:p>
        </p:txBody>
      </p:sp>
      <p:sp>
        <p:nvSpPr>
          <p:cNvPr id="8" name="Oval 7"/>
          <p:cNvSpPr/>
          <p:nvPr/>
        </p:nvSpPr>
        <p:spPr>
          <a:xfrm>
            <a:off x="1987993" y="1715750"/>
            <a:ext cx="4800600" cy="2542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82" y="162795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Initiated by the decline of churchly and courtly patronage, late 1700s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1166286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Sustained by the emphatic rise of elite, liberal-humanist culture in the 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9155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431" y="4091921"/>
            <a:ext cx="781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1780                                                                                                                                                  1914                                      1945  </a:t>
            </a:r>
            <a:endParaRPr lang="en-US" sz="1200" dirty="0"/>
          </a:p>
        </p:txBody>
      </p:sp>
      <p:sp>
        <p:nvSpPr>
          <p:cNvPr id="3" name="Flowchart: Extract 3"/>
          <p:cNvSpPr/>
          <p:nvPr/>
        </p:nvSpPr>
        <p:spPr>
          <a:xfrm>
            <a:off x="969431" y="1975880"/>
            <a:ext cx="7814216" cy="168650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8656 h 8656"/>
              <a:gd name="connsiteX1" fmla="*/ 2882 w 10000"/>
              <a:gd name="connsiteY1" fmla="*/ 0 h 8656"/>
              <a:gd name="connsiteX2" fmla="*/ 10000 w 10000"/>
              <a:gd name="connsiteY2" fmla="*/ 8656 h 8656"/>
              <a:gd name="connsiteX3" fmla="*/ 0 w 10000"/>
              <a:gd name="connsiteY3" fmla="*/ 8656 h 8656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731 h 10731"/>
              <a:gd name="connsiteX1" fmla="*/ 2631 w 10000"/>
              <a:gd name="connsiteY1" fmla="*/ 0 h 10731"/>
              <a:gd name="connsiteX2" fmla="*/ 10000 w 10000"/>
              <a:gd name="connsiteY2" fmla="*/ 10731 h 10731"/>
              <a:gd name="connsiteX3" fmla="*/ 0 w 10000"/>
              <a:gd name="connsiteY3" fmla="*/ 10731 h 10731"/>
              <a:gd name="connsiteX0" fmla="*/ 0 w 10000"/>
              <a:gd name="connsiteY0" fmla="*/ 11182 h 11182"/>
              <a:gd name="connsiteX1" fmla="*/ 2631 w 10000"/>
              <a:gd name="connsiteY1" fmla="*/ 451 h 11182"/>
              <a:gd name="connsiteX2" fmla="*/ 10000 w 10000"/>
              <a:gd name="connsiteY2" fmla="*/ 11182 h 11182"/>
              <a:gd name="connsiteX3" fmla="*/ 0 w 10000"/>
              <a:gd name="connsiteY3" fmla="*/ 11182 h 11182"/>
              <a:gd name="connsiteX0" fmla="*/ 0 w 10126"/>
              <a:gd name="connsiteY0" fmla="*/ 11182 h 11182"/>
              <a:gd name="connsiteX1" fmla="*/ 2631 w 10126"/>
              <a:gd name="connsiteY1" fmla="*/ 451 h 11182"/>
              <a:gd name="connsiteX2" fmla="*/ 10126 w 10126"/>
              <a:gd name="connsiteY2" fmla="*/ 11182 h 11182"/>
              <a:gd name="connsiteX3" fmla="*/ 0 w 10126"/>
              <a:gd name="connsiteY3" fmla="*/ 11182 h 11182"/>
              <a:gd name="connsiteX0" fmla="*/ 0 w 10126"/>
              <a:gd name="connsiteY0" fmla="*/ 11117 h 11117"/>
              <a:gd name="connsiteX1" fmla="*/ 2631 w 10126"/>
              <a:gd name="connsiteY1" fmla="*/ 386 h 11117"/>
              <a:gd name="connsiteX2" fmla="*/ 10126 w 10126"/>
              <a:gd name="connsiteY2" fmla="*/ 11117 h 11117"/>
              <a:gd name="connsiteX3" fmla="*/ 0 w 10126"/>
              <a:gd name="connsiteY3" fmla="*/ 11117 h 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" h="11117">
                <a:moveTo>
                  <a:pt x="0" y="11117"/>
                </a:moveTo>
                <a:lnTo>
                  <a:pt x="2631" y="386"/>
                </a:lnTo>
                <a:cubicBezTo>
                  <a:pt x="6476" y="-2308"/>
                  <a:pt x="7861" y="9976"/>
                  <a:pt x="10126" y="11117"/>
                </a:cubicBezTo>
                <a:lnTo>
                  <a:pt x="0" y="1111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982556" y="1397119"/>
            <a:ext cx="0" cy="31796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0742" y="194009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2504" y="4572497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Explorations of individualized subjectivity (“soul-states”)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Cultivation of a belief in “genius” and the imperatives of individualization and originality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prizing of an individual artwork over its genre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credo of “Art” as an elevated, emancipatory space set apart from everyday culture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Thus: the related idea of the </a:t>
            </a:r>
            <a:r>
              <a:rPr lang="en-US" sz="1600" i="1" dirty="0" smtClean="0"/>
              <a:t>autonomy</a:t>
            </a:r>
            <a:r>
              <a:rPr lang="en-US" sz="1600" dirty="0" smtClean="0"/>
              <a:t> of high art—its separation from mass culture</a:t>
            </a:r>
          </a:p>
        </p:txBody>
      </p:sp>
      <p:sp>
        <p:nvSpPr>
          <p:cNvPr id="8" name="Oval 7"/>
          <p:cNvSpPr/>
          <p:nvPr/>
        </p:nvSpPr>
        <p:spPr>
          <a:xfrm>
            <a:off x="1987993" y="1715750"/>
            <a:ext cx="4800600" cy="2542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82" y="162795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Initiated by the decline of churchly and courtly patronage, late 1700s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1166286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Sustained by the emphatic rise of elite, liberal-humanist culture in the 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9155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431" y="4091921"/>
            <a:ext cx="781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1780                                                                                                                                                  1914                                      1945  </a:t>
            </a:r>
            <a:endParaRPr lang="en-US" sz="1200" dirty="0"/>
          </a:p>
        </p:txBody>
      </p:sp>
      <p:sp>
        <p:nvSpPr>
          <p:cNvPr id="3" name="Flowchart: Extract 3"/>
          <p:cNvSpPr/>
          <p:nvPr/>
        </p:nvSpPr>
        <p:spPr>
          <a:xfrm>
            <a:off x="969431" y="1975880"/>
            <a:ext cx="7814216" cy="168650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8656 h 8656"/>
              <a:gd name="connsiteX1" fmla="*/ 2882 w 10000"/>
              <a:gd name="connsiteY1" fmla="*/ 0 h 8656"/>
              <a:gd name="connsiteX2" fmla="*/ 10000 w 10000"/>
              <a:gd name="connsiteY2" fmla="*/ 8656 h 8656"/>
              <a:gd name="connsiteX3" fmla="*/ 0 w 10000"/>
              <a:gd name="connsiteY3" fmla="*/ 8656 h 8656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731 h 10731"/>
              <a:gd name="connsiteX1" fmla="*/ 2631 w 10000"/>
              <a:gd name="connsiteY1" fmla="*/ 0 h 10731"/>
              <a:gd name="connsiteX2" fmla="*/ 10000 w 10000"/>
              <a:gd name="connsiteY2" fmla="*/ 10731 h 10731"/>
              <a:gd name="connsiteX3" fmla="*/ 0 w 10000"/>
              <a:gd name="connsiteY3" fmla="*/ 10731 h 10731"/>
              <a:gd name="connsiteX0" fmla="*/ 0 w 10000"/>
              <a:gd name="connsiteY0" fmla="*/ 11182 h 11182"/>
              <a:gd name="connsiteX1" fmla="*/ 2631 w 10000"/>
              <a:gd name="connsiteY1" fmla="*/ 451 h 11182"/>
              <a:gd name="connsiteX2" fmla="*/ 10000 w 10000"/>
              <a:gd name="connsiteY2" fmla="*/ 11182 h 11182"/>
              <a:gd name="connsiteX3" fmla="*/ 0 w 10000"/>
              <a:gd name="connsiteY3" fmla="*/ 11182 h 11182"/>
              <a:gd name="connsiteX0" fmla="*/ 0 w 10126"/>
              <a:gd name="connsiteY0" fmla="*/ 11182 h 11182"/>
              <a:gd name="connsiteX1" fmla="*/ 2631 w 10126"/>
              <a:gd name="connsiteY1" fmla="*/ 451 h 11182"/>
              <a:gd name="connsiteX2" fmla="*/ 10126 w 10126"/>
              <a:gd name="connsiteY2" fmla="*/ 11182 h 11182"/>
              <a:gd name="connsiteX3" fmla="*/ 0 w 10126"/>
              <a:gd name="connsiteY3" fmla="*/ 11182 h 11182"/>
              <a:gd name="connsiteX0" fmla="*/ 0 w 10126"/>
              <a:gd name="connsiteY0" fmla="*/ 11117 h 11117"/>
              <a:gd name="connsiteX1" fmla="*/ 2631 w 10126"/>
              <a:gd name="connsiteY1" fmla="*/ 386 h 11117"/>
              <a:gd name="connsiteX2" fmla="*/ 10126 w 10126"/>
              <a:gd name="connsiteY2" fmla="*/ 11117 h 11117"/>
              <a:gd name="connsiteX3" fmla="*/ 0 w 10126"/>
              <a:gd name="connsiteY3" fmla="*/ 11117 h 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" h="11117">
                <a:moveTo>
                  <a:pt x="0" y="11117"/>
                </a:moveTo>
                <a:lnTo>
                  <a:pt x="2631" y="386"/>
                </a:lnTo>
                <a:cubicBezTo>
                  <a:pt x="6476" y="-2308"/>
                  <a:pt x="7861" y="9976"/>
                  <a:pt x="10126" y="11117"/>
                </a:cubicBezTo>
                <a:lnTo>
                  <a:pt x="0" y="1111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982556" y="1397119"/>
            <a:ext cx="0" cy="31796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0742" y="194009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2504" y="4572497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Explorations of individualized subjectivity (“soul-states”)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Cultivation of a belief in “genius” and the imperatives of individualization and originality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prizing of an individual artwork over its genre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credo of “Art” as an elevated, emancipatory space set apart from everyday culture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Thus: the related idea of the </a:t>
            </a:r>
            <a:r>
              <a:rPr lang="en-US" sz="1600" i="1" dirty="0" smtClean="0"/>
              <a:t>autonomy</a:t>
            </a:r>
            <a:r>
              <a:rPr lang="en-US" sz="1600" dirty="0" smtClean="0"/>
              <a:t> of high art—its separation from mass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Belief in the Romantic project of </a:t>
            </a:r>
            <a:r>
              <a:rPr lang="en-US" sz="1600" i="1" dirty="0" err="1" smtClean="0"/>
              <a:t>Bildung</a:t>
            </a:r>
            <a:r>
              <a:rPr lang="en-US" sz="1600" dirty="0" smtClean="0"/>
              <a:t> (self-formation by means of high culture)</a:t>
            </a:r>
          </a:p>
        </p:txBody>
      </p:sp>
      <p:sp>
        <p:nvSpPr>
          <p:cNvPr id="8" name="Oval 7"/>
          <p:cNvSpPr/>
          <p:nvPr/>
        </p:nvSpPr>
        <p:spPr>
          <a:xfrm>
            <a:off x="1987993" y="1715750"/>
            <a:ext cx="4800600" cy="2542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82" y="162795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Initiated by the decline of churchly and courtly patronage, late 1700s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1166286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Sustained by the emphatic rise of elite, liberal-humanist culture in the 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9155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431" y="4091921"/>
            <a:ext cx="781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1780                                                                                                                                                  1914                                      1945  </a:t>
            </a:r>
            <a:endParaRPr lang="en-US" sz="1200" dirty="0"/>
          </a:p>
        </p:txBody>
      </p:sp>
      <p:sp>
        <p:nvSpPr>
          <p:cNvPr id="3" name="Flowchart: Extract 3"/>
          <p:cNvSpPr/>
          <p:nvPr/>
        </p:nvSpPr>
        <p:spPr>
          <a:xfrm>
            <a:off x="969431" y="1975880"/>
            <a:ext cx="7814216" cy="168650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8656 h 8656"/>
              <a:gd name="connsiteX1" fmla="*/ 2882 w 10000"/>
              <a:gd name="connsiteY1" fmla="*/ 0 h 8656"/>
              <a:gd name="connsiteX2" fmla="*/ 10000 w 10000"/>
              <a:gd name="connsiteY2" fmla="*/ 8656 h 8656"/>
              <a:gd name="connsiteX3" fmla="*/ 0 w 10000"/>
              <a:gd name="connsiteY3" fmla="*/ 8656 h 8656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731 h 10731"/>
              <a:gd name="connsiteX1" fmla="*/ 2631 w 10000"/>
              <a:gd name="connsiteY1" fmla="*/ 0 h 10731"/>
              <a:gd name="connsiteX2" fmla="*/ 10000 w 10000"/>
              <a:gd name="connsiteY2" fmla="*/ 10731 h 10731"/>
              <a:gd name="connsiteX3" fmla="*/ 0 w 10000"/>
              <a:gd name="connsiteY3" fmla="*/ 10731 h 10731"/>
              <a:gd name="connsiteX0" fmla="*/ 0 w 10000"/>
              <a:gd name="connsiteY0" fmla="*/ 11182 h 11182"/>
              <a:gd name="connsiteX1" fmla="*/ 2631 w 10000"/>
              <a:gd name="connsiteY1" fmla="*/ 451 h 11182"/>
              <a:gd name="connsiteX2" fmla="*/ 10000 w 10000"/>
              <a:gd name="connsiteY2" fmla="*/ 11182 h 11182"/>
              <a:gd name="connsiteX3" fmla="*/ 0 w 10000"/>
              <a:gd name="connsiteY3" fmla="*/ 11182 h 11182"/>
              <a:gd name="connsiteX0" fmla="*/ 0 w 10126"/>
              <a:gd name="connsiteY0" fmla="*/ 11182 h 11182"/>
              <a:gd name="connsiteX1" fmla="*/ 2631 w 10126"/>
              <a:gd name="connsiteY1" fmla="*/ 451 h 11182"/>
              <a:gd name="connsiteX2" fmla="*/ 10126 w 10126"/>
              <a:gd name="connsiteY2" fmla="*/ 11182 h 11182"/>
              <a:gd name="connsiteX3" fmla="*/ 0 w 10126"/>
              <a:gd name="connsiteY3" fmla="*/ 11182 h 11182"/>
              <a:gd name="connsiteX0" fmla="*/ 0 w 10126"/>
              <a:gd name="connsiteY0" fmla="*/ 11117 h 11117"/>
              <a:gd name="connsiteX1" fmla="*/ 2631 w 10126"/>
              <a:gd name="connsiteY1" fmla="*/ 386 h 11117"/>
              <a:gd name="connsiteX2" fmla="*/ 10126 w 10126"/>
              <a:gd name="connsiteY2" fmla="*/ 11117 h 11117"/>
              <a:gd name="connsiteX3" fmla="*/ 0 w 10126"/>
              <a:gd name="connsiteY3" fmla="*/ 11117 h 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" h="11117">
                <a:moveTo>
                  <a:pt x="0" y="11117"/>
                </a:moveTo>
                <a:lnTo>
                  <a:pt x="2631" y="386"/>
                </a:lnTo>
                <a:cubicBezTo>
                  <a:pt x="6476" y="-2308"/>
                  <a:pt x="7861" y="9976"/>
                  <a:pt x="10126" y="11117"/>
                </a:cubicBezTo>
                <a:lnTo>
                  <a:pt x="0" y="1111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982556" y="1397119"/>
            <a:ext cx="0" cy="31796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0742" y="194009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2504" y="4572497"/>
            <a:ext cx="769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Explorations of individualized subjectivity (“soul-states”)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Cultivation of a belief in “genius” and the imperatives of individualization and originality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prizing of an individual artwork over its genre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credo of “Art” as an elevated, emancipatory space set apart from everyday culture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Thus: the related idea of the </a:t>
            </a:r>
            <a:r>
              <a:rPr lang="en-US" sz="1600" i="1" dirty="0" smtClean="0"/>
              <a:t>autonomy</a:t>
            </a:r>
            <a:r>
              <a:rPr lang="en-US" sz="1600" dirty="0" smtClean="0"/>
              <a:t> of high art—its separation from mass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Belief in the Romantic project of </a:t>
            </a:r>
            <a:r>
              <a:rPr lang="en-US" sz="1600" i="1" dirty="0" err="1" smtClean="0"/>
              <a:t>Bildung</a:t>
            </a:r>
            <a:r>
              <a:rPr lang="en-US" sz="1600" dirty="0" smtClean="0"/>
              <a:t> (self-formation by means of high culture)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And thus art music as a marker of educated taste and cultural class</a:t>
            </a:r>
            <a:endParaRPr 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1987993" y="1715750"/>
            <a:ext cx="4800600" cy="2542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82" y="162795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Initiated by the decline of churchly and courtly patronage, late 1700s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1166286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Sustained by the emphatic rise of elite, liberal-humanist culture in the 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9155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431" y="4091921"/>
            <a:ext cx="781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1780                                                                                                                                                  1914                                      1945  </a:t>
            </a:r>
            <a:endParaRPr lang="en-US" sz="1200" dirty="0"/>
          </a:p>
        </p:txBody>
      </p:sp>
      <p:sp>
        <p:nvSpPr>
          <p:cNvPr id="3" name="Flowchart: Extract 3"/>
          <p:cNvSpPr/>
          <p:nvPr/>
        </p:nvSpPr>
        <p:spPr>
          <a:xfrm>
            <a:off x="969431" y="1975880"/>
            <a:ext cx="7814216" cy="168650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8656 h 8656"/>
              <a:gd name="connsiteX1" fmla="*/ 2882 w 10000"/>
              <a:gd name="connsiteY1" fmla="*/ 0 h 8656"/>
              <a:gd name="connsiteX2" fmla="*/ 10000 w 10000"/>
              <a:gd name="connsiteY2" fmla="*/ 8656 h 8656"/>
              <a:gd name="connsiteX3" fmla="*/ 0 w 10000"/>
              <a:gd name="connsiteY3" fmla="*/ 8656 h 8656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731 h 10731"/>
              <a:gd name="connsiteX1" fmla="*/ 2631 w 10000"/>
              <a:gd name="connsiteY1" fmla="*/ 0 h 10731"/>
              <a:gd name="connsiteX2" fmla="*/ 10000 w 10000"/>
              <a:gd name="connsiteY2" fmla="*/ 10731 h 10731"/>
              <a:gd name="connsiteX3" fmla="*/ 0 w 10000"/>
              <a:gd name="connsiteY3" fmla="*/ 10731 h 10731"/>
              <a:gd name="connsiteX0" fmla="*/ 0 w 10000"/>
              <a:gd name="connsiteY0" fmla="*/ 11182 h 11182"/>
              <a:gd name="connsiteX1" fmla="*/ 2631 w 10000"/>
              <a:gd name="connsiteY1" fmla="*/ 451 h 11182"/>
              <a:gd name="connsiteX2" fmla="*/ 10000 w 10000"/>
              <a:gd name="connsiteY2" fmla="*/ 11182 h 11182"/>
              <a:gd name="connsiteX3" fmla="*/ 0 w 10000"/>
              <a:gd name="connsiteY3" fmla="*/ 11182 h 11182"/>
              <a:gd name="connsiteX0" fmla="*/ 0 w 10126"/>
              <a:gd name="connsiteY0" fmla="*/ 11182 h 11182"/>
              <a:gd name="connsiteX1" fmla="*/ 2631 w 10126"/>
              <a:gd name="connsiteY1" fmla="*/ 451 h 11182"/>
              <a:gd name="connsiteX2" fmla="*/ 10126 w 10126"/>
              <a:gd name="connsiteY2" fmla="*/ 11182 h 11182"/>
              <a:gd name="connsiteX3" fmla="*/ 0 w 10126"/>
              <a:gd name="connsiteY3" fmla="*/ 11182 h 11182"/>
              <a:gd name="connsiteX0" fmla="*/ 0 w 10126"/>
              <a:gd name="connsiteY0" fmla="*/ 11117 h 11117"/>
              <a:gd name="connsiteX1" fmla="*/ 2631 w 10126"/>
              <a:gd name="connsiteY1" fmla="*/ 386 h 11117"/>
              <a:gd name="connsiteX2" fmla="*/ 10126 w 10126"/>
              <a:gd name="connsiteY2" fmla="*/ 11117 h 11117"/>
              <a:gd name="connsiteX3" fmla="*/ 0 w 10126"/>
              <a:gd name="connsiteY3" fmla="*/ 11117 h 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" h="11117">
                <a:moveTo>
                  <a:pt x="0" y="11117"/>
                </a:moveTo>
                <a:lnTo>
                  <a:pt x="2631" y="386"/>
                </a:lnTo>
                <a:cubicBezTo>
                  <a:pt x="6476" y="-2308"/>
                  <a:pt x="7861" y="9976"/>
                  <a:pt x="10126" y="11117"/>
                </a:cubicBezTo>
                <a:lnTo>
                  <a:pt x="0" y="1111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982556" y="1397119"/>
            <a:ext cx="0" cy="31796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0742" y="194009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2504" y="4572497"/>
            <a:ext cx="769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Explorations of individualized subjectivity (“soul-states”)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Cultivation of a belief in “genius” and the imperatives of individualization and originality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prizing of an individual artwork over its genre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credo of “Art” as an elevated, emancipatory space set apart from everyday culture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Thus: the related idea of the </a:t>
            </a:r>
            <a:r>
              <a:rPr lang="en-US" sz="1600" i="1" dirty="0" smtClean="0"/>
              <a:t>autonomy</a:t>
            </a:r>
            <a:r>
              <a:rPr lang="en-US" sz="1600" dirty="0" smtClean="0"/>
              <a:t> of high art—its separation from mass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Belief in the Romantic project of </a:t>
            </a:r>
            <a:r>
              <a:rPr lang="en-US" sz="1600" i="1" dirty="0" err="1" smtClean="0"/>
              <a:t>Bildung</a:t>
            </a:r>
            <a:r>
              <a:rPr lang="en-US" sz="1600" dirty="0" smtClean="0"/>
              <a:t> (self-formation by means of high culture)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And thus art music as a marker of educated taste and cultural </a:t>
            </a:r>
            <a:r>
              <a:rPr lang="en-US" sz="1600" dirty="0" smtClean="0"/>
              <a:t>class</a:t>
            </a:r>
            <a:endParaRPr 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4876539" y="2034383"/>
            <a:ext cx="3907108" cy="23345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30636" y="1784392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Crisis of its continuation </a:t>
            </a:r>
          </a:p>
          <a:p>
            <a:pPr algn="ctr"/>
            <a:r>
              <a:rPr lang="en-US" sz="1400" b="1" dirty="0" smtClean="0"/>
              <a:t>in the very different 20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 century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782" y="162795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Initiated by the decline of churchly and courtly patronage, late 1700s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1166286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Sustained by the emphatic rise of elite, liberal-humanist culture in the 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20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0764" y="979667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Challenges to Sustaining the Elite-Culture Art-Music Project, c. 1880 </a:t>
            </a:r>
            <a:r>
              <a:rPr lang="en-US" b="1" dirty="0" err="1" smtClean="0"/>
              <a:t>ff</a:t>
            </a:r>
            <a:r>
              <a:rPr lang="en-US" b="1" dirty="0" smtClean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2809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0764" y="979667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Challenges to Sustaining the Elite-Culture Art-Music Project, c. 1880 </a:t>
            </a:r>
            <a:r>
              <a:rPr lang="en-US" b="1" dirty="0" err="1" smtClean="0"/>
              <a:t>ff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9927" y="1676400"/>
            <a:ext cx="704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so much the </a:t>
            </a:r>
            <a:r>
              <a:rPr lang="en-US" dirty="0"/>
              <a:t>aggressive, </a:t>
            </a:r>
            <a:r>
              <a:rPr lang="en-US" dirty="0" smtClean="0"/>
              <a:t>modernist works of individual composers but rather cultural forces from outside—the rising flood of social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13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0764" y="979667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Challenges to Sustaining the Elite-Culture Art-Music Project, c. 1880 </a:t>
            </a:r>
            <a:r>
              <a:rPr lang="en-US" b="1" dirty="0" err="1" smtClean="0"/>
              <a:t>ff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9927" y="1676400"/>
            <a:ext cx="704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so much the </a:t>
            </a:r>
            <a:r>
              <a:rPr lang="en-US" dirty="0"/>
              <a:t>aggressive, </a:t>
            </a:r>
            <a:r>
              <a:rPr lang="en-US" dirty="0" smtClean="0"/>
              <a:t>modernist works of individual composers but rather cultural forces from outside—the rising flood of social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11951" y="2514600"/>
            <a:ext cx="50794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Increasing urbanization, scientific inquiry, market-driven economies, further challenges to and dissolutions of the old-world class-based social system, etc. = the rapid emergence </a:t>
            </a:r>
          </a:p>
          <a:p>
            <a:r>
              <a:rPr lang="en-US" dirty="0"/>
              <a:t> </a:t>
            </a:r>
            <a:r>
              <a:rPr lang="en-US" dirty="0" smtClean="0"/>
              <a:t>    of “the modern world”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0764" y="979667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Challenges to Sustaining the Elite-Culture Art-Music Project, c. 1880 </a:t>
            </a:r>
            <a:r>
              <a:rPr lang="en-US" b="1" dirty="0" err="1" smtClean="0"/>
              <a:t>ff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9927" y="1676400"/>
            <a:ext cx="704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so much the </a:t>
            </a:r>
            <a:r>
              <a:rPr lang="en-US" dirty="0"/>
              <a:t>aggressive, </a:t>
            </a:r>
            <a:r>
              <a:rPr lang="en-US" dirty="0" smtClean="0"/>
              <a:t>modernist works of individual composers but rather cultural forces from outside—the rising flood of social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11951" y="2514600"/>
            <a:ext cx="50794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urbanization, scientific inquiry, market-driven economies, further challenges to and dissolutions of the old-world class-based social system, etc</a:t>
            </a:r>
            <a:r>
              <a:rPr lang="en-US" dirty="0" smtClean="0"/>
              <a:t>. </a:t>
            </a:r>
            <a:r>
              <a:rPr lang="en-US" dirty="0"/>
              <a:t>= the rapid </a:t>
            </a:r>
            <a:r>
              <a:rPr lang="en-US" dirty="0" smtClean="0"/>
              <a:t>emergence </a:t>
            </a:r>
          </a:p>
          <a:p>
            <a:r>
              <a:rPr lang="en-US" dirty="0" smtClean="0"/>
              <a:t>     of “the modern world”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inexorable rise of technology and the gradual emergence of “the age of the machine”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02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0873" y="609599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Music 352, former course title: “History of Western Music”</a:t>
            </a:r>
          </a:p>
        </p:txBody>
      </p:sp>
    </p:spTree>
    <p:extLst>
      <p:ext uri="{BB962C8B-B14F-4D97-AF65-F5344CB8AC3E}">
        <p14:creationId xmlns:p14="http://schemas.microsoft.com/office/powerpoint/2010/main" val="39684854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0764" y="979667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Challenges to Sustaining the Elite-Culture Art-Music Project, c. 1880 </a:t>
            </a:r>
            <a:r>
              <a:rPr lang="en-US" b="1" dirty="0" err="1" smtClean="0"/>
              <a:t>ff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9927" y="1676400"/>
            <a:ext cx="704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so much the </a:t>
            </a:r>
            <a:r>
              <a:rPr lang="en-US" dirty="0"/>
              <a:t>aggressive, </a:t>
            </a:r>
            <a:r>
              <a:rPr lang="en-US" dirty="0" smtClean="0"/>
              <a:t>modernist works of individual composers but rather cultural forces from outside—the rising flood of social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11951" y="2514600"/>
            <a:ext cx="50794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urbanization, scientific inquiry, market-driven economies, further challenges to and dissolutions of the old-world class-based social system, etc</a:t>
            </a:r>
            <a:r>
              <a:rPr lang="en-US" dirty="0" smtClean="0"/>
              <a:t>. = </a:t>
            </a:r>
            <a:r>
              <a:rPr lang="en-US" dirty="0"/>
              <a:t>the rapid emergence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of “</a:t>
            </a:r>
            <a:r>
              <a:rPr lang="en-US" dirty="0"/>
              <a:t>the modern world”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inexorable rise of technology and the gradual emergence of “the age of the machine”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And with, it, the inexorable rise of a more aggressively commercialized “mass culture”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6200"/>
            <a:ext cx="9296400" cy="7010400"/>
          </a:xfrm>
          <a:prstGeom prst="rect">
            <a:avLst/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23168" y="323584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Rise of Recorded Sound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77" y="1253989"/>
            <a:ext cx="3254623" cy="2265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73" y="1115367"/>
            <a:ext cx="3233234" cy="5558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68" y="3853023"/>
            <a:ext cx="25400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63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48" y="1052945"/>
            <a:ext cx="4748213" cy="2060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03" y="3844635"/>
            <a:ext cx="4485492" cy="2985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3194" y="3048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Éduoard</a:t>
            </a:r>
            <a:r>
              <a:rPr lang="en-US" b="1" dirty="0" smtClean="0"/>
              <a:t>-Léon Scott de </a:t>
            </a:r>
            <a:r>
              <a:rPr lang="en-US" b="1" dirty="0" err="1" smtClean="0"/>
              <a:t>Martinville’s</a:t>
            </a:r>
            <a:r>
              <a:rPr lang="en-US" b="1" dirty="0" smtClean="0"/>
              <a:t> </a:t>
            </a:r>
            <a:r>
              <a:rPr lang="en-US" b="1" dirty="0" err="1" smtClean="0"/>
              <a:t>Phonautograph</a:t>
            </a:r>
            <a:r>
              <a:rPr lang="en-US" b="1" dirty="0" smtClean="0"/>
              <a:t>, c. 1857-60</a:t>
            </a:r>
          </a:p>
        </p:txBody>
      </p:sp>
    </p:spTree>
    <p:extLst>
      <p:ext uri="{BB962C8B-B14F-4D97-AF65-F5344CB8AC3E}">
        <p14:creationId xmlns:p14="http://schemas.microsoft.com/office/powerpoint/2010/main" val="417267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0" y="1143000"/>
            <a:ext cx="4153662" cy="525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43200"/>
            <a:ext cx="4400174" cy="2171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8854" y="272534"/>
            <a:ext cx="5198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Phonautogram</a:t>
            </a:r>
            <a:r>
              <a:rPr lang="en-US" b="1" dirty="0" smtClean="0"/>
              <a:t> </a:t>
            </a:r>
            <a:r>
              <a:rPr lang="en-US" dirty="0" smtClean="0"/>
              <a:t>(c. 1860):</a:t>
            </a:r>
          </a:p>
          <a:p>
            <a:pPr algn="ctr"/>
            <a:r>
              <a:rPr lang="en-US" dirty="0" smtClean="0"/>
              <a:t>Converting sound into a “readable”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05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5" y="1052945"/>
            <a:ext cx="4748213" cy="2060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44635"/>
            <a:ext cx="4485492" cy="2985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3194" y="3048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Éduoard</a:t>
            </a:r>
            <a:r>
              <a:rPr lang="en-US" b="1" dirty="0" smtClean="0"/>
              <a:t>-Léon Scott de </a:t>
            </a:r>
            <a:r>
              <a:rPr lang="en-US" b="1" dirty="0" err="1" smtClean="0"/>
              <a:t>Martinville’s</a:t>
            </a:r>
            <a:r>
              <a:rPr lang="en-US" b="1" dirty="0" smtClean="0"/>
              <a:t> </a:t>
            </a:r>
            <a:r>
              <a:rPr lang="en-US" b="1" dirty="0" err="1" smtClean="0"/>
              <a:t>Phonautograph</a:t>
            </a:r>
            <a:r>
              <a:rPr lang="en-US" b="1" dirty="0" smtClean="0"/>
              <a:t>, c. 1857-60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6492" y="324196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i="1" dirty="0" smtClean="0"/>
              <a:t>Au </a:t>
            </a:r>
            <a:r>
              <a:rPr lang="en-US" i="1" dirty="0" err="1" smtClean="0"/>
              <a:t>clair</a:t>
            </a:r>
            <a:r>
              <a:rPr lang="en-US" i="1" dirty="0" smtClean="0"/>
              <a:t> de la lune / </a:t>
            </a:r>
            <a:r>
              <a:rPr lang="en-US" i="1" dirty="0" err="1" smtClean="0"/>
              <a:t>Pierrot</a:t>
            </a:r>
            <a:r>
              <a:rPr lang="en-US" i="1" dirty="0" smtClean="0"/>
              <a:t> </a:t>
            </a:r>
            <a:r>
              <a:rPr lang="en-US" i="1" dirty="0" err="1" smtClean="0"/>
              <a:t>répondit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65" y="1340544"/>
            <a:ext cx="3609143" cy="456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71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89363"/>
            <a:ext cx="4343400" cy="4828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199" y="304800"/>
            <a:ext cx="663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Alexander Graham Bell’s Ear </a:t>
            </a:r>
            <a:r>
              <a:rPr lang="en-US" b="1" dirty="0" err="1" smtClean="0"/>
              <a:t>Phonautograph</a:t>
            </a:r>
            <a:r>
              <a:rPr lang="en-US" b="1" dirty="0" smtClean="0"/>
              <a:t> (1874)</a:t>
            </a:r>
          </a:p>
          <a:p>
            <a:pPr algn="ctr"/>
            <a:r>
              <a:rPr lang="en-US" dirty="0" smtClean="0"/>
              <a:t>(initially imagined as a device potentially useful for the deaf)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81393"/>
            <a:ext cx="3726873" cy="48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9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27" y="2667000"/>
            <a:ext cx="368475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9" y="1371598"/>
            <a:ext cx="4916538" cy="5292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199" y="304800"/>
            <a:ext cx="663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Alexander Graham Bell’s Ear </a:t>
            </a:r>
            <a:r>
              <a:rPr lang="en-US" b="1" dirty="0" err="1" smtClean="0"/>
              <a:t>Phonautograph</a:t>
            </a:r>
            <a:r>
              <a:rPr lang="en-US" b="1" dirty="0" smtClean="0"/>
              <a:t> (1874)</a:t>
            </a:r>
          </a:p>
          <a:p>
            <a:pPr algn="ctr"/>
            <a:r>
              <a:rPr lang="en-US" dirty="0" smtClean="0"/>
              <a:t>(initially imagined as a device potentially useful for the deaf)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52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4724400" cy="2671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6" y="1600200"/>
            <a:ext cx="3726873" cy="4844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641867"/>
            <a:ext cx="799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Bell’s “telephone” (1876)—new advance in the transmission of sound </a:t>
            </a:r>
            <a:r>
              <a:rPr lang="en-US" u="sng" dirty="0" smtClean="0"/>
              <a:t>as sound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514208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3" y="1524000"/>
            <a:ext cx="3162300" cy="2257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27" y="4038600"/>
            <a:ext cx="3065517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4040"/>
            <a:ext cx="4477512" cy="445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563296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Thomas Edison invents the (tinfoil) “phonograph,” 1877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267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459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443345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Thomas Edison and the “phonograph” (1877)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99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0873" y="609599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Better: Not “History” but “Histories” of Different Kinds of Music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0873" y="609599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Music 352, former course title: “History of Western Music”?</a:t>
            </a:r>
          </a:p>
        </p:txBody>
      </p:sp>
    </p:spTree>
    <p:extLst>
      <p:ext uri="{BB962C8B-B14F-4D97-AF65-F5344CB8AC3E}">
        <p14:creationId xmlns:p14="http://schemas.microsoft.com/office/powerpoint/2010/main" val="2270504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4600" y="387561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Edison: Wax Cylinders in 1887-1888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798"/>
            <a:ext cx="64770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06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55417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London: Crystal Palace, 1851-1936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417"/>
            <a:ext cx="9144000" cy="44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79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55417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London: Crystal Palace, 1851-1936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41545"/>
            <a:ext cx="8458200" cy="57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84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55417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London: Crystal Palace, 1851-1936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1" y="1143000"/>
            <a:ext cx="7410138" cy="56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84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67263"/>
            <a:ext cx="8001001" cy="5890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526" y="457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London: Crystal Palace Handel Festival, June 27, 1857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7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228598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London: Crystal Palace; </a:t>
            </a:r>
          </a:p>
          <a:p>
            <a:pPr algn="ctr"/>
            <a:r>
              <a:rPr lang="en-US" b="1" dirty="0" smtClean="0"/>
              <a:t>Recording Handel, </a:t>
            </a:r>
            <a:r>
              <a:rPr lang="en-US" b="1" i="1" dirty="0" smtClean="0"/>
              <a:t>Israel in Egypt</a:t>
            </a:r>
            <a:r>
              <a:rPr lang="en-US" b="1" dirty="0" smtClean="0"/>
              <a:t>, June 29, 1888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09" y="978806"/>
            <a:ext cx="6357206" cy="587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45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5054" y="221673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London: Crystal Palace; </a:t>
            </a:r>
          </a:p>
          <a:p>
            <a:pPr algn="ctr"/>
            <a:r>
              <a:rPr lang="en-US" b="1" dirty="0" smtClean="0"/>
              <a:t>Recording Handel, </a:t>
            </a:r>
            <a:r>
              <a:rPr lang="en-US" b="1" i="1" dirty="0" smtClean="0"/>
              <a:t>Israel in Egypt</a:t>
            </a:r>
            <a:r>
              <a:rPr lang="en-US" b="1" dirty="0" smtClean="0"/>
              <a:t>, June 29, 1888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37244"/>
            <a:ext cx="5451764" cy="5041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9745" y="3070691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Chorus: “Moses and the children of Israel sang this song unto the Lord. . .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84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29745" y="3070691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Chorus: “Moses and the children of Israel sang this song unto the Lord. . . 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50800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86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596296"/>
            <a:ext cx="771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Sir Arthur Sullivan, “The Lost Chord” (Edison cylinder recording , August, 1888)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85" y="1133885"/>
            <a:ext cx="6812429" cy="54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7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53" y="2743200"/>
            <a:ext cx="3325091" cy="2493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2150918"/>
            <a:ext cx="5490762" cy="3678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697284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Edison agents record Brahms at the piano, Vienna December 2, 1889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72773" y="6172200"/>
            <a:ext cx="440805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Hungarian Dance No. 1 in G Minor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69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6186" y="2322824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0873" y="609599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Music </a:t>
            </a:r>
            <a:r>
              <a:rPr lang="en-US" b="1" dirty="0"/>
              <a:t>352: </a:t>
            </a:r>
            <a:r>
              <a:rPr lang="en-US" b="1" strike="sngStrike" dirty="0" smtClean="0"/>
              <a:t>“History </a:t>
            </a:r>
            <a:r>
              <a:rPr lang="en-US" b="1" strike="sngStrike" dirty="0"/>
              <a:t>of Western Music</a:t>
            </a:r>
            <a:r>
              <a:rPr lang="en-US" b="1" strike="sngStrike" dirty="0" smtClean="0"/>
              <a:t>”</a:t>
            </a:r>
            <a:endParaRPr lang="en-US" b="1" strike="sngStrike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Better: Not “History” but “Histories” of Different Kinds of 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04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53" y="2743200"/>
            <a:ext cx="3325091" cy="2493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2150918"/>
            <a:ext cx="5490762" cy="3678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697284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Edison agents record Brahms at the piano, Vienna December 2, 1889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72773" y="6172200"/>
            <a:ext cx="440805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Hungarian Dance No. 1 in G Minor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7300" y="12954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“. . . House of Herr Dr. </a:t>
            </a:r>
            <a:r>
              <a:rPr lang="en-US" i="1" dirty="0" err="1" smtClean="0"/>
              <a:t>Fellinger</a:t>
            </a:r>
            <a:r>
              <a:rPr lang="en-US" i="1" dirty="0" smtClean="0"/>
              <a:t>.  I have Dr. Brahms, Johannes Brahms.”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2738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734291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Russia, 1890s: The Julius Block Cylinders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295400"/>
            <a:ext cx="824043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7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734291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Russia, 1890s: The Julius Block Cylinders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40430"/>
            <a:ext cx="7239001" cy="3949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7150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Paul Probst, piano: “Paraphrase on Tchaikovsky’s </a:t>
            </a:r>
            <a:r>
              <a:rPr lang="en-US" i="1" dirty="0" smtClean="0"/>
              <a:t>Sleeping Beauty</a:t>
            </a:r>
            <a:r>
              <a:rPr lang="en-US" dirty="0" smtClean="0"/>
              <a:t>” </a:t>
            </a:r>
          </a:p>
          <a:p>
            <a:pPr algn="ctr"/>
            <a:r>
              <a:rPr lang="en-US" dirty="0" smtClean="0"/>
              <a:t>(February 12, 1895)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61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734291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Russia, 1890s: The Julius Block Cylinders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4286"/>
            <a:ext cx="2666999" cy="1455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1690249"/>
            <a:ext cx="477680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Voice of Tchaikovsky, </a:t>
            </a:r>
          </a:p>
          <a:p>
            <a:pPr algn="ctr"/>
            <a:r>
              <a:rPr lang="en-US" b="1" dirty="0" smtClean="0"/>
              <a:t>“Party” Conversation, January 1890</a:t>
            </a:r>
          </a:p>
          <a:p>
            <a:pPr algn="ctr"/>
            <a:endParaRPr lang="en-US" dirty="0"/>
          </a:p>
          <a:p>
            <a:r>
              <a:rPr lang="en-US" sz="1400" dirty="0" smtClean="0"/>
              <a:t>[Elizaveta </a:t>
            </a:r>
            <a:r>
              <a:rPr lang="en-US" sz="1400" dirty="0" err="1" smtClean="0"/>
              <a:t>Lavrovskaya</a:t>
            </a:r>
            <a:r>
              <a:rPr lang="en-US" sz="1400" dirty="0" smtClean="0"/>
              <a:t>]: That awful </a:t>
            </a:r>
            <a:r>
              <a:rPr lang="en-US" sz="1400" dirty="0" err="1" smtClean="0"/>
              <a:t>Kuz’min</a:t>
            </a:r>
            <a:r>
              <a:rPr lang="en-US" sz="1400" dirty="0" smtClean="0"/>
              <a:t>!  How dare he call me insidious?</a:t>
            </a:r>
          </a:p>
          <a:p>
            <a:endParaRPr lang="en-US" sz="1400" dirty="0"/>
          </a:p>
          <a:p>
            <a:r>
              <a:rPr lang="en-US" sz="1400" dirty="0"/>
              <a:t>[</a:t>
            </a:r>
            <a:r>
              <a:rPr lang="en-US" sz="1400" dirty="0" smtClean="0"/>
              <a:t>unidentified]: [Sings a scale out of tune]</a:t>
            </a:r>
          </a:p>
          <a:p>
            <a:endParaRPr lang="en-US" sz="1400" dirty="0"/>
          </a:p>
          <a:p>
            <a:r>
              <a:rPr lang="en-US" sz="1400" dirty="0" smtClean="0"/>
              <a:t>[Tchaikovsky]: This trill could have been better!</a:t>
            </a:r>
          </a:p>
          <a:p>
            <a:endParaRPr lang="en-US" sz="1400" dirty="0"/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Lavrovskaya</a:t>
            </a:r>
            <a:r>
              <a:rPr lang="en-US" sz="1400" dirty="0" smtClean="0"/>
              <a:t>]: [heard vocalizing]</a:t>
            </a:r>
          </a:p>
          <a:p>
            <a:endParaRPr lang="en-US" sz="1400" dirty="0"/>
          </a:p>
          <a:p>
            <a:r>
              <a:rPr lang="en-US" sz="1400" dirty="0" smtClean="0"/>
              <a:t>[Tchaikovsky]: Block is great, but Edison is even better!</a:t>
            </a:r>
          </a:p>
          <a:p>
            <a:endParaRPr lang="en-US" sz="1400" dirty="0"/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Lavrovskaya</a:t>
            </a:r>
            <a:r>
              <a:rPr lang="en-US" sz="1400" dirty="0" smtClean="0"/>
              <a:t> sings]: Coo-coo; coo-coo.</a:t>
            </a:r>
          </a:p>
          <a:p>
            <a:endParaRPr lang="en-US" sz="1400" dirty="0"/>
          </a:p>
          <a:p>
            <a:r>
              <a:rPr lang="en-US" sz="1400" dirty="0" smtClean="0"/>
              <a:t>[Vasili Safonov]: Peter </a:t>
            </a:r>
            <a:r>
              <a:rPr lang="en-US" sz="1400" dirty="0" err="1" smtClean="0"/>
              <a:t>Jurgenson</a:t>
            </a:r>
            <a:r>
              <a:rPr lang="en-US" sz="1400" dirty="0" smtClean="0"/>
              <a:t> in Moscow.</a:t>
            </a:r>
          </a:p>
          <a:p>
            <a:endParaRPr lang="en-US" sz="1400" dirty="0"/>
          </a:p>
          <a:p>
            <a:r>
              <a:rPr lang="en-US" sz="1400" dirty="0" smtClean="0"/>
              <a:t>[Tchaikovsky]: Who was speaking just now?  I think it was Safonov’s voice.  [whistles]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0" y="2766381"/>
            <a:ext cx="3546070" cy="409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8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734291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Russia, 1890s: The Julius Block Cylinders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40430"/>
            <a:ext cx="2819400" cy="1538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58349"/>
            <a:ext cx="4343400" cy="3257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3292985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Tolstoy reads </a:t>
            </a:r>
          </a:p>
          <a:p>
            <a:pPr algn="ctr"/>
            <a:r>
              <a:rPr lang="en-US" b="1" dirty="0" smtClean="0"/>
              <a:t>from the gospel of Luke, 1895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39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9" y="1524000"/>
            <a:ext cx="668655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718066"/>
            <a:ext cx="646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Emile Berliner, “Gramophone,” c. 1888 (flat discs, not cylinders)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042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42" y="1295400"/>
            <a:ext cx="4306591" cy="289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2327" y="718066"/>
            <a:ext cx="646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Competitors, 1890s, 1900s, 1910s: cylinders vs. flat discs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64" y="2209800"/>
            <a:ext cx="36576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20" y="4343400"/>
            <a:ext cx="1905000" cy="1922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6291355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“Phonograph”                                                         “Gramophone”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042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4055" y="655721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Listening to phonograph recordings as novelties, 1890s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09" y="1600200"/>
            <a:ext cx="3650197" cy="4419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88" y="1600200"/>
            <a:ext cx="5510194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01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381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York Atlee, whistling virtuoso (1890s)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75709" y="617857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“The Mocking Bird” (1893)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92" y="990600"/>
            <a:ext cx="584103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98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9199" y="2957069"/>
            <a:ext cx="3858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Edison Quartet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“My Old Kentucky Home ” (1893)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8" y="228600"/>
            <a:ext cx="4717977" cy="638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41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0873" y="609599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Music 352: </a:t>
            </a:r>
            <a:r>
              <a:rPr lang="en-US" b="1" strike="sngStrike" dirty="0"/>
              <a:t>“History of Western Music”?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Better: Not “History” but “Histories” of Different Kinds of Music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4875" y="6220736"/>
            <a:ext cx="781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1780                                                                                                                                                  1914                                      1945  </a:t>
            </a:r>
            <a:endParaRPr lang="en-US" sz="1200" dirty="0"/>
          </a:p>
        </p:txBody>
      </p:sp>
      <p:sp>
        <p:nvSpPr>
          <p:cNvPr id="4" name="Flowchart: Extract 3"/>
          <p:cNvSpPr/>
          <p:nvPr/>
        </p:nvSpPr>
        <p:spPr>
          <a:xfrm>
            <a:off x="844875" y="4104695"/>
            <a:ext cx="7814216" cy="168650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8656 h 8656"/>
              <a:gd name="connsiteX1" fmla="*/ 2882 w 10000"/>
              <a:gd name="connsiteY1" fmla="*/ 0 h 8656"/>
              <a:gd name="connsiteX2" fmla="*/ 10000 w 10000"/>
              <a:gd name="connsiteY2" fmla="*/ 8656 h 8656"/>
              <a:gd name="connsiteX3" fmla="*/ 0 w 10000"/>
              <a:gd name="connsiteY3" fmla="*/ 8656 h 8656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731 h 10731"/>
              <a:gd name="connsiteX1" fmla="*/ 2631 w 10000"/>
              <a:gd name="connsiteY1" fmla="*/ 0 h 10731"/>
              <a:gd name="connsiteX2" fmla="*/ 10000 w 10000"/>
              <a:gd name="connsiteY2" fmla="*/ 10731 h 10731"/>
              <a:gd name="connsiteX3" fmla="*/ 0 w 10000"/>
              <a:gd name="connsiteY3" fmla="*/ 10731 h 10731"/>
              <a:gd name="connsiteX0" fmla="*/ 0 w 10000"/>
              <a:gd name="connsiteY0" fmla="*/ 11182 h 11182"/>
              <a:gd name="connsiteX1" fmla="*/ 2631 w 10000"/>
              <a:gd name="connsiteY1" fmla="*/ 451 h 11182"/>
              <a:gd name="connsiteX2" fmla="*/ 10000 w 10000"/>
              <a:gd name="connsiteY2" fmla="*/ 11182 h 11182"/>
              <a:gd name="connsiteX3" fmla="*/ 0 w 10000"/>
              <a:gd name="connsiteY3" fmla="*/ 11182 h 11182"/>
              <a:gd name="connsiteX0" fmla="*/ 0 w 10126"/>
              <a:gd name="connsiteY0" fmla="*/ 11182 h 11182"/>
              <a:gd name="connsiteX1" fmla="*/ 2631 w 10126"/>
              <a:gd name="connsiteY1" fmla="*/ 451 h 11182"/>
              <a:gd name="connsiteX2" fmla="*/ 10126 w 10126"/>
              <a:gd name="connsiteY2" fmla="*/ 11182 h 11182"/>
              <a:gd name="connsiteX3" fmla="*/ 0 w 10126"/>
              <a:gd name="connsiteY3" fmla="*/ 11182 h 11182"/>
              <a:gd name="connsiteX0" fmla="*/ 0 w 10126"/>
              <a:gd name="connsiteY0" fmla="*/ 11117 h 11117"/>
              <a:gd name="connsiteX1" fmla="*/ 2631 w 10126"/>
              <a:gd name="connsiteY1" fmla="*/ 386 h 11117"/>
              <a:gd name="connsiteX2" fmla="*/ 10126 w 10126"/>
              <a:gd name="connsiteY2" fmla="*/ 11117 h 11117"/>
              <a:gd name="connsiteX3" fmla="*/ 0 w 10126"/>
              <a:gd name="connsiteY3" fmla="*/ 11117 h 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" h="11117">
                <a:moveTo>
                  <a:pt x="0" y="11117"/>
                </a:moveTo>
                <a:lnTo>
                  <a:pt x="2631" y="386"/>
                </a:lnTo>
                <a:cubicBezTo>
                  <a:pt x="6476" y="-2308"/>
                  <a:pt x="7861" y="9976"/>
                  <a:pt x="10126" y="11117"/>
                </a:cubicBezTo>
                <a:lnTo>
                  <a:pt x="0" y="1111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858000" y="3525934"/>
            <a:ext cx="0" cy="31796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16186" y="2322824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04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9927"/>
            <a:ext cx="7848601" cy="5530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609600"/>
            <a:ext cx="288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“Washington Post” (1897)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65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4055" y="655721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Listening to phonograph recordings as novelties, 1890s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09" y="1600200"/>
            <a:ext cx="3650197" cy="4419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88" y="1600200"/>
            <a:ext cx="5510194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389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729734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Recording Operatic Vocalists, early 1900s;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Gramophone &amp; Typewriter Co., Ltd (London):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584674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Fred </a:t>
            </a:r>
            <a:r>
              <a:rPr lang="en-US" dirty="0" err="1" smtClean="0"/>
              <a:t>Gaisberg</a:t>
            </a:r>
            <a:r>
              <a:rPr lang="en-US" dirty="0" smtClean="0"/>
              <a:t> (in later years)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2590800"/>
            <a:ext cx="6762750" cy="30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17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729734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Recording Operatic Vocalists, early 1900s;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Gramophone &amp; Typewriter Co., Ltd (London):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On recording tours (Italy, etc.), 1902 </a:t>
            </a:r>
            <a:r>
              <a:rPr lang="en-US" dirty="0" err="1" smtClean="0"/>
              <a:t>ff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584674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Fred </a:t>
            </a:r>
            <a:r>
              <a:rPr lang="en-US" dirty="0" err="1" smtClean="0"/>
              <a:t>Gaisberg</a:t>
            </a:r>
            <a:r>
              <a:rPr lang="en-US" dirty="0" smtClean="0"/>
              <a:t> (in later years)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2590800"/>
            <a:ext cx="6762750" cy="30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7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2259"/>
            <a:ext cx="4114800" cy="44604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02" y="1386894"/>
            <a:ext cx="2758293" cy="4425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3757" y="64186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Enrico Caruso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238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9" y="2286000"/>
            <a:ext cx="5717710" cy="3131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780669"/>
            <a:ext cx="2758293" cy="4425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6096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Caruso, first recording session, Hotel di Milan, April 11, 1902 (G&amp;T)</a:t>
            </a:r>
          </a:p>
        </p:txBody>
      </p:sp>
    </p:spTree>
    <p:extLst>
      <p:ext uri="{BB962C8B-B14F-4D97-AF65-F5344CB8AC3E}">
        <p14:creationId xmlns:p14="http://schemas.microsoft.com/office/powerpoint/2010/main" val="1099425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6096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Caruso, first recording session, Hotel di Milan, April 11, 1902 (G&amp;T)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0" y="1447800"/>
            <a:ext cx="4602214" cy="2985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19199"/>
            <a:ext cx="3583998" cy="49987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992" y="493284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Verdi, “Questa o </a:t>
            </a:r>
            <a:r>
              <a:rPr lang="en-US" dirty="0" err="1" smtClean="0"/>
              <a:t>quella</a:t>
            </a:r>
            <a:r>
              <a:rPr lang="en-US" dirty="0" smtClean="0"/>
              <a:t>,” </a:t>
            </a:r>
            <a:r>
              <a:rPr lang="en-US" i="1" dirty="0" err="1" smtClean="0"/>
              <a:t>Rigoletto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06399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6096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Caruso, first recording session, Hotel di Milan, April 11, 1902 (G&amp;T)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0" y="1447800"/>
            <a:ext cx="4602214" cy="2985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19199"/>
            <a:ext cx="3583998" cy="49987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0100" y="492429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Puccini, “E </a:t>
            </a:r>
            <a:r>
              <a:rPr lang="en-US" dirty="0" err="1" smtClean="0"/>
              <a:t>lucevan</a:t>
            </a:r>
            <a:r>
              <a:rPr lang="en-US" dirty="0" smtClean="0"/>
              <a:t> le </a:t>
            </a:r>
            <a:r>
              <a:rPr lang="en-US" dirty="0" err="1" smtClean="0"/>
              <a:t>stelle</a:t>
            </a:r>
            <a:r>
              <a:rPr lang="en-US" dirty="0" smtClean="0"/>
              <a:t>,” </a:t>
            </a:r>
            <a:r>
              <a:rPr lang="en-US" i="1" dirty="0" smtClean="0"/>
              <a:t>Tosca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200134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6096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Caruso, first recording session, Hotel di Milan, April 11, 1902 (G&amp;T)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0" y="1447800"/>
            <a:ext cx="4602214" cy="2985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85555" y="5283139"/>
            <a:ext cx="439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Leoncavallo, “</a:t>
            </a:r>
            <a:r>
              <a:rPr lang="en-US" dirty="0" err="1" smtClean="0"/>
              <a:t>Vesti</a:t>
            </a:r>
            <a:r>
              <a:rPr lang="en-US" dirty="0" smtClean="0"/>
              <a:t> la </a:t>
            </a:r>
            <a:r>
              <a:rPr lang="en-US" dirty="0" err="1" smtClean="0"/>
              <a:t>giubba</a:t>
            </a:r>
            <a:r>
              <a:rPr lang="en-US" dirty="0" smtClean="0"/>
              <a:t>,” </a:t>
            </a:r>
            <a:r>
              <a:rPr lang="en-US" i="1" dirty="0" err="1" smtClean="0"/>
              <a:t>Pagliacci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69" y="1420091"/>
            <a:ext cx="4354748" cy="326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18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0" y="685800"/>
            <a:ext cx="3333491" cy="4445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55890"/>
            <a:ext cx="4795804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01" y="3852747"/>
            <a:ext cx="3731402" cy="2798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5377934"/>
            <a:ext cx="156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Nellie Melba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5064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431" y="4091921"/>
            <a:ext cx="781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1780                                                                                                                                                  1914                                      1945  </a:t>
            </a:r>
            <a:endParaRPr lang="en-US" sz="1200" dirty="0"/>
          </a:p>
        </p:txBody>
      </p:sp>
      <p:sp>
        <p:nvSpPr>
          <p:cNvPr id="3" name="Flowchart: Extract 3"/>
          <p:cNvSpPr/>
          <p:nvPr/>
        </p:nvSpPr>
        <p:spPr>
          <a:xfrm>
            <a:off x="969431" y="1975880"/>
            <a:ext cx="7814216" cy="168650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8656 h 8656"/>
              <a:gd name="connsiteX1" fmla="*/ 2882 w 10000"/>
              <a:gd name="connsiteY1" fmla="*/ 0 h 8656"/>
              <a:gd name="connsiteX2" fmla="*/ 10000 w 10000"/>
              <a:gd name="connsiteY2" fmla="*/ 8656 h 8656"/>
              <a:gd name="connsiteX3" fmla="*/ 0 w 10000"/>
              <a:gd name="connsiteY3" fmla="*/ 8656 h 8656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731 h 10731"/>
              <a:gd name="connsiteX1" fmla="*/ 2631 w 10000"/>
              <a:gd name="connsiteY1" fmla="*/ 0 h 10731"/>
              <a:gd name="connsiteX2" fmla="*/ 10000 w 10000"/>
              <a:gd name="connsiteY2" fmla="*/ 10731 h 10731"/>
              <a:gd name="connsiteX3" fmla="*/ 0 w 10000"/>
              <a:gd name="connsiteY3" fmla="*/ 10731 h 10731"/>
              <a:gd name="connsiteX0" fmla="*/ 0 w 10000"/>
              <a:gd name="connsiteY0" fmla="*/ 11182 h 11182"/>
              <a:gd name="connsiteX1" fmla="*/ 2631 w 10000"/>
              <a:gd name="connsiteY1" fmla="*/ 451 h 11182"/>
              <a:gd name="connsiteX2" fmla="*/ 10000 w 10000"/>
              <a:gd name="connsiteY2" fmla="*/ 11182 h 11182"/>
              <a:gd name="connsiteX3" fmla="*/ 0 w 10000"/>
              <a:gd name="connsiteY3" fmla="*/ 11182 h 11182"/>
              <a:gd name="connsiteX0" fmla="*/ 0 w 10126"/>
              <a:gd name="connsiteY0" fmla="*/ 11182 h 11182"/>
              <a:gd name="connsiteX1" fmla="*/ 2631 w 10126"/>
              <a:gd name="connsiteY1" fmla="*/ 451 h 11182"/>
              <a:gd name="connsiteX2" fmla="*/ 10126 w 10126"/>
              <a:gd name="connsiteY2" fmla="*/ 11182 h 11182"/>
              <a:gd name="connsiteX3" fmla="*/ 0 w 10126"/>
              <a:gd name="connsiteY3" fmla="*/ 11182 h 11182"/>
              <a:gd name="connsiteX0" fmla="*/ 0 w 10126"/>
              <a:gd name="connsiteY0" fmla="*/ 11117 h 11117"/>
              <a:gd name="connsiteX1" fmla="*/ 2631 w 10126"/>
              <a:gd name="connsiteY1" fmla="*/ 386 h 11117"/>
              <a:gd name="connsiteX2" fmla="*/ 10126 w 10126"/>
              <a:gd name="connsiteY2" fmla="*/ 11117 h 11117"/>
              <a:gd name="connsiteX3" fmla="*/ 0 w 10126"/>
              <a:gd name="connsiteY3" fmla="*/ 11117 h 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" h="11117">
                <a:moveTo>
                  <a:pt x="0" y="11117"/>
                </a:moveTo>
                <a:lnTo>
                  <a:pt x="2631" y="386"/>
                </a:lnTo>
                <a:cubicBezTo>
                  <a:pt x="6476" y="-2308"/>
                  <a:pt x="7861" y="9976"/>
                  <a:pt x="10126" y="11117"/>
                </a:cubicBezTo>
                <a:lnTo>
                  <a:pt x="0" y="1111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982556" y="1397119"/>
            <a:ext cx="0" cy="31796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0742" y="194009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782" y="162795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Initiated by the decline of churchly and courtly patronage, late 1700s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0024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200274"/>
            <a:ext cx="2124829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57337"/>
            <a:ext cx="4955545" cy="3876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0300" y="80793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Claude Debussy and Mary Garden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6019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Debussy, “</a:t>
            </a:r>
            <a:r>
              <a:rPr lang="en-US" dirty="0" err="1" smtClean="0"/>
              <a:t>Mes</a:t>
            </a:r>
            <a:r>
              <a:rPr lang="en-US" dirty="0" smtClean="0"/>
              <a:t> longs </a:t>
            </a:r>
            <a:r>
              <a:rPr lang="en-US" dirty="0" err="1" smtClean="0"/>
              <a:t>cheveux</a:t>
            </a:r>
            <a:r>
              <a:rPr lang="en-US" dirty="0" smtClean="0"/>
              <a:t>,” </a:t>
            </a:r>
            <a:r>
              <a:rPr lang="en-US" i="1" dirty="0" err="1" smtClean="0"/>
              <a:t>Pelléas</a:t>
            </a:r>
            <a:r>
              <a:rPr lang="en-US" i="1" dirty="0" smtClean="0"/>
              <a:t> et </a:t>
            </a:r>
            <a:r>
              <a:rPr lang="en-US" i="1" dirty="0" err="1" smtClean="0"/>
              <a:t>Mélisande</a:t>
            </a:r>
            <a:r>
              <a:rPr lang="en-US" i="1" dirty="0" smtClean="0"/>
              <a:t> </a:t>
            </a:r>
            <a:r>
              <a:rPr lang="en-US" dirty="0" smtClean="0"/>
              <a:t>(Paris 1904)</a:t>
            </a:r>
          </a:p>
        </p:txBody>
      </p:sp>
    </p:spTree>
    <p:extLst>
      <p:ext uri="{BB962C8B-B14F-4D97-AF65-F5344CB8AC3E}">
        <p14:creationId xmlns:p14="http://schemas.microsoft.com/office/powerpoint/2010/main" val="237991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08" y="685800"/>
            <a:ext cx="7443947" cy="4736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2882" y="584661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Edvard</a:t>
            </a:r>
            <a:r>
              <a:rPr lang="en-US" dirty="0" smtClean="0"/>
              <a:t> Grieg, “Wedding Day at </a:t>
            </a:r>
            <a:r>
              <a:rPr lang="en-US" dirty="0" err="1" smtClean="0"/>
              <a:t>Troldhaugen</a:t>
            </a:r>
            <a:r>
              <a:rPr lang="en-US" dirty="0" smtClean="0"/>
              <a:t>” (May 2, 1903)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74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03564"/>
            <a:ext cx="7751618" cy="4650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5818909"/>
            <a:ext cx="714201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Camille Saint-Saëns, extract from Piano Concerto No. 2 (July 26, 1904)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04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729734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Finally: A Complete Symphony is Recorded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8704"/>
            <a:ext cx="7726363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0775" y="5687291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Beethoven’s Fifth Symphony: Grosses Odeon-</a:t>
            </a:r>
            <a:r>
              <a:rPr lang="en-US" dirty="0" err="1" smtClean="0"/>
              <a:t>Streichorchester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(Berlin, Odeon, 1910)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39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3054927" y="6140376"/>
            <a:ext cx="2819400" cy="4128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 smtClean="0"/>
              <a:t>[Grosses] Odeon-</a:t>
            </a:r>
            <a:r>
              <a:rPr lang="en-US" altLang="en-US" sz="1800" dirty="0" err="1" smtClean="0"/>
              <a:t>Orchester</a:t>
            </a:r>
            <a:r>
              <a:rPr lang="en-US" altLang="en-US" sz="1800" dirty="0" smtClean="0"/>
              <a:t> </a:t>
            </a:r>
            <a:endParaRPr lang="en-US" altLang="en-US" sz="1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176"/>
          <a:stretch>
            <a:fillRect/>
          </a:stretch>
        </p:blipFill>
        <p:spPr>
          <a:xfrm>
            <a:off x="34636" y="272977"/>
            <a:ext cx="8990981" cy="566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480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2209800" y="5943600"/>
            <a:ext cx="5486400" cy="609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600" dirty="0" smtClean="0"/>
              <a:t>Recording an Orchestra:</a:t>
            </a:r>
          </a:p>
          <a:p>
            <a:pPr marL="0" indent="0" algn="ctr">
              <a:buNone/>
            </a:pPr>
            <a:r>
              <a:rPr lang="en-US" altLang="en-US" sz="1600" dirty="0" smtClean="0"/>
              <a:t>Early 1925: Victor Camden Recording Studio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" b="2586"/>
          <a:stretch>
            <a:fillRect/>
          </a:stretch>
        </p:blipFill>
        <p:spPr>
          <a:xfrm>
            <a:off x="1066801" y="290796"/>
            <a:ext cx="7581330" cy="5521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5141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9800" y="6019800"/>
            <a:ext cx="4303713" cy="423863"/>
          </a:xfrm>
        </p:spPr>
        <p:txBody>
          <a:bodyPr/>
          <a:lstStyle/>
          <a:p>
            <a:pPr eaLnBrk="1" hangingPunct="1"/>
            <a:r>
              <a:rPr lang="en-US" altLang="en-US" smtClean="0"/>
              <a:t>Arthur Nikisch and the Berlin Philharmonic Orchestra</a:t>
            </a:r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 b="8466"/>
          <a:stretch>
            <a:fillRect/>
          </a:stretch>
        </p:blipFill>
        <p:spPr>
          <a:xfrm>
            <a:off x="914400" y="304800"/>
            <a:ext cx="7092950" cy="5573506"/>
          </a:xfrm>
          <a:noFill/>
        </p:spPr>
      </p:pic>
    </p:spTree>
    <p:extLst>
      <p:ext uri="{BB962C8B-B14F-4D97-AF65-F5344CB8AC3E}">
        <p14:creationId xmlns:p14="http://schemas.microsoft.com/office/powerpoint/2010/main" val="22961705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849034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Beethoven’s Fifth Symphony: Arthur </a:t>
            </a:r>
            <a:r>
              <a:rPr lang="en-US" dirty="0" err="1" smtClean="0"/>
              <a:t>Nikisch</a:t>
            </a:r>
            <a:r>
              <a:rPr lang="en-US" dirty="0" smtClean="0"/>
              <a:t>, Berlin Philharmonic </a:t>
            </a:r>
          </a:p>
          <a:p>
            <a:pPr algn="ctr"/>
            <a:r>
              <a:rPr lang="en-US" dirty="0" smtClean="0"/>
              <a:t>(Berlin, </a:t>
            </a:r>
            <a:r>
              <a:rPr lang="en-US" dirty="0" err="1" smtClean="0"/>
              <a:t>Grammophon</a:t>
            </a:r>
            <a:r>
              <a:rPr lang="en-US" dirty="0" smtClean="0"/>
              <a:t>, 20 November 1913)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08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1221847"/>
            <a:ext cx="51816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8908" y="5088997"/>
            <a:ext cx="2923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Schumann, Piano Concerto in A Minor (first recording, London, November-December 1923)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26" y="1221847"/>
            <a:ext cx="2514600" cy="3595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6118" y="546370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Alfred </a:t>
            </a:r>
            <a:r>
              <a:rPr lang="en-US" dirty="0" err="1" smtClean="0"/>
              <a:t>Cortot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15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1221847"/>
            <a:ext cx="51816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8908" y="5088997"/>
            <a:ext cx="2923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Schumann, “</a:t>
            </a:r>
            <a:r>
              <a:rPr lang="en-US" dirty="0" err="1" smtClean="0"/>
              <a:t>Préambule</a:t>
            </a:r>
            <a:r>
              <a:rPr lang="en-US" dirty="0" smtClean="0"/>
              <a:t>,” from </a:t>
            </a:r>
            <a:r>
              <a:rPr lang="en-US" i="1" dirty="0" err="1" smtClean="0"/>
              <a:t>Carnaval</a:t>
            </a:r>
            <a:r>
              <a:rPr lang="en-US" dirty="0" smtClean="0"/>
              <a:t>, recorded </a:t>
            </a:r>
          </a:p>
          <a:p>
            <a:r>
              <a:rPr lang="en-US" dirty="0" smtClean="0"/>
              <a:t>May 1923)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26" y="1221847"/>
            <a:ext cx="2514600" cy="3595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6118" y="546370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Alfred </a:t>
            </a:r>
            <a:r>
              <a:rPr lang="en-US" dirty="0" err="1" smtClean="0"/>
              <a:t>Cortot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12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431" y="4091921"/>
            <a:ext cx="781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1780                                                                                                                                                  1914                                      1945  </a:t>
            </a:r>
            <a:endParaRPr lang="en-US" sz="1200" dirty="0"/>
          </a:p>
        </p:txBody>
      </p:sp>
      <p:sp>
        <p:nvSpPr>
          <p:cNvPr id="3" name="Flowchart: Extract 3"/>
          <p:cNvSpPr/>
          <p:nvPr/>
        </p:nvSpPr>
        <p:spPr>
          <a:xfrm>
            <a:off x="969431" y="1975880"/>
            <a:ext cx="7814216" cy="168650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8656 h 8656"/>
              <a:gd name="connsiteX1" fmla="*/ 2882 w 10000"/>
              <a:gd name="connsiteY1" fmla="*/ 0 h 8656"/>
              <a:gd name="connsiteX2" fmla="*/ 10000 w 10000"/>
              <a:gd name="connsiteY2" fmla="*/ 8656 h 8656"/>
              <a:gd name="connsiteX3" fmla="*/ 0 w 10000"/>
              <a:gd name="connsiteY3" fmla="*/ 8656 h 8656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731 h 10731"/>
              <a:gd name="connsiteX1" fmla="*/ 2631 w 10000"/>
              <a:gd name="connsiteY1" fmla="*/ 0 h 10731"/>
              <a:gd name="connsiteX2" fmla="*/ 10000 w 10000"/>
              <a:gd name="connsiteY2" fmla="*/ 10731 h 10731"/>
              <a:gd name="connsiteX3" fmla="*/ 0 w 10000"/>
              <a:gd name="connsiteY3" fmla="*/ 10731 h 10731"/>
              <a:gd name="connsiteX0" fmla="*/ 0 w 10000"/>
              <a:gd name="connsiteY0" fmla="*/ 11182 h 11182"/>
              <a:gd name="connsiteX1" fmla="*/ 2631 w 10000"/>
              <a:gd name="connsiteY1" fmla="*/ 451 h 11182"/>
              <a:gd name="connsiteX2" fmla="*/ 10000 w 10000"/>
              <a:gd name="connsiteY2" fmla="*/ 11182 h 11182"/>
              <a:gd name="connsiteX3" fmla="*/ 0 w 10000"/>
              <a:gd name="connsiteY3" fmla="*/ 11182 h 11182"/>
              <a:gd name="connsiteX0" fmla="*/ 0 w 10126"/>
              <a:gd name="connsiteY0" fmla="*/ 11182 h 11182"/>
              <a:gd name="connsiteX1" fmla="*/ 2631 w 10126"/>
              <a:gd name="connsiteY1" fmla="*/ 451 h 11182"/>
              <a:gd name="connsiteX2" fmla="*/ 10126 w 10126"/>
              <a:gd name="connsiteY2" fmla="*/ 11182 h 11182"/>
              <a:gd name="connsiteX3" fmla="*/ 0 w 10126"/>
              <a:gd name="connsiteY3" fmla="*/ 11182 h 11182"/>
              <a:gd name="connsiteX0" fmla="*/ 0 w 10126"/>
              <a:gd name="connsiteY0" fmla="*/ 11117 h 11117"/>
              <a:gd name="connsiteX1" fmla="*/ 2631 w 10126"/>
              <a:gd name="connsiteY1" fmla="*/ 386 h 11117"/>
              <a:gd name="connsiteX2" fmla="*/ 10126 w 10126"/>
              <a:gd name="connsiteY2" fmla="*/ 11117 h 11117"/>
              <a:gd name="connsiteX3" fmla="*/ 0 w 10126"/>
              <a:gd name="connsiteY3" fmla="*/ 11117 h 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" h="11117">
                <a:moveTo>
                  <a:pt x="0" y="11117"/>
                </a:moveTo>
                <a:lnTo>
                  <a:pt x="2631" y="386"/>
                </a:lnTo>
                <a:cubicBezTo>
                  <a:pt x="6476" y="-2308"/>
                  <a:pt x="7861" y="9976"/>
                  <a:pt x="10126" y="11117"/>
                </a:cubicBezTo>
                <a:lnTo>
                  <a:pt x="0" y="1111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982556" y="1397119"/>
            <a:ext cx="0" cy="31796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0742" y="194009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87993" y="1715750"/>
            <a:ext cx="4800600" cy="2542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782" y="162795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Initiated by the decline of churchly and courtly patronage, late 1700s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743200" y="1166286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Sustained by the emphatic rise of elite, liberal-humanist culture in the 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5659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3429000" cy="5132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6012873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Oskar Fried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4343400"/>
            <a:ext cx="29233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Beethoven, Symphony No. 3 (“</a:t>
            </a:r>
            <a:r>
              <a:rPr lang="en-US" dirty="0" err="1" smtClean="0"/>
              <a:t>Eroica</a:t>
            </a:r>
            <a:r>
              <a:rPr lang="en-US" dirty="0" smtClean="0"/>
              <a:t>”), Berlin Opera Orchestra: the first complete recording of the work: </a:t>
            </a:r>
          </a:p>
          <a:p>
            <a:r>
              <a:rPr lang="en-US" dirty="0" smtClean="0"/>
              <a:t>July 1924)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41" y="1371598"/>
            <a:ext cx="4475827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8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6164170"/>
            <a:ext cx="1769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Vasily</a:t>
            </a:r>
            <a:r>
              <a:rPr lang="en-US" dirty="0"/>
              <a:t> </a:t>
            </a:r>
            <a:r>
              <a:rPr lang="en-US" dirty="0" err="1"/>
              <a:t>Sapelnikov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642"/>
            <a:ext cx="4267200" cy="60025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7273" y="4679915"/>
            <a:ext cx="29233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Tchaikovsky, Piano Concerto No. 1, with Stanley Chapple and The Aeolian Orchestra: the first complete recording of the work</a:t>
            </a:r>
            <a:r>
              <a:rPr lang="en-US" dirty="0"/>
              <a:t> </a:t>
            </a:r>
            <a:r>
              <a:rPr lang="en-US" dirty="0" smtClean="0"/>
              <a:t>(1926)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64" y="565115"/>
            <a:ext cx="2676418" cy="37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47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" y="1039091"/>
            <a:ext cx="3761509" cy="4118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64" y="1066800"/>
            <a:ext cx="4114800" cy="4128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000" y="5791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September 9, 1908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141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33" y="1448290"/>
            <a:ext cx="4380412" cy="4350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29836"/>
            <a:ext cx="3117254" cy="3976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8" y="305782"/>
            <a:ext cx="3472458" cy="2340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2422" y="6172200"/>
            <a:ext cx="194943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March 7, 1910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141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36618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1000"/>
            <a:ext cx="28575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51118"/>
            <a:ext cx="3009900" cy="2993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0250" y="328571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August 23, 1920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6207534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Paul Whiteman, “My Ohio Home” (1927); trumpet, Bix Beiderbecke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29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26" y="2057400"/>
            <a:ext cx="4425203" cy="3419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2" y="1600200"/>
            <a:ext cx="4572694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56259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1920s: the first decade of radio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79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86809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1546" y="6280666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1920s: The Charleston 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11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591133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1920s: The Charleston Dance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83"/>
            <a:ext cx="9144000" cy="51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46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14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Emerging in 1920s white-culture America:</a:t>
            </a:r>
          </a:p>
          <a:p>
            <a:pPr algn="ctr"/>
            <a:r>
              <a:rPr lang="en-US" dirty="0" smtClean="0"/>
              <a:t>The ragtime- and jazz-inflected popular song, now entering its golden age</a:t>
            </a:r>
          </a:p>
        </p:txBody>
      </p:sp>
    </p:spTree>
    <p:extLst>
      <p:ext uri="{BB962C8B-B14F-4D97-AF65-F5344CB8AC3E}">
        <p14:creationId xmlns:p14="http://schemas.microsoft.com/office/powerpoint/2010/main" val="2495695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431" y="4091921"/>
            <a:ext cx="781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1780                                                                                                                                                  1914                                      1945  </a:t>
            </a:r>
            <a:endParaRPr lang="en-US" sz="1200" dirty="0"/>
          </a:p>
        </p:txBody>
      </p:sp>
      <p:sp>
        <p:nvSpPr>
          <p:cNvPr id="3" name="Flowchart: Extract 3"/>
          <p:cNvSpPr/>
          <p:nvPr/>
        </p:nvSpPr>
        <p:spPr>
          <a:xfrm>
            <a:off x="969431" y="1975880"/>
            <a:ext cx="7814216" cy="168650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8656 h 8656"/>
              <a:gd name="connsiteX1" fmla="*/ 2882 w 10000"/>
              <a:gd name="connsiteY1" fmla="*/ 0 h 8656"/>
              <a:gd name="connsiteX2" fmla="*/ 10000 w 10000"/>
              <a:gd name="connsiteY2" fmla="*/ 8656 h 8656"/>
              <a:gd name="connsiteX3" fmla="*/ 0 w 10000"/>
              <a:gd name="connsiteY3" fmla="*/ 8656 h 8656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731 h 10731"/>
              <a:gd name="connsiteX1" fmla="*/ 2631 w 10000"/>
              <a:gd name="connsiteY1" fmla="*/ 0 h 10731"/>
              <a:gd name="connsiteX2" fmla="*/ 10000 w 10000"/>
              <a:gd name="connsiteY2" fmla="*/ 10731 h 10731"/>
              <a:gd name="connsiteX3" fmla="*/ 0 w 10000"/>
              <a:gd name="connsiteY3" fmla="*/ 10731 h 10731"/>
              <a:gd name="connsiteX0" fmla="*/ 0 w 10000"/>
              <a:gd name="connsiteY0" fmla="*/ 11182 h 11182"/>
              <a:gd name="connsiteX1" fmla="*/ 2631 w 10000"/>
              <a:gd name="connsiteY1" fmla="*/ 451 h 11182"/>
              <a:gd name="connsiteX2" fmla="*/ 10000 w 10000"/>
              <a:gd name="connsiteY2" fmla="*/ 11182 h 11182"/>
              <a:gd name="connsiteX3" fmla="*/ 0 w 10000"/>
              <a:gd name="connsiteY3" fmla="*/ 11182 h 11182"/>
              <a:gd name="connsiteX0" fmla="*/ 0 w 10126"/>
              <a:gd name="connsiteY0" fmla="*/ 11182 h 11182"/>
              <a:gd name="connsiteX1" fmla="*/ 2631 w 10126"/>
              <a:gd name="connsiteY1" fmla="*/ 451 h 11182"/>
              <a:gd name="connsiteX2" fmla="*/ 10126 w 10126"/>
              <a:gd name="connsiteY2" fmla="*/ 11182 h 11182"/>
              <a:gd name="connsiteX3" fmla="*/ 0 w 10126"/>
              <a:gd name="connsiteY3" fmla="*/ 11182 h 11182"/>
              <a:gd name="connsiteX0" fmla="*/ 0 w 10126"/>
              <a:gd name="connsiteY0" fmla="*/ 11117 h 11117"/>
              <a:gd name="connsiteX1" fmla="*/ 2631 w 10126"/>
              <a:gd name="connsiteY1" fmla="*/ 386 h 11117"/>
              <a:gd name="connsiteX2" fmla="*/ 10126 w 10126"/>
              <a:gd name="connsiteY2" fmla="*/ 11117 h 11117"/>
              <a:gd name="connsiteX3" fmla="*/ 0 w 10126"/>
              <a:gd name="connsiteY3" fmla="*/ 11117 h 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" h="11117">
                <a:moveTo>
                  <a:pt x="0" y="11117"/>
                </a:moveTo>
                <a:lnTo>
                  <a:pt x="2631" y="386"/>
                </a:lnTo>
                <a:cubicBezTo>
                  <a:pt x="6476" y="-2308"/>
                  <a:pt x="7861" y="9976"/>
                  <a:pt x="10126" y="11117"/>
                </a:cubicBezTo>
                <a:lnTo>
                  <a:pt x="0" y="1111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982556" y="1397119"/>
            <a:ext cx="0" cy="31796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0742" y="194009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2504" y="4572497"/>
            <a:ext cx="769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Explorations of individualized subjectivity (“soul-states”)</a:t>
            </a:r>
          </a:p>
        </p:txBody>
      </p:sp>
      <p:sp>
        <p:nvSpPr>
          <p:cNvPr id="8" name="Oval 7"/>
          <p:cNvSpPr/>
          <p:nvPr/>
        </p:nvSpPr>
        <p:spPr>
          <a:xfrm>
            <a:off x="1987993" y="1715750"/>
            <a:ext cx="4800600" cy="2542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82" y="162795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Initiated by the decline of churchly and courtly patronage, late 1700s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1166286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Sustained by the emphatic rise of elite, liberal-humanist culture in the 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4184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14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Emerging in 1920s white-culture America:</a:t>
            </a:r>
          </a:p>
          <a:p>
            <a:pPr algn="ctr"/>
            <a:r>
              <a:rPr lang="en-US" dirty="0" smtClean="0"/>
              <a:t>The ragtime- and jazz-inflected popular song, now entering its golden 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5164" y="26670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Vaudeville theater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11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14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Emerging in 1920s white-culture America:</a:t>
            </a:r>
          </a:p>
          <a:p>
            <a:pPr algn="ctr"/>
            <a:r>
              <a:rPr lang="en-US" dirty="0" smtClean="0"/>
              <a:t>The ragtime- and jazz-inflected popular song, now entering its golden 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5164" y="2667000"/>
            <a:ext cx="624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Vaudeville theater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Broadway musical (American musical theater)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229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14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Emerging in 1920s white-culture America:</a:t>
            </a:r>
          </a:p>
          <a:p>
            <a:pPr algn="ctr"/>
            <a:r>
              <a:rPr lang="en-US" dirty="0" smtClean="0"/>
              <a:t>The ragtime- and jazz-inflected popular song, now entering its golden 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5164" y="2667000"/>
            <a:ext cx="624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Vaudeville theater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Broadway musical (American musical theater)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Broadway revue/follies/gaieties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9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14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Emerging in 1920s white-culture America:</a:t>
            </a:r>
          </a:p>
          <a:p>
            <a:pPr algn="ctr"/>
            <a:r>
              <a:rPr lang="en-US" dirty="0" smtClean="0"/>
              <a:t>The ragtime- and jazz-inflected popular song, now entering its golden 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5164" y="2667000"/>
            <a:ext cx="624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Vaudeville theater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Broadway musical (American musical theater)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Broadway revue/follies/gaieties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Tin Pan Alley commercial song</a:t>
            </a:r>
          </a:p>
        </p:txBody>
      </p:sp>
    </p:spTree>
    <p:extLst>
      <p:ext uri="{BB962C8B-B14F-4D97-AF65-F5344CB8AC3E}">
        <p14:creationId xmlns:p14="http://schemas.microsoft.com/office/powerpoint/2010/main" val="151229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14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Emerging in 1920s white-culture America:</a:t>
            </a:r>
          </a:p>
          <a:p>
            <a:pPr algn="ctr"/>
            <a:r>
              <a:rPr lang="en-US" dirty="0" smtClean="0"/>
              <a:t>The ragtime- and jazz-inflected popular song, now entering its golden 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5164" y="2667000"/>
            <a:ext cx="624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Vaudeville theater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Broadway musical (American musical theater)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Broadway revue/follies/gaieties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Tin Pan Alley commercial song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(After 1927-28) the sound film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9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70" y="381000"/>
            <a:ext cx="1767309" cy="2601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58" y="607464"/>
            <a:ext cx="3810000" cy="2535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1" y="3657600"/>
            <a:ext cx="2315418" cy="2666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58" y="3794125"/>
            <a:ext cx="24384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8979" y="3142895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Irving Berlin                                                    Jerome Kern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3858" y="64008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George Gershwin                                                       Richard Rodgers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28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685800"/>
            <a:ext cx="438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 Tin Pan Alley song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3428494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Verse</a:t>
            </a:r>
          </a:p>
          <a:p>
            <a:r>
              <a:rPr lang="en-US" dirty="0" smtClean="0"/>
              <a:t>(quasi-narrative setup)                               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1905000"/>
            <a:ext cx="3429000" cy="39703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32-bar chorus (refrain)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     b   ||   a     c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Or (after about 1923/24)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     </a:t>
            </a:r>
            <a:r>
              <a:rPr lang="en-US" dirty="0" err="1" smtClean="0"/>
              <a:t>a</a:t>
            </a:r>
            <a:r>
              <a:rPr lang="en-US" dirty="0" smtClean="0"/>
              <a:t>’     b   ||     a’’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38400" y="3631755"/>
            <a:ext cx="220980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876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3657600" cy="4718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23803"/>
            <a:ext cx="3603769" cy="4693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1722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Verse                                          Chorus:   a       b     ||    a      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53345" y="457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8975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3657600" cy="4718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23803"/>
            <a:ext cx="3603769" cy="4693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1722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Verse                                          Chorus:   a       b     ||    a      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53345" y="457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581891" y="6047509"/>
            <a:ext cx="1617518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58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3657600" cy="4718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23803"/>
            <a:ext cx="3603769" cy="4693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1722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Verse                                          Chorus:   a       b     ||    a      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53345" y="457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4336473" y="6064827"/>
            <a:ext cx="6096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409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431" y="4091921"/>
            <a:ext cx="781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 1780                                                                                                                                                  1914                                      1945  </a:t>
            </a:r>
            <a:endParaRPr lang="en-US" sz="1200" dirty="0"/>
          </a:p>
        </p:txBody>
      </p:sp>
      <p:sp>
        <p:nvSpPr>
          <p:cNvPr id="3" name="Flowchart: Extract 3"/>
          <p:cNvSpPr/>
          <p:nvPr/>
        </p:nvSpPr>
        <p:spPr>
          <a:xfrm>
            <a:off x="969431" y="1975880"/>
            <a:ext cx="7814216" cy="168650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8656 h 8656"/>
              <a:gd name="connsiteX1" fmla="*/ 2882 w 10000"/>
              <a:gd name="connsiteY1" fmla="*/ 0 h 8656"/>
              <a:gd name="connsiteX2" fmla="*/ 10000 w 10000"/>
              <a:gd name="connsiteY2" fmla="*/ 8656 h 8656"/>
              <a:gd name="connsiteX3" fmla="*/ 0 w 10000"/>
              <a:gd name="connsiteY3" fmla="*/ 8656 h 8656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288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731 h 10731"/>
              <a:gd name="connsiteX1" fmla="*/ 2631 w 10000"/>
              <a:gd name="connsiteY1" fmla="*/ 0 h 10731"/>
              <a:gd name="connsiteX2" fmla="*/ 10000 w 10000"/>
              <a:gd name="connsiteY2" fmla="*/ 10731 h 10731"/>
              <a:gd name="connsiteX3" fmla="*/ 0 w 10000"/>
              <a:gd name="connsiteY3" fmla="*/ 10731 h 10731"/>
              <a:gd name="connsiteX0" fmla="*/ 0 w 10000"/>
              <a:gd name="connsiteY0" fmla="*/ 11182 h 11182"/>
              <a:gd name="connsiteX1" fmla="*/ 2631 w 10000"/>
              <a:gd name="connsiteY1" fmla="*/ 451 h 11182"/>
              <a:gd name="connsiteX2" fmla="*/ 10000 w 10000"/>
              <a:gd name="connsiteY2" fmla="*/ 11182 h 11182"/>
              <a:gd name="connsiteX3" fmla="*/ 0 w 10000"/>
              <a:gd name="connsiteY3" fmla="*/ 11182 h 11182"/>
              <a:gd name="connsiteX0" fmla="*/ 0 w 10126"/>
              <a:gd name="connsiteY0" fmla="*/ 11182 h 11182"/>
              <a:gd name="connsiteX1" fmla="*/ 2631 w 10126"/>
              <a:gd name="connsiteY1" fmla="*/ 451 h 11182"/>
              <a:gd name="connsiteX2" fmla="*/ 10126 w 10126"/>
              <a:gd name="connsiteY2" fmla="*/ 11182 h 11182"/>
              <a:gd name="connsiteX3" fmla="*/ 0 w 10126"/>
              <a:gd name="connsiteY3" fmla="*/ 11182 h 11182"/>
              <a:gd name="connsiteX0" fmla="*/ 0 w 10126"/>
              <a:gd name="connsiteY0" fmla="*/ 11117 h 11117"/>
              <a:gd name="connsiteX1" fmla="*/ 2631 w 10126"/>
              <a:gd name="connsiteY1" fmla="*/ 386 h 11117"/>
              <a:gd name="connsiteX2" fmla="*/ 10126 w 10126"/>
              <a:gd name="connsiteY2" fmla="*/ 11117 h 11117"/>
              <a:gd name="connsiteX3" fmla="*/ 0 w 10126"/>
              <a:gd name="connsiteY3" fmla="*/ 11117 h 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6" h="11117">
                <a:moveTo>
                  <a:pt x="0" y="11117"/>
                </a:moveTo>
                <a:lnTo>
                  <a:pt x="2631" y="386"/>
                </a:lnTo>
                <a:cubicBezTo>
                  <a:pt x="6476" y="-2308"/>
                  <a:pt x="7861" y="9976"/>
                  <a:pt x="10126" y="11117"/>
                </a:cubicBezTo>
                <a:lnTo>
                  <a:pt x="0" y="1111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982556" y="1397119"/>
            <a:ext cx="0" cy="317966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40742" y="194009"/>
            <a:ext cx="652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Music 352: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“The Rise and Decline of Western-European Art Music”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2504" y="4572497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Explorations of individualized subjectivity (“soul-states”)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Cultivation of a belief in “genius” and the imperatives of individualization and originality</a:t>
            </a:r>
          </a:p>
        </p:txBody>
      </p:sp>
      <p:sp>
        <p:nvSpPr>
          <p:cNvPr id="8" name="Oval 7"/>
          <p:cNvSpPr/>
          <p:nvPr/>
        </p:nvSpPr>
        <p:spPr>
          <a:xfrm>
            <a:off x="1987993" y="1715750"/>
            <a:ext cx="4800600" cy="2542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82" y="162795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Initiated by the decline of churchly and courtly patronage, late 1700s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1166286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Sustained by the emphatic rise of elite, liberal-humanist culture in the 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9155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3657600" cy="4718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23803"/>
            <a:ext cx="3603769" cy="4693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1722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Verse                                          Chorus:   a       b     ||    a      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53345" y="457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4786745" y="6064827"/>
            <a:ext cx="6096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44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3657600" cy="4718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23803"/>
            <a:ext cx="3603769" cy="4693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1722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Verse                                          Chorus:   a       b     ||    a      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53345" y="457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5562600" y="6113318"/>
            <a:ext cx="6096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9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3657600" cy="4718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23803"/>
            <a:ext cx="3603769" cy="4693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1722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Verse                                          Chorus:   a       b     ||    a      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53345" y="457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1920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5916684" y="6071116"/>
            <a:ext cx="6096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80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818862"/>
            <a:ext cx="3764553" cy="5314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8100" y="350921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1923-1924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84653"/>
            <a:ext cx="3907852" cy="5192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4900" y="6324601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Gershwin, “Fascinating Rhythm,” from </a:t>
            </a:r>
            <a:r>
              <a:rPr lang="en-US" i="1" dirty="0" smtClean="0"/>
              <a:t>Lady Be Good </a:t>
            </a:r>
            <a:r>
              <a:rPr lang="en-US" dirty="0" smtClean="0"/>
              <a:t>(Fred &amp; Adele Astaire)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706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818862"/>
            <a:ext cx="3764553" cy="5314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8100" y="350921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1923-1924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04900" y="6324601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Gershwin, “Fascinating Rhythm,” from </a:t>
            </a:r>
            <a:r>
              <a:rPr lang="en-US" i="1" dirty="0" smtClean="0"/>
              <a:t>Lady Be Good </a:t>
            </a:r>
            <a:r>
              <a:rPr lang="en-US" dirty="0" smtClean="0"/>
              <a:t>(Fred &amp; Adele Astaire)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7" y="962891"/>
            <a:ext cx="3757679" cy="51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17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818862"/>
            <a:ext cx="3764553" cy="5314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8100" y="350921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1923-1924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04900" y="6324601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Gershwin, “Fascinating Rhythm,” from </a:t>
            </a:r>
            <a:r>
              <a:rPr lang="en-US" i="1" dirty="0" smtClean="0"/>
              <a:t>Lady Be Good </a:t>
            </a:r>
            <a:r>
              <a:rPr lang="en-US" dirty="0" smtClean="0"/>
              <a:t>(Fred &amp; Adele Astaire)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43" y="933792"/>
            <a:ext cx="3964757" cy="508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24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8100" y="350921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1923-1924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04900" y="6324601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Gershwin, “Fascinating Rhythm,” from </a:t>
            </a:r>
            <a:r>
              <a:rPr lang="en-US" i="1" dirty="0" smtClean="0"/>
              <a:t>Lady Be Good </a:t>
            </a:r>
            <a:r>
              <a:rPr lang="en-US" dirty="0" smtClean="0"/>
              <a:t>(Fred &amp; Adele Astaire)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3" y="933792"/>
            <a:ext cx="3964757" cy="5084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47" y="962891"/>
            <a:ext cx="3757679" cy="51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23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6014815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George Gershwin, “I Got Rhythm” (1931 performance)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" y="685800"/>
            <a:ext cx="9058940" cy="51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59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" y="1551709"/>
            <a:ext cx="3892832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3364" y="59793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Paris, 1920s: </a:t>
            </a:r>
            <a:r>
              <a:rPr lang="en-US" b="1" dirty="0" err="1" smtClean="0"/>
              <a:t>Joséphine</a:t>
            </a:r>
            <a:r>
              <a:rPr lang="en-US" b="1" dirty="0" smtClean="0"/>
              <a:t> Baker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5742158"/>
            <a:ext cx="416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“Bye </a:t>
            </a:r>
            <a:r>
              <a:rPr lang="en-US" dirty="0" err="1" smtClean="0"/>
              <a:t>Bye</a:t>
            </a:r>
            <a:r>
              <a:rPr lang="en-US" dirty="0" smtClean="0"/>
              <a:t>, Blackbird,” Paris, January 1927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56" y="1537855"/>
            <a:ext cx="498481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56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5" y="609600"/>
            <a:ext cx="3889276" cy="563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15" y="1878032"/>
            <a:ext cx="4901859" cy="36151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1160" y="563645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The Blue Angel </a:t>
            </a:r>
            <a:r>
              <a:rPr lang="en-US" dirty="0" smtClean="0"/>
              <a:t>(1930)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95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4605</TotalTime>
  <Words>2739</Words>
  <Application>Microsoft Office PowerPoint</Application>
  <PresentationFormat>On-screen Show (4:3)</PresentationFormat>
  <Paragraphs>344</Paragraphs>
  <Slides>104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Hepokoski, James</dc:creator>
  <cp:lastModifiedBy>Hepokoski, James</cp:lastModifiedBy>
  <cp:revision>141</cp:revision>
  <dcterms:created xsi:type="dcterms:W3CDTF">2016-03-14T13:03:57Z</dcterms:created>
  <dcterms:modified xsi:type="dcterms:W3CDTF">2019-04-28T12:38:38Z</dcterms:modified>
</cp:coreProperties>
</file>