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372" r:id="rId2"/>
    <p:sldId id="382" r:id="rId3"/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4" r:id="rId14"/>
    <p:sldId id="395" r:id="rId15"/>
    <p:sldId id="396" r:id="rId16"/>
    <p:sldId id="397" r:id="rId17"/>
    <p:sldId id="398" r:id="rId18"/>
    <p:sldId id="375" r:id="rId19"/>
    <p:sldId id="336" r:id="rId20"/>
    <p:sldId id="334" r:id="rId21"/>
    <p:sldId id="335" r:id="rId22"/>
    <p:sldId id="295" r:id="rId23"/>
    <p:sldId id="260" r:id="rId24"/>
    <p:sldId id="261" r:id="rId25"/>
    <p:sldId id="263" r:id="rId26"/>
    <p:sldId id="310" r:id="rId27"/>
    <p:sldId id="311" r:id="rId28"/>
    <p:sldId id="377" r:id="rId29"/>
    <p:sldId id="380" r:id="rId30"/>
    <p:sldId id="381" r:id="rId31"/>
    <p:sldId id="366" r:id="rId32"/>
    <p:sldId id="367" r:id="rId33"/>
    <p:sldId id="312" r:id="rId34"/>
    <p:sldId id="322" r:id="rId35"/>
    <p:sldId id="323" r:id="rId36"/>
    <p:sldId id="324" r:id="rId37"/>
    <p:sldId id="327" r:id="rId38"/>
    <p:sldId id="318" r:id="rId39"/>
    <p:sldId id="314" r:id="rId40"/>
    <p:sldId id="264" r:id="rId41"/>
    <p:sldId id="330" r:id="rId42"/>
    <p:sldId id="331" r:id="rId43"/>
    <p:sldId id="268" r:id="rId44"/>
    <p:sldId id="328" r:id="rId45"/>
    <p:sldId id="329" r:id="rId46"/>
    <p:sldId id="269" r:id="rId47"/>
    <p:sldId id="339" r:id="rId48"/>
    <p:sldId id="340" r:id="rId49"/>
    <p:sldId id="337" r:id="rId50"/>
    <p:sldId id="378" r:id="rId51"/>
    <p:sldId id="341" r:id="rId52"/>
    <p:sldId id="342" r:id="rId53"/>
    <p:sldId id="343" r:id="rId54"/>
    <p:sldId id="353" r:id="rId55"/>
    <p:sldId id="354" r:id="rId56"/>
    <p:sldId id="355" r:id="rId57"/>
    <p:sldId id="356" r:id="rId58"/>
    <p:sldId id="352" r:id="rId59"/>
    <p:sldId id="357" r:id="rId60"/>
    <p:sldId id="358" r:id="rId61"/>
    <p:sldId id="270" r:id="rId62"/>
    <p:sldId id="368" r:id="rId63"/>
    <p:sldId id="369" r:id="rId64"/>
    <p:sldId id="349" r:id="rId65"/>
    <p:sldId id="360" r:id="rId66"/>
    <p:sldId id="361" r:id="rId67"/>
    <p:sldId id="362" r:id="rId68"/>
    <p:sldId id="364" r:id="rId69"/>
    <p:sldId id="363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3B268-1B76-40E0-9795-5EFE7A18F824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A3B60-538B-4B38-8215-C8868EA5C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5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7AE1-2598-4F8B-B167-CA667DFAD96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FECD-BFE3-478C-B94E-4C10D78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1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7AE1-2598-4F8B-B167-CA667DFAD96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FECD-BFE3-478C-B94E-4C10D78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4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7AE1-2598-4F8B-B167-CA667DFAD96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FECD-BFE3-478C-B94E-4C10D78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0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7AE1-2598-4F8B-B167-CA667DFAD96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FECD-BFE3-478C-B94E-4C10D78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7AE1-2598-4F8B-B167-CA667DFAD96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FECD-BFE3-478C-B94E-4C10D78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7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7AE1-2598-4F8B-B167-CA667DFAD96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FECD-BFE3-478C-B94E-4C10D78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7AE1-2598-4F8B-B167-CA667DFAD96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FECD-BFE3-478C-B94E-4C10D78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7AE1-2598-4F8B-B167-CA667DFAD96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FECD-BFE3-478C-B94E-4C10D78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7AE1-2598-4F8B-B167-CA667DFAD96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FECD-BFE3-478C-B94E-4C10D78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1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7AE1-2598-4F8B-B167-CA667DFAD96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FECD-BFE3-478C-B94E-4C10D78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9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07AE1-2598-4F8B-B167-CA667DFAD96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FECD-BFE3-478C-B94E-4C10D78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07AE1-2598-4F8B-B167-CA667DFAD96A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6FECD-BFE3-478C-B94E-4C10D781B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9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927"/>
            <a:ext cx="7162800" cy="6887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1300" y="4472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Le </a:t>
            </a:r>
            <a:r>
              <a:rPr lang="en-US" sz="2800" b="1" i="1" dirty="0" err="1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sacre</a:t>
            </a:r>
            <a:r>
              <a:rPr lang="en-US" sz="2800" b="1" i="1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2800" b="1" i="1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du printemps</a:t>
            </a:r>
            <a:endParaRPr lang="en-US" sz="2800" b="1" i="1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5992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1086" y="724530"/>
            <a:ext cx="5000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Diaghilev and the </a:t>
            </a:r>
            <a:r>
              <a:rPr lang="en-US" b="1" i="1" dirty="0" smtClean="0"/>
              <a:t>Ballets </a:t>
            </a:r>
            <a:r>
              <a:rPr lang="en-US" b="1" i="1" dirty="0" err="1"/>
              <a:t>R</a:t>
            </a:r>
            <a:r>
              <a:rPr lang="en-US" b="1" i="1" dirty="0" err="1" smtClean="0"/>
              <a:t>usses</a:t>
            </a:r>
            <a:r>
              <a:rPr lang="en-US" b="1" dirty="0" smtClean="0"/>
              <a:t> in Paris, 1911-13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7526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1910 – Stravinsky, </a:t>
            </a:r>
            <a:r>
              <a:rPr lang="en-US" i="1" dirty="0" smtClean="0"/>
              <a:t>The Firebird</a:t>
            </a:r>
            <a:r>
              <a:rPr lang="en-US" dirty="0" smtClean="0"/>
              <a:t>   </a:t>
            </a:r>
          </a:p>
          <a:p>
            <a:endParaRPr lang="en-US" dirty="0"/>
          </a:p>
          <a:p>
            <a:r>
              <a:rPr lang="en-US" dirty="0" smtClean="0"/>
              <a:t>1911 – Stravinsky, </a:t>
            </a:r>
            <a:r>
              <a:rPr lang="en-US" i="1" dirty="0" err="1" smtClean="0"/>
              <a:t>Petrushka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2930769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1912 – Debussy, </a:t>
            </a:r>
            <a:r>
              <a:rPr lang="en-US" i="1" dirty="0" err="1" smtClean="0"/>
              <a:t>Prélude</a:t>
            </a:r>
            <a:r>
              <a:rPr lang="en-US" i="1" dirty="0" smtClean="0"/>
              <a:t> à “</a:t>
            </a:r>
            <a:r>
              <a:rPr lang="en-US" i="1" dirty="0" err="1" smtClean="0"/>
              <a:t>L'après</a:t>
            </a:r>
            <a:r>
              <a:rPr lang="en-US" i="1" dirty="0" smtClean="0"/>
              <a:t>-midi d'un </a:t>
            </a:r>
            <a:r>
              <a:rPr lang="en-US" i="1" dirty="0" err="1" smtClean="0"/>
              <a:t>faune</a:t>
            </a:r>
            <a:r>
              <a:rPr lang="en-US" i="1" dirty="0" smtClean="0"/>
              <a:t>”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47515"/>
            <a:ext cx="1554277" cy="2443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154" y="5945783"/>
            <a:ext cx="141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Vaslav</a:t>
            </a:r>
            <a:r>
              <a:rPr lang="en-US" sz="1400" dirty="0" smtClean="0"/>
              <a:t> Nijinsky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5122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47515"/>
            <a:ext cx="1554277" cy="2443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154" y="5945783"/>
            <a:ext cx="141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Vaslav</a:t>
            </a:r>
            <a:r>
              <a:rPr lang="en-US" sz="1400" dirty="0" smtClean="0"/>
              <a:t> Nijinsky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2022672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1912 – Debussy, </a:t>
            </a:r>
            <a:r>
              <a:rPr lang="en-US" i="1" dirty="0" err="1" smtClean="0"/>
              <a:t>Prélude</a:t>
            </a:r>
            <a:r>
              <a:rPr lang="en-US" i="1" dirty="0" smtClean="0"/>
              <a:t> à “</a:t>
            </a:r>
            <a:r>
              <a:rPr lang="en-US" i="1" dirty="0" err="1" smtClean="0"/>
              <a:t>L'après</a:t>
            </a:r>
            <a:r>
              <a:rPr lang="en-US" i="1" dirty="0" smtClean="0"/>
              <a:t>-midi d'un </a:t>
            </a:r>
            <a:r>
              <a:rPr lang="en-US" i="1" dirty="0" err="1" smtClean="0"/>
              <a:t>faune</a:t>
            </a:r>
            <a:r>
              <a:rPr lang="en-US" i="1" dirty="0" smtClean="0"/>
              <a:t>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697504"/>
            <a:ext cx="2514600" cy="3987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48" y="2658123"/>
            <a:ext cx="3279551" cy="395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9700" y="914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1910 – Stravinsky, </a:t>
            </a:r>
            <a:r>
              <a:rPr lang="en-US" i="1" dirty="0" smtClean="0"/>
              <a:t>The Firebird</a:t>
            </a:r>
            <a:r>
              <a:rPr lang="en-US" dirty="0" smtClean="0"/>
              <a:t>   </a:t>
            </a:r>
          </a:p>
          <a:p>
            <a:endParaRPr lang="en-US" dirty="0"/>
          </a:p>
          <a:p>
            <a:r>
              <a:rPr lang="en-US" dirty="0" smtClean="0"/>
              <a:t>1911 – Stravinsky, </a:t>
            </a:r>
            <a:r>
              <a:rPr lang="en-US" i="1" dirty="0" err="1" smtClean="0"/>
              <a:t>Petrushka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08795" y="355199"/>
            <a:ext cx="528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Diaghilev and the </a:t>
            </a:r>
            <a:r>
              <a:rPr lang="en-US" b="1" i="1" dirty="0" smtClean="0"/>
              <a:t>Ballets </a:t>
            </a:r>
            <a:r>
              <a:rPr lang="en-US" b="1" i="1" dirty="0" err="1"/>
              <a:t>R</a:t>
            </a:r>
            <a:r>
              <a:rPr lang="en-US" b="1" i="1" dirty="0" err="1" smtClean="0"/>
              <a:t>usses</a:t>
            </a:r>
            <a:r>
              <a:rPr lang="en-US" b="1" dirty="0" smtClean="0"/>
              <a:t> in Paris, 1911-13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764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1905"/>
            <a:ext cx="4197927" cy="5772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0709" y="6365796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1912 program for the </a:t>
            </a:r>
            <a:r>
              <a:rPr lang="en-US" i="1" dirty="0" smtClean="0"/>
              <a:t>Faun</a:t>
            </a:r>
            <a:r>
              <a:rPr lang="en-US" dirty="0" smtClean="0"/>
              <a:t> (Léon Bakst)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74011"/>
            <a:ext cx="1554277" cy="2443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154" y="4772279"/>
            <a:ext cx="141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Vaslav</a:t>
            </a:r>
            <a:r>
              <a:rPr lang="en-US" sz="1400" dirty="0" smtClean="0"/>
              <a:t> Nijinsky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2514600" cy="39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256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2487" y="59436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Nijinsky’s Choreography, 1912 : Debussy</a:t>
            </a:r>
            <a:r>
              <a:rPr lang="en-US" dirty="0"/>
              <a:t>, </a:t>
            </a:r>
            <a:r>
              <a:rPr lang="en-US" i="1" dirty="0" err="1"/>
              <a:t>Prélude</a:t>
            </a:r>
            <a:r>
              <a:rPr lang="en-US" i="1" dirty="0"/>
              <a:t> à “</a:t>
            </a:r>
            <a:r>
              <a:rPr lang="en-US" i="1" dirty="0" err="1"/>
              <a:t>L'après</a:t>
            </a:r>
            <a:r>
              <a:rPr lang="en-US" i="1" dirty="0"/>
              <a:t>-midi d'un </a:t>
            </a:r>
            <a:r>
              <a:rPr lang="en-US" i="1" dirty="0" err="1"/>
              <a:t>faune</a:t>
            </a:r>
            <a:r>
              <a:rPr lang="en-US" i="1" dirty="0" smtClean="0"/>
              <a:t>”</a:t>
            </a:r>
          </a:p>
          <a:p>
            <a:pPr algn="ctr"/>
            <a:r>
              <a:rPr lang="en-US" dirty="0" smtClean="0"/>
              <a:t>(reconstruction: Rudolf Nureyev as Nijinsky/Faun)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" y="838200"/>
            <a:ext cx="8656320" cy="48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10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2487" y="59436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Nijinsky’s Choreography, 1912 : Debussy</a:t>
            </a:r>
            <a:r>
              <a:rPr lang="en-US" dirty="0"/>
              <a:t>, </a:t>
            </a:r>
            <a:r>
              <a:rPr lang="en-US" i="1" dirty="0" err="1"/>
              <a:t>Prélude</a:t>
            </a:r>
            <a:r>
              <a:rPr lang="en-US" i="1" dirty="0"/>
              <a:t> à “</a:t>
            </a:r>
            <a:r>
              <a:rPr lang="en-US" i="1" dirty="0" err="1"/>
              <a:t>L'après</a:t>
            </a:r>
            <a:r>
              <a:rPr lang="en-US" i="1" dirty="0"/>
              <a:t>-midi d'un </a:t>
            </a:r>
            <a:r>
              <a:rPr lang="en-US" i="1" dirty="0" err="1"/>
              <a:t>faune</a:t>
            </a:r>
            <a:r>
              <a:rPr lang="en-US" i="1" dirty="0" smtClean="0"/>
              <a:t>”</a:t>
            </a:r>
          </a:p>
          <a:p>
            <a:pPr algn="ctr"/>
            <a:r>
              <a:rPr lang="en-US" dirty="0" smtClean="0"/>
              <a:t>(reconstruction: Rudolf Nureyev as Nijinsky/Faun)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6" y="762000"/>
            <a:ext cx="8790709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88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18915"/>
            <a:ext cx="1554277" cy="2443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154" y="5717183"/>
            <a:ext cx="141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Vaslav</a:t>
            </a:r>
            <a:r>
              <a:rPr lang="en-US" sz="1400" dirty="0" smtClean="0"/>
              <a:t> Nijinsky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2022672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1912 – Debussy, </a:t>
            </a:r>
            <a:r>
              <a:rPr lang="en-US" i="1" dirty="0" err="1" smtClean="0"/>
              <a:t>Prélude</a:t>
            </a:r>
            <a:r>
              <a:rPr lang="en-US" i="1" dirty="0" smtClean="0"/>
              <a:t> à “</a:t>
            </a:r>
            <a:r>
              <a:rPr lang="en-US" i="1" dirty="0" err="1" smtClean="0"/>
              <a:t>L'après</a:t>
            </a:r>
            <a:r>
              <a:rPr lang="en-US" i="1" dirty="0" smtClean="0"/>
              <a:t>-midi d'un </a:t>
            </a:r>
            <a:r>
              <a:rPr lang="en-US" i="1" dirty="0" err="1" smtClean="0"/>
              <a:t>faune</a:t>
            </a:r>
            <a:r>
              <a:rPr lang="en-US" i="1" dirty="0" smtClean="0"/>
              <a:t>”</a:t>
            </a:r>
          </a:p>
          <a:p>
            <a:endParaRPr lang="en-US" i="1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1912 </a:t>
            </a:r>
            <a:r>
              <a:rPr lang="en-US" dirty="0">
                <a:solidFill>
                  <a:srgbClr val="0070C0"/>
                </a:solidFill>
              </a:rPr>
              <a:t>-- Maurice </a:t>
            </a:r>
            <a:r>
              <a:rPr lang="en-US" dirty="0" smtClean="0">
                <a:solidFill>
                  <a:srgbClr val="0070C0"/>
                </a:solidFill>
              </a:rPr>
              <a:t>Ravel, </a:t>
            </a:r>
            <a:r>
              <a:rPr lang="en-US" i="1" dirty="0" smtClean="0">
                <a:solidFill>
                  <a:srgbClr val="0070C0"/>
                </a:solidFill>
              </a:rPr>
              <a:t>Daphnis </a:t>
            </a:r>
            <a:r>
              <a:rPr lang="en-US" i="1" dirty="0">
                <a:solidFill>
                  <a:srgbClr val="0070C0"/>
                </a:solidFill>
              </a:rPr>
              <a:t>et </a:t>
            </a:r>
            <a:r>
              <a:rPr lang="en-US" i="1" dirty="0" err="1" smtClean="0">
                <a:solidFill>
                  <a:srgbClr val="0070C0"/>
                </a:solidFill>
              </a:rPr>
              <a:t>Chloé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9700" y="914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1910 – Stravinsky, </a:t>
            </a:r>
            <a:r>
              <a:rPr lang="en-US" i="1" dirty="0" smtClean="0"/>
              <a:t>The Firebird</a:t>
            </a:r>
            <a:r>
              <a:rPr lang="en-US" dirty="0" smtClean="0"/>
              <a:t>   </a:t>
            </a:r>
          </a:p>
          <a:p>
            <a:endParaRPr lang="en-US" dirty="0"/>
          </a:p>
          <a:p>
            <a:r>
              <a:rPr lang="en-US" dirty="0" smtClean="0"/>
              <a:t>1911 – Stravinsky, </a:t>
            </a:r>
            <a:r>
              <a:rPr lang="en-US" i="1" dirty="0" err="1" smtClean="0"/>
              <a:t>Petrushka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08795" y="355199"/>
            <a:ext cx="528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Diaghilev and the </a:t>
            </a:r>
            <a:r>
              <a:rPr lang="en-US" b="1" i="1" dirty="0" smtClean="0"/>
              <a:t>Ballets </a:t>
            </a:r>
            <a:r>
              <a:rPr lang="en-US" b="1" i="1" dirty="0" err="1"/>
              <a:t>R</a:t>
            </a:r>
            <a:r>
              <a:rPr lang="en-US" b="1" i="1" dirty="0" err="1" smtClean="0"/>
              <a:t>usses</a:t>
            </a:r>
            <a:r>
              <a:rPr lang="en-US" b="1" dirty="0" smtClean="0"/>
              <a:t> in Paris, 1911-13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5618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78" y="-1"/>
            <a:ext cx="5231822" cy="3718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77" y="3619500"/>
            <a:ext cx="5238750" cy="3238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83673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Another modern ballet for Paris, Diaghilev,  </a:t>
            </a:r>
            <a:r>
              <a:rPr lang="en-US" i="1" dirty="0" smtClean="0"/>
              <a:t>Ballets </a:t>
            </a:r>
            <a:r>
              <a:rPr lang="en-US" i="1" dirty="0" err="1" smtClean="0"/>
              <a:t>russes</a:t>
            </a:r>
            <a:r>
              <a:rPr lang="en-US" dirty="0" smtClean="0"/>
              <a:t>, 1912</a:t>
            </a:r>
          </a:p>
          <a:p>
            <a:endParaRPr lang="en-US" dirty="0"/>
          </a:p>
          <a:p>
            <a:pPr algn="ctr"/>
            <a:r>
              <a:rPr lang="en-US" dirty="0" smtClean="0"/>
              <a:t>Also in collaboration with </a:t>
            </a:r>
          </a:p>
          <a:p>
            <a:pPr algn="ctr"/>
            <a:r>
              <a:rPr lang="en-US" dirty="0" smtClean="0"/>
              <a:t>Mikhail Fokine and Léon Bakst—</a:t>
            </a:r>
          </a:p>
          <a:p>
            <a:pPr algn="ctr"/>
            <a:r>
              <a:rPr lang="en-US" dirty="0" smtClean="0"/>
              <a:t>but not </a:t>
            </a:r>
            <a:r>
              <a:rPr lang="en-US" dirty="0" err="1" smtClean="0"/>
              <a:t>Nijinksy</a:t>
            </a:r>
            <a:endParaRPr lang="en-US" dirty="0"/>
          </a:p>
          <a:p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3434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Maurice Ravel,</a:t>
            </a:r>
          </a:p>
          <a:p>
            <a:pPr algn="ctr"/>
            <a:endParaRPr lang="en-US" dirty="0"/>
          </a:p>
          <a:p>
            <a:pPr algn="ctr"/>
            <a:r>
              <a:rPr lang="en-US" i="1" dirty="0" smtClean="0"/>
              <a:t>Daphnis et </a:t>
            </a:r>
            <a:r>
              <a:rPr lang="en-US" i="1" dirty="0" err="1" smtClean="0"/>
              <a:t>Chloé</a:t>
            </a:r>
            <a:endParaRPr lang="en-US" i="1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(“</a:t>
            </a:r>
            <a:r>
              <a:rPr lang="en-US" dirty="0" err="1" smtClean="0"/>
              <a:t>symphonie</a:t>
            </a:r>
            <a:r>
              <a:rPr lang="en-US" dirty="0" smtClean="0"/>
              <a:t> </a:t>
            </a:r>
            <a:r>
              <a:rPr lang="en-US" dirty="0" err="1" smtClean="0"/>
              <a:t>chorégraphique</a:t>
            </a:r>
            <a:r>
              <a:rPr lang="en-US" dirty="0" smtClean="0"/>
              <a:t>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28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0965" y="5867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Ravel, </a:t>
            </a:r>
            <a:r>
              <a:rPr lang="en-US" i="1" dirty="0" smtClean="0"/>
              <a:t>Daphnis </a:t>
            </a:r>
            <a:r>
              <a:rPr lang="en-US" i="1" dirty="0"/>
              <a:t>et </a:t>
            </a:r>
            <a:r>
              <a:rPr lang="en-US" i="1" dirty="0" err="1" smtClean="0"/>
              <a:t>Chloé</a:t>
            </a:r>
            <a:r>
              <a:rPr lang="en-US" i="1" dirty="0" smtClean="0"/>
              <a:t> </a:t>
            </a:r>
            <a:r>
              <a:rPr lang="en-US" dirty="0" smtClean="0"/>
              <a:t>(1912)</a:t>
            </a:r>
          </a:p>
          <a:p>
            <a:pPr algn="ctr"/>
            <a:r>
              <a:rPr lang="en-US" dirty="0" smtClean="0"/>
              <a:t>Modern production (not the original staging) by the Royal Ballet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14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84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18915"/>
            <a:ext cx="1554277" cy="2443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154" y="5717183"/>
            <a:ext cx="141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Vaslav</a:t>
            </a:r>
            <a:r>
              <a:rPr lang="en-US" sz="1400" dirty="0" smtClean="0"/>
              <a:t> Nijinsky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2022672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1912 – Debussy, </a:t>
            </a:r>
            <a:r>
              <a:rPr lang="en-US" i="1" dirty="0" err="1" smtClean="0"/>
              <a:t>Prélude</a:t>
            </a:r>
            <a:r>
              <a:rPr lang="en-US" i="1" dirty="0" smtClean="0"/>
              <a:t> à “</a:t>
            </a:r>
            <a:r>
              <a:rPr lang="en-US" i="1" dirty="0" err="1" smtClean="0"/>
              <a:t>L'après</a:t>
            </a:r>
            <a:r>
              <a:rPr lang="en-US" i="1" dirty="0" smtClean="0"/>
              <a:t>-midi d'un </a:t>
            </a:r>
            <a:r>
              <a:rPr lang="en-US" i="1" dirty="0" err="1" smtClean="0"/>
              <a:t>faune</a:t>
            </a:r>
            <a:r>
              <a:rPr lang="en-US" i="1" dirty="0" smtClean="0"/>
              <a:t>”</a:t>
            </a:r>
          </a:p>
          <a:p>
            <a:endParaRPr lang="en-US" i="1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1912 </a:t>
            </a:r>
            <a:r>
              <a:rPr lang="en-US" dirty="0">
                <a:solidFill>
                  <a:srgbClr val="0070C0"/>
                </a:solidFill>
              </a:rPr>
              <a:t>-- Maurice </a:t>
            </a:r>
            <a:r>
              <a:rPr lang="en-US" dirty="0" smtClean="0">
                <a:solidFill>
                  <a:srgbClr val="0070C0"/>
                </a:solidFill>
              </a:rPr>
              <a:t>Ravel, </a:t>
            </a:r>
            <a:r>
              <a:rPr lang="en-US" i="1" dirty="0" smtClean="0">
                <a:solidFill>
                  <a:srgbClr val="0070C0"/>
                </a:solidFill>
              </a:rPr>
              <a:t>Daphnis </a:t>
            </a:r>
            <a:r>
              <a:rPr lang="en-US" i="1" dirty="0">
                <a:solidFill>
                  <a:srgbClr val="0070C0"/>
                </a:solidFill>
              </a:rPr>
              <a:t>et </a:t>
            </a:r>
            <a:r>
              <a:rPr lang="en-US" i="1" dirty="0" err="1" smtClean="0">
                <a:solidFill>
                  <a:srgbClr val="0070C0"/>
                </a:solidFill>
              </a:rPr>
              <a:t>Chloé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09700" y="914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1910 – Stravinsky, </a:t>
            </a:r>
            <a:r>
              <a:rPr lang="en-US" i="1" dirty="0" smtClean="0"/>
              <a:t>The Firebird</a:t>
            </a:r>
            <a:r>
              <a:rPr lang="en-US" dirty="0" smtClean="0"/>
              <a:t>   </a:t>
            </a:r>
          </a:p>
          <a:p>
            <a:endParaRPr lang="en-US" dirty="0"/>
          </a:p>
          <a:p>
            <a:r>
              <a:rPr lang="en-US" dirty="0" smtClean="0"/>
              <a:t>1911 – Stravinsky, </a:t>
            </a:r>
            <a:r>
              <a:rPr lang="en-US" i="1" dirty="0" err="1" smtClean="0"/>
              <a:t>Petrushka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08795" y="355199"/>
            <a:ext cx="528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Diaghilev and the </a:t>
            </a:r>
            <a:r>
              <a:rPr lang="en-US" b="1" i="1" dirty="0" smtClean="0"/>
              <a:t>Ballets </a:t>
            </a:r>
            <a:r>
              <a:rPr lang="en-US" b="1" i="1" dirty="0" err="1"/>
              <a:t>R</a:t>
            </a:r>
            <a:r>
              <a:rPr lang="en-US" b="1" i="1" dirty="0" err="1" smtClean="0"/>
              <a:t>usses</a:t>
            </a:r>
            <a:r>
              <a:rPr lang="en-US" b="1" dirty="0" smtClean="0"/>
              <a:t> in Paris, 1911-13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413664" y="3588327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(1912: Schoenberg: </a:t>
            </a:r>
            <a:r>
              <a:rPr lang="en-US" i="1" dirty="0" err="1" smtClean="0">
                <a:solidFill>
                  <a:srgbClr val="C00000"/>
                </a:solidFill>
              </a:rPr>
              <a:t>Pierrot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lunaire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83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18915"/>
            <a:ext cx="1554277" cy="2443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154" y="5717183"/>
            <a:ext cx="141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Vaslav</a:t>
            </a:r>
            <a:r>
              <a:rPr lang="en-US" sz="1400" dirty="0" smtClean="0"/>
              <a:t> Nijinsky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2022672"/>
            <a:ext cx="586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1912 – Debussy, </a:t>
            </a:r>
            <a:r>
              <a:rPr lang="en-US" i="1" dirty="0" err="1" smtClean="0"/>
              <a:t>Prélude</a:t>
            </a:r>
            <a:r>
              <a:rPr lang="en-US" i="1" dirty="0" smtClean="0"/>
              <a:t> à “</a:t>
            </a:r>
            <a:r>
              <a:rPr lang="en-US" i="1" dirty="0" err="1" smtClean="0"/>
              <a:t>L'après</a:t>
            </a:r>
            <a:r>
              <a:rPr lang="en-US" i="1" dirty="0" smtClean="0"/>
              <a:t>-midi d'un </a:t>
            </a:r>
            <a:r>
              <a:rPr lang="en-US" i="1" dirty="0" err="1" smtClean="0"/>
              <a:t>faune</a:t>
            </a:r>
            <a:r>
              <a:rPr lang="en-US" i="1" dirty="0" smtClean="0"/>
              <a:t>”</a:t>
            </a:r>
          </a:p>
          <a:p>
            <a:endParaRPr lang="en-US" i="1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1912 </a:t>
            </a:r>
            <a:r>
              <a:rPr lang="en-US" dirty="0">
                <a:solidFill>
                  <a:srgbClr val="0070C0"/>
                </a:solidFill>
              </a:rPr>
              <a:t>-- Maurice </a:t>
            </a:r>
            <a:r>
              <a:rPr lang="en-US" dirty="0" smtClean="0">
                <a:solidFill>
                  <a:srgbClr val="0070C0"/>
                </a:solidFill>
              </a:rPr>
              <a:t>Ravel, </a:t>
            </a:r>
            <a:r>
              <a:rPr lang="en-US" i="1" dirty="0" smtClean="0">
                <a:solidFill>
                  <a:srgbClr val="0070C0"/>
                </a:solidFill>
              </a:rPr>
              <a:t>Daphnis </a:t>
            </a:r>
            <a:r>
              <a:rPr lang="en-US" i="1" dirty="0">
                <a:solidFill>
                  <a:srgbClr val="0070C0"/>
                </a:solidFill>
              </a:rPr>
              <a:t>et </a:t>
            </a:r>
            <a:r>
              <a:rPr lang="en-US" i="1" dirty="0" err="1">
                <a:solidFill>
                  <a:srgbClr val="0070C0"/>
                </a:solidFill>
              </a:rPr>
              <a:t>Chloé</a:t>
            </a:r>
            <a:endParaRPr lang="en-US" i="1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en-US" dirty="0" smtClean="0"/>
              <a:t>1913 </a:t>
            </a:r>
            <a:r>
              <a:rPr lang="en-US" dirty="0"/>
              <a:t>– Debussy, </a:t>
            </a:r>
            <a:r>
              <a:rPr lang="en-US" i="1" dirty="0" err="1"/>
              <a:t>Jeux</a:t>
            </a:r>
            <a:r>
              <a:rPr lang="en-US" dirty="0"/>
              <a:t> (premiere</a:t>
            </a:r>
            <a:r>
              <a:rPr lang="en-US" dirty="0" smtClean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9700" y="914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1910 – Stravinsky, </a:t>
            </a:r>
            <a:r>
              <a:rPr lang="en-US" i="1" dirty="0" smtClean="0"/>
              <a:t>The Firebird</a:t>
            </a:r>
            <a:r>
              <a:rPr lang="en-US" dirty="0" smtClean="0"/>
              <a:t>   </a:t>
            </a:r>
          </a:p>
          <a:p>
            <a:endParaRPr lang="en-US" dirty="0"/>
          </a:p>
          <a:p>
            <a:r>
              <a:rPr lang="en-US" dirty="0" smtClean="0"/>
              <a:t>1911 – Stravinsky, </a:t>
            </a:r>
            <a:r>
              <a:rPr lang="en-US" i="1" dirty="0" err="1" smtClean="0"/>
              <a:t>Petrushka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08795" y="355199"/>
            <a:ext cx="528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Diaghilev and the </a:t>
            </a:r>
            <a:r>
              <a:rPr lang="en-US" b="1" i="1" dirty="0" smtClean="0"/>
              <a:t>Ballets </a:t>
            </a:r>
            <a:r>
              <a:rPr lang="en-US" b="1" i="1" dirty="0" err="1"/>
              <a:t>R</a:t>
            </a:r>
            <a:r>
              <a:rPr lang="en-US" b="1" i="1" dirty="0" err="1" smtClean="0"/>
              <a:t>usses</a:t>
            </a:r>
            <a:r>
              <a:rPr lang="en-US" b="1" dirty="0" smtClean="0"/>
              <a:t> in Paris, 1911-13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7569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382714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248400"/>
            <a:ext cx="350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Sergey Diaghilev (Serov portrait, 1904)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407766"/>
            <a:ext cx="3657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1905 – Russian exhibition of portrait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1906 – Paris!  Exhibition of Russian painting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1907 – Paris!  Art and music: five “historical concerts”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1908 – Paris! </a:t>
            </a:r>
            <a:r>
              <a:rPr lang="en-US" i="1" dirty="0" smtClean="0"/>
              <a:t>Boris Godunov</a:t>
            </a:r>
            <a:r>
              <a:rPr lang="en-US" dirty="0" smtClean="0"/>
              <a:t>, complete, with Fyodor Chaliapin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1909 – Paris!  More Russian operas (R-K, </a:t>
            </a:r>
            <a:r>
              <a:rPr lang="en-US" i="1" dirty="0" smtClean="0"/>
              <a:t>Ivan the Terrible</a:t>
            </a:r>
            <a:r>
              <a:rPr lang="en-US" dirty="0" smtClean="0"/>
              <a:t>; Glinka, </a:t>
            </a:r>
            <a:r>
              <a:rPr lang="en-US" i="1" dirty="0" err="1" smtClean="0"/>
              <a:t>Ruslan</a:t>
            </a:r>
            <a:r>
              <a:rPr lang="en-US" i="1" dirty="0" smtClean="0"/>
              <a:t> and Lyudmila</a:t>
            </a:r>
            <a:r>
              <a:rPr lang="en-US" dirty="0" smtClean="0"/>
              <a:t>; Borodin, </a:t>
            </a:r>
            <a:r>
              <a:rPr lang="en-US" i="1" dirty="0" smtClean="0"/>
              <a:t>Prince Igor</a:t>
            </a:r>
            <a:r>
              <a:rPr lang="en-US" dirty="0"/>
              <a:t>) . . . and  . . . the </a:t>
            </a:r>
            <a:r>
              <a:rPr lang="en-US" i="1" dirty="0"/>
              <a:t>Ballets </a:t>
            </a:r>
            <a:r>
              <a:rPr lang="en-US" i="1" dirty="0" err="1"/>
              <a:t>russes</a:t>
            </a:r>
            <a:r>
              <a:rPr lang="en-US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1910 – Paris: </a:t>
            </a:r>
            <a:r>
              <a:rPr lang="en-US" i="1" dirty="0" smtClean="0"/>
              <a:t>The Firebird</a:t>
            </a:r>
            <a:r>
              <a:rPr lang="en-US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1911 – </a:t>
            </a:r>
            <a:r>
              <a:rPr lang="en-US" i="1" dirty="0" smtClean="0"/>
              <a:t>Petrushka</a:t>
            </a:r>
            <a:r>
              <a:rPr lang="en-US" dirty="0" smtClean="0"/>
              <a:t>!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67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21" y="838200"/>
            <a:ext cx="4721759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9182" y="346364"/>
            <a:ext cx="422563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Paris: </a:t>
            </a:r>
            <a:r>
              <a:rPr lang="en-US" b="1" dirty="0" err="1"/>
              <a:t>Théâtre</a:t>
            </a:r>
            <a:r>
              <a:rPr lang="en-US" b="1" dirty="0"/>
              <a:t> des </a:t>
            </a:r>
            <a:r>
              <a:rPr lang="en-US" b="1" dirty="0" smtClean="0"/>
              <a:t>Champs-Élysées (1913)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5619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6868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9182" y="346364"/>
            <a:ext cx="422563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Paris: </a:t>
            </a:r>
            <a:r>
              <a:rPr lang="en-US" b="1" dirty="0" err="1"/>
              <a:t>Théâtre</a:t>
            </a:r>
            <a:r>
              <a:rPr lang="en-US" b="1" dirty="0"/>
              <a:t> des </a:t>
            </a:r>
            <a:r>
              <a:rPr lang="en-US" b="1" dirty="0" smtClean="0"/>
              <a:t>Champs-Élysées (1913)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4189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18915"/>
            <a:ext cx="1554277" cy="2443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154" y="5717183"/>
            <a:ext cx="141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Vaslav</a:t>
            </a:r>
            <a:r>
              <a:rPr lang="en-US" sz="1400" dirty="0" smtClean="0"/>
              <a:t> Nijinsky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2022672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1912 – Debussy, </a:t>
            </a:r>
            <a:r>
              <a:rPr lang="en-US" i="1" dirty="0" err="1" smtClean="0"/>
              <a:t>Prélude</a:t>
            </a:r>
            <a:r>
              <a:rPr lang="en-US" i="1" dirty="0" smtClean="0"/>
              <a:t> à “</a:t>
            </a:r>
            <a:r>
              <a:rPr lang="en-US" i="1" dirty="0" err="1" smtClean="0"/>
              <a:t>L'après</a:t>
            </a:r>
            <a:r>
              <a:rPr lang="en-US" i="1" dirty="0" smtClean="0"/>
              <a:t>-midi d'un </a:t>
            </a:r>
            <a:r>
              <a:rPr lang="en-US" i="1" dirty="0" err="1" smtClean="0"/>
              <a:t>faune</a:t>
            </a:r>
            <a:r>
              <a:rPr lang="en-US" i="1" dirty="0" smtClean="0"/>
              <a:t>”</a:t>
            </a:r>
          </a:p>
          <a:p>
            <a:endParaRPr lang="en-US" i="1" dirty="0" smtClean="0"/>
          </a:p>
          <a:p>
            <a:r>
              <a:rPr lang="en-US" dirty="0"/>
              <a:t>1913 – Debussy, </a:t>
            </a:r>
            <a:r>
              <a:rPr lang="en-US" i="1" dirty="0" err="1"/>
              <a:t>Jeux</a:t>
            </a:r>
            <a:r>
              <a:rPr lang="en-US" dirty="0"/>
              <a:t> (premiere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09700" y="914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1910 – Stravinsky, </a:t>
            </a:r>
            <a:r>
              <a:rPr lang="en-US" i="1" dirty="0" smtClean="0"/>
              <a:t>The Firebird</a:t>
            </a:r>
            <a:r>
              <a:rPr lang="en-US" dirty="0" smtClean="0"/>
              <a:t>   </a:t>
            </a:r>
          </a:p>
          <a:p>
            <a:endParaRPr lang="en-US" dirty="0"/>
          </a:p>
          <a:p>
            <a:r>
              <a:rPr lang="en-US" dirty="0" smtClean="0"/>
              <a:t>1911 – Stravinsky, </a:t>
            </a:r>
            <a:r>
              <a:rPr lang="en-US" i="1" dirty="0" err="1" smtClean="0"/>
              <a:t>Petrushka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08795" y="355199"/>
            <a:ext cx="528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Diaghilev and the </a:t>
            </a:r>
            <a:r>
              <a:rPr lang="en-US" b="1" i="1" dirty="0" smtClean="0"/>
              <a:t>Ballets </a:t>
            </a:r>
            <a:r>
              <a:rPr lang="en-US" b="1" i="1" dirty="0" err="1"/>
              <a:t>R</a:t>
            </a:r>
            <a:r>
              <a:rPr lang="en-US" b="1" i="1" dirty="0" err="1" smtClean="0"/>
              <a:t>usses</a:t>
            </a:r>
            <a:r>
              <a:rPr lang="en-US" b="1" dirty="0" smtClean="0"/>
              <a:t> in Paris, 1911-13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96" y="3334933"/>
            <a:ext cx="1637230" cy="32944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3274765"/>
            <a:ext cx="2020078" cy="34238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82" y="3274766"/>
            <a:ext cx="2240895" cy="335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82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0196" y="5832764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Nijinsky’s Choreography, 1913 : Debussy</a:t>
            </a:r>
            <a:r>
              <a:rPr lang="en-US" dirty="0"/>
              <a:t>, </a:t>
            </a:r>
            <a:r>
              <a:rPr lang="en-US" i="1" dirty="0" err="1" smtClean="0"/>
              <a:t>Jeux</a:t>
            </a:r>
            <a:endParaRPr lang="en-US" i="1" dirty="0" smtClean="0"/>
          </a:p>
          <a:p>
            <a:pPr algn="ctr"/>
            <a:r>
              <a:rPr lang="en-US" dirty="0" smtClean="0"/>
              <a:t>(reconstruction)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" y="685800"/>
            <a:ext cx="8975834" cy="505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89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196" y="5832764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Nijinsky’s Choreography, 1913 : Debussy</a:t>
            </a:r>
            <a:r>
              <a:rPr lang="en-US" dirty="0"/>
              <a:t>, </a:t>
            </a:r>
            <a:r>
              <a:rPr lang="en-US" i="1" dirty="0" err="1" smtClean="0"/>
              <a:t>Jeux</a:t>
            </a:r>
            <a:endParaRPr lang="en-US" i="1" dirty="0" smtClean="0"/>
          </a:p>
          <a:p>
            <a:pPr algn="ctr"/>
            <a:r>
              <a:rPr lang="en-US" dirty="0" smtClean="0"/>
              <a:t>(reconstruction)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9" y="533400"/>
            <a:ext cx="8944303" cy="50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95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26656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Stravinsky: composing </a:t>
            </a:r>
            <a:r>
              <a:rPr lang="en-US" b="1" i="1" dirty="0" smtClean="0"/>
              <a:t>Le </a:t>
            </a:r>
            <a:r>
              <a:rPr lang="en-US" b="1" i="1" dirty="0" err="1"/>
              <a:t>s</a:t>
            </a:r>
            <a:r>
              <a:rPr lang="en-US" b="1" i="1" dirty="0" err="1" smtClean="0"/>
              <a:t>acre</a:t>
            </a:r>
            <a:r>
              <a:rPr lang="en-US" b="1" i="1" dirty="0" smtClean="0"/>
              <a:t> du printemps </a:t>
            </a:r>
            <a:r>
              <a:rPr lang="en-US" b="1" dirty="0" smtClean="0"/>
              <a:t>(1912-13)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85557"/>
            <a:ext cx="3886200" cy="5208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3950098" cy="51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09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26656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Stravinsky: composing </a:t>
            </a:r>
            <a:r>
              <a:rPr lang="en-US" b="1" i="1" dirty="0" smtClean="0"/>
              <a:t>Le </a:t>
            </a:r>
            <a:r>
              <a:rPr lang="en-US" b="1" i="1" dirty="0" err="1"/>
              <a:t>s</a:t>
            </a:r>
            <a:r>
              <a:rPr lang="en-US" b="1" i="1" dirty="0" err="1" smtClean="0"/>
              <a:t>acre</a:t>
            </a:r>
            <a:r>
              <a:rPr lang="en-US" b="1" i="1" dirty="0" smtClean="0"/>
              <a:t> du printemps </a:t>
            </a:r>
            <a:r>
              <a:rPr lang="en-US" b="1" dirty="0" smtClean="0"/>
              <a:t>(1912-13)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807326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73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26656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Stravinsky: composing </a:t>
            </a:r>
            <a:r>
              <a:rPr lang="en-US" b="1" i="1" dirty="0" smtClean="0"/>
              <a:t>Le </a:t>
            </a:r>
            <a:r>
              <a:rPr lang="en-US" b="1" i="1" dirty="0" err="1"/>
              <a:t>s</a:t>
            </a:r>
            <a:r>
              <a:rPr lang="en-US" b="1" i="1" dirty="0" err="1" smtClean="0"/>
              <a:t>acre</a:t>
            </a:r>
            <a:r>
              <a:rPr lang="en-US" b="1" i="1" dirty="0" smtClean="0"/>
              <a:t> du printemps </a:t>
            </a:r>
            <a:r>
              <a:rPr lang="en-US" b="1" dirty="0" smtClean="0"/>
              <a:t>(1912-13)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13" y="1124428"/>
            <a:ext cx="4290410" cy="558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73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81300" y="4472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Le </a:t>
            </a:r>
            <a:r>
              <a:rPr lang="en-US" sz="2800" b="1" i="1" dirty="0" err="1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sacre</a:t>
            </a:r>
            <a:r>
              <a:rPr lang="en-US" sz="2800" b="1" i="1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du  printemps</a:t>
            </a:r>
            <a:endParaRPr lang="en-US" sz="2800" b="1" i="1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61783"/>
            <a:ext cx="9753930" cy="64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306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900" y="1373926"/>
            <a:ext cx="297180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High Modernism in Music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971800"/>
            <a:ext cx="762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even greater </a:t>
            </a:r>
            <a:r>
              <a:rPr lang="en-US" dirty="0" err="1"/>
              <a:t>hypervirtuosity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“emancipation of dissonance”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Interruption/disruption of the traditional/institutional codes of past practice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Thematic/tonal/structural distortions or deformations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Emphatic claims of the arrival of a truer “authenticity” (implicit, pitiless denunciation of the urban-modern world “as it is”)—coupled with an argument of historical “inevitability”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Search for more intensity of the moment—revelations of “sound itself”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8" y="269531"/>
            <a:ext cx="1831416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9411"/>
            <a:ext cx="1905000" cy="249836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3400" y="3886200"/>
            <a:ext cx="77724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5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4382714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248400"/>
            <a:ext cx="3506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Sergey Diaghilev (Serov portrait, 1904)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133109" y="457200"/>
            <a:ext cx="3657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1905 – Russian exhibition of portrait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1906 – Paris!  Exhibition of Russian painting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1907 – Paris!  Art and music: five “historical concerts”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1908 – Paris! </a:t>
            </a:r>
            <a:r>
              <a:rPr lang="en-US" sz="1600" i="1" dirty="0" smtClean="0"/>
              <a:t>Boris Godunov</a:t>
            </a:r>
            <a:r>
              <a:rPr lang="en-US" sz="1600" dirty="0" smtClean="0"/>
              <a:t>, complete, with Fyodor Chaliapin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1909 – Paris!  More Russian operas </a:t>
            </a:r>
          </a:p>
          <a:p>
            <a:r>
              <a:rPr lang="en-US" sz="1600" dirty="0" smtClean="0"/>
              <a:t>      (R-K, </a:t>
            </a:r>
            <a:r>
              <a:rPr lang="en-US" sz="1600" i="1" dirty="0" smtClean="0"/>
              <a:t>Ivan the Terrible</a:t>
            </a:r>
            <a:r>
              <a:rPr lang="en-US" sz="1600" dirty="0" smtClean="0"/>
              <a:t>; Glinka, </a:t>
            </a:r>
          </a:p>
          <a:p>
            <a:r>
              <a:rPr lang="en-US" sz="1600" i="1" dirty="0"/>
              <a:t> </a:t>
            </a:r>
            <a:r>
              <a:rPr lang="en-US" sz="1600" i="1" dirty="0" smtClean="0"/>
              <a:t>      </a:t>
            </a:r>
            <a:r>
              <a:rPr lang="en-US" sz="1600" i="1" dirty="0" err="1" smtClean="0"/>
              <a:t>Ruslan</a:t>
            </a:r>
            <a:r>
              <a:rPr lang="en-US" sz="1600" i="1" dirty="0" smtClean="0"/>
              <a:t> and Lyudmila</a:t>
            </a:r>
            <a:r>
              <a:rPr lang="en-US" sz="1600" dirty="0" smtClean="0"/>
              <a:t>; Borodin, </a:t>
            </a:r>
          </a:p>
          <a:p>
            <a:r>
              <a:rPr lang="en-US" sz="1600" i="1" dirty="0" smtClean="0"/>
              <a:t>       Prince Igor</a:t>
            </a:r>
            <a:r>
              <a:rPr lang="en-US" sz="1600" dirty="0"/>
              <a:t>) . . . and  . . . </a:t>
            </a:r>
            <a:endParaRPr lang="en-US" sz="1600" dirty="0" smtClean="0"/>
          </a:p>
          <a:p>
            <a:r>
              <a:rPr lang="en-US" sz="1600" dirty="0" smtClean="0"/>
              <a:t>       the </a:t>
            </a:r>
            <a:r>
              <a:rPr lang="en-US" sz="1600" i="1" dirty="0"/>
              <a:t>Ballets </a:t>
            </a:r>
            <a:r>
              <a:rPr lang="en-US" sz="1600" i="1" dirty="0" err="1"/>
              <a:t>russes</a:t>
            </a:r>
            <a:r>
              <a:rPr lang="en-US" sz="1600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1910 – Paris! </a:t>
            </a:r>
            <a:r>
              <a:rPr lang="en-US" sz="1600" i="1" dirty="0" smtClean="0"/>
              <a:t>The Firebird</a:t>
            </a:r>
            <a:r>
              <a:rPr lang="en-US" sz="1600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1911 – Paris! </a:t>
            </a:r>
            <a:r>
              <a:rPr lang="en-US" sz="1600" i="1" dirty="0" smtClean="0"/>
              <a:t>Petrushka</a:t>
            </a:r>
            <a:r>
              <a:rPr lang="en-US" sz="1600" dirty="0" smtClean="0"/>
              <a:t>!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957455" y="5874511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1912??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67625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81300" y="4472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Le </a:t>
            </a:r>
            <a:r>
              <a:rPr lang="en-US" sz="2800" b="1" i="1" dirty="0" err="1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sacre</a:t>
            </a:r>
            <a:r>
              <a:rPr lang="en-US" sz="2800" b="1" i="1" dirty="0" smtClean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du  printemps</a:t>
            </a:r>
            <a:endParaRPr lang="en-US" sz="2800" b="1" i="1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61783"/>
            <a:ext cx="9753930" cy="64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8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743200"/>
            <a:ext cx="1333500" cy="64633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2743200"/>
            <a:ext cx="1333500" cy="92333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Present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81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743200"/>
            <a:ext cx="1333500" cy="92333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Present</a:t>
            </a:r>
          </a:p>
          <a:p>
            <a:pPr algn="ctr"/>
            <a:endParaRPr lang="en-US" dirty="0"/>
          </a:p>
        </p:txBody>
      </p:sp>
      <p:sp>
        <p:nvSpPr>
          <p:cNvPr id="3" name="Curved Left Arrow 2"/>
          <p:cNvSpPr/>
          <p:nvPr/>
        </p:nvSpPr>
        <p:spPr>
          <a:xfrm rot="16200000">
            <a:off x="5626677" y="551507"/>
            <a:ext cx="1066800" cy="3657600"/>
          </a:xfrm>
          <a:prstGeom prst="curved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 rot="5400000">
            <a:off x="1895037" y="771964"/>
            <a:ext cx="932506" cy="3350980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164" y="3666528"/>
            <a:ext cx="1993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Distant, barbaric past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3489302"/>
            <a:ext cx="19931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 imagined modern future of unleashed urban dissonance, mechanistic , motoric technologies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3493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1298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Stravinsky: </a:t>
            </a:r>
            <a:r>
              <a:rPr lang="en-US" b="1" i="1" dirty="0" smtClean="0"/>
              <a:t>Le </a:t>
            </a:r>
            <a:r>
              <a:rPr lang="en-US" b="1" i="1" dirty="0" err="1" smtClean="0"/>
              <a:t>sacre</a:t>
            </a:r>
            <a:r>
              <a:rPr lang="en-US" b="1" i="1" dirty="0" smtClean="0"/>
              <a:t> du printemps </a:t>
            </a:r>
            <a:r>
              <a:rPr lang="en-US" b="1" dirty="0" smtClean="0"/>
              <a:t>(1912-13):</a:t>
            </a:r>
          </a:p>
          <a:p>
            <a:pPr algn="ctr"/>
            <a:r>
              <a:rPr lang="en-US" b="1" dirty="0" smtClean="0"/>
              <a:t>Stage décor, Nicholas Roerich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7249610" cy="477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73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02327"/>
            <a:ext cx="7772400" cy="51430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51298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Stravinsky: </a:t>
            </a:r>
            <a:r>
              <a:rPr lang="en-US" b="1" i="1" dirty="0" smtClean="0"/>
              <a:t>Le </a:t>
            </a:r>
            <a:r>
              <a:rPr lang="en-US" b="1" i="1" dirty="0" err="1" smtClean="0"/>
              <a:t>sacre</a:t>
            </a:r>
            <a:r>
              <a:rPr lang="en-US" b="1" i="1" dirty="0" smtClean="0"/>
              <a:t> du printemps </a:t>
            </a:r>
            <a:r>
              <a:rPr lang="en-US" b="1" dirty="0" smtClean="0"/>
              <a:t>(1912-13):</a:t>
            </a:r>
          </a:p>
          <a:p>
            <a:pPr algn="ctr"/>
            <a:r>
              <a:rPr lang="en-US" b="1" dirty="0" smtClean="0"/>
              <a:t>Stage décor, Nicholas Roerich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8218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89" y="1371600"/>
            <a:ext cx="7203221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51298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Stravinsky: </a:t>
            </a:r>
            <a:r>
              <a:rPr lang="en-US" b="1" i="1" dirty="0" smtClean="0"/>
              <a:t>Le </a:t>
            </a:r>
            <a:r>
              <a:rPr lang="en-US" b="1" i="1" dirty="0" err="1" smtClean="0"/>
              <a:t>sacre</a:t>
            </a:r>
            <a:r>
              <a:rPr lang="en-US" b="1" i="1" dirty="0" smtClean="0"/>
              <a:t> du printemps </a:t>
            </a:r>
            <a:r>
              <a:rPr lang="en-US" b="1" dirty="0" smtClean="0"/>
              <a:t>(1912-13):</a:t>
            </a:r>
          </a:p>
          <a:p>
            <a:pPr algn="ctr"/>
            <a:r>
              <a:rPr lang="en-US" b="1" dirty="0" smtClean="0"/>
              <a:t>Stage décor, Nicholas Roerich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8218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2873" y="51298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Stravinsky: </a:t>
            </a:r>
            <a:r>
              <a:rPr lang="en-US" b="1" i="1" dirty="0" smtClean="0"/>
              <a:t>Le </a:t>
            </a:r>
            <a:r>
              <a:rPr lang="en-US" b="1" i="1" dirty="0" err="1" smtClean="0"/>
              <a:t>sacre</a:t>
            </a:r>
            <a:r>
              <a:rPr lang="en-US" b="1" i="1" dirty="0" smtClean="0"/>
              <a:t> du printemps </a:t>
            </a:r>
            <a:r>
              <a:rPr lang="en-US" b="1" dirty="0" smtClean="0"/>
              <a:t>(1912-13):</a:t>
            </a:r>
          </a:p>
          <a:p>
            <a:pPr algn="ctr"/>
            <a:r>
              <a:rPr lang="en-US" b="1" dirty="0" smtClean="0"/>
              <a:t>Costumes, Nicholas Roerich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725" y="1159315"/>
            <a:ext cx="5228296" cy="553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92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2873" y="51298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Stravinsky: </a:t>
            </a:r>
            <a:r>
              <a:rPr lang="en-US" b="1" i="1" dirty="0" smtClean="0"/>
              <a:t>Le </a:t>
            </a:r>
            <a:r>
              <a:rPr lang="en-US" b="1" i="1" dirty="0" err="1" smtClean="0"/>
              <a:t>sacre</a:t>
            </a:r>
            <a:r>
              <a:rPr lang="en-US" b="1" i="1" dirty="0" smtClean="0"/>
              <a:t> du printemps </a:t>
            </a:r>
            <a:r>
              <a:rPr lang="en-US" b="1" dirty="0" smtClean="0"/>
              <a:t>(1912-13):</a:t>
            </a:r>
          </a:p>
          <a:p>
            <a:pPr algn="ctr"/>
            <a:r>
              <a:rPr lang="en-US" b="1" dirty="0" smtClean="0"/>
              <a:t>Costumes, Nicholas Roerich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52081"/>
            <a:ext cx="4325966" cy="5097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8527"/>
            <a:ext cx="3145846" cy="50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90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1298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Stravinsky: </a:t>
            </a:r>
            <a:r>
              <a:rPr lang="en-US" b="1" i="1" dirty="0" smtClean="0"/>
              <a:t>Le </a:t>
            </a:r>
            <a:r>
              <a:rPr lang="en-US" b="1" i="1" dirty="0" err="1" smtClean="0"/>
              <a:t>sacre</a:t>
            </a:r>
            <a:r>
              <a:rPr lang="en-US" b="1" i="1" dirty="0" smtClean="0"/>
              <a:t> du printemps </a:t>
            </a:r>
            <a:r>
              <a:rPr lang="en-US" b="1" dirty="0" smtClean="0"/>
              <a:t>(1913)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33055"/>
            <a:ext cx="8305928" cy="51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97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82550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512985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Stravinsky: </a:t>
            </a:r>
            <a:r>
              <a:rPr lang="en-US" b="1" i="1" dirty="0" smtClean="0"/>
              <a:t>Le </a:t>
            </a:r>
            <a:r>
              <a:rPr lang="en-US" b="1" i="1" dirty="0" err="1" smtClean="0"/>
              <a:t>sacre</a:t>
            </a:r>
            <a:r>
              <a:rPr lang="en-US" b="1" i="1" dirty="0" smtClean="0"/>
              <a:t> du printemps </a:t>
            </a:r>
            <a:r>
              <a:rPr lang="en-US" b="1" dirty="0" smtClean="0"/>
              <a:t>(1913)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5664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700" y="914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1910 – Stravinsky, </a:t>
            </a:r>
            <a:r>
              <a:rPr lang="en-US" i="1" dirty="0" smtClean="0"/>
              <a:t>The Firebird</a:t>
            </a:r>
            <a:r>
              <a:rPr lang="en-US" dirty="0" smtClean="0"/>
              <a:t>   </a:t>
            </a:r>
          </a:p>
          <a:p>
            <a:endParaRPr lang="en-US" dirty="0"/>
          </a:p>
          <a:p>
            <a:r>
              <a:rPr lang="en-US" dirty="0" smtClean="0"/>
              <a:t>1911 – Stravinsky, </a:t>
            </a:r>
            <a:r>
              <a:rPr lang="en-US" i="1" dirty="0" err="1" smtClean="0"/>
              <a:t>Petrushka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4" y="3184004"/>
            <a:ext cx="2895600" cy="2803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04" y="3061842"/>
            <a:ext cx="2302687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6721" y="2692510"/>
            <a:ext cx="298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1912?: Do it again! More!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8795" y="355199"/>
            <a:ext cx="528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Diaghilev and the </a:t>
            </a:r>
            <a:r>
              <a:rPr lang="en-US" b="1" i="1" dirty="0" smtClean="0"/>
              <a:t>Ballets </a:t>
            </a:r>
            <a:r>
              <a:rPr lang="en-US" b="1" i="1" dirty="0" err="1"/>
              <a:t>R</a:t>
            </a:r>
            <a:r>
              <a:rPr lang="en-US" b="1" i="1" dirty="0" err="1" smtClean="0"/>
              <a:t>usses</a:t>
            </a:r>
            <a:r>
              <a:rPr lang="en-US" b="1" dirty="0" smtClean="0"/>
              <a:t> in Paris, 1911-13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3205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204466"/>
            <a:ext cx="59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Le </a:t>
            </a:r>
            <a:r>
              <a:rPr lang="en-US" b="1" i="1" dirty="0" err="1" smtClean="0"/>
              <a:t>sacre</a:t>
            </a:r>
            <a:r>
              <a:rPr lang="en-US" b="1" i="1" dirty="0" smtClean="0"/>
              <a:t> du printemps</a:t>
            </a:r>
            <a:r>
              <a:rPr lang="en-US" b="1" dirty="0" smtClean="0"/>
              <a:t>: Joffrey Ballet Reconstruction (1989)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0" y="762000"/>
            <a:ext cx="9144000" cy="514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3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204466"/>
            <a:ext cx="59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Le </a:t>
            </a:r>
            <a:r>
              <a:rPr lang="en-US" b="1" i="1" dirty="0" err="1" smtClean="0"/>
              <a:t>sacre</a:t>
            </a:r>
            <a:r>
              <a:rPr lang="en-US" b="1" i="1" dirty="0" smtClean="0"/>
              <a:t> du printemps</a:t>
            </a:r>
            <a:r>
              <a:rPr lang="en-US" b="1" dirty="0" smtClean="0"/>
              <a:t>: Joffrey Ballet Reconstruction (1989)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922"/>
            <a:ext cx="9144000" cy="51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73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204466"/>
            <a:ext cx="597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Le </a:t>
            </a:r>
            <a:r>
              <a:rPr lang="en-US" b="1" i="1" dirty="0" err="1" smtClean="0"/>
              <a:t>sacre</a:t>
            </a:r>
            <a:r>
              <a:rPr lang="en-US" b="1" i="1" dirty="0" smtClean="0"/>
              <a:t> du printemps</a:t>
            </a:r>
            <a:r>
              <a:rPr lang="en-US" b="1" dirty="0" smtClean="0"/>
              <a:t>: Joffrey Ballet Reconstruction (1989)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257"/>
            <a:ext cx="9144000" cy="513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733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3091" y="6204466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Riot at the Rite</a:t>
            </a:r>
            <a:r>
              <a:rPr lang="en-US" b="1" dirty="0" smtClean="0"/>
              <a:t>: BBC TV Film (2005)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543"/>
            <a:ext cx="9144000" cy="51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67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019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Riot at the Rite</a:t>
            </a:r>
            <a:r>
              <a:rPr lang="en-US" b="1" dirty="0" smtClean="0"/>
              <a:t>: BBC TV Film (2005)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83"/>
            <a:ext cx="9144000" cy="514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13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019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Riot at the Rite</a:t>
            </a:r>
            <a:r>
              <a:rPr lang="en-US" b="1" dirty="0" smtClean="0"/>
              <a:t>: BBC TV Film (2005)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6" y="952928"/>
            <a:ext cx="8815227" cy="49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13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1323109"/>
            <a:ext cx="4419600" cy="4249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9050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Fundamental Principle of Construction: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Music built by </a:t>
            </a:r>
            <a:r>
              <a:rPr lang="en-US" dirty="0"/>
              <a:t>j</a:t>
            </a:r>
            <a:r>
              <a:rPr lang="en-US" dirty="0" smtClean="0"/>
              <a:t>uxtaposition and superimposition of sharply differentiated static blocks of sound</a:t>
            </a:r>
          </a:p>
        </p:txBody>
      </p:sp>
    </p:spTree>
    <p:extLst>
      <p:ext uri="{BB962C8B-B14F-4D97-AF65-F5344CB8AC3E}">
        <p14:creationId xmlns:p14="http://schemas.microsoft.com/office/powerpoint/2010/main" val="332699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1323109"/>
            <a:ext cx="4419600" cy="4249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905000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Fundamental Principle of Construction: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Music built by </a:t>
            </a:r>
            <a:r>
              <a:rPr lang="en-US" dirty="0"/>
              <a:t>j</a:t>
            </a:r>
            <a:r>
              <a:rPr lang="en-US" dirty="0" smtClean="0"/>
              <a:t>uxtaposition and superimposition of sharply differentiated static blocks of sound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technique of sectioning, layering of distinct musical planes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1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1323109"/>
            <a:ext cx="4419600" cy="4249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90500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Fundamental Principle of Construction: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Music built by </a:t>
            </a:r>
            <a:r>
              <a:rPr lang="en-US" dirty="0"/>
              <a:t>j</a:t>
            </a:r>
            <a:r>
              <a:rPr lang="en-US" dirty="0" smtClean="0"/>
              <a:t>uxtaposition and superimposition of sharply differentiated static blocks of sound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technique of sectioning, layering of distinct musical planes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Abrupt oscillation and intercutting of recurring static ideas: cf. cinematic intercutting and splicing</a:t>
            </a:r>
          </a:p>
        </p:txBody>
      </p:sp>
    </p:spTree>
    <p:extLst>
      <p:ext uri="{BB962C8B-B14F-4D97-AF65-F5344CB8AC3E}">
        <p14:creationId xmlns:p14="http://schemas.microsoft.com/office/powerpoint/2010/main" val="348091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1323109"/>
            <a:ext cx="4419600" cy="4249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6636" y="22937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Harmony: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80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700" y="914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1910 – Stravinsky, </a:t>
            </a:r>
            <a:r>
              <a:rPr lang="en-US" i="1" dirty="0" smtClean="0"/>
              <a:t>The Firebird</a:t>
            </a:r>
            <a:r>
              <a:rPr lang="en-US" dirty="0" smtClean="0"/>
              <a:t>   </a:t>
            </a:r>
          </a:p>
          <a:p>
            <a:endParaRPr lang="en-US" dirty="0"/>
          </a:p>
          <a:p>
            <a:r>
              <a:rPr lang="en-US" dirty="0" smtClean="0"/>
              <a:t>1911 – Stravinsky, </a:t>
            </a:r>
            <a:r>
              <a:rPr lang="en-US" i="1" dirty="0" err="1" smtClean="0"/>
              <a:t>Petrushka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4" y="3184004"/>
            <a:ext cx="2895600" cy="2803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04" y="3061842"/>
            <a:ext cx="2302687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58043" y="2369344"/>
            <a:ext cx="226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No!  I need </a:t>
            </a:r>
            <a:r>
              <a:rPr lang="en-US" u="sng" dirty="0" smtClean="0"/>
              <a:t>two</a:t>
            </a:r>
            <a:r>
              <a:rPr lang="en-US" dirty="0" smtClean="0"/>
              <a:t> years for the next one!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8795" y="355199"/>
            <a:ext cx="528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Diaghilev and the </a:t>
            </a:r>
            <a:r>
              <a:rPr lang="en-US" b="1" i="1" dirty="0" smtClean="0"/>
              <a:t>Ballets </a:t>
            </a:r>
            <a:r>
              <a:rPr lang="en-US" b="1" i="1" dirty="0" err="1"/>
              <a:t>R</a:t>
            </a:r>
            <a:r>
              <a:rPr lang="en-US" b="1" i="1" dirty="0" err="1" smtClean="0"/>
              <a:t>usses</a:t>
            </a:r>
            <a:r>
              <a:rPr lang="en-US" b="1" dirty="0" smtClean="0"/>
              <a:t> in Paris, 1911-13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6721" y="2692510"/>
            <a:ext cx="298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1912?: Do it again! More!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70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1323109"/>
            <a:ext cx="4419600" cy="4249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6636" y="22937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Harmony: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Dissonant chords (sound objects) as building blocks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64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1323109"/>
            <a:ext cx="4419600" cy="4249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6636" y="22937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Harmony: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Dissonant chords (sound objects) as building blocks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Bichordal sonorities (cf. the “Rite” chord!)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85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1323109"/>
            <a:ext cx="4419600" cy="4249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6636" y="22937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Harmony: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Dissonant chords (sound objects) as building blocks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Bichordal sonorities (cf. the “Rite” chord!)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ctatonic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85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1323109"/>
            <a:ext cx="4419600" cy="4249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6636" y="229370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Harmony: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Dissonant chords (sound objects) as building blocks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Bichordal sonorities (cf. the “Rite” chord!)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</a:t>
            </a:r>
            <a:r>
              <a:rPr lang="en-US" dirty="0" smtClean="0"/>
              <a:t>ctatonic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Other, freer chord sets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85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1323109"/>
            <a:ext cx="4419600" cy="4249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06636" y="6096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BUT: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sound objects/thematic fragments are often not far from the diatonic/modal (fragments of folk song or </a:t>
            </a:r>
            <a:r>
              <a:rPr lang="en-US" dirty="0" err="1" smtClean="0"/>
              <a:t>folklike</a:t>
            </a:r>
            <a:r>
              <a:rPr lang="en-US" dirty="0" smtClean="0"/>
              <a:t> contours)</a:t>
            </a:r>
          </a:p>
        </p:txBody>
      </p:sp>
    </p:spTree>
    <p:extLst>
      <p:ext uri="{BB962C8B-B14F-4D97-AF65-F5344CB8AC3E}">
        <p14:creationId xmlns:p14="http://schemas.microsoft.com/office/powerpoint/2010/main" val="1044057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1323109"/>
            <a:ext cx="4419600" cy="4249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6636" y="609600"/>
            <a:ext cx="434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BUT: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sound objects/thematic fragments are often not far from the diatonic/modal (fragments of folk song or </a:t>
            </a:r>
            <a:r>
              <a:rPr lang="en-US" dirty="0" err="1" smtClean="0"/>
              <a:t>folklike</a:t>
            </a:r>
            <a:r>
              <a:rPr lang="en-US" dirty="0" smtClean="0"/>
              <a:t> contours)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small diatonic or near-diatonic sound objects can be </a:t>
            </a:r>
            <a:r>
              <a:rPr lang="en-US" dirty="0" err="1" smtClean="0"/>
              <a:t>interspliced</a:t>
            </a:r>
            <a:r>
              <a:rPr lang="en-US" dirty="0" smtClean="0"/>
              <a:t> and layered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57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1323109"/>
            <a:ext cx="4419600" cy="4249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6636" y="609600"/>
            <a:ext cx="434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BUT: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sound objects/thematic fragments are often not far from the diatonic/modal (fragments of folk song or </a:t>
            </a:r>
            <a:r>
              <a:rPr lang="en-US" dirty="0" err="1" smtClean="0"/>
              <a:t>folklike</a:t>
            </a:r>
            <a:r>
              <a:rPr lang="en-US" dirty="0" smtClean="0"/>
              <a:t> contours)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small diatonic or near-diatonic sound objects can be </a:t>
            </a:r>
            <a:r>
              <a:rPr lang="en-US" dirty="0" err="1" smtClean="0"/>
              <a:t>interspliced</a:t>
            </a:r>
            <a:r>
              <a:rPr lang="en-US" dirty="0" smtClean="0"/>
              <a:t> and layered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Result: a ritually contrived, dissonant and pitiless clash of fragmented sound objects</a:t>
            </a:r>
          </a:p>
        </p:txBody>
      </p:sp>
    </p:spTree>
    <p:extLst>
      <p:ext uri="{BB962C8B-B14F-4D97-AF65-F5344CB8AC3E}">
        <p14:creationId xmlns:p14="http://schemas.microsoft.com/office/powerpoint/2010/main" val="1044057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1323109"/>
            <a:ext cx="4419600" cy="4249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6636" y="4600404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FUNDAMENTAL TONAL TENSION OF </a:t>
            </a:r>
            <a:r>
              <a:rPr lang="en-US" b="1" i="1" dirty="0" smtClean="0"/>
              <a:t>THE RITE OF SPRING</a:t>
            </a:r>
            <a:r>
              <a:rPr lang="en-US" b="1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The contradiction between the implied “diatonic” source materials and the mechanically grating dissonance that they produce when combined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6636" y="609600"/>
            <a:ext cx="434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BUT: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sound objects/thematic fragments are often not far from the diatonic/modal (fragments of folk song or </a:t>
            </a:r>
            <a:r>
              <a:rPr lang="en-US" dirty="0" err="1" smtClean="0"/>
              <a:t>folklike</a:t>
            </a:r>
            <a:r>
              <a:rPr lang="en-US" dirty="0" smtClean="0"/>
              <a:t> contours)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Thus: small diatonic or near-diatonic sound objects can be </a:t>
            </a:r>
            <a:r>
              <a:rPr lang="en-US" dirty="0" err="1" smtClean="0"/>
              <a:t>interspliced</a:t>
            </a:r>
            <a:r>
              <a:rPr lang="en-US" dirty="0" smtClean="0"/>
              <a:t> and layered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Result: a ritually contrived, dissonant and pitiless clash of fragmented sound objects</a:t>
            </a:r>
          </a:p>
        </p:txBody>
      </p:sp>
    </p:spTree>
    <p:extLst>
      <p:ext uri="{BB962C8B-B14F-4D97-AF65-F5344CB8AC3E}">
        <p14:creationId xmlns:p14="http://schemas.microsoft.com/office/powerpoint/2010/main" val="1044057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1323109"/>
            <a:ext cx="4419600" cy="42495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8255" y="21552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RHYTHM: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Ostinatos, ostinato fragments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33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1323109"/>
            <a:ext cx="4419600" cy="42495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8255" y="21552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RHYTHM: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Ostinatos, ostinato fragments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Polyrhythm, polymeter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71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700" y="914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1910 – Stravinsky, </a:t>
            </a:r>
            <a:r>
              <a:rPr lang="en-US" i="1" dirty="0" smtClean="0"/>
              <a:t>The Firebird</a:t>
            </a:r>
            <a:r>
              <a:rPr lang="en-US" dirty="0" smtClean="0"/>
              <a:t>   </a:t>
            </a:r>
          </a:p>
          <a:p>
            <a:endParaRPr lang="en-US" dirty="0"/>
          </a:p>
          <a:p>
            <a:r>
              <a:rPr lang="en-US" dirty="0" smtClean="0"/>
              <a:t>1911 – Stravinsky, </a:t>
            </a:r>
            <a:r>
              <a:rPr lang="en-US" i="1" dirty="0" err="1" smtClean="0"/>
              <a:t>Petrushka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4" y="3184004"/>
            <a:ext cx="2895600" cy="2803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04" y="3061842"/>
            <a:ext cx="2302687" cy="304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29200" y="624127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(1913—</a:t>
            </a:r>
            <a:r>
              <a:rPr lang="en-US" i="1" dirty="0" smtClean="0"/>
              <a:t>Le </a:t>
            </a:r>
            <a:r>
              <a:rPr lang="en-US" i="1" dirty="0" err="1" smtClean="0"/>
              <a:t>Sacre</a:t>
            </a:r>
            <a:r>
              <a:rPr lang="en-US" i="1" dirty="0" smtClean="0"/>
              <a:t> du </a:t>
            </a:r>
            <a:r>
              <a:rPr lang="en-US" i="1" dirty="0" err="1" smtClean="0"/>
              <a:t>printemps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08795" y="355199"/>
            <a:ext cx="528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Diaghilev and the </a:t>
            </a:r>
            <a:r>
              <a:rPr lang="en-US" b="1" i="1" dirty="0" smtClean="0"/>
              <a:t>Ballets </a:t>
            </a:r>
            <a:r>
              <a:rPr lang="en-US" b="1" i="1" dirty="0" err="1"/>
              <a:t>R</a:t>
            </a:r>
            <a:r>
              <a:rPr lang="en-US" b="1" i="1" dirty="0" err="1" smtClean="0"/>
              <a:t>usses</a:t>
            </a:r>
            <a:r>
              <a:rPr lang="en-US" b="1" dirty="0" smtClean="0"/>
              <a:t> in Paris, 1911-13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76721" y="2692510"/>
            <a:ext cx="2987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1912?: Do it again! More!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58043" y="2369344"/>
            <a:ext cx="226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No!  I need </a:t>
            </a:r>
            <a:r>
              <a:rPr lang="en-US" u="sng" dirty="0" smtClean="0"/>
              <a:t>two</a:t>
            </a:r>
            <a:r>
              <a:rPr lang="en-US" dirty="0" smtClean="0"/>
              <a:t> years for the next one!  </a:t>
            </a:r>
            <a:endParaRPr lang="en-US" dirty="0"/>
          </a:p>
        </p:txBody>
      </p:sp>
      <p:sp>
        <p:nvSpPr>
          <p:cNvPr id="3" name="Curved Right Arrow 2"/>
          <p:cNvSpPr/>
          <p:nvPr/>
        </p:nvSpPr>
        <p:spPr>
          <a:xfrm>
            <a:off x="4724400" y="2604642"/>
            <a:ext cx="457200" cy="3719958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64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" y="1323109"/>
            <a:ext cx="4419600" cy="42495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8255" y="2155200"/>
            <a:ext cx="411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RHYTHM: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Ostinatos, ostinato fragments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Polyrhythm, polymeter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Irregular, frequently changing time-signatures, often of asymmetrical meters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71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4419600" cy="6001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02825"/>
            <a:ext cx="4259773" cy="5784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0691" y="30954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opening of the “</a:t>
            </a:r>
            <a:r>
              <a:rPr lang="en-US" dirty="0" err="1" smtClean="0"/>
              <a:t>Danse</a:t>
            </a:r>
            <a:r>
              <a:rPr lang="en-US" dirty="0" smtClean="0"/>
              <a:t> </a:t>
            </a:r>
            <a:r>
              <a:rPr lang="en-US" dirty="0" err="1" smtClean="0"/>
              <a:t>sacrale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12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38" y="0"/>
            <a:ext cx="5416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25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4419600" cy="6001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02825"/>
            <a:ext cx="4259773" cy="5784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0691" y="30954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opening of the “</a:t>
            </a:r>
            <a:r>
              <a:rPr lang="en-US" dirty="0" err="1" smtClean="0"/>
              <a:t>Danse</a:t>
            </a:r>
            <a:r>
              <a:rPr lang="en-US" dirty="0" smtClean="0"/>
              <a:t> </a:t>
            </a:r>
            <a:r>
              <a:rPr lang="en-US" dirty="0" err="1" smtClean="0"/>
              <a:t>sacrale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29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1" y="1468582"/>
            <a:ext cx="3349359" cy="4459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68582"/>
            <a:ext cx="3353287" cy="4438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21732"/>
            <a:ext cx="7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Schoenberg, following a different path,  would object to all this!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6686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2209800"/>
            <a:ext cx="228927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80" y="2209800"/>
            <a:ext cx="2302686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507509"/>
            <a:ext cx="574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Schoenberg: Core Convictions; Objections to Stravinsky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143000"/>
            <a:ext cx="3914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parameters of music should be equally developed: e.g., diatonic melodies should not be artificially “spiced up” with dissonances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9020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2209800"/>
            <a:ext cx="228927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80" y="2209800"/>
            <a:ext cx="2302686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507509"/>
            <a:ext cx="574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Schoenberg: Core Convictions; Objections to Stravinsky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143000"/>
            <a:ext cx="39147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parameters of music should be equally developed: e.g., diatonic melodies should not be artificially “spiced up” with dissonances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“Tonal” melodies are now historically inauthentic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3944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2209800"/>
            <a:ext cx="228927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80" y="2209800"/>
            <a:ext cx="2302686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507509"/>
            <a:ext cx="574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Schoenberg: Core Convictions; Objections to Stravinsky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143000"/>
            <a:ext cx="39147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parameters of music should be equally developed: e.g., diatonic melodies should not be artificially “spiced up” with dissonances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“Tonal” melodies are now historically inauthentic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Non-varied repetition is a compositional error, betraying an inorganic emptiness of thought</a:t>
            </a:r>
          </a:p>
        </p:txBody>
      </p:sp>
    </p:spTree>
    <p:extLst>
      <p:ext uri="{BB962C8B-B14F-4D97-AF65-F5344CB8AC3E}">
        <p14:creationId xmlns:p14="http://schemas.microsoft.com/office/powerpoint/2010/main" val="2183944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2209800"/>
            <a:ext cx="228927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80" y="2209800"/>
            <a:ext cx="2302686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507509"/>
            <a:ext cx="574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Schoenberg: Core Convictions; Objections to Stravinsky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143000"/>
            <a:ext cx="391473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parameters of music should be equally developed: e.g., diatonic melodies should not be artificially “spiced up” with dissonances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“Tonal” melodies are now historically inauthentic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Non-varied repetition is a compositional error, betraying an inorganic emptiness of thought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combination of tribal primitivism and mechanistic impersonality violates the commitment to hyper-</a:t>
            </a:r>
            <a:r>
              <a:rPr lang="en-US" sz="1600" dirty="0" err="1" smtClean="0"/>
              <a:t>personalism</a:t>
            </a:r>
            <a:r>
              <a:rPr lang="en-US" sz="1600" dirty="0" smtClean="0"/>
              <a:t> and subjectivity prized by the Austro-Germanic modernists as bearers of musical and cultural truth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3944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2209800"/>
            <a:ext cx="228927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80" y="2209800"/>
            <a:ext cx="2302686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507509"/>
            <a:ext cx="574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Schoenberg: Core Convictions; Objections to Stravinsky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143000"/>
            <a:ext cx="391473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parameters of music should be equally developed: e.g., diatonic melodies should not be artificially “spiced up” with dissonances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“Tonal” melodies are now historically inauthentic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Non-varied repetition is a compositional error, betraying an inorganic emptiness of thought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combination of tribal primitivism and mechanistic impersonality violates the commitment to hyper-</a:t>
            </a:r>
            <a:r>
              <a:rPr lang="en-US" sz="1600" dirty="0" err="1" smtClean="0"/>
              <a:t>personalism</a:t>
            </a:r>
            <a:r>
              <a:rPr lang="en-US" sz="1600" dirty="0" smtClean="0"/>
              <a:t> and subjectivity prized by the Austro-Germanic modernists as bearers of musical and cultural truth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Verdict : Stravinsky is ultimately a charlatan—and on the wrong side of authentic historical progress</a:t>
            </a:r>
            <a:endParaRPr lang="en-US" sz="1600" dirty="0"/>
          </a:p>
        </p:txBody>
      </p:sp>
      <p:sp>
        <p:nvSpPr>
          <p:cNvPr id="7" name="Right Arrow 6"/>
          <p:cNvSpPr/>
          <p:nvPr/>
        </p:nvSpPr>
        <p:spPr>
          <a:xfrm>
            <a:off x="464127" y="6057900"/>
            <a:ext cx="4419600" cy="228600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448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700" y="914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1910 – Stravinsky, </a:t>
            </a:r>
            <a:r>
              <a:rPr lang="en-US" i="1" dirty="0" smtClean="0"/>
              <a:t>The Firebird</a:t>
            </a:r>
            <a:r>
              <a:rPr lang="en-US" dirty="0" smtClean="0"/>
              <a:t>   </a:t>
            </a:r>
          </a:p>
          <a:p>
            <a:endParaRPr lang="en-US" dirty="0"/>
          </a:p>
          <a:p>
            <a:r>
              <a:rPr lang="en-US" dirty="0" smtClean="0"/>
              <a:t>1911 – Stravinsky, </a:t>
            </a:r>
            <a:r>
              <a:rPr lang="en-US" i="1" dirty="0" err="1" smtClean="0"/>
              <a:t>Petrushka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4" y="3184004"/>
            <a:ext cx="2895600" cy="2803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8795" y="355199"/>
            <a:ext cx="528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Diaghilev and the </a:t>
            </a:r>
            <a:r>
              <a:rPr lang="en-US" b="1" i="1" dirty="0" smtClean="0"/>
              <a:t>Ballets </a:t>
            </a:r>
            <a:r>
              <a:rPr lang="en-US" b="1" i="1" dirty="0" err="1"/>
              <a:t>R</a:t>
            </a:r>
            <a:r>
              <a:rPr lang="en-US" b="1" i="1" dirty="0" err="1" smtClean="0"/>
              <a:t>usses</a:t>
            </a:r>
            <a:r>
              <a:rPr lang="en-US" b="1" dirty="0" smtClean="0"/>
              <a:t> in Paris, 1911-13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36914" y="25908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So…what do I do in 1912?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37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700" y="914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1910 – Stravinsky, </a:t>
            </a:r>
            <a:r>
              <a:rPr lang="en-US" i="1" dirty="0" smtClean="0"/>
              <a:t>The Firebird</a:t>
            </a:r>
            <a:r>
              <a:rPr lang="en-US" dirty="0" smtClean="0"/>
              <a:t>   </a:t>
            </a:r>
          </a:p>
          <a:p>
            <a:endParaRPr lang="en-US" dirty="0"/>
          </a:p>
          <a:p>
            <a:r>
              <a:rPr lang="en-US" dirty="0" smtClean="0"/>
              <a:t>1911 – Stravinsky, </a:t>
            </a:r>
            <a:r>
              <a:rPr lang="en-US" i="1" dirty="0" err="1" smtClean="0"/>
              <a:t>Petrushka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4" y="3184004"/>
            <a:ext cx="2895600" cy="2803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8795" y="355199"/>
            <a:ext cx="528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Diaghilev and the </a:t>
            </a:r>
            <a:r>
              <a:rPr lang="en-US" b="1" i="1" dirty="0" smtClean="0"/>
              <a:t>Ballets </a:t>
            </a:r>
            <a:r>
              <a:rPr lang="en-US" b="1" i="1" dirty="0" err="1"/>
              <a:t>R</a:t>
            </a:r>
            <a:r>
              <a:rPr lang="en-US" b="1" i="1" dirty="0" err="1" smtClean="0"/>
              <a:t>usses</a:t>
            </a:r>
            <a:r>
              <a:rPr lang="en-US" b="1" dirty="0" smtClean="0"/>
              <a:t> in Paris, 1911-13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36914" y="25908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So…what do I do in 1912?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45" y="2824984"/>
            <a:ext cx="2171701" cy="3413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5733" y="6372946"/>
            <a:ext cx="141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Vaslav</a:t>
            </a:r>
            <a:r>
              <a:rPr lang="en-US" sz="1400" dirty="0" smtClean="0"/>
              <a:t> Nijinsky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943347" y="243089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</a:t>
            </a:r>
            <a:r>
              <a:rPr lang="en-US" u="sng" dirty="0" smtClean="0"/>
              <a:t>me</a:t>
            </a:r>
            <a:r>
              <a:rPr lang="en-US" dirty="0" smtClean="0"/>
              <a:t> choreograph some ballets!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60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9700" y="914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1910 – Stravinsky, </a:t>
            </a:r>
            <a:r>
              <a:rPr lang="en-US" i="1" dirty="0" smtClean="0"/>
              <a:t>The Firebird</a:t>
            </a:r>
            <a:r>
              <a:rPr lang="en-US" dirty="0" smtClean="0"/>
              <a:t>   </a:t>
            </a:r>
          </a:p>
          <a:p>
            <a:endParaRPr lang="en-US" dirty="0"/>
          </a:p>
          <a:p>
            <a:r>
              <a:rPr lang="en-US" dirty="0" smtClean="0"/>
              <a:t>1911 – Stravinsky, </a:t>
            </a:r>
            <a:r>
              <a:rPr lang="en-US" i="1" dirty="0" err="1" smtClean="0"/>
              <a:t>Petrushka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4" y="3184004"/>
            <a:ext cx="2895600" cy="2803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8795" y="355199"/>
            <a:ext cx="528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Diaghilev and the </a:t>
            </a:r>
            <a:r>
              <a:rPr lang="en-US" b="1" i="1" dirty="0" smtClean="0"/>
              <a:t>Ballets </a:t>
            </a:r>
            <a:r>
              <a:rPr lang="en-US" b="1" i="1" dirty="0" err="1"/>
              <a:t>R</a:t>
            </a:r>
            <a:r>
              <a:rPr lang="en-US" b="1" i="1" dirty="0" err="1" smtClean="0"/>
              <a:t>usses</a:t>
            </a:r>
            <a:r>
              <a:rPr lang="en-US" b="1" dirty="0" smtClean="0"/>
              <a:t> in Paris, 1911-13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36914" y="25908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So…what do I do in 1912?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45" y="2824984"/>
            <a:ext cx="2171701" cy="3413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5733" y="6372946"/>
            <a:ext cx="1417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Vaslav</a:t>
            </a:r>
            <a:r>
              <a:rPr lang="en-US" sz="1400" dirty="0" smtClean="0"/>
              <a:t> Nijinsky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943347" y="2430893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</a:t>
            </a:r>
            <a:r>
              <a:rPr lang="en-US" u="sng" dirty="0" smtClean="0"/>
              <a:t>me</a:t>
            </a:r>
            <a:r>
              <a:rPr lang="en-US" dirty="0" smtClean="0"/>
              <a:t> choreograph some ballets!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05700" y="4078010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!!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436141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8336</TotalTime>
  <Words>1813</Words>
  <Application>Microsoft Office PowerPoint</Application>
  <PresentationFormat>On-screen Show (4:3)</PresentationFormat>
  <Paragraphs>299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Faculty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84</cp:revision>
  <dcterms:created xsi:type="dcterms:W3CDTF">2016-03-03T15:11:55Z</dcterms:created>
  <dcterms:modified xsi:type="dcterms:W3CDTF">2019-04-28T12:35:46Z</dcterms:modified>
</cp:coreProperties>
</file>