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60" r:id="rId3"/>
    <p:sldId id="340" r:id="rId4"/>
    <p:sldId id="346" r:id="rId5"/>
    <p:sldId id="347" r:id="rId6"/>
    <p:sldId id="348" r:id="rId7"/>
    <p:sldId id="343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78" r:id="rId17"/>
    <p:sldId id="279" r:id="rId18"/>
    <p:sldId id="281" r:id="rId19"/>
    <p:sldId id="310" r:id="rId20"/>
    <p:sldId id="344" r:id="rId21"/>
    <p:sldId id="282" r:id="rId22"/>
    <p:sldId id="283" r:id="rId23"/>
    <p:sldId id="291" r:id="rId24"/>
    <p:sldId id="311" r:id="rId25"/>
    <p:sldId id="292" r:id="rId26"/>
    <p:sldId id="289" r:id="rId27"/>
    <p:sldId id="345" r:id="rId28"/>
    <p:sldId id="290" r:id="rId29"/>
    <p:sldId id="293" r:id="rId30"/>
    <p:sldId id="294" r:id="rId31"/>
    <p:sldId id="284" r:id="rId32"/>
    <p:sldId id="299" r:id="rId33"/>
    <p:sldId id="296" r:id="rId34"/>
    <p:sldId id="312" r:id="rId35"/>
    <p:sldId id="313" r:id="rId36"/>
    <p:sldId id="298" r:id="rId37"/>
    <p:sldId id="301" r:id="rId38"/>
    <p:sldId id="308" r:id="rId39"/>
    <p:sldId id="302" r:id="rId40"/>
    <p:sldId id="315" r:id="rId41"/>
    <p:sldId id="336" r:id="rId42"/>
    <p:sldId id="324" r:id="rId43"/>
    <p:sldId id="316" r:id="rId44"/>
    <p:sldId id="323" r:id="rId45"/>
    <p:sldId id="334" r:id="rId46"/>
    <p:sldId id="319" r:id="rId47"/>
    <p:sldId id="303" r:id="rId48"/>
    <p:sldId id="342" r:id="rId49"/>
    <p:sldId id="304" r:id="rId50"/>
    <p:sldId id="305" r:id="rId51"/>
    <p:sldId id="306" r:id="rId52"/>
    <p:sldId id="325" r:id="rId53"/>
    <p:sldId id="326" r:id="rId54"/>
    <p:sldId id="327" r:id="rId55"/>
    <p:sldId id="328" r:id="rId56"/>
    <p:sldId id="329" r:id="rId57"/>
    <p:sldId id="330" r:id="rId58"/>
    <p:sldId id="287" r:id="rId59"/>
    <p:sldId id="288" r:id="rId60"/>
    <p:sldId id="331" r:id="rId61"/>
    <p:sldId id="332" r:id="rId62"/>
    <p:sldId id="33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6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1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6C606-1C58-42D2-A976-5FB082AD39A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A641-11FD-4A82-88B5-553E9B1E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1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61" y="1079773"/>
            <a:ext cx="4324485" cy="564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067006"/>
            <a:ext cx="4516808" cy="5673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900" y="16625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Stout" panose="0202090407030B020401" pitchFamily="18" charset="0"/>
              </a:rPr>
              <a:t>Stravinsky, Diaghilev, </a:t>
            </a:r>
          </a:p>
          <a:p>
            <a:r>
              <a:rPr lang="en-US" dirty="0" smtClean="0">
                <a:solidFill>
                  <a:srgbClr val="FF0000"/>
                </a:solidFill>
                <a:latin typeface="Goudy Stout" panose="0202090407030B020401" pitchFamily="18" charset="0"/>
              </a:rPr>
              <a:t>and the </a:t>
            </a:r>
            <a:r>
              <a:rPr lang="en-US" i="1" dirty="0" smtClean="0">
                <a:solidFill>
                  <a:srgbClr val="FF0000"/>
                </a:solidFill>
                <a:latin typeface="Goudy Stout" panose="0202090407030B020401" pitchFamily="18" charset="0"/>
              </a:rPr>
              <a:t>Ballets </a:t>
            </a:r>
            <a:r>
              <a:rPr lang="en-US" i="1" dirty="0" err="1" smtClean="0">
                <a:solidFill>
                  <a:srgbClr val="FF0000"/>
                </a:solidFill>
                <a:latin typeface="Goudy Stout" panose="0202090407030B020401" pitchFamily="18" charset="0"/>
              </a:rPr>
              <a:t>russes</a:t>
            </a:r>
            <a:endParaRPr lang="en-US" i="1" dirty="0"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66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049" y="87260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Petersburg, Winter Palace, c. 1900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28" y="2209800"/>
            <a:ext cx="928254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7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371600"/>
            <a:ext cx="9235469" cy="4706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7889" y="568036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Petersburg, Imperial Opera House (</a:t>
            </a:r>
            <a:r>
              <a:rPr lang="en-US" dirty="0" err="1" smtClean="0"/>
              <a:t>Maryinsky</a:t>
            </a:r>
            <a:r>
              <a:rPr lang="en-US" dirty="0" smtClean="0"/>
              <a:t> Theater)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6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91" y="1219200"/>
            <a:ext cx="9264091" cy="6172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Petersburg, Imperial Opera House (</a:t>
            </a:r>
            <a:r>
              <a:rPr lang="en-US" dirty="0" err="1" smtClean="0"/>
              <a:t>Maryinsky</a:t>
            </a:r>
            <a:r>
              <a:rPr lang="en-US" dirty="0" smtClean="0"/>
              <a:t> Theater)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85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873"/>
            <a:ext cx="9150927" cy="6096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Petersburg, Imperial Opera House (</a:t>
            </a:r>
            <a:r>
              <a:rPr lang="en-US" dirty="0" err="1" smtClean="0"/>
              <a:t>Maryinsky</a:t>
            </a:r>
            <a:r>
              <a:rPr lang="en-US" dirty="0" smtClean="0"/>
              <a:t> Theater)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4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636"/>
            <a:ext cx="4953000" cy="6213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14" y="628761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Nikolai Rimsky-Korsakov (1844-1908)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0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1" y="1219200"/>
            <a:ext cx="3506171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913" y="57912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485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1" y="1219200"/>
            <a:ext cx="3506171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913" y="57912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574816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Mir </a:t>
            </a:r>
            <a:r>
              <a:rPr lang="en-US" i="1" dirty="0" err="1" smtClean="0"/>
              <a:t>iskusstva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World of Art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47884"/>
            <a:ext cx="2286000" cy="352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20" y="1547884"/>
            <a:ext cx="2294718" cy="35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6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705087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791200"/>
            <a:ext cx="829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Nikolai Rimsky-Korsakov (1844-1908)	               </a:t>
            </a:r>
            <a:r>
              <a:rPr lang="en-US" dirty="0" err="1" smtClean="0"/>
              <a:t>Aleksandr</a:t>
            </a:r>
            <a:r>
              <a:rPr lang="en-US" dirty="0" smtClean="0"/>
              <a:t> Glazunov (1865-1936)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429000" cy="45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3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9344"/>
            <a:ext cx="38862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91" y="1295400"/>
            <a:ext cx="3735741" cy="468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4309" y="609601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1903-08: Studies with Rimsky-Korsakov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29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9344"/>
            <a:ext cx="38862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03" y="1409344"/>
            <a:ext cx="3276599" cy="4110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7336" y="600070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Symphony in E-flat (1905-07, premiere 1908)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4309" y="609601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1903-08: Studies with Rimsky-Korsakov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91" y="1295400"/>
            <a:ext cx="3735741" cy="46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16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11735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The Firebird</a:t>
            </a:r>
            <a:r>
              <a:rPr lang="en-US" dirty="0"/>
              <a:t> </a:t>
            </a:r>
            <a:r>
              <a:rPr lang="en-US" dirty="0" smtClean="0"/>
              <a:t>(1910) “</a:t>
            </a:r>
            <a:r>
              <a:rPr lang="en-US" dirty="0" err="1" smtClean="0"/>
              <a:t>Danse</a:t>
            </a:r>
            <a:r>
              <a:rPr lang="en-US" dirty="0" smtClean="0"/>
              <a:t> </a:t>
            </a:r>
            <a:r>
              <a:rPr lang="en-US" dirty="0" err="1" smtClean="0"/>
              <a:t>infernale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3505200"/>
            <a:ext cx="4520652" cy="3114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601980"/>
            <a:ext cx="4572000" cy="2903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2648" y="1524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Petersburg—Revolution of 1905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3505200"/>
            <a:ext cx="4520652" cy="3114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601980"/>
            <a:ext cx="4572000" cy="2903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2648" y="1524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Petersburg—Revolution of 1905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96522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“Bloody Sunday”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88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228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</p:txBody>
      </p:sp>
    </p:spTree>
    <p:extLst>
      <p:ext uri="{BB962C8B-B14F-4D97-AF65-F5344CB8AC3E}">
        <p14:creationId xmlns:p14="http://schemas.microsoft.com/office/powerpoint/2010/main" val="1367918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585"/>
            <a:ext cx="9144000" cy="5413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93406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Triple Alliance / Triple Entente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3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18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75124"/>
            <a:ext cx="2625036" cy="32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3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20" y="3680842"/>
            <a:ext cx="1590865" cy="2456935"/>
          </a:xfrm>
          <a:prstGeom prst="rect">
            <a:avLst/>
          </a:prstGeom>
        </p:spPr>
      </p:pic>
      <p:pic>
        <p:nvPicPr>
          <p:cNvPr id="1026" name="Picture 2" descr="Image result for scriab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50" y="3680843"/>
            <a:ext cx="1434572" cy="24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6137777"/>
            <a:ext cx="2957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smtClean="0"/>
              <a:t>Rachmaninoff                       Skryabin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50828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29000"/>
            <a:ext cx="2133600" cy="32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1908 – Paris! </a:t>
            </a:r>
            <a:r>
              <a:rPr lang="en-US" i="1" dirty="0" smtClean="0"/>
              <a:t>Boris Godunov</a:t>
            </a:r>
            <a:r>
              <a:rPr lang="en-US" dirty="0" smtClean="0"/>
              <a:t>, complete, with Fyodor Chaliapin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95439"/>
            <a:ext cx="1981200" cy="25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9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37888" y="1340643"/>
            <a:ext cx="31242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724088" y="1340643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61688" y="934243"/>
            <a:ext cx="356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St.</a:t>
            </a:r>
            <a:r>
              <a:rPr lang="en-US" altLang="en-US" sz="1400"/>
              <a:t> </a:t>
            </a:r>
            <a:r>
              <a:rPr lang="en-US" altLang="en-US" sz="1400" b="1"/>
              <a:t>Petersburg</a:t>
            </a:r>
            <a:r>
              <a:rPr lang="en-US" altLang="en-US" sz="1200"/>
              <a:t> (folklore, Romantic nationalism)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737619" y="920852"/>
            <a:ext cx="3392488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Moscow </a:t>
            </a:r>
            <a:r>
              <a:rPr lang="en-US" altLang="en-US" sz="1200" dirty="0"/>
              <a:t>(more cosmopolitan, “international”)</a:t>
            </a:r>
            <a:r>
              <a:rPr lang="en-US" altLang="en-US" dirty="0"/>
              <a:t>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837888" y="1340643"/>
            <a:ext cx="3048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Original </a:t>
            </a:r>
            <a:r>
              <a:rPr lang="en-US" altLang="en-US" sz="1000" i="1"/>
              <a:t>kuchka</a:t>
            </a:r>
            <a:r>
              <a:rPr lang="en-US" altLang="en-US" sz="1000"/>
              <a:t>, ca. 1858-71: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Mily Balakirev</a:t>
            </a:r>
            <a:r>
              <a:rPr lang="en-US" altLang="en-US" sz="1000"/>
              <a:t> (leader of “amateur composers”)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Nikolay Rimsky-Korsakov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Aleksandr Borodin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Modest Musorgsky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César Cui</a:t>
            </a:r>
          </a:p>
          <a:p>
            <a:pPr eaLnBrk="1" hangingPunct="1"/>
            <a:endParaRPr lang="en-US" altLang="en-US" sz="1000" u="sng"/>
          </a:p>
          <a:p>
            <a:pPr eaLnBrk="1" hangingPunct="1"/>
            <a:r>
              <a:rPr lang="en-US" altLang="en-US" sz="1000"/>
              <a:t>(initially: anti-institutional; emphasis on Russia’s claim of difference from the West)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876488" y="1493043"/>
            <a:ext cx="297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00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562288" y="202644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724088" y="1493043"/>
            <a:ext cx="320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1860s, 1870s, early 1880s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Anton Rubinstein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Pyotr Il’yich Tchaikovsky</a:t>
            </a:r>
            <a:r>
              <a:rPr lang="en-US" altLang="en-US" sz="1000"/>
              <a:t> (but “early Tchaikovsky”—1860s and early 1870s—had some ties to Balakirev and the folkloric school)</a:t>
            </a:r>
          </a:p>
          <a:p>
            <a:pPr eaLnBrk="1" hangingPunct="1"/>
            <a:r>
              <a:rPr lang="en-US" altLang="en-US" sz="1000"/>
              <a:t>   </a:t>
            </a:r>
          </a:p>
          <a:p>
            <a:pPr eaLnBrk="1" hangingPunct="1"/>
            <a:r>
              <a:rPr lang="en-US" altLang="en-US" sz="1000"/>
              <a:t>     (pro-institutional; more “Westernizing”)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8910" y="284860"/>
            <a:ext cx="1981200" cy="304800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Mikhail Glinka (1804-57)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70874" y="626740"/>
            <a:ext cx="1600512" cy="324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052" idx="0"/>
          </p:cNvCxnSpPr>
          <p:nvPr/>
        </p:nvCxnSpPr>
        <p:spPr>
          <a:xfrm flipH="1">
            <a:off x="2545245" y="626740"/>
            <a:ext cx="1925630" cy="30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38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1908 – Paris! </a:t>
            </a:r>
            <a:r>
              <a:rPr lang="en-US" i="1" dirty="0" smtClean="0"/>
              <a:t>Boris Godunov</a:t>
            </a:r>
            <a:r>
              <a:rPr lang="en-US" dirty="0" smtClean="0"/>
              <a:t>, complete, with Fyodor Chaliapin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67200"/>
            <a:ext cx="1516380" cy="24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7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657600" cy="5899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285613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Fyodor Chaliapin [</a:t>
            </a:r>
            <a:r>
              <a:rPr lang="en-US" dirty="0" err="1" smtClean="0"/>
              <a:t>Shalyapin</a:t>
            </a:r>
            <a:r>
              <a:rPr lang="en-US" dirty="0" smtClean="0"/>
              <a:t>], 1911 recording of the Death Scene </a:t>
            </a:r>
          </a:p>
          <a:p>
            <a:r>
              <a:rPr lang="en-US" dirty="0" smtClean="0"/>
              <a:t>from </a:t>
            </a:r>
            <a:r>
              <a:rPr lang="en-US" i="1" dirty="0" smtClean="0"/>
              <a:t>Boris Godunov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116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Paris, 1908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2441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1908 – Paris! </a:t>
            </a:r>
            <a:r>
              <a:rPr lang="en-US" i="1" dirty="0" smtClean="0"/>
              <a:t>Boris Godunov</a:t>
            </a:r>
            <a:r>
              <a:rPr lang="en-US" dirty="0" smtClean="0"/>
              <a:t>, complete, with Fyodor Chaliapin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1909 – Paris!  More Russian operas (R-K, </a:t>
            </a:r>
            <a:r>
              <a:rPr lang="en-US" i="1" dirty="0" smtClean="0"/>
              <a:t>Ivan the Terrible</a:t>
            </a:r>
            <a:r>
              <a:rPr lang="en-US" dirty="0" smtClean="0"/>
              <a:t>; 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</a:t>
            </a:r>
            <a:r>
              <a:rPr lang="en-US" dirty="0" smtClean="0"/>
              <a:t>; Borodin, </a:t>
            </a:r>
            <a:r>
              <a:rPr lang="en-US" i="1" dirty="0" smtClean="0"/>
              <a:t>Prince Igor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63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03" y="466316"/>
            <a:ext cx="796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Borodin, </a:t>
            </a:r>
            <a:r>
              <a:rPr lang="en-US" i="1" dirty="0" smtClean="0"/>
              <a:t>Prince Igor</a:t>
            </a:r>
            <a:r>
              <a:rPr lang="en-US" dirty="0" smtClean="0"/>
              <a:t>:  extract from the </a:t>
            </a:r>
            <a:r>
              <a:rPr lang="en-US" dirty="0" err="1" smtClean="0"/>
              <a:t>Polovtsian</a:t>
            </a:r>
            <a:r>
              <a:rPr lang="en-US" dirty="0" smtClean="0"/>
              <a:t> Dances (performed in Paris, 1909)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" y="10668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2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1908 – Paris! </a:t>
            </a:r>
            <a:r>
              <a:rPr lang="en-US" i="1" dirty="0" smtClean="0"/>
              <a:t>Boris Godunov</a:t>
            </a:r>
            <a:r>
              <a:rPr lang="en-US" dirty="0" smtClean="0"/>
              <a:t>, complete, with Fyodor Chaliapin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1909 – Paris!  More Russian operas (R-K, </a:t>
            </a:r>
            <a:r>
              <a:rPr lang="en-US" i="1" dirty="0" smtClean="0"/>
              <a:t>Ivan the Terrible</a:t>
            </a:r>
            <a:r>
              <a:rPr lang="en-US" dirty="0" smtClean="0"/>
              <a:t>; 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</a:t>
            </a:r>
            <a:r>
              <a:rPr lang="en-US" dirty="0" smtClean="0"/>
              <a:t>; Borodin, </a:t>
            </a:r>
            <a:r>
              <a:rPr lang="en-US" i="1" dirty="0" smtClean="0"/>
              <a:t>Prince Igor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57426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and  . . . the </a:t>
            </a:r>
            <a:r>
              <a:rPr lang="en-US" i="1" dirty="0" smtClean="0"/>
              <a:t>Ballets </a:t>
            </a:r>
            <a:r>
              <a:rPr lang="en-US" i="1" dirty="0" err="1" smtClean="0"/>
              <a:t>russes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47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1908 – Paris! </a:t>
            </a:r>
            <a:r>
              <a:rPr lang="en-US" i="1" dirty="0" smtClean="0"/>
              <a:t>Boris Godunov</a:t>
            </a:r>
            <a:r>
              <a:rPr lang="en-US" dirty="0" smtClean="0"/>
              <a:t>, complete, with Fyodor Chaliapin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1909 – Paris!  More Russian operas (R-K, </a:t>
            </a:r>
            <a:r>
              <a:rPr lang="en-US" i="1" dirty="0" smtClean="0"/>
              <a:t>Ivan the Terrible</a:t>
            </a:r>
            <a:r>
              <a:rPr lang="en-US" dirty="0" smtClean="0"/>
              <a:t>; 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</a:t>
            </a:r>
            <a:r>
              <a:rPr lang="en-US" dirty="0" smtClean="0"/>
              <a:t>; Borodin, </a:t>
            </a:r>
            <a:r>
              <a:rPr lang="en-US" i="1" dirty="0" smtClean="0"/>
              <a:t>Prince Igor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57426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and  . . . the </a:t>
            </a:r>
            <a:r>
              <a:rPr lang="en-US" i="1" dirty="0" smtClean="0"/>
              <a:t>Ballets </a:t>
            </a:r>
            <a:r>
              <a:rPr lang="en-US" i="1" dirty="0" err="1" smtClean="0"/>
              <a:t>russes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4100" y="6123052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1910??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523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3653967" cy="5146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63675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Zhar</a:t>
            </a:r>
            <a:r>
              <a:rPr lang="en-US" i="1" dirty="0" smtClean="0"/>
              <a:t>’-</a:t>
            </a:r>
            <a:r>
              <a:rPr lang="en-US" i="1" dirty="0" err="1" smtClean="0"/>
              <a:t>ptitsa</a:t>
            </a:r>
            <a:r>
              <a:rPr lang="en-US" i="1" dirty="0" smtClean="0"/>
              <a:t> </a:t>
            </a:r>
            <a:r>
              <a:rPr lang="en-US" dirty="0" smtClean="0"/>
              <a:t>(“The Firebird”)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418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Fairy Tale: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531590" cy="341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2250" y="54541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Diaghilev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75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10" y="1828800"/>
            <a:ext cx="3060107" cy="3477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531590" cy="3419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250" y="5454134"/>
            <a:ext cx="740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Diaghilev                                                Anatoly </a:t>
            </a:r>
            <a:r>
              <a:rPr lang="en-US" dirty="0" err="1" smtClean="0"/>
              <a:t>Lyadov</a:t>
            </a:r>
            <a:r>
              <a:rPr lang="en-US" dirty="0" smtClean="0"/>
              <a:t> (1855-1914)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29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531590" cy="341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2250" y="54541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Diaghilev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3211068" cy="4250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8101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61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01127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914400"/>
            <a:ext cx="4114800" cy="5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90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37888" y="1340643"/>
            <a:ext cx="31242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724088" y="1340643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61688" y="934243"/>
            <a:ext cx="356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St.</a:t>
            </a:r>
            <a:r>
              <a:rPr lang="en-US" altLang="en-US" sz="1400"/>
              <a:t> </a:t>
            </a:r>
            <a:r>
              <a:rPr lang="en-US" altLang="en-US" sz="1400" b="1"/>
              <a:t>Petersburg</a:t>
            </a:r>
            <a:r>
              <a:rPr lang="en-US" altLang="en-US" sz="1200"/>
              <a:t> (folklore, Romantic nationalism)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737619" y="920852"/>
            <a:ext cx="3392488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Moscow </a:t>
            </a:r>
            <a:r>
              <a:rPr lang="en-US" altLang="en-US" sz="1200" dirty="0"/>
              <a:t>(more cosmopolitan, “international”)</a:t>
            </a:r>
            <a:r>
              <a:rPr lang="en-US" altLang="en-US" dirty="0"/>
              <a:t>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837888" y="1340643"/>
            <a:ext cx="3048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Original </a:t>
            </a:r>
            <a:r>
              <a:rPr lang="en-US" altLang="en-US" sz="1000" i="1"/>
              <a:t>kuchka</a:t>
            </a:r>
            <a:r>
              <a:rPr lang="en-US" altLang="en-US" sz="1000"/>
              <a:t>, ca. 1858-71: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Mily Balakirev</a:t>
            </a:r>
            <a:r>
              <a:rPr lang="en-US" altLang="en-US" sz="1000"/>
              <a:t> (leader of “amateur composers”)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Nikolay Rimsky-Korsakov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Aleksandr Borodin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Modest Musorgsky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César Cui</a:t>
            </a:r>
          </a:p>
          <a:p>
            <a:pPr eaLnBrk="1" hangingPunct="1"/>
            <a:endParaRPr lang="en-US" altLang="en-US" sz="1000" u="sng"/>
          </a:p>
          <a:p>
            <a:pPr eaLnBrk="1" hangingPunct="1"/>
            <a:r>
              <a:rPr lang="en-US" altLang="en-US" sz="1000"/>
              <a:t>(initially: anti-institutional; emphasis on Russia’s claim of difference from the West)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876488" y="1493043"/>
            <a:ext cx="297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00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562288" y="202644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724088" y="1493043"/>
            <a:ext cx="320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1860s, 1870s, early 1880s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Anton Rubinstein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Pyotr Il’yich Tchaikovsky</a:t>
            </a:r>
            <a:r>
              <a:rPr lang="en-US" altLang="en-US" sz="1000"/>
              <a:t> (but “early Tchaikovsky”—1860s and early 1870s—had some ties to Balakirev and the folkloric school)</a:t>
            </a:r>
          </a:p>
          <a:p>
            <a:pPr eaLnBrk="1" hangingPunct="1"/>
            <a:r>
              <a:rPr lang="en-US" altLang="en-US" sz="1000"/>
              <a:t>   </a:t>
            </a:r>
          </a:p>
          <a:p>
            <a:pPr eaLnBrk="1" hangingPunct="1"/>
            <a:r>
              <a:rPr lang="en-US" altLang="en-US" sz="1000"/>
              <a:t>     (pro-institutional; more “Westernizing”)</a:t>
            </a: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914088" y="3702843"/>
            <a:ext cx="3048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914088" y="3702843"/>
            <a:ext cx="2971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1880s, 1890s, early 1900s: the “Belyaev Circle” in and around the St. Petersburg Conservatory: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Nikolay Rimsky-Korsakov</a:t>
            </a:r>
            <a:r>
              <a:rPr lang="en-US" altLang="en-US" sz="1000"/>
              <a:t> (leader, now fully</a:t>
            </a:r>
          </a:p>
          <a:p>
            <a:pPr eaLnBrk="1" hangingPunct="1"/>
            <a:r>
              <a:rPr lang="en-US" altLang="en-US" sz="1000"/>
              <a:t>              professionalized)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Aleksandr Glazunov</a:t>
            </a:r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Anatoly Lyadov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(formalization of the </a:t>
            </a:r>
            <a:r>
              <a:rPr lang="en-US" altLang="en-US" sz="1000" i="1"/>
              <a:t>kuchka</a:t>
            </a:r>
            <a:r>
              <a:rPr lang="en-US" altLang="en-US" sz="1000"/>
              <a:t> traditons: folklore,</a:t>
            </a:r>
          </a:p>
          <a:p>
            <a:pPr eaLnBrk="1" hangingPunct="1"/>
            <a:r>
              <a:rPr lang="en-US" altLang="en-US" sz="1000"/>
              <a:t>“exotic” harmony, and orchestral color)</a:t>
            </a:r>
          </a:p>
        </p:txBody>
      </p: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1599888" y="5988843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 dirty="0"/>
              <a:t>Igor Stravinsky</a:t>
            </a:r>
          </a:p>
          <a:p>
            <a:pPr eaLnBrk="1" hangingPunct="1"/>
            <a:r>
              <a:rPr lang="en-US" altLang="en-US" sz="1200" u="sng" dirty="0"/>
              <a:t>Sergey Prokofiev</a:t>
            </a:r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>
            <a:off x="2209488" y="332184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2"/>
          <p:cNvSpPr>
            <a:spLocks noChangeShapeType="1"/>
          </p:cNvSpPr>
          <p:nvPr/>
        </p:nvSpPr>
        <p:spPr bwMode="auto">
          <a:xfrm>
            <a:off x="2133288" y="56078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8910" y="284860"/>
            <a:ext cx="1981200" cy="304800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Mikhail Glinka (1804-57)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70874" y="626740"/>
            <a:ext cx="1600512" cy="324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052" idx="0"/>
          </p:cNvCxnSpPr>
          <p:nvPr/>
        </p:nvCxnSpPr>
        <p:spPr>
          <a:xfrm flipH="1">
            <a:off x="2545245" y="626740"/>
            <a:ext cx="1925630" cy="30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3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246356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76" y="2310824"/>
            <a:ext cx="16764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9788" y="5155048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Choreography: Mikhail Fokine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1537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246356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76" y="2310824"/>
            <a:ext cx="16764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9788" y="5155048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Choreography: Mikhail Fokine               Costumes: Léon Bakst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76" y="2310824"/>
            <a:ext cx="1905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3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89" y="1691356"/>
            <a:ext cx="2972674" cy="4059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6013391"/>
            <a:ext cx="331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Ballerina Costume  (Léon Bakst)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5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52600"/>
            <a:ext cx="3246356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7136"/>
            <a:ext cx="3249991" cy="4417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0700" y="641789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Tamara Karsavina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1374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81946"/>
            <a:ext cx="3282111" cy="4325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99360"/>
            <a:ext cx="2438400" cy="4408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0971" y="636661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Tamara Karsavina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30410"/>
            <a:ext cx="3048000" cy="4520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30410"/>
            <a:ext cx="3343529" cy="4556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Michel Fokine, Tamara Karsavina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7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 ballet: </a:t>
            </a:r>
            <a:r>
              <a:rPr lang="en-US" i="1" dirty="0" err="1"/>
              <a:t>Zhar</a:t>
            </a:r>
            <a:r>
              <a:rPr lang="en-US" i="1" dirty="0"/>
              <a:t>’-</a:t>
            </a:r>
            <a:r>
              <a:rPr lang="en-US" i="1" dirty="0" err="1"/>
              <a:t>ptitsa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Firebird</a:t>
            </a:r>
            <a:r>
              <a:rPr lang="en-US" dirty="0" smtClean="0"/>
              <a:t>; </a:t>
            </a:r>
            <a:r>
              <a:rPr lang="en-US" i="1" dirty="0" err="1" smtClean="0"/>
              <a:t>L’oiseau</a:t>
            </a:r>
            <a:r>
              <a:rPr lang="en-US" i="1" dirty="0" smtClean="0"/>
              <a:t> de feu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Premiere, Paris: June 25, 1910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11" y="978840"/>
            <a:ext cx="6293544" cy="5055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6891" y="6100057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Kaschei’s</a:t>
            </a:r>
            <a:r>
              <a:rPr lang="en-US" dirty="0"/>
              <a:t> Magic </a:t>
            </a:r>
            <a:r>
              <a:rPr lang="en-US" dirty="0" smtClean="0"/>
              <a:t>Garden</a:t>
            </a:r>
          </a:p>
          <a:p>
            <a:pPr algn="ctr"/>
            <a:r>
              <a:rPr lang="en-US" sz="1400" dirty="0" smtClean="0"/>
              <a:t>Stage Décor 1910: </a:t>
            </a:r>
            <a:r>
              <a:rPr lang="en-US" sz="1400" dirty="0" err="1" smtClean="0"/>
              <a:t>Aleksandr</a:t>
            </a:r>
            <a:r>
              <a:rPr lang="en-US" sz="1400" dirty="0" smtClean="0"/>
              <a:t> </a:t>
            </a:r>
            <a:r>
              <a:rPr lang="en-US" sz="1400" dirty="0" err="1" smtClean="0"/>
              <a:t>Golovin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2161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391400" cy="5776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Rimsky-Korsakov, </a:t>
            </a:r>
            <a:r>
              <a:rPr lang="en-US" i="1" dirty="0" smtClean="0"/>
              <a:t>100 Russian Folk Songs </a:t>
            </a:r>
            <a:r>
              <a:rPr lang="en-US" dirty="0" smtClean="0"/>
              <a:t>(1876)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68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391400" cy="5776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Rimsky-Korsakov, </a:t>
            </a:r>
            <a:r>
              <a:rPr lang="en-US" i="1" dirty="0" smtClean="0"/>
              <a:t>100 Russian Folk Songs </a:t>
            </a:r>
            <a:r>
              <a:rPr lang="en-US" dirty="0" smtClean="0"/>
              <a:t>(1876)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7700" y="4267200"/>
            <a:ext cx="17907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57700" y="4114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13558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13558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53050" y="413558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19500" y="4080977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Intro from: 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Rimsky-Korsakov, </a:t>
            </a:r>
            <a:r>
              <a:rPr lang="en-US" i="1" dirty="0" smtClean="0"/>
              <a:t>100 Russian Folk Songs </a:t>
            </a:r>
            <a:r>
              <a:rPr lang="en-US" dirty="0" smtClean="0"/>
              <a:t>(1876)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92" y="640222"/>
            <a:ext cx="5042708" cy="60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70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37888" y="1340643"/>
            <a:ext cx="31242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724088" y="1340643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61688" y="934243"/>
            <a:ext cx="356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St.</a:t>
            </a:r>
            <a:r>
              <a:rPr lang="en-US" altLang="en-US" sz="1400"/>
              <a:t> </a:t>
            </a:r>
            <a:r>
              <a:rPr lang="en-US" altLang="en-US" sz="1400" b="1"/>
              <a:t>Petersburg</a:t>
            </a:r>
            <a:r>
              <a:rPr lang="en-US" altLang="en-US" sz="1200"/>
              <a:t> (folklore, Romantic nationalism)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737619" y="920852"/>
            <a:ext cx="3392488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Moscow </a:t>
            </a:r>
            <a:r>
              <a:rPr lang="en-US" altLang="en-US" sz="1200" dirty="0"/>
              <a:t>(more cosmopolitan, “international”)</a:t>
            </a:r>
            <a:r>
              <a:rPr lang="en-US" altLang="en-US" dirty="0"/>
              <a:t>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837888" y="1340643"/>
            <a:ext cx="3048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Original </a:t>
            </a:r>
            <a:r>
              <a:rPr lang="en-US" altLang="en-US" sz="1000" i="1"/>
              <a:t>kuchka</a:t>
            </a:r>
            <a:r>
              <a:rPr lang="en-US" altLang="en-US" sz="1000"/>
              <a:t>, ca. 1858-71: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Mily Balakirev</a:t>
            </a:r>
            <a:r>
              <a:rPr lang="en-US" altLang="en-US" sz="1000"/>
              <a:t> (leader of “amateur composers”)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Nikolay Rimsky-Korsakov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Aleksandr Borodin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Modest Musorgsky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César Cui</a:t>
            </a:r>
          </a:p>
          <a:p>
            <a:pPr eaLnBrk="1" hangingPunct="1"/>
            <a:endParaRPr lang="en-US" altLang="en-US" sz="1000" u="sng"/>
          </a:p>
          <a:p>
            <a:pPr eaLnBrk="1" hangingPunct="1"/>
            <a:r>
              <a:rPr lang="en-US" altLang="en-US" sz="1000"/>
              <a:t>(initially: anti-institutional; emphasis on Russia’s claim of difference from the West)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876488" y="1493043"/>
            <a:ext cx="297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00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562288" y="202644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724088" y="1493043"/>
            <a:ext cx="320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1860s, 1870s, early 1880s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Anton Rubinstein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Pyotr Il’yich Tchaikovsky</a:t>
            </a:r>
            <a:r>
              <a:rPr lang="en-US" altLang="en-US" sz="1000"/>
              <a:t> (but “early Tchaikovsky”—1860s and early 1870s—had some ties to Balakirev and the folkloric school)</a:t>
            </a:r>
          </a:p>
          <a:p>
            <a:pPr eaLnBrk="1" hangingPunct="1"/>
            <a:r>
              <a:rPr lang="en-US" altLang="en-US" sz="1000"/>
              <a:t>   </a:t>
            </a:r>
          </a:p>
          <a:p>
            <a:pPr eaLnBrk="1" hangingPunct="1"/>
            <a:r>
              <a:rPr lang="en-US" altLang="en-US" sz="1000"/>
              <a:t>     (pro-institutional; more “Westernizing”)</a:t>
            </a: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914088" y="3702843"/>
            <a:ext cx="3048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4647888" y="3702843"/>
            <a:ext cx="3429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914088" y="3702843"/>
            <a:ext cx="2971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1880s, 1890s, early 1900s: the “Belyaev Circle” in and around the St. Petersburg Conservatory: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Nikolay Rimsky-Korsakov</a:t>
            </a:r>
            <a:r>
              <a:rPr lang="en-US" altLang="en-US" sz="1000"/>
              <a:t> (leader, now fully</a:t>
            </a:r>
          </a:p>
          <a:p>
            <a:pPr eaLnBrk="1" hangingPunct="1"/>
            <a:r>
              <a:rPr lang="en-US" altLang="en-US" sz="1000"/>
              <a:t>              professionalized)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Aleksandr Glazunov</a:t>
            </a:r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Anatoly Lyadov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(formalization of the </a:t>
            </a:r>
            <a:r>
              <a:rPr lang="en-US" altLang="en-US" sz="1000" i="1"/>
              <a:t>kuchka</a:t>
            </a:r>
            <a:r>
              <a:rPr lang="en-US" altLang="en-US" sz="1000"/>
              <a:t> traditons: folklore,</a:t>
            </a:r>
          </a:p>
          <a:p>
            <a:pPr eaLnBrk="1" hangingPunct="1"/>
            <a:r>
              <a:rPr lang="en-US" altLang="en-US" sz="1000"/>
              <a:t>“exotic” harmony, and orchestral color)</a:t>
            </a: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4876488" y="3779043"/>
            <a:ext cx="3048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1880s, 1890s, early 1900s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Centering around the Moscow Conservatory and much influenced by the “style of Tchaikovsky.”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Anton Arensky</a:t>
            </a:r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Sergey Taneyev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(virtuosity; dazzling showmanship; high craft)</a:t>
            </a:r>
          </a:p>
        </p:txBody>
      </p: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1599888" y="5988843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 dirty="0"/>
              <a:t>Igor Stravinsky</a:t>
            </a:r>
          </a:p>
          <a:p>
            <a:pPr eaLnBrk="1" hangingPunct="1"/>
            <a:r>
              <a:rPr lang="en-US" altLang="en-US" sz="1200" u="sng" dirty="0"/>
              <a:t>Sergey Prokofiev</a:t>
            </a:r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5562288" y="5988843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/>
              <a:t>Sergey Rachmaninoff</a:t>
            </a:r>
          </a:p>
          <a:p>
            <a:pPr eaLnBrk="1" hangingPunct="1"/>
            <a:r>
              <a:rPr lang="en-US" altLang="en-US" sz="1200" u="sng"/>
              <a:t>Aleksandr Skryabin</a:t>
            </a:r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>
            <a:off x="2209488" y="332184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6248088" y="332184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2"/>
          <p:cNvSpPr>
            <a:spLocks noChangeShapeType="1"/>
          </p:cNvSpPr>
          <p:nvPr/>
        </p:nvSpPr>
        <p:spPr bwMode="auto">
          <a:xfrm>
            <a:off x="2133288" y="56078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25"/>
          <p:cNvSpPr>
            <a:spLocks noChangeShapeType="1"/>
          </p:cNvSpPr>
          <p:nvPr/>
        </p:nvSpPr>
        <p:spPr bwMode="auto">
          <a:xfrm>
            <a:off x="6248088" y="56078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8910" y="284860"/>
            <a:ext cx="1981200" cy="304800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Mikhail Glinka (1804-57)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70874" y="626740"/>
            <a:ext cx="1600512" cy="324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052" idx="0"/>
          </p:cNvCxnSpPr>
          <p:nvPr/>
        </p:nvCxnSpPr>
        <p:spPr>
          <a:xfrm flipH="1">
            <a:off x="2545245" y="626740"/>
            <a:ext cx="1925630" cy="30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3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661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Russian musical tradition stemming from Glinka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2286000"/>
            <a:ext cx="2514600" cy="1752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288136"/>
            <a:ext cx="2438400" cy="1600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403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characters:                                          Supernatural characters/events:</a:t>
            </a:r>
          </a:p>
          <a:p>
            <a:r>
              <a:rPr lang="en-US" dirty="0" smtClean="0"/>
              <a:t>Diatonic music		                      Chromatic or artificial scales/collections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22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254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Firebird</a:t>
            </a:r>
            <a:r>
              <a:rPr lang="en-US" dirty="0" smtClean="0"/>
              <a:t>, “Infernal Dance of King </a:t>
            </a:r>
            <a:r>
              <a:rPr lang="en-US" dirty="0" err="1" smtClean="0"/>
              <a:t>Kaschei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0" y="1012677"/>
            <a:ext cx="5219344" cy="32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254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Firebird</a:t>
            </a:r>
            <a:r>
              <a:rPr lang="en-US" dirty="0" smtClean="0"/>
              <a:t>, “Infernal Dance of King </a:t>
            </a:r>
            <a:r>
              <a:rPr lang="en-US" dirty="0" err="1" smtClean="0"/>
              <a:t>Kaschei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5054" y="439453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Sharp-cornered angularity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0" y="1012677"/>
            <a:ext cx="5219344" cy="32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254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Firebird</a:t>
            </a:r>
            <a:r>
              <a:rPr lang="en-US" dirty="0" smtClean="0"/>
              <a:t>, “Infernal Dance of King </a:t>
            </a:r>
            <a:r>
              <a:rPr lang="en-US" dirty="0" err="1" smtClean="0"/>
              <a:t>Kaschei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5054" y="4394536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Sharp-cornered angularity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Stravinskian</a:t>
            </a:r>
            <a:r>
              <a:rPr lang="en-US" dirty="0" smtClean="0"/>
              <a:t> </a:t>
            </a:r>
            <a:r>
              <a:rPr lang="en-US" i="1" dirty="0" err="1" smtClean="0"/>
              <a:t>sforzando</a:t>
            </a:r>
            <a:r>
              <a:rPr lang="en-US" dirty="0" smtClean="0"/>
              <a:t> accent:      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0" y="1012677"/>
            <a:ext cx="5219344" cy="3209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70" y="4927936"/>
            <a:ext cx="20116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254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Firebird</a:t>
            </a:r>
            <a:r>
              <a:rPr lang="en-US" dirty="0" smtClean="0"/>
              <a:t>, “Infernal Dance of King </a:t>
            </a:r>
            <a:r>
              <a:rPr lang="en-US" dirty="0" err="1" smtClean="0"/>
              <a:t>Kaschei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5054" y="4394536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Sharp-cornered angularity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Stravinskian</a:t>
            </a:r>
            <a:r>
              <a:rPr lang="en-US" dirty="0" smtClean="0"/>
              <a:t> </a:t>
            </a:r>
            <a:r>
              <a:rPr lang="en-US" i="1" dirty="0" err="1" smtClean="0"/>
              <a:t>sforzando</a:t>
            </a:r>
            <a:r>
              <a:rPr lang="en-US" dirty="0" smtClean="0"/>
              <a:t> accent:     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Octatonicism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0" y="1012677"/>
            <a:ext cx="5219344" cy="3209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70" y="4927936"/>
            <a:ext cx="20116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254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Firebird</a:t>
            </a:r>
            <a:r>
              <a:rPr lang="en-US" dirty="0" smtClean="0"/>
              <a:t>, “Infernal Dance of King </a:t>
            </a:r>
            <a:r>
              <a:rPr lang="en-US" dirty="0" err="1" smtClean="0"/>
              <a:t>Kaschei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5054" y="4394536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Sharp-cornered angularity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Stravinskian</a:t>
            </a:r>
            <a:r>
              <a:rPr lang="en-US" dirty="0" smtClean="0"/>
              <a:t> </a:t>
            </a:r>
            <a:r>
              <a:rPr lang="en-US" i="1" dirty="0" err="1" smtClean="0"/>
              <a:t>sforzando</a:t>
            </a:r>
            <a:r>
              <a:rPr lang="en-US" dirty="0" smtClean="0"/>
              <a:t> accent:     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Octatonicism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High-modernist “rewriting” of . . . .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0" y="1012677"/>
            <a:ext cx="5219344" cy="3209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70" y="4927936"/>
            <a:ext cx="20116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8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254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Firebird</a:t>
            </a:r>
            <a:r>
              <a:rPr lang="en-US" dirty="0" smtClean="0"/>
              <a:t>, “Infernal Dance of King </a:t>
            </a:r>
            <a:r>
              <a:rPr lang="en-US" dirty="0" err="1" smtClean="0"/>
              <a:t>Kaschei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5054" y="4394536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Sharp-cornered angularity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Stravinskian</a:t>
            </a:r>
            <a:r>
              <a:rPr lang="en-US" dirty="0" smtClean="0"/>
              <a:t> </a:t>
            </a:r>
            <a:r>
              <a:rPr lang="en-US" i="1" dirty="0" err="1" smtClean="0"/>
              <a:t>sforzando</a:t>
            </a:r>
            <a:r>
              <a:rPr lang="en-US" dirty="0" smtClean="0"/>
              <a:t> accent:     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Octatonicism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High-modernist “rewriting” of . . . .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0" y="1012677"/>
            <a:ext cx="5219344" cy="3209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70" y="4927936"/>
            <a:ext cx="201168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5005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(Tchaikovsky, </a:t>
            </a:r>
            <a:r>
              <a:rPr lang="en-US" sz="1200" i="1" dirty="0" smtClean="0"/>
              <a:t>Nutcracker</a:t>
            </a:r>
            <a:r>
              <a:rPr lang="en-US" sz="1200" dirty="0" smtClean="0"/>
              <a:t>, Act 1, “</a:t>
            </a:r>
            <a:r>
              <a:rPr lang="en-US" sz="1200" dirty="0" err="1" smtClean="0"/>
              <a:t>Drosselmeyer’s</a:t>
            </a:r>
            <a:r>
              <a:rPr lang="en-US" sz="1200" dirty="0" smtClean="0"/>
              <a:t> Presents”)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9839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407766"/>
            <a:ext cx="365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1908 – Paris! </a:t>
            </a:r>
            <a:r>
              <a:rPr lang="en-US" i="1" dirty="0" smtClean="0"/>
              <a:t>Boris Godunov</a:t>
            </a:r>
            <a:r>
              <a:rPr lang="en-US" dirty="0" smtClean="0"/>
              <a:t>, complete, with Fyodor Chaliapin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1909 – Paris!  More Russian operas (R-K, </a:t>
            </a:r>
            <a:r>
              <a:rPr lang="en-US" i="1" dirty="0" smtClean="0"/>
              <a:t>Ivan the Terrible</a:t>
            </a:r>
            <a:r>
              <a:rPr lang="en-US" dirty="0" smtClean="0"/>
              <a:t>; 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</a:t>
            </a:r>
            <a:r>
              <a:rPr lang="en-US" dirty="0" smtClean="0"/>
              <a:t>; Borodin, </a:t>
            </a:r>
            <a:r>
              <a:rPr lang="en-US" i="1" dirty="0" smtClean="0"/>
              <a:t>Prince Igor</a:t>
            </a:r>
            <a:r>
              <a:rPr lang="en-US" dirty="0"/>
              <a:t>) . . . and  . . . the </a:t>
            </a:r>
            <a:r>
              <a:rPr lang="en-US" i="1" dirty="0"/>
              <a:t>Ballets </a:t>
            </a:r>
            <a:r>
              <a:rPr lang="en-US" i="1" dirty="0" err="1"/>
              <a:t>russes</a:t>
            </a:r>
            <a:r>
              <a:rPr lang="en-US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1910 – Paris: </a:t>
            </a:r>
            <a:r>
              <a:rPr lang="en-US" i="1" dirty="0" smtClean="0"/>
              <a:t>The Firebird</a:t>
            </a:r>
            <a:r>
              <a:rPr lang="en-US" dirty="0" smtClean="0"/>
              <a:t>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89445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1911??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3040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6896" y="411262"/>
            <a:ext cx="365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Stravinsky, </a:t>
            </a:r>
            <a:r>
              <a:rPr lang="en-US" sz="2400" i="1" dirty="0" err="1" smtClean="0"/>
              <a:t>Petrushka</a:t>
            </a:r>
            <a:r>
              <a:rPr lang="en-US" sz="2400" dirty="0" smtClean="0"/>
              <a:t> (1911)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9" y="1018309"/>
            <a:ext cx="8389882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2260" y="605206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Igor Stravinsky, </a:t>
            </a:r>
            <a:r>
              <a:rPr lang="en-US" dirty="0" err="1" smtClean="0"/>
              <a:t>Vaslav</a:t>
            </a:r>
            <a:r>
              <a:rPr lang="en-US" dirty="0" smtClean="0"/>
              <a:t> </a:t>
            </a:r>
            <a:r>
              <a:rPr lang="en-US" dirty="0" err="1" smtClean="0"/>
              <a:t>Nijinksy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5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6394" y="6096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Stravinsky, </a:t>
            </a:r>
            <a:r>
              <a:rPr lang="en-US" i="1" dirty="0" smtClean="0"/>
              <a:t>Petrushka</a:t>
            </a:r>
            <a:r>
              <a:rPr lang="en-US" dirty="0" smtClean="0"/>
              <a:t> (1911): “Opening Scene ”</a:t>
            </a:r>
          </a:p>
          <a:p>
            <a:pPr algn="ctr"/>
            <a:r>
              <a:rPr lang="en-US" sz="1400" dirty="0" smtClean="0"/>
              <a:t>Recreation of the 1911 staging (Rudolf Nureyev)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1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37888" y="1340643"/>
            <a:ext cx="31242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724088" y="1340643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61688" y="934243"/>
            <a:ext cx="356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St.</a:t>
            </a:r>
            <a:r>
              <a:rPr lang="en-US" altLang="en-US" sz="1400"/>
              <a:t> </a:t>
            </a:r>
            <a:r>
              <a:rPr lang="en-US" altLang="en-US" sz="1400" b="1"/>
              <a:t>Petersburg</a:t>
            </a:r>
            <a:r>
              <a:rPr lang="en-US" altLang="en-US" sz="1200"/>
              <a:t> (folklore, Romantic nationalism)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737619" y="920852"/>
            <a:ext cx="3392488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Moscow </a:t>
            </a:r>
            <a:r>
              <a:rPr lang="en-US" altLang="en-US" sz="1200" dirty="0"/>
              <a:t>(more cosmopolitan, “international”)</a:t>
            </a:r>
            <a:r>
              <a:rPr lang="en-US" altLang="en-US" dirty="0"/>
              <a:t>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837888" y="1340643"/>
            <a:ext cx="3048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Original </a:t>
            </a:r>
            <a:r>
              <a:rPr lang="en-US" altLang="en-US" sz="1000" i="1"/>
              <a:t>kuchka</a:t>
            </a:r>
            <a:r>
              <a:rPr lang="en-US" altLang="en-US" sz="1000"/>
              <a:t>, ca. 1858-71: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Mily Balakirev</a:t>
            </a:r>
            <a:r>
              <a:rPr lang="en-US" altLang="en-US" sz="1000"/>
              <a:t> (leader of “amateur composers”)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Nikolay Rimsky-Korsakov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Aleksandr Borodin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Modest Musorgsky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César Cui</a:t>
            </a:r>
          </a:p>
          <a:p>
            <a:pPr eaLnBrk="1" hangingPunct="1"/>
            <a:endParaRPr lang="en-US" altLang="en-US" sz="1000" u="sng"/>
          </a:p>
          <a:p>
            <a:pPr eaLnBrk="1" hangingPunct="1"/>
            <a:r>
              <a:rPr lang="en-US" altLang="en-US" sz="1000"/>
              <a:t>(initially: anti-institutional; emphasis on Russia’s claim of difference from the West)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876488" y="1493043"/>
            <a:ext cx="297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00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562288" y="202644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724088" y="1493043"/>
            <a:ext cx="320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1860s, 1870s, early 1880s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Anton Rubinstein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Pyotr Il’yich Tchaikovsky</a:t>
            </a:r>
            <a:r>
              <a:rPr lang="en-US" altLang="en-US" sz="1000"/>
              <a:t> (but “early Tchaikovsky”—1860s and early 1870s—had some ties to Balakirev and the folkloric school)</a:t>
            </a:r>
          </a:p>
          <a:p>
            <a:pPr eaLnBrk="1" hangingPunct="1"/>
            <a:r>
              <a:rPr lang="en-US" altLang="en-US" sz="1000"/>
              <a:t>   </a:t>
            </a:r>
          </a:p>
          <a:p>
            <a:pPr eaLnBrk="1" hangingPunct="1"/>
            <a:r>
              <a:rPr lang="en-US" altLang="en-US" sz="1000"/>
              <a:t>     (pro-institutional; more “Westernizing”)</a:t>
            </a: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914088" y="3702843"/>
            <a:ext cx="3048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4647888" y="3702843"/>
            <a:ext cx="3429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914088" y="3702843"/>
            <a:ext cx="2971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1880s, 1890s, early 1900s: the “Belyaev Circle” in and around the St. Petersburg Conservatory: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Nikolay Rimsky-Korsakov</a:t>
            </a:r>
            <a:r>
              <a:rPr lang="en-US" altLang="en-US" sz="1000"/>
              <a:t> (leader, now fully</a:t>
            </a:r>
          </a:p>
          <a:p>
            <a:pPr eaLnBrk="1" hangingPunct="1"/>
            <a:r>
              <a:rPr lang="en-US" altLang="en-US" sz="1000"/>
              <a:t>              professionalized)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Aleksandr Glazunov</a:t>
            </a:r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Anatoly Lyadov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(formalization of the </a:t>
            </a:r>
            <a:r>
              <a:rPr lang="en-US" altLang="en-US" sz="1000" i="1"/>
              <a:t>kuchka</a:t>
            </a:r>
            <a:r>
              <a:rPr lang="en-US" altLang="en-US" sz="1000"/>
              <a:t> traditons: folklore,</a:t>
            </a:r>
          </a:p>
          <a:p>
            <a:pPr eaLnBrk="1" hangingPunct="1"/>
            <a:r>
              <a:rPr lang="en-US" altLang="en-US" sz="1000"/>
              <a:t>“exotic” harmony, and orchestral color)</a:t>
            </a: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4876488" y="3779043"/>
            <a:ext cx="3048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1880s, 1890s, early 1900s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Centering around the Moscow Conservatory and much influenced by the “style of Tchaikovsky.”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Anton Arensky</a:t>
            </a:r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Sergey Taneyev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(virtuosity; dazzling showmanship; high craft)</a:t>
            </a:r>
          </a:p>
        </p:txBody>
      </p: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1599888" y="5988843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 dirty="0"/>
              <a:t>Igor Stravinsky</a:t>
            </a:r>
          </a:p>
          <a:p>
            <a:pPr eaLnBrk="1" hangingPunct="1"/>
            <a:r>
              <a:rPr lang="en-US" altLang="en-US" sz="1200" u="sng" dirty="0"/>
              <a:t>Sergey Prokofiev</a:t>
            </a:r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5562288" y="5988843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/>
              <a:t>Sergey Rachmaninoff</a:t>
            </a:r>
          </a:p>
          <a:p>
            <a:pPr eaLnBrk="1" hangingPunct="1"/>
            <a:r>
              <a:rPr lang="en-US" altLang="en-US" sz="1200" u="sng"/>
              <a:t>Aleksandr Skryabin</a:t>
            </a:r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>
            <a:off x="2209488" y="332184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6248088" y="332184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2"/>
          <p:cNvSpPr>
            <a:spLocks noChangeShapeType="1"/>
          </p:cNvSpPr>
          <p:nvPr/>
        </p:nvSpPr>
        <p:spPr bwMode="auto">
          <a:xfrm>
            <a:off x="2133288" y="56078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25"/>
          <p:cNvSpPr>
            <a:spLocks noChangeShapeType="1"/>
          </p:cNvSpPr>
          <p:nvPr/>
        </p:nvSpPr>
        <p:spPr bwMode="auto">
          <a:xfrm>
            <a:off x="6248088" y="56078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70507" y="5988843"/>
            <a:ext cx="1600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8910" y="284860"/>
            <a:ext cx="1981200" cy="304800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Mikhail Glinka (1804-57)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70874" y="626740"/>
            <a:ext cx="1600512" cy="324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052" idx="0"/>
          </p:cNvCxnSpPr>
          <p:nvPr/>
        </p:nvCxnSpPr>
        <p:spPr>
          <a:xfrm flipH="1">
            <a:off x="2545245" y="626740"/>
            <a:ext cx="1925630" cy="30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3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6394" y="6096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(1911): “Russian Dance”</a:t>
            </a:r>
          </a:p>
          <a:p>
            <a:pPr algn="ctr"/>
            <a:r>
              <a:rPr lang="en-US" sz="1400" dirty="0" smtClean="0"/>
              <a:t>Recreation of the 1911 staging (Rudolf Nureyev)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0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6394" y="6096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Stravinsky, </a:t>
            </a:r>
            <a:r>
              <a:rPr lang="en-US" i="1" dirty="0" smtClean="0"/>
              <a:t>Petrushka</a:t>
            </a:r>
            <a:r>
              <a:rPr lang="en-US" dirty="0" smtClean="0"/>
              <a:t> (1911): </a:t>
            </a:r>
            <a:r>
              <a:rPr lang="en-US" dirty="0"/>
              <a:t>“Chez </a:t>
            </a:r>
            <a:r>
              <a:rPr lang="en-US" dirty="0" err="1"/>
              <a:t>Petrouchka</a:t>
            </a:r>
            <a:r>
              <a:rPr lang="en-US" dirty="0"/>
              <a:t>”</a:t>
            </a:r>
          </a:p>
          <a:p>
            <a:pPr algn="ctr"/>
            <a:r>
              <a:rPr lang="en-US" sz="1400" dirty="0" smtClean="0"/>
              <a:t>Recreation of the 1911 staging (Rudolf Nureyev)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83"/>
            <a:ext cx="9144000" cy="5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9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6394" y="6096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Stravinsky, </a:t>
            </a:r>
            <a:r>
              <a:rPr lang="en-US" i="1" dirty="0" smtClean="0"/>
              <a:t>Petrushka</a:t>
            </a:r>
            <a:r>
              <a:rPr lang="en-US" dirty="0" smtClean="0"/>
              <a:t> (1911): </a:t>
            </a:r>
            <a:r>
              <a:rPr lang="en-US" dirty="0"/>
              <a:t>“Curses of Petrushka”</a:t>
            </a:r>
          </a:p>
          <a:p>
            <a:pPr algn="ctr"/>
            <a:r>
              <a:rPr lang="en-US" sz="1400" dirty="0" smtClean="0"/>
              <a:t>Recreation of the 1911 staging (Rudolf Nureyev)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83"/>
            <a:ext cx="9144000" cy="5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29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" y="304800"/>
            <a:ext cx="9066579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2891" y="3020288"/>
            <a:ext cx="990600" cy="484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2445322"/>
            <a:ext cx="1198418" cy="3948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3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304956"/>
            <a:ext cx="4389261" cy="4389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16" y="2209800"/>
            <a:ext cx="4733957" cy="2952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3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Petersburg, c. 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74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1068987"/>
            <a:ext cx="8153400" cy="5432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011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Petersburg, Winter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82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1977</Words>
  <Application>Microsoft Office PowerPoint</Application>
  <PresentationFormat>On-screen Show (4:3)</PresentationFormat>
  <Paragraphs>332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87</cp:revision>
  <dcterms:created xsi:type="dcterms:W3CDTF">2016-02-28T17:55:24Z</dcterms:created>
  <dcterms:modified xsi:type="dcterms:W3CDTF">2019-04-28T12:32:05Z</dcterms:modified>
</cp:coreProperties>
</file>