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426" r:id="rId4"/>
    <p:sldId id="385" r:id="rId5"/>
    <p:sldId id="405" r:id="rId6"/>
    <p:sldId id="433" r:id="rId7"/>
    <p:sldId id="384" r:id="rId8"/>
    <p:sldId id="427" r:id="rId9"/>
    <p:sldId id="428" r:id="rId10"/>
    <p:sldId id="424" r:id="rId11"/>
    <p:sldId id="425" r:id="rId12"/>
    <p:sldId id="406" r:id="rId13"/>
    <p:sldId id="259" r:id="rId14"/>
    <p:sldId id="260" r:id="rId15"/>
    <p:sldId id="269" r:id="rId16"/>
    <p:sldId id="270" r:id="rId17"/>
    <p:sldId id="435" r:id="rId18"/>
    <p:sldId id="261" r:id="rId19"/>
    <p:sldId id="284" r:id="rId20"/>
    <p:sldId id="285" r:id="rId21"/>
    <p:sldId id="292" r:id="rId22"/>
    <p:sldId id="286" r:id="rId23"/>
    <p:sldId id="293" r:id="rId24"/>
    <p:sldId id="429" r:id="rId25"/>
    <p:sldId id="434" r:id="rId26"/>
    <p:sldId id="287" r:id="rId27"/>
    <p:sldId id="294" r:id="rId28"/>
    <p:sldId id="389" r:id="rId29"/>
    <p:sldId id="288" r:id="rId30"/>
    <p:sldId id="289" r:id="rId31"/>
    <p:sldId id="262" r:id="rId32"/>
    <p:sldId id="263" r:id="rId33"/>
    <p:sldId id="410" r:id="rId34"/>
    <p:sldId id="430" r:id="rId35"/>
    <p:sldId id="436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8" r:id="rId44"/>
    <p:sldId id="419" r:id="rId45"/>
    <p:sldId id="420" r:id="rId46"/>
    <p:sldId id="421" r:id="rId47"/>
    <p:sldId id="422" r:id="rId48"/>
    <p:sldId id="423" r:id="rId49"/>
    <p:sldId id="297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72" r:id="rId59"/>
    <p:sldId id="373" r:id="rId60"/>
    <p:sldId id="374" r:id="rId61"/>
    <p:sldId id="375" r:id="rId62"/>
    <p:sldId id="299" r:id="rId63"/>
    <p:sldId id="314" r:id="rId64"/>
    <p:sldId id="398" r:id="rId65"/>
    <p:sldId id="315" r:id="rId66"/>
    <p:sldId id="397" r:id="rId67"/>
    <p:sldId id="310" r:id="rId68"/>
    <p:sldId id="311" r:id="rId69"/>
    <p:sldId id="312" r:id="rId70"/>
    <p:sldId id="313" r:id="rId71"/>
    <p:sldId id="399" r:id="rId72"/>
    <p:sldId id="316" r:id="rId73"/>
    <p:sldId id="400" r:id="rId74"/>
    <p:sldId id="407" r:id="rId75"/>
    <p:sldId id="408" r:id="rId76"/>
    <p:sldId id="401" r:id="rId77"/>
    <p:sldId id="307" r:id="rId78"/>
    <p:sldId id="376" r:id="rId79"/>
    <p:sldId id="377" r:id="rId80"/>
    <p:sldId id="378" r:id="rId81"/>
    <p:sldId id="379" r:id="rId82"/>
    <p:sldId id="380" r:id="rId83"/>
    <p:sldId id="381" r:id="rId84"/>
    <p:sldId id="382" r:id="rId85"/>
    <p:sldId id="319" r:id="rId86"/>
    <p:sldId id="320" r:id="rId87"/>
    <p:sldId id="304" r:id="rId88"/>
    <p:sldId id="437" r:id="rId89"/>
    <p:sldId id="432" r:id="rId90"/>
    <p:sldId id="333" r:id="rId91"/>
    <p:sldId id="383" r:id="rId92"/>
    <p:sldId id="337" r:id="rId93"/>
    <p:sldId id="336" r:id="rId94"/>
    <p:sldId id="338" r:id="rId95"/>
    <p:sldId id="402" r:id="rId96"/>
    <p:sldId id="339" r:id="rId97"/>
    <p:sldId id="403" r:id="rId98"/>
    <p:sldId id="404" r:id="rId99"/>
    <p:sldId id="334" r:id="rId100"/>
    <p:sldId id="340" r:id="rId101"/>
    <p:sldId id="341" r:id="rId102"/>
    <p:sldId id="342" r:id="rId103"/>
    <p:sldId id="343" r:id="rId104"/>
    <p:sldId id="344" r:id="rId105"/>
    <p:sldId id="345" r:id="rId106"/>
    <p:sldId id="306" r:id="rId107"/>
    <p:sldId id="347" r:id="rId108"/>
    <p:sldId id="265" r:id="rId109"/>
    <p:sldId id="325" r:id="rId110"/>
    <p:sldId id="326" r:id="rId111"/>
    <p:sldId id="321" r:id="rId112"/>
    <p:sldId id="324" r:id="rId113"/>
    <p:sldId id="323" r:id="rId114"/>
    <p:sldId id="327" r:id="rId115"/>
    <p:sldId id="348" r:id="rId116"/>
    <p:sldId id="349" r:id="rId1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6C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5754-1FC2-403F-8ADD-DDD7DE129C5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7FAC-BEFE-4DC2-91B3-9856339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1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5754-1FC2-403F-8ADD-DDD7DE129C5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7FAC-BEFE-4DC2-91B3-9856339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8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5754-1FC2-403F-8ADD-DDD7DE129C5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7FAC-BEFE-4DC2-91B3-9856339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0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5754-1FC2-403F-8ADD-DDD7DE129C5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7FAC-BEFE-4DC2-91B3-9856339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7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5754-1FC2-403F-8ADD-DDD7DE129C5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7FAC-BEFE-4DC2-91B3-9856339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5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5754-1FC2-403F-8ADD-DDD7DE129C5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7FAC-BEFE-4DC2-91B3-9856339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2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5754-1FC2-403F-8ADD-DDD7DE129C5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7FAC-BEFE-4DC2-91B3-9856339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9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5754-1FC2-403F-8ADD-DDD7DE129C5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7FAC-BEFE-4DC2-91B3-9856339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9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5754-1FC2-403F-8ADD-DDD7DE129C5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7FAC-BEFE-4DC2-91B3-9856339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7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5754-1FC2-403F-8ADD-DDD7DE129C5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7FAC-BEFE-4DC2-91B3-9856339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7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5754-1FC2-403F-8ADD-DDD7DE129C5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7FAC-BEFE-4DC2-91B3-9856339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0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E5754-1FC2-403F-8ADD-DDD7DE129C5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7FAC-BEFE-4DC2-91B3-9856339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0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2400" y="0"/>
            <a:ext cx="9296400" cy="69342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53553"/>
            <a:ext cx="7772400" cy="5427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8747" y="354261"/>
            <a:ext cx="369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howcard Gothic" panose="04020904020102020604" pitchFamily="82" charset="0"/>
              </a:rPr>
              <a:t>High Modernism, 1900-14</a:t>
            </a:r>
            <a:endParaRPr lang="en-US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9270" y="6238715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howcard Gothic" panose="04020904020102020604" pitchFamily="82" charset="0"/>
              </a:rPr>
              <a:t>Wassily</a:t>
            </a:r>
            <a:r>
              <a:rPr lang="en-US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 Kandinsky,</a:t>
            </a:r>
            <a:r>
              <a:rPr lang="en-US" i="1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 Composition 5 </a:t>
            </a:r>
            <a:r>
              <a:rPr lang="en-US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(1911)</a:t>
            </a:r>
            <a:endParaRPr lang="en-US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79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8247"/>
            <a:ext cx="22860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Early Modernism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(“Generation of the 1860s”)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1309642"/>
            <a:ext cx="2286000" cy="58477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5050"/>
                </a:solidFill>
              </a:rPr>
              <a:t>High Modernism</a:t>
            </a:r>
          </a:p>
          <a:p>
            <a:r>
              <a:rPr lang="en-US" sz="1400" dirty="0" smtClean="0">
                <a:solidFill>
                  <a:srgbClr val="FF5050"/>
                </a:solidFill>
              </a:rPr>
              <a:t>(into the 20</a:t>
            </a:r>
            <a:r>
              <a:rPr lang="en-US" sz="1400" baseline="30000" dirty="0" smtClean="0">
                <a:solidFill>
                  <a:srgbClr val="FF5050"/>
                </a:solidFill>
              </a:rPr>
              <a:t>th</a:t>
            </a:r>
            <a:r>
              <a:rPr lang="en-US" sz="1400" dirty="0" smtClean="0">
                <a:solidFill>
                  <a:srgbClr val="FF5050"/>
                </a:solidFill>
              </a:rPr>
              <a:t> century)</a:t>
            </a:r>
            <a:endParaRPr lang="en-US" sz="1400" dirty="0">
              <a:solidFill>
                <a:srgbClr val="FF5050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 rot="16200000">
            <a:off x="4006488" y="-1098914"/>
            <a:ext cx="457200" cy="4026628"/>
          </a:xfrm>
          <a:prstGeom prst="curvedLef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3389" y="2657742"/>
            <a:ext cx="708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Emergence of a fully formed </a:t>
            </a:r>
            <a:r>
              <a:rPr lang="en-US" sz="1600" u="sng" dirty="0" smtClean="0"/>
              <a:t>Institution of Art Music</a:t>
            </a:r>
            <a:r>
              <a:rPr lang="en-US" sz="1600" dirty="0" smtClean="0"/>
              <a:t>—ordered and administered by bureaucracies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Postulate of originality: the demand for each composer to forge a unique sound or style in order to compete, to be noticed as a major player within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Ominpresent</a:t>
            </a:r>
            <a:r>
              <a:rPr lang="en-US" sz="1600" dirty="0" smtClean="0"/>
              <a:t> debates about the future of the tradition: what are the imperatives of “musical progress” in a new 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Aesthetic encounters with the onrush of “real-world” technological modernity, scientific inquiries into acoustics and hearing,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Dilemma: should one embrace the emerging technologized and administered world or offer a critique of it (or an escape from it)?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344684"/>
            <a:ext cx="161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Transitioning. . . . 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2007" y="2282608"/>
            <a:ext cx="266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the 1890s, early 1900s: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57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83935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Expressionism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1" y="333998"/>
            <a:ext cx="2362200" cy="3009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0"/>
            <a:ext cx="3124200" cy="2186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607" y="3489532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Edvard</a:t>
            </a:r>
            <a:r>
              <a:rPr lang="en-US" sz="1200" dirty="0" smtClean="0"/>
              <a:t> Munch, “The Scream” (1893)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69007" y="6248399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Franz Marc, “Three Cats” (1913)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74715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Urgent, extreme psychological states, bold colors, distortion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6659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83935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Expressionism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1" y="333998"/>
            <a:ext cx="2362200" cy="3009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0"/>
            <a:ext cx="3124200" cy="2186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607" y="3489532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Edvard</a:t>
            </a:r>
            <a:r>
              <a:rPr lang="en-US" sz="1200" dirty="0" smtClean="0"/>
              <a:t> Munch, “The Scream” (1893)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69007" y="6248399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Franz Marc, “Three Cats” (1913)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747153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Urgent, extreme psychological states, bold colors, distortion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Exploration of morbid violence, eroticism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6659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83935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Expressionism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1" y="333998"/>
            <a:ext cx="2362200" cy="3009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607" y="3489531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Edvard</a:t>
            </a:r>
            <a:r>
              <a:rPr lang="en-US" sz="1200" dirty="0" smtClean="0"/>
              <a:t> Munch, “The Scream” (1893)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82538" y="6499305"/>
            <a:ext cx="20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Emil </a:t>
            </a:r>
            <a:r>
              <a:rPr lang="en-US" sz="1200" dirty="0" err="1" smtClean="0"/>
              <a:t>Nolde</a:t>
            </a:r>
            <a:r>
              <a:rPr lang="en-US" sz="1200" dirty="0" smtClean="0"/>
              <a:t>, “Masks” (1911)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747153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Urgent, extreme psychological states, bold colors, distortion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Exploration of morbid violence, eroticism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Often featuring anxiety, irrational fear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7" y="3806407"/>
            <a:ext cx="2783793" cy="26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59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83935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Expressionism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1" y="333998"/>
            <a:ext cx="2362200" cy="3009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607" y="3489532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Edvard</a:t>
            </a:r>
            <a:r>
              <a:rPr lang="en-US" sz="1200" dirty="0" smtClean="0"/>
              <a:t> Munch, “The Scream” (1893)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747153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Urgent, extreme psychological states, bold colors, distortion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Exploration of morbid violence, eroticism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Often featuring anxiety, irrational fear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source: not external—all comes from within, the psychological interior</a:t>
            </a:r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82538" y="6499305"/>
            <a:ext cx="20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Emil </a:t>
            </a:r>
            <a:r>
              <a:rPr lang="en-US" sz="1200" dirty="0" err="1" smtClean="0"/>
              <a:t>Nolde</a:t>
            </a:r>
            <a:r>
              <a:rPr lang="en-US" sz="1200" dirty="0" smtClean="0"/>
              <a:t>, “Masks” (1911) 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7" y="3806407"/>
            <a:ext cx="2783793" cy="26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59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83935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Expressionism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1" y="333998"/>
            <a:ext cx="2362200" cy="3009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607" y="3489532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Edvard</a:t>
            </a:r>
            <a:r>
              <a:rPr lang="en-US" sz="1200" dirty="0" smtClean="0"/>
              <a:t> Munch, “The Scream” (1893)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747153"/>
            <a:ext cx="411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Urgent, extreme psychological states, bold colors, distortion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Exploration of morbid violence, eroticism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Often featuring anxiety, irrational fear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source: not external—all comes from within, the psychological interior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Thus: a radical turn away from the objective, into the emphatically, irrationally subjective</a:t>
            </a:r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82538" y="6499305"/>
            <a:ext cx="20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Emil </a:t>
            </a:r>
            <a:r>
              <a:rPr lang="en-US" sz="1200" dirty="0" err="1" smtClean="0"/>
              <a:t>Nolde</a:t>
            </a:r>
            <a:r>
              <a:rPr lang="en-US" sz="1200" dirty="0" smtClean="0"/>
              <a:t>, “Masks” (1911) 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7" y="3806407"/>
            <a:ext cx="2783793" cy="26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59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83935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Expressionism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1" y="333998"/>
            <a:ext cx="2362200" cy="3009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607" y="3489532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Edvard</a:t>
            </a:r>
            <a:r>
              <a:rPr lang="en-US" sz="1200" dirty="0" smtClean="0"/>
              <a:t> Munch, “The Scream” (1893)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747153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Urgent, extreme psychological states, bold colors, distortion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Exploration of morbid violence, eroticism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Often featuring anxiety, irrational fear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source: not external—all comes from within, the psychological interior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Thus: a radical turn away from the objective, into the emphatically, irrationally subjective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At bottom: a higher truth claim than that provided by the false external world, the corrupted world of the everyday</a:t>
            </a:r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82538" y="6499305"/>
            <a:ext cx="20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Emil </a:t>
            </a:r>
            <a:r>
              <a:rPr lang="en-US" sz="1200" dirty="0" err="1" smtClean="0"/>
              <a:t>Nolde</a:t>
            </a:r>
            <a:r>
              <a:rPr lang="en-US" sz="1200" dirty="0" smtClean="0"/>
              <a:t>, “Masks” (1911) 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7" y="3806407"/>
            <a:ext cx="2783793" cy="26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59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9" y="1066800"/>
            <a:ext cx="3505200" cy="4582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04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1911: The “</a:t>
            </a:r>
            <a:r>
              <a:rPr lang="en-US" dirty="0" err="1" smtClean="0"/>
              <a:t>Blaue</a:t>
            </a:r>
            <a:r>
              <a:rPr lang="en-US" dirty="0" smtClean="0"/>
              <a:t> Reiter” Group in Munich (Franz Marc,  </a:t>
            </a:r>
            <a:r>
              <a:rPr lang="en-US" dirty="0" err="1" smtClean="0"/>
              <a:t>Wassily</a:t>
            </a:r>
            <a:r>
              <a:rPr lang="en-US" dirty="0" smtClean="0"/>
              <a:t> Kandinsky)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59" y="1066800"/>
            <a:ext cx="3750976" cy="455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1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9" y="1066800"/>
            <a:ext cx="3505200" cy="4582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04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1911: The “</a:t>
            </a:r>
            <a:r>
              <a:rPr lang="en-US" dirty="0" err="1" smtClean="0"/>
              <a:t>Blaue</a:t>
            </a:r>
            <a:r>
              <a:rPr lang="en-US" dirty="0" smtClean="0"/>
              <a:t> Reiter” Group in Munich (Franz Marc,  </a:t>
            </a:r>
            <a:r>
              <a:rPr lang="en-US" dirty="0" err="1" smtClean="0"/>
              <a:t>Wassily</a:t>
            </a:r>
            <a:r>
              <a:rPr lang="en-US" dirty="0" smtClean="0"/>
              <a:t> Kandinsky)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59" y="1066800"/>
            <a:ext cx="3750976" cy="4553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599" y="5659176"/>
            <a:ext cx="3835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“Schoenberg’s music leads us into a new realm where musical experiences are not acoustic, but purely spiritual.  This is where the ‘music of the future’ begins.” (</a:t>
            </a:r>
            <a:r>
              <a:rPr lang="en-US" sz="1400" dirty="0" err="1" smtClean="0"/>
              <a:t>Wassily</a:t>
            </a:r>
            <a:r>
              <a:rPr lang="en-US" sz="1400" dirty="0" smtClean="0"/>
              <a:t> Kandinsky, 1912)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9324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6553200" cy="4714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6010104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Franz Marc, “The Yellow Cow” (1911)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9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46034"/>
            <a:ext cx="4114800" cy="5409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3126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“Expressionism”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33243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Wassily</a:t>
            </a:r>
            <a:r>
              <a:rPr lang="en-US" dirty="0" smtClean="0"/>
              <a:t> Kandinsky,</a:t>
            </a:r>
            <a:r>
              <a:rPr lang="en-US" i="1" dirty="0" smtClean="0"/>
              <a:t> Improvisation 7 </a:t>
            </a:r>
            <a:r>
              <a:rPr lang="en-US" dirty="0" smtClean="0"/>
              <a:t>(1910)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01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8247"/>
            <a:ext cx="2286000" cy="10772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rgbClr val="00B050"/>
                </a:solidFill>
              </a:rPr>
              <a:t>Early Modernism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(“Generation of the 1860s”)</a:t>
            </a:r>
          </a:p>
          <a:p>
            <a:endParaRPr lang="en-US" sz="1400" dirty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“Late Romanticism”?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1309642"/>
            <a:ext cx="2286000" cy="107721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5050"/>
                </a:solidFill>
              </a:rPr>
              <a:t>High Modernism</a:t>
            </a:r>
          </a:p>
          <a:p>
            <a:r>
              <a:rPr lang="en-US" sz="1400" dirty="0" smtClean="0">
                <a:solidFill>
                  <a:srgbClr val="FF5050"/>
                </a:solidFill>
              </a:rPr>
              <a:t>(into the 20</a:t>
            </a:r>
            <a:r>
              <a:rPr lang="en-US" sz="1400" baseline="30000" dirty="0" smtClean="0">
                <a:solidFill>
                  <a:srgbClr val="FF5050"/>
                </a:solidFill>
              </a:rPr>
              <a:t>th</a:t>
            </a:r>
            <a:r>
              <a:rPr lang="en-US" sz="1400" dirty="0" smtClean="0">
                <a:solidFill>
                  <a:srgbClr val="FF5050"/>
                </a:solidFill>
              </a:rPr>
              <a:t> century)</a:t>
            </a:r>
          </a:p>
          <a:p>
            <a:endParaRPr lang="en-US" sz="1400" dirty="0">
              <a:solidFill>
                <a:srgbClr val="FF5050"/>
              </a:solidFill>
            </a:endParaRPr>
          </a:p>
          <a:p>
            <a:r>
              <a:rPr lang="en-US" b="1" dirty="0" smtClean="0">
                <a:solidFill>
                  <a:srgbClr val="FF5050"/>
                </a:solidFill>
              </a:rPr>
              <a:t>The “New Music”</a:t>
            </a:r>
            <a:endParaRPr lang="en-US" b="1" dirty="0">
              <a:solidFill>
                <a:srgbClr val="FF5050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 rot="16200000">
            <a:off x="4006488" y="-1098914"/>
            <a:ext cx="457200" cy="4026628"/>
          </a:xfrm>
          <a:prstGeom prst="curvedLef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3389" y="2657742"/>
            <a:ext cx="708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Emergence of a fully formed </a:t>
            </a:r>
            <a:r>
              <a:rPr lang="en-US" sz="1600" u="sng" dirty="0" smtClean="0"/>
              <a:t>Institution of Art Music</a:t>
            </a:r>
            <a:r>
              <a:rPr lang="en-US" sz="1600" dirty="0" smtClean="0"/>
              <a:t>—ordered and administered by bureaucracies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Postulate of originality: the demand for each composer to forge a unique sound or style in order to compete, to be noticed as a major player within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Ominpresent</a:t>
            </a:r>
            <a:r>
              <a:rPr lang="en-US" sz="1600" dirty="0" smtClean="0"/>
              <a:t> debates about the future of the tradition: what are the imperatives of “musical progress” in a new 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Aesthetic encounters with the onrush of “real-world” technological modernity, scientific inquiries into acoustics and hearing,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Dilemma: should one embrace the emerging technologized and administered world or offer a critique of it (or an escape from it)?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344684"/>
            <a:ext cx="161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Transitioning. . . . 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2007" y="2282608"/>
            <a:ext cx="266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the 1890s, early 1900s: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99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8" y="685800"/>
            <a:ext cx="7399984" cy="516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9816" y="6012679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Wassily</a:t>
            </a:r>
            <a:r>
              <a:rPr lang="en-US" dirty="0" smtClean="0"/>
              <a:t> Kandinsky,</a:t>
            </a:r>
            <a:r>
              <a:rPr lang="en-US" i="1" dirty="0" smtClean="0"/>
              <a:t> Composition 5 </a:t>
            </a:r>
            <a:r>
              <a:rPr lang="en-US" dirty="0" smtClean="0"/>
              <a:t>(1911)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71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94267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Paintings and Self-Portraits, 1908-1912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66271"/>
            <a:ext cx="3244737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8107" y="6232733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03" y="1595226"/>
            <a:ext cx="2869340" cy="435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37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96634"/>
            <a:ext cx="3330723" cy="45042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3434114" cy="45361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794267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Paintings and Self-Portraits, 1908-1912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62484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1910                                                                 “Red Gaze” (1910)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12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1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Paintings and Self-Portraits, 1908-1912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4" y="1212079"/>
            <a:ext cx="3460505" cy="4933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3500" y="61722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“Hate” (1910)                                                “Thinking” (1910)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17" y="1217065"/>
            <a:ext cx="5600084" cy="492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42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68" y="1752600"/>
            <a:ext cx="4612329" cy="3449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2032" y="558659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Premiere: Berlin, March 1912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9" y="1115010"/>
            <a:ext cx="365402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13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33" y="1588699"/>
            <a:ext cx="5070636" cy="3873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3630804" cy="2715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876800"/>
            <a:ext cx="310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Premiere: Berlin, March 1912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67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33" y="1588699"/>
            <a:ext cx="5070636" cy="3873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3630804" cy="2715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876800"/>
            <a:ext cx="310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Premiere: Berlin, March 1912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562600" y="2742736"/>
            <a:ext cx="685800" cy="685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65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44098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High Modernism: The Generation of the 1880s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1940" y="2976073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 (1874)</a:t>
            </a:r>
          </a:p>
          <a:p>
            <a:endParaRPr lang="en-US" dirty="0"/>
          </a:p>
          <a:p>
            <a:r>
              <a:rPr lang="en-US" dirty="0" smtClean="0"/>
              <a:t>Berg (1881)</a:t>
            </a:r>
          </a:p>
          <a:p>
            <a:endParaRPr lang="en-US" dirty="0" smtClean="0"/>
          </a:p>
          <a:p>
            <a:r>
              <a:rPr lang="en-US" dirty="0" smtClean="0"/>
              <a:t>Webern (1882)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4460" y="2971800"/>
            <a:ext cx="2166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Scriabin (1872)</a:t>
            </a:r>
          </a:p>
          <a:p>
            <a:endParaRPr lang="en-US" dirty="0" smtClean="0"/>
          </a:p>
          <a:p>
            <a:r>
              <a:rPr lang="en-US" dirty="0" smtClean="0"/>
              <a:t>Stravinsky (1882)</a:t>
            </a:r>
          </a:p>
          <a:p>
            <a:endParaRPr lang="en-US" dirty="0"/>
          </a:p>
          <a:p>
            <a:r>
              <a:rPr lang="en-US" dirty="0" smtClean="0"/>
              <a:t>Prokofiev (1891)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80632" y="2971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Bartók</a:t>
            </a:r>
            <a:r>
              <a:rPr lang="en-US" dirty="0" smtClean="0"/>
              <a:t> (1881)</a:t>
            </a:r>
          </a:p>
          <a:p>
            <a:endParaRPr lang="en-US" dirty="0"/>
          </a:p>
          <a:p>
            <a:r>
              <a:rPr lang="en-US" dirty="0" err="1" smtClean="0"/>
              <a:t>Varèse</a:t>
            </a:r>
            <a:r>
              <a:rPr lang="en-US" dirty="0" smtClean="0"/>
              <a:t> (1883)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492" y="5181599"/>
            <a:ext cx="76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Crucial modernist breakthroughs and challenges: 1909-13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514600"/>
            <a:ext cx="2514600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20339" y="2549236"/>
            <a:ext cx="2514600" cy="2286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74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" y="1215267"/>
            <a:ext cx="3588521" cy="4503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16" y="1676400"/>
            <a:ext cx="5116286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1516" y="59817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Monet                                                                       van Gogh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90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7" y="1793193"/>
            <a:ext cx="4458815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8" y="618858"/>
            <a:ext cx="4176193" cy="5320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5016" y="6056120"/>
            <a:ext cx="658738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Van Gogh                                                                                  Munch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96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80217"/>
            <a:ext cx="3704935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95884"/>
            <a:ext cx="4089400" cy="5111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6165791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Picasso		 	</a:t>
            </a:r>
            <a:r>
              <a:rPr lang="en-US" dirty="0"/>
              <a:t>	</a:t>
            </a:r>
            <a:r>
              <a:rPr lang="en-US" dirty="0" smtClean="0"/>
              <a:t>	Matisse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63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6899"/>
            <a:ext cx="2153191" cy="2619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88" y="524305"/>
            <a:ext cx="1766276" cy="2504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1796"/>
            <a:ext cx="1903370" cy="2745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99" y="3538658"/>
            <a:ext cx="1848388" cy="2748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91" y="3525058"/>
            <a:ext cx="1914525" cy="2727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69" y="3599123"/>
            <a:ext cx="2082796" cy="2653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700" y="3123171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Rilke                                Kafka                                Proust                               Stein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6359194"/>
            <a:ext cx="833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Joyce                              Pound                                 Eliot                               Woolf 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645325"/>
            <a:ext cx="1935480" cy="2607683"/>
          </a:xfrm>
          <a:prstGeom prst="rect">
            <a:avLst/>
          </a:prstGeom>
        </p:spPr>
      </p:pic>
      <p:pic>
        <p:nvPicPr>
          <p:cNvPr id="1026" name="Picture 2" descr="Image result for GERTRUDE STEI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227" y="371796"/>
            <a:ext cx="2112377" cy="27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7894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6200"/>
            <a:ext cx="9372600" cy="7010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4188"/>
            <a:ext cx="3276600" cy="5002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64" y="941280"/>
            <a:ext cx="3889042" cy="492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0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1373926"/>
            <a:ext cx="29718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Modernism in Music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8" y="269531"/>
            <a:ext cx="1831416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9411"/>
            <a:ext cx="1905000" cy="249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0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1373926"/>
            <a:ext cx="29718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Modernism in Music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9718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even greater </a:t>
            </a:r>
            <a:r>
              <a:rPr lang="en-US" dirty="0" err="1" smtClean="0"/>
              <a:t>hypervirtuosity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8" y="269531"/>
            <a:ext cx="1831416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9411"/>
            <a:ext cx="1905000" cy="249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89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45867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Early Modernism: The Generation of the 1860s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28554" y="1925785"/>
            <a:ext cx="2258291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Janáček</a:t>
            </a:r>
            <a:r>
              <a:rPr lang="en-US" dirty="0" smtClean="0"/>
              <a:t> (1854)</a:t>
            </a:r>
          </a:p>
          <a:p>
            <a:r>
              <a:rPr lang="en-US" dirty="0" smtClean="0"/>
              <a:t>Elgar (1857)</a:t>
            </a:r>
          </a:p>
          <a:p>
            <a:r>
              <a:rPr lang="en-US" dirty="0" smtClean="0"/>
              <a:t>Puccini (1858)</a:t>
            </a:r>
          </a:p>
          <a:p>
            <a:r>
              <a:rPr lang="en-US" dirty="0" smtClean="0"/>
              <a:t>Mahler (1860)</a:t>
            </a:r>
          </a:p>
          <a:p>
            <a:r>
              <a:rPr lang="en-US" dirty="0" smtClean="0"/>
              <a:t>Wolf (1860)</a:t>
            </a:r>
          </a:p>
          <a:p>
            <a:r>
              <a:rPr lang="en-US" dirty="0" smtClean="0"/>
              <a:t>Debussy (1862)</a:t>
            </a:r>
          </a:p>
          <a:p>
            <a:r>
              <a:rPr lang="en-US" dirty="0" smtClean="0"/>
              <a:t>Delius (1862)</a:t>
            </a:r>
          </a:p>
          <a:p>
            <a:r>
              <a:rPr lang="en-US" dirty="0" smtClean="0"/>
              <a:t>R. Strauss (1864)</a:t>
            </a:r>
          </a:p>
          <a:p>
            <a:r>
              <a:rPr lang="en-US" dirty="0" err="1" smtClean="0"/>
              <a:t>Dukas</a:t>
            </a:r>
            <a:r>
              <a:rPr lang="en-US" dirty="0" smtClean="0"/>
              <a:t> (1865)</a:t>
            </a:r>
          </a:p>
          <a:p>
            <a:r>
              <a:rPr lang="en-US" dirty="0" smtClean="0"/>
              <a:t>Glazunov (1865)</a:t>
            </a:r>
          </a:p>
          <a:p>
            <a:r>
              <a:rPr lang="en-US" dirty="0" smtClean="0"/>
              <a:t>Nielsen (1865</a:t>
            </a:r>
          </a:p>
          <a:p>
            <a:r>
              <a:rPr lang="en-US" dirty="0" smtClean="0"/>
              <a:t>Sibelius (1865)</a:t>
            </a:r>
          </a:p>
          <a:p>
            <a:r>
              <a:rPr lang="en-US" dirty="0" smtClean="0"/>
              <a:t>Busoni (1866)</a:t>
            </a:r>
          </a:p>
          <a:p>
            <a:r>
              <a:rPr lang="en-US" dirty="0" smtClean="0"/>
              <a:t>Satie (1866)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24200" y="2743200"/>
            <a:ext cx="1877291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1" y="3352800"/>
            <a:ext cx="1946564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3924799"/>
            <a:ext cx="1946564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67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1373926"/>
            <a:ext cx="29718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Modernism in Music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9718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even greater </a:t>
            </a:r>
            <a:r>
              <a:rPr lang="en-US" dirty="0" err="1" smtClean="0"/>
              <a:t>hypervirtuosity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“emancipation of dissonance”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8" y="269531"/>
            <a:ext cx="1831416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9411"/>
            <a:ext cx="1905000" cy="249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80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1373926"/>
            <a:ext cx="29718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Modernism in Music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9718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even greater </a:t>
            </a:r>
            <a:r>
              <a:rPr lang="en-US" dirty="0" err="1"/>
              <a:t>hypervirtuosity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“emancipation of dissonance”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8" y="269531"/>
            <a:ext cx="1831416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9411"/>
            <a:ext cx="1905000" cy="2498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4267912"/>
            <a:ext cx="3581400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Schoenberg, </a:t>
            </a:r>
            <a:r>
              <a:rPr lang="en-US" sz="1600" i="1" dirty="0" err="1" smtClean="0"/>
              <a:t>Erwartung</a:t>
            </a:r>
            <a:r>
              <a:rPr lang="en-US" sz="1600" dirty="0" smtClean="0"/>
              <a:t>, op. 17 (1909):</a:t>
            </a:r>
          </a:p>
          <a:p>
            <a:pPr algn="ctr"/>
            <a:r>
              <a:rPr lang="en-US" sz="1600" dirty="0" smtClean="0"/>
              <a:t>“</a:t>
            </a:r>
            <a:r>
              <a:rPr lang="en-US" sz="1600" dirty="0" err="1" smtClean="0"/>
              <a:t>Ist</a:t>
            </a:r>
            <a:r>
              <a:rPr lang="en-US" sz="1600" dirty="0" smtClean="0"/>
              <a:t> das </a:t>
            </a:r>
            <a:r>
              <a:rPr lang="en-US" sz="1600" dirty="0" err="1" smtClean="0"/>
              <a:t>noch</a:t>
            </a:r>
            <a:r>
              <a:rPr lang="en-US" sz="1600" dirty="0" smtClean="0"/>
              <a:t> der </a:t>
            </a:r>
            <a:r>
              <a:rPr lang="en-US" sz="1600" dirty="0" err="1" smtClean="0"/>
              <a:t>Weg</a:t>
            </a:r>
            <a:r>
              <a:rPr lang="en-US" sz="1600" dirty="0" smtClean="0"/>
              <a:t>?”</a:t>
            </a:r>
            <a:endParaRPr lang="en-US" sz="1600" dirty="0"/>
          </a:p>
        </p:txBody>
      </p:sp>
      <p:sp>
        <p:nvSpPr>
          <p:cNvPr id="7" name="AutoShape 2" descr="Image result for schoenberg erwartung produ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schoenberg erwartung produc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schoenberg erwartung produ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71245"/>
            <a:ext cx="3048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353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1373926"/>
            <a:ext cx="29718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Modernism in Music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9718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even greater </a:t>
            </a:r>
            <a:r>
              <a:rPr lang="en-US" dirty="0" err="1"/>
              <a:t>hypervirtuosity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“emancipation of dissonance”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Interruption/disruption of the traditional/institutional codes of past practice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8" y="269531"/>
            <a:ext cx="1831416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9411"/>
            <a:ext cx="1905000" cy="249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80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1373926"/>
            <a:ext cx="29718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Modernism in Music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9718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even greater </a:t>
            </a:r>
            <a:r>
              <a:rPr lang="en-US" dirty="0" err="1"/>
              <a:t>hypervirtuosity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“emancipation of dissonance”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Interruption/disruption of the traditional/institutional codes of past practice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8" y="269531"/>
            <a:ext cx="1831416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9411"/>
            <a:ext cx="1905000" cy="2498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5821" y="4692245"/>
            <a:ext cx="5105400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Schoenberg, </a:t>
            </a:r>
            <a:r>
              <a:rPr lang="en-US" sz="1600" i="1" dirty="0" err="1" smtClean="0"/>
              <a:t>Pierrot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lunaire</a:t>
            </a:r>
            <a:r>
              <a:rPr lang="en-US" sz="1600" dirty="0" smtClean="0"/>
              <a:t>, op. 21 (1912): “Rote </a:t>
            </a:r>
            <a:r>
              <a:rPr lang="en-US" sz="1600" dirty="0" err="1" smtClean="0"/>
              <a:t>Messe</a:t>
            </a:r>
            <a:r>
              <a:rPr lang="en-US" sz="1600" dirty="0" smtClean="0"/>
              <a:t>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3405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1373926"/>
            <a:ext cx="29718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Modernism in Music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9718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even greater </a:t>
            </a:r>
            <a:r>
              <a:rPr lang="en-US" dirty="0" err="1"/>
              <a:t>hypervirtuosity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“emancipation of dissonance”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Interruption/disruption of the traditional/institutional codes of past practice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8" y="269531"/>
            <a:ext cx="1831416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9411"/>
            <a:ext cx="1905000" cy="2498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5821" y="4692245"/>
            <a:ext cx="5105400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Schoenberg, </a:t>
            </a:r>
            <a:r>
              <a:rPr lang="en-US" sz="1600" i="1" dirty="0" err="1" smtClean="0"/>
              <a:t>Pierrot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lunaire</a:t>
            </a:r>
            <a:r>
              <a:rPr lang="en-US" sz="1600" dirty="0" smtClean="0"/>
              <a:t>, op. 21 (1912): “Rote </a:t>
            </a:r>
            <a:r>
              <a:rPr lang="en-US" sz="1600" dirty="0" err="1" smtClean="0"/>
              <a:t>Messe</a:t>
            </a:r>
            <a:r>
              <a:rPr lang="en-US" sz="1600" dirty="0" smtClean="0"/>
              <a:t>”</a:t>
            </a:r>
            <a:endParaRPr lang="en-US" sz="1600" dirty="0"/>
          </a:p>
        </p:txBody>
      </p:sp>
      <p:pic>
        <p:nvPicPr>
          <p:cNvPr id="2050" name="Picture 2" descr="Image result for pierrot lunaire produ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2" y="4495800"/>
            <a:ext cx="2101691" cy="172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22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1373926"/>
            <a:ext cx="29718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Modernism in Music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9718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even greater </a:t>
            </a:r>
            <a:r>
              <a:rPr lang="en-US" dirty="0" err="1"/>
              <a:t>hypervirtuosity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“emancipation of dissonance”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Interruption/disruption of the traditional/institutional codes of past practice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8" y="269531"/>
            <a:ext cx="1831416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9411"/>
            <a:ext cx="1905000" cy="2498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5821" y="4692245"/>
            <a:ext cx="5105400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Schoenberg, </a:t>
            </a:r>
            <a:r>
              <a:rPr lang="en-US" sz="1600" i="1" dirty="0" err="1" smtClean="0"/>
              <a:t>Pierrot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lunaire</a:t>
            </a:r>
            <a:r>
              <a:rPr lang="en-US" sz="1600" dirty="0" smtClean="0"/>
              <a:t>, op. 21 (1912): “Rote </a:t>
            </a:r>
            <a:r>
              <a:rPr lang="en-US" sz="1600" dirty="0" err="1" smtClean="0"/>
              <a:t>Messe</a:t>
            </a:r>
            <a:r>
              <a:rPr lang="en-US" sz="1600" dirty="0" smtClean="0"/>
              <a:t>”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509655" y="5315589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“singing” but </a:t>
            </a:r>
            <a:r>
              <a:rPr lang="en-US" sz="1600" i="1" dirty="0" smtClean="0"/>
              <a:t>Sprechstimme</a:t>
            </a:r>
            <a:endParaRPr lang="en-US" sz="1600" i="1" dirty="0"/>
          </a:p>
        </p:txBody>
      </p:sp>
      <p:pic>
        <p:nvPicPr>
          <p:cNvPr id="2050" name="Picture 2" descr="Image result for pierrot lunaire produ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2" y="4495800"/>
            <a:ext cx="2101691" cy="172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510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1373926"/>
            <a:ext cx="29718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Modernism in Music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9718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even greater </a:t>
            </a:r>
            <a:r>
              <a:rPr lang="en-US" dirty="0" err="1"/>
              <a:t>hypervirtuosity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“emancipation of dissonance”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Interruption/disruption of the traditional/institutional codes of past practice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Thematic/tonal/structural distortions or deformations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8" y="269531"/>
            <a:ext cx="1831416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9411"/>
            <a:ext cx="1905000" cy="249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80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1373926"/>
            <a:ext cx="29718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Modernism in Music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9718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even greater </a:t>
            </a:r>
            <a:r>
              <a:rPr lang="en-US" dirty="0" err="1"/>
              <a:t>hypervirtuosity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“emancipation of dissonance”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Interruption/disruption of the traditional/institutional codes of past practice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Thematic/tonal/structural distortions or deformations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8" y="269531"/>
            <a:ext cx="1831416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9411"/>
            <a:ext cx="1905000" cy="2498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5104667"/>
            <a:ext cx="5105400" cy="338554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Schoenberg, </a:t>
            </a:r>
            <a:r>
              <a:rPr lang="en-US" sz="1600" i="1" dirty="0" err="1" smtClean="0"/>
              <a:t>Pierrot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lunaire</a:t>
            </a:r>
            <a:r>
              <a:rPr lang="en-US" sz="1600" dirty="0" smtClean="0"/>
              <a:t>, op. 21 (1912): “</a:t>
            </a:r>
            <a:r>
              <a:rPr lang="en-US" sz="1600" dirty="0" err="1" smtClean="0"/>
              <a:t>Mondfleck</a:t>
            </a:r>
            <a:r>
              <a:rPr lang="en-US" sz="1600" dirty="0" smtClean="0"/>
              <a:t>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798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24854"/>
            <a:ext cx="4648200" cy="6133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600" y="990600"/>
            <a:ext cx="168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Sprechstimme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198"/>
            <a:ext cx="3912225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7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1373926"/>
            <a:ext cx="29718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Modernism in Music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9718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even greater </a:t>
            </a:r>
            <a:r>
              <a:rPr lang="en-US" dirty="0" err="1"/>
              <a:t>hypervirtuosity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“emancipation of dissonance”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Interruption/disruption of the traditional/institutional codes of past practice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Thematic/tonal/structural distortions or deformations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Emphatic claims of the arrival of a truer “authenticity” (implicit, pitiless denunciation of the urban-modern world “as it is</a:t>
            </a:r>
            <a:r>
              <a:rPr lang="en-US" dirty="0"/>
              <a:t>”)—coupled with </a:t>
            </a:r>
            <a:r>
              <a:rPr lang="en-US" dirty="0" smtClean="0"/>
              <a:t>an argument of historical “inevitability”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8" y="269531"/>
            <a:ext cx="1831416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9411"/>
            <a:ext cx="1905000" cy="249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80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44098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High Modernism: The Generation of the 1880s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1940" y="2976073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 (1874)</a:t>
            </a:r>
          </a:p>
          <a:p>
            <a:endParaRPr lang="en-US" dirty="0"/>
          </a:p>
          <a:p>
            <a:r>
              <a:rPr lang="en-US" dirty="0" smtClean="0"/>
              <a:t>Berg (1881)</a:t>
            </a:r>
          </a:p>
          <a:p>
            <a:endParaRPr lang="en-US" dirty="0" smtClean="0"/>
          </a:p>
          <a:p>
            <a:r>
              <a:rPr lang="en-US" dirty="0" smtClean="0"/>
              <a:t>Webern (1882)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4460" y="2971800"/>
            <a:ext cx="2166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Scriabin (1872)</a:t>
            </a:r>
          </a:p>
          <a:p>
            <a:endParaRPr lang="en-US" dirty="0" smtClean="0"/>
          </a:p>
          <a:p>
            <a:r>
              <a:rPr lang="en-US" dirty="0" smtClean="0"/>
              <a:t>Stravinsky (1882)</a:t>
            </a:r>
          </a:p>
          <a:p>
            <a:endParaRPr lang="en-US" dirty="0"/>
          </a:p>
          <a:p>
            <a:r>
              <a:rPr lang="en-US" dirty="0" smtClean="0"/>
              <a:t>Prokofiev (1891)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80632" y="2971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Bartók</a:t>
            </a:r>
            <a:r>
              <a:rPr lang="en-US" dirty="0" smtClean="0"/>
              <a:t> (1881)</a:t>
            </a:r>
          </a:p>
          <a:p>
            <a:endParaRPr lang="en-US" dirty="0"/>
          </a:p>
          <a:p>
            <a:r>
              <a:rPr lang="en-US" dirty="0" err="1" smtClean="0"/>
              <a:t>Varèse</a:t>
            </a:r>
            <a:r>
              <a:rPr lang="en-US" dirty="0" smtClean="0"/>
              <a:t> (1883)</a:t>
            </a:r>
          </a:p>
        </p:txBody>
      </p:sp>
    </p:spTree>
    <p:extLst>
      <p:ext uri="{BB962C8B-B14F-4D97-AF65-F5344CB8AC3E}">
        <p14:creationId xmlns:p14="http://schemas.microsoft.com/office/powerpoint/2010/main" val="4133235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1373926"/>
            <a:ext cx="29718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Modernism in Music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971800"/>
            <a:ext cx="762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even greater </a:t>
            </a:r>
            <a:r>
              <a:rPr lang="en-US" dirty="0" err="1"/>
              <a:t>hypervirtuosity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“emancipation of dissonance”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Interruption/disruption of the traditional/institutional codes of past practice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Thematic/tonal/structural distortions or deformations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Emphatic claims of the arrival of a truer “authenticity” (implicit, pitiless denunciation of the urban-modern world “as it is”)—coupled with an argument of historical “inevitability”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Search for more intensity of the moment—revelations of “sound itself”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8" y="269531"/>
            <a:ext cx="1831416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9411"/>
            <a:ext cx="1905000" cy="249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80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15849"/>
            <a:ext cx="518160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38200"/>
            <a:ext cx="3333750" cy="4438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5680364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Arnold Schoenberg (1874-1951)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85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33400"/>
            <a:ext cx="2667000" cy="3550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4267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Maximize the claims of the two differing sides of music: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055264" y="4636532"/>
            <a:ext cx="2324100" cy="773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81500" y="4636532"/>
            <a:ext cx="2326236" cy="773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56388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Emotional/spiritual (“heart”)                                                                              Rational/technical (“mind”)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6241279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Essay, “Heart and Brain in Music” (1946)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68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332509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Vienna, 1890s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771713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73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48" y="1229882"/>
            <a:ext cx="2971800" cy="3956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3261235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5638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Alexander von </a:t>
            </a:r>
            <a:r>
              <a:rPr lang="en-US" dirty="0" err="1" smtClean="0"/>
              <a:t>Zemlinsky</a:t>
            </a:r>
            <a:r>
              <a:rPr lang="en-US" dirty="0" smtClean="0"/>
              <a:t> (1871-1942)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620011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Arnold Schoenberg (1874-1951)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34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332509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Vienna, 1890s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771713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81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332509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Vienna, 1890s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696200" cy="57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41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457200"/>
            <a:ext cx="5728855" cy="6673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40341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Vienna, 1890s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9021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0435"/>
            <a:ext cx="4097426" cy="5803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7200"/>
            <a:ext cx="3741074" cy="58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5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685800"/>
            <a:ext cx="4039839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1630" y="6331527"/>
            <a:ext cx="766156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Gustav Klimt                                                                 “The Kiss” (1907-08)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5800"/>
            <a:ext cx="413332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09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5195"/>
            <a:ext cx="4294909" cy="5624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0354" y="62197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2667000"/>
            <a:ext cx="2309566" cy="646331"/>
          </a:xfrm>
          <a:prstGeom prst="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No. 1, “</a:t>
            </a:r>
            <a:r>
              <a:rPr lang="en-US" dirty="0" err="1" smtClean="0"/>
              <a:t>Vorgefühle</a:t>
            </a:r>
            <a:r>
              <a:rPr lang="en-US" dirty="0" smtClean="0"/>
              <a:t>”</a:t>
            </a:r>
          </a:p>
          <a:p>
            <a:pPr algn="ctr"/>
            <a:r>
              <a:rPr lang="en-US" dirty="0" smtClean="0"/>
              <a:t>(“Premonitions”)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79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292917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7999" y="5962195"/>
            <a:ext cx="309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Gustav Klimt, Beethoven Frieze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47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" y="1295400"/>
            <a:ext cx="9144000" cy="4254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7999" y="5962195"/>
            <a:ext cx="309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Gustav Klimt, Beethoven Frieze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17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892" y="6189077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Max Klinger, Beethoven Monument. Displayed at the Vienna Secession Exhibition, 1902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800"/>
            <a:ext cx="5751142" cy="57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27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4" y="457200"/>
            <a:ext cx="8418772" cy="52880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533" y="5943600"/>
            <a:ext cx="376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Vienna Secession Building (1897)</a:t>
            </a:r>
            <a:endParaRPr lang="en-US" dirty="0"/>
          </a:p>
          <a:p>
            <a:r>
              <a:rPr lang="en-US" sz="1400" dirty="0"/>
              <a:t>"To every age its art, to every art its freedom"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06024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000"/>
            <a:ext cx="485575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8491" y="62484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Theodor Herzl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21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6525"/>
            <a:ext cx="4038600" cy="5800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6550" y="6268108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Arnold Schoenberg, 1903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77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1000"/>
            <a:ext cx="4648200" cy="55582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3309" y="6096000"/>
            <a:ext cx="322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Hapsburg Emperor Franz-Josef</a:t>
            </a:r>
          </a:p>
          <a:p>
            <a:pPr algn="ctr"/>
            <a:r>
              <a:rPr lang="en-US" dirty="0" smtClean="0"/>
              <a:t>(reigned 1848-1916)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32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838200"/>
            <a:ext cx="4003964" cy="5366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245" y="6293223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Karl </a:t>
            </a:r>
            <a:r>
              <a:rPr lang="en-US" dirty="0" err="1" smtClean="0"/>
              <a:t>Lueger</a:t>
            </a:r>
            <a:r>
              <a:rPr lang="en-US" dirty="0" smtClean="0"/>
              <a:t> (Mayor of Vienna, 1897-1910)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52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838200"/>
            <a:ext cx="4003964" cy="5366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29" y="2133600"/>
            <a:ext cx="1676400" cy="2649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245" y="6293223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Karl </a:t>
            </a:r>
            <a:r>
              <a:rPr lang="en-US" dirty="0" err="1" smtClean="0"/>
              <a:t>Lueger</a:t>
            </a:r>
            <a:r>
              <a:rPr lang="en-US" dirty="0" smtClean="0"/>
              <a:t> (Mayor of Vienna, 1897-1910)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52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841" y="2209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Wagner</a:t>
            </a:r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1" y="514527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Attempted Fusion of the Schismatic Extremes</a:t>
            </a:r>
            <a:endParaRPr lang="en-US" dirty="0"/>
          </a:p>
        </p:txBody>
      </p:sp>
      <p:cxnSp>
        <p:nvCxnSpPr>
          <p:cNvPr id="6" name="Straight Connector 5"/>
          <p:cNvCxnSpPr>
            <a:endCxn id="2" idx="0"/>
          </p:cNvCxnSpPr>
          <p:nvPr/>
        </p:nvCxnSpPr>
        <p:spPr>
          <a:xfrm flipH="1">
            <a:off x="2443741" y="1066800"/>
            <a:ext cx="186156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05301" y="1066800"/>
            <a:ext cx="2095499" cy="1155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66800"/>
            <a:ext cx="1778000" cy="133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5648"/>
            <a:ext cx="1307131" cy="1314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2206275"/>
            <a:ext cx="406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Brahms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5443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5195"/>
            <a:ext cx="4294909" cy="5624286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4" name="TextBox 3"/>
          <p:cNvSpPr txBox="1"/>
          <p:nvPr/>
        </p:nvSpPr>
        <p:spPr>
          <a:xfrm>
            <a:off x="2490354" y="62197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81700" y="2590800"/>
            <a:ext cx="1676400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No. 3, “</a:t>
            </a:r>
            <a:r>
              <a:rPr lang="en-US" dirty="0" err="1" smtClean="0"/>
              <a:t>Farben</a:t>
            </a:r>
            <a:r>
              <a:rPr lang="en-US" dirty="0" smtClean="0"/>
              <a:t>”</a:t>
            </a:r>
          </a:p>
          <a:p>
            <a:pPr algn="ctr"/>
            <a:r>
              <a:rPr lang="en-US" dirty="0" smtClean="0"/>
              <a:t>(“Colors”)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83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841" y="220980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Wagner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Radical posture concerning music and the necessity of historical “progress”—challenge, even shock audiences with the insistence on inevitable, next step of historical change; no compromise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1" y="514527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Attempted Fusion of the Schismatic Extremes</a:t>
            </a:r>
            <a:endParaRPr lang="en-US" dirty="0"/>
          </a:p>
        </p:txBody>
      </p:sp>
      <p:cxnSp>
        <p:nvCxnSpPr>
          <p:cNvPr id="6" name="Straight Connector 5"/>
          <p:cNvCxnSpPr>
            <a:endCxn id="2" idx="0"/>
          </p:cNvCxnSpPr>
          <p:nvPr/>
        </p:nvCxnSpPr>
        <p:spPr>
          <a:xfrm flipH="1">
            <a:off x="2443741" y="1066800"/>
            <a:ext cx="186156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05301" y="1066800"/>
            <a:ext cx="2095499" cy="1155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66800"/>
            <a:ext cx="1778000" cy="133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5648"/>
            <a:ext cx="1307131" cy="1314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2206275"/>
            <a:ext cx="40668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Brahms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0578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841" y="2209800"/>
            <a:ext cx="3733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Wagner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Radical posture concerning music and the necessity of historical “progress”—challenge, even shock audiences with the insistence on inevitable, next step of historical change; no compromise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Harmonic and coloristic boldness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1" y="514527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Attempted Fusion of the Schismatic Extremes</a:t>
            </a:r>
            <a:endParaRPr lang="en-US" dirty="0"/>
          </a:p>
        </p:txBody>
      </p:sp>
      <p:cxnSp>
        <p:nvCxnSpPr>
          <p:cNvPr id="6" name="Straight Connector 5"/>
          <p:cNvCxnSpPr>
            <a:endCxn id="2" idx="0"/>
          </p:cNvCxnSpPr>
          <p:nvPr/>
        </p:nvCxnSpPr>
        <p:spPr>
          <a:xfrm flipH="1">
            <a:off x="2443741" y="1066800"/>
            <a:ext cx="186156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05301" y="1066800"/>
            <a:ext cx="2095499" cy="1155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66800"/>
            <a:ext cx="1778000" cy="133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5648"/>
            <a:ext cx="1307131" cy="1314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2206275"/>
            <a:ext cx="40668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Brahms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0578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841" y="2209800"/>
            <a:ext cx="3733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Wagner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Radical posture concerning music and the necessity of historical “progress”—challenge, even shock audiences with the insistence on inevitable, next step of historical change; no compromise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Harmonic and coloristic boldness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Extreme emotional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1" y="514527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Attempted Fusion of the Schismatic Extremes</a:t>
            </a:r>
            <a:endParaRPr lang="en-US" dirty="0"/>
          </a:p>
        </p:txBody>
      </p:sp>
      <p:cxnSp>
        <p:nvCxnSpPr>
          <p:cNvPr id="6" name="Straight Connector 5"/>
          <p:cNvCxnSpPr>
            <a:endCxn id="2" idx="0"/>
          </p:cNvCxnSpPr>
          <p:nvPr/>
        </p:nvCxnSpPr>
        <p:spPr>
          <a:xfrm flipH="1">
            <a:off x="2443741" y="1066800"/>
            <a:ext cx="186156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05301" y="1066800"/>
            <a:ext cx="2095499" cy="1155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66800"/>
            <a:ext cx="1778000" cy="133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5648"/>
            <a:ext cx="1307131" cy="1314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2206275"/>
            <a:ext cx="40668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Brahms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0578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841" y="2209800"/>
            <a:ext cx="373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Wagner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Radical posture concerning music and the necessity of historical “progress”—challenge, even shock audiences with the insistence on inevitable, next step of historical change; no compromise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Harmonic and coloristic boldness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Extreme emotional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Composer as exalted “genius” or aesthetic leader with an established cult following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1" y="514527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Attempted Fusion of the Schismatic Extremes</a:t>
            </a:r>
            <a:endParaRPr lang="en-US" dirty="0"/>
          </a:p>
        </p:txBody>
      </p:sp>
      <p:cxnSp>
        <p:nvCxnSpPr>
          <p:cNvPr id="6" name="Straight Connector 5"/>
          <p:cNvCxnSpPr>
            <a:endCxn id="2" idx="0"/>
          </p:cNvCxnSpPr>
          <p:nvPr/>
        </p:nvCxnSpPr>
        <p:spPr>
          <a:xfrm flipH="1">
            <a:off x="2443741" y="1066800"/>
            <a:ext cx="186156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05301" y="1066800"/>
            <a:ext cx="2095499" cy="1155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66800"/>
            <a:ext cx="1778000" cy="133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5648"/>
            <a:ext cx="1307131" cy="1314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2206275"/>
            <a:ext cx="40668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Brahms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0578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841" y="2209800"/>
            <a:ext cx="3733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Wagner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Radical posture concerning music and the necessity of historical “progress”—challenge, even shock audiences with the insistence on inevitable, next step of historical change; no compromise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Harmonic and coloristic boldness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Extreme emotional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Composer as exalted “genius” or aesthetic leader with an established cult following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Unquestioned superiority of </a:t>
            </a:r>
          </a:p>
          <a:p>
            <a:r>
              <a:rPr lang="en-US" sz="1400" dirty="0"/>
              <a:t>       Austro-Germanic music—and </a:t>
            </a:r>
          </a:p>
          <a:p>
            <a:r>
              <a:rPr lang="en-US" sz="1400" dirty="0"/>
              <a:t>       its spiritual or metaphysical basis</a:t>
            </a:r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1" y="514527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Attempted Fusion of the Schismatic Extremes</a:t>
            </a:r>
            <a:endParaRPr lang="en-US" dirty="0"/>
          </a:p>
        </p:txBody>
      </p:sp>
      <p:cxnSp>
        <p:nvCxnSpPr>
          <p:cNvPr id="6" name="Straight Connector 5"/>
          <p:cNvCxnSpPr>
            <a:endCxn id="2" idx="0"/>
          </p:cNvCxnSpPr>
          <p:nvPr/>
        </p:nvCxnSpPr>
        <p:spPr>
          <a:xfrm flipH="1">
            <a:off x="2443741" y="1066800"/>
            <a:ext cx="186156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05301" y="1066800"/>
            <a:ext cx="2095499" cy="1155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66800"/>
            <a:ext cx="1778000" cy="133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5648"/>
            <a:ext cx="1307131" cy="1314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2206275"/>
            <a:ext cx="40668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Brahms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0578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841" y="2209800"/>
            <a:ext cx="3733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Wagner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Radical posture concerning music and the necessity of historical “progress”—challenge, even shock audiences with the insistence on inevitable, next step of historical change; no compromise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Harmonic and coloristic boldness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Extreme emotional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Composer as exalted “genius” or aesthetic leader with an established cult following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Unquestioned superiority of </a:t>
            </a:r>
          </a:p>
          <a:p>
            <a:r>
              <a:rPr lang="en-US" sz="1400" dirty="0"/>
              <a:t>       Austro-Germanic music—and </a:t>
            </a:r>
          </a:p>
          <a:p>
            <a:r>
              <a:rPr lang="en-US" sz="1400" dirty="0"/>
              <a:t>       its spiritual or metaphysical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Etc.</a:t>
            </a:r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1" y="514527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Attempted Fusion of the Schismatic Extremes</a:t>
            </a:r>
            <a:endParaRPr lang="en-US" dirty="0"/>
          </a:p>
        </p:txBody>
      </p:sp>
      <p:cxnSp>
        <p:nvCxnSpPr>
          <p:cNvPr id="6" name="Straight Connector 5"/>
          <p:cNvCxnSpPr>
            <a:endCxn id="2" idx="0"/>
          </p:cNvCxnSpPr>
          <p:nvPr/>
        </p:nvCxnSpPr>
        <p:spPr>
          <a:xfrm flipH="1">
            <a:off x="2443741" y="1066800"/>
            <a:ext cx="186156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05301" y="1066800"/>
            <a:ext cx="2095499" cy="1155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66800"/>
            <a:ext cx="1778000" cy="133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5648"/>
            <a:ext cx="1307131" cy="1314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2206275"/>
            <a:ext cx="40668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Brahms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0578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841" y="2209800"/>
            <a:ext cx="3733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Wagner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Radical posture concerning music and the necessity of historical “progress”—challenge, even shock audiences with the insistence on inevitable, next step of historical change; no compromise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Harmonic and coloristic boldness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Extreme emotional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Composer as exalted “genius” or aesthetic leader with an established cult following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Unquestioned superiority of </a:t>
            </a:r>
          </a:p>
          <a:p>
            <a:r>
              <a:rPr lang="en-US" sz="1400" dirty="0" smtClean="0"/>
              <a:t>       Austro-Germanic music—and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its spiritual or metaphysical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Etc.</a:t>
            </a:r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1" y="514527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Attempted Fusion of the Schismatic Extremes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2206275"/>
            <a:ext cx="40668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Brahms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High craftsmanship; total mastery of musical materials</a:t>
            </a:r>
          </a:p>
          <a:p>
            <a:endParaRPr lang="en-US" sz="1400" dirty="0"/>
          </a:p>
        </p:txBody>
      </p:sp>
      <p:cxnSp>
        <p:nvCxnSpPr>
          <p:cNvPr id="6" name="Straight Connector 5"/>
          <p:cNvCxnSpPr>
            <a:endCxn id="2" idx="0"/>
          </p:cNvCxnSpPr>
          <p:nvPr/>
        </p:nvCxnSpPr>
        <p:spPr>
          <a:xfrm flipH="1">
            <a:off x="2443741" y="1066800"/>
            <a:ext cx="186156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05301" y="1066800"/>
            <a:ext cx="2095499" cy="1155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66800"/>
            <a:ext cx="1778000" cy="133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5648"/>
            <a:ext cx="1307131" cy="13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8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841" y="2209800"/>
            <a:ext cx="3733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Wagner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Radical posture concerning music and the necessity of historical “progress”—challenge, even shock audiences with the insistence on inevitable, next step of historical change; no compromise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Harmonic and coloristic boldness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Extreme emotional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Composer as exalted “genius” or aesthetic leader with an established cult following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Unquestioned superiority of </a:t>
            </a:r>
          </a:p>
          <a:p>
            <a:r>
              <a:rPr lang="en-US" sz="1400" dirty="0"/>
              <a:t>       Austro-Germanic music—and </a:t>
            </a:r>
          </a:p>
          <a:p>
            <a:r>
              <a:rPr lang="en-US" sz="1400" dirty="0"/>
              <a:t>       its spiritual or metaphysical </a:t>
            </a:r>
            <a:r>
              <a:rPr lang="en-US" sz="1400" dirty="0" smtClean="0"/>
              <a:t>basis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Etc.</a:t>
            </a:r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1" y="514527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Attempted Fusion of the Schismatic Extremes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2226927"/>
            <a:ext cx="40668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Brahms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High craftsmanship; total mastery of musical materials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Closely knit counterpoint; music as a dense weave of theme and motive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sz="1400" dirty="0"/>
          </a:p>
        </p:txBody>
      </p:sp>
      <p:cxnSp>
        <p:nvCxnSpPr>
          <p:cNvPr id="6" name="Straight Connector 5"/>
          <p:cNvCxnSpPr>
            <a:endCxn id="2" idx="0"/>
          </p:cNvCxnSpPr>
          <p:nvPr/>
        </p:nvCxnSpPr>
        <p:spPr>
          <a:xfrm flipH="1">
            <a:off x="2443741" y="1066800"/>
            <a:ext cx="186156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05301" y="1066800"/>
            <a:ext cx="2095499" cy="1155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66800"/>
            <a:ext cx="1778000" cy="133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5648"/>
            <a:ext cx="1307131" cy="13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8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841" y="2209800"/>
            <a:ext cx="3733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Wagner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Radical posture concerning music and the necessity of historical “progress”—challenge, even shock audiences with the insistence on inevitable, next step of historical change; no compromise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Harmonic and coloristic boldness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Extreme emotional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Composer as exalted “genius” or aesthetic leader with an established cult following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Unquestioned superiority of </a:t>
            </a:r>
          </a:p>
          <a:p>
            <a:r>
              <a:rPr lang="en-US" sz="1400" dirty="0"/>
              <a:t>       Austro-Germanic music—and </a:t>
            </a:r>
          </a:p>
          <a:p>
            <a:r>
              <a:rPr lang="en-US" sz="1400" dirty="0"/>
              <a:t>       its spiritual or metaphysical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Etc.</a:t>
            </a:r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1" y="514527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Attempted Fusion of the Schismatic Extremes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75859" y="2209800"/>
            <a:ext cx="406684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Brahms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High craftsmanship; total mastery of musical materials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Closely </a:t>
            </a:r>
            <a:r>
              <a:rPr lang="en-US" sz="1400" dirty="0"/>
              <a:t>knit </a:t>
            </a:r>
            <a:r>
              <a:rPr lang="en-US" sz="1400" dirty="0" smtClean="0"/>
              <a:t>counterpoint; music as a dense weave of theme and motive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“Organic construction”; the music proceeds as the growth and unfolding of small, generative motives (“developing variation”; music as a process of “musical logic”; music as “thought”)</a:t>
            </a:r>
          </a:p>
          <a:p>
            <a:endParaRPr lang="en-US" sz="1400" dirty="0"/>
          </a:p>
        </p:txBody>
      </p:sp>
      <p:cxnSp>
        <p:nvCxnSpPr>
          <p:cNvPr id="6" name="Straight Connector 5"/>
          <p:cNvCxnSpPr>
            <a:endCxn id="2" idx="0"/>
          </p:cNvCxnSpPr>
          <p:nvPr/>
        </p:nvCxnSpPr>
        <p:spPr>
          <a:xfrm flipH="1">
            <a:off x="2443741" y="1066800"/>
            <a:ext cx="186156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05301" y="1066800"/>
            <a:ext cx="2095499" cy="1155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66800"/>
            <a:ext cx="1778000" cy="133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5648"/>
            <a:ext cx="1307131" cy="13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23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841" y="2209800"/>
            <a:ext cx="3733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Wagner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Radical posture concerning music and the necessity of historical “progress”—challenge, even shock audiences with the insistence on inevitable, next step of historical change; no compromise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Harmonic and coloristic boldness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Extreme emotional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Composer as exalted “genius” or aesthetic leader with an established cult following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Unquestioned superiority of </a:t>
            </a:r>
          </a:p>
          <a:p>
            <a:r>
              <a:rPr lang="en-US" sz="1400" dirty="0"/>
              <a:t>       Austro-Germanic music—and </a:t>
            </a:r>
          </a:p>
          <a:p>
            <a:r>
              <a:rPr lang="en-US" sz="1400" dirty="0"/>
              <a:t>       its spiritual or metaphysical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Etc.</a:t>
            </a:r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1" y="514527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Attempted Fusion of the Schismatic Extremes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75859" y="2209800"/>
            <a:ext cx="406684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Brahms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High craftsmanship; total mastery of musical materials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Closely </a:t>
            </a:r>
            <a:r>
              <a:rPr lang="en-US" sz="1400" dirty="0"/>
              <a:t>knit </a:t>
            </a:r>
            <a:r>
              <a:rPr lang="en-US" sz="1400" dirty="0" smtClean="0"/>
              <a:t>counterpoint; music as a dense weave of theme and motive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“Organic construction”; the music proceeds as the growth and unfolding of small, generative motives (“developing variation”; music as a process of “musical logic”; music as “thought”)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Motivic interrelationships among the various themes and harmonies of a work; nothing is superfluous</a:t>
            </a:r>
          </a:p>
          <a:p>
            <a:endParaRPr lang="en-US" sz="1400" dirty="0"/>
          </a:p>
        </p:txBody>
      </p:sp>
      <p:cxnSp>
        <p:nvCxnSpPr>
          <p:cNvPr id="6" name="Straight Connector 5"/>
          <p:cNvCxnSpPr>
            <a:endCxn id="2" idx="0"/>
          </p:cNvCxnSpPr>
          <p:nvPr/>
        </p:nvCxnSpPr>
        <p:spPr>
          <a:xfrm flipH="1">
            <a:off x="2443741" y="1066800"/>
            <a:ext cx="186156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05301" y="1066800"/>
            <a:ext cx="2095499" cy="1155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66800"/>
            <a:ext cx="1778000" cy="133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5648"/>
            <a:ext cx="1307131" cy="13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23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5195"/>
            <a:ext cx="4294909" cy="5624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0354" y="62197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81700" y="2590800"/>
            <a:ext cx="1676400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No. 3, “</a:t>
            </a:r>
            <a:r>
              <a:rPr lang="en-US" dirty="0" err="1" smtClean="0"/>
              <a:t>Farben</a:t>
            </a:r>
            <a:r>
              <a:rPr lang="en-US" dirty="0" smtClean="0"/>
              <a:t>”</a:t>
            </a:r>
          </a:p>
          <a:p>
            <a:pPr algn="ctr"/>
            <a:r>
              <a:rPr lang="en-US" dirty="0" smtClean="0"/>
              <a:t>(“Colors”)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05985" y="3925369"/>
            <a:ext cx="3429000" cy="1015663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Central aspect: the changing of orchestral tone colors, while holding much else relatively stable. </a:t>
            </a:r>
          </a:p>
          <a:p>
            <a:endParaRPr lang="en-US" sz="1200" dirty="0"/>
          </a:p>
          <a:p>
            <a:r>
              <a:rPr lang="en-US" sz="1200" dirty="0" smtClean="0"/>
              <a:t>Demonstrates </a:t>
            </a:r>
            <a:r>
              <a:rPr lang="en-US" sz="1200" i="1" dirty="0" smtClean="0"/>
              <a:t>Klangfarbenmelodie</a:t>
            </a:r>
            <a:r>
              <a:rPr lang="en-US" sz="1200" dirty="0" smtClean="0"/>
              <a:t>: </a:t>
            </a:r>
          </a:p>
          <a:p>
            <a:r>
              <a:rPr lang="en-US" sz="1200" dirty="0" smtClean="0"/>
              <a:t>“the ‘melody’ of tone </a:t>
            </a:r>
            <a:r>
              <a:rPr lang="en-US" sz="1200" dirty="0" smtClean="0"/>
              <a:t>colors</a:t>
            </a:r>
            <a:r>
              <a:rPr lang="en-US" sz="1200" dirty="0" smtClean="0"/>
              <a:t>”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381000" y="384618"/>
            <a:ext cx="4876800" cy="620446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6000">
                <a:srgbClr val="EBB000">
                  <a:alpha val="0"/>
                </a:srgbClr>
              </a:gs>
              <a:gs pos="70000">
                <a:srgbClr val="FFC000">
                  <a:shade val="67500"/>
                  <a:satMod val="115000"/>
                  <a:alpha val="11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368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841" y="2209800"/>
            <a:ext cx="3733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Wagner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Radical posture concerning music and the necessity of historical “progress”—challenge, even shock audiences with the insistence on inevitable, next step of historical change; no compromise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Harmonic and coloristic boldness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Extreme emotional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Composer as exalted “genius” or aesthetic leader with an established cult following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Unquestioned superiority of </a:t>
            </a:r>
          </a:p>
          <a:p>
            <a:r>
              <a:rPr lang="en-US" sz="1400" dirty="0"/>
              <a:t>       Austro-Germanic music—and </a:t>
            </a:r>
          </a:p>
          <a:p>
            <a:r>
              <a:rPr lang="en-US" sz="1400" dirty="0"/>
              <a:t>       its spiritual or metaphysical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Etc.</a:t>
            </a:r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1" y="514527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Attempted Fusion of the Schismatic Extremes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75859" y="2209800"/>
            <a:ext cx="406684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Brahms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High craftsmanship; total mastery of musical materials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Closely </a:t>
            </a:r>
            <a:r>
              <a:rPr lang="en-US" sz="1400" dirty="0"/>
              <a:t>knit </a:t>
            </a:r>
            <a:r>
              <a:rPr lang="en-US" sz="1400" dirty="0" smtClean="0"/>
              <a:t>counterpoint; music as a dense weave of theme and motive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“Organic construction”; the music proceeds as the growth and unfolding of small, generative motives (“developing variation”; music as a process of “musical logic”; music as “thought”)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Motivic interrelationships among the various themes and harmonies of a work; nothing is superfluous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Hence: a “systematic” approach to composition</a:t>
            </a:r>
          </a:p>
          <a:p>
            <a:endParaRPr lang="en-US" sz="1400" dirty="0"/>
          </a:p>
        </p:txBody>
      </p:sp>
      <p:cxnSp>
        <p:nvCxnSpPr>
          <p:cNvPr id="6" name="Straight Connector 5"/>
          <p:cNvCxnSpPr>
            <a:endCxn id="2" idx="0"/>
          </p:cNvCxnSpPr>
          <p:nvPr/>
        </p:nvCxnSpPr>
        <p:spPr>
          <a:xfrm flipH="1">
            <a:off x="2443741" y="1066800"/>
            <a:ext cx="186156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05301" y="1066800"/>
            <a:ext cx="2095499" cy="1155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66800"/>
            <a:ext cx="1778000" cy="133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5648"/>
            <a:ext cx="1307131" cy="13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23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841" y="2209800"/>
            <a:ext cx="3733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Wagner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Radical posture concerning music and the necessity of historical “progress”—challenge, even shock audiences with the insistence on inevitable, next step of historical change; no compromise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Harmonic and coloristic boldness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Extreme emotional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Composer as exalted “genius” or aesthetic leader with an established cult following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Unquestioned superiority of </a:t>
            </a:r>
          </a:p>
          <a:p>
            <a:r>
              <a:rPr lang="en-US" sz="1400" dirty="0"/>
              <a:t>       Austro-Germanic music—and </a:t>
            </a:r>
          </a:p>
          <a:p>
            <a:r>
              <a:rPr lang="en-US" sz="1400" dirty="0"/>
              <a:t>       its spiritual or metaphysical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Etc.</a:t>
            </a:r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1" y="514527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Attempted Fusion of the Schismatic Extremes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75859" y="2209800"/>
            <a:ext cx="406684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Brahms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High craftsmanship; total mastery of musical materials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Closely </a:t>
            </a:r>
            <a:r>
              <a:rPr lang="en-US" sz="1400" dirty="0"/>
              <a:t>knit </a:t>
            </a:r>
            <a:r>
              <a:rPr lang="en-US" sz="1400" dirty="0" smtClean="0"/>
              <a:t>counterpoint; music as a dense weave of theme and motive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“Organic construction”; the music proceeds as the growth and unfolding of small, generative motives (“developing variation”; music as a process of “musical logic”; music as “thought”)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Motivic interrelationships among the various themes and harmonies of a work; nothing is superfluous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Hence: a “systematic” approach to 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Etc.</a:t>
            </a:r>
          </a:p>
          <a:p>
            <a:endParaRPr lang="en-US" sz="1400" dirty="0"/>
          </a:p>
        </p:txBody>
      </p:sp>
      <p:cxnSp>
        <p:nvCxnSpPr>
          <p:cNvPr id="6" name="Straight Connector 5"/>
          <p:cNvCxnSpPr>
            <a:endCxn id="2" idx="0"/>
          </p:cNvCxnSpPr>
          <p:nvPr/>
        </p:nvCxnSpPr>
        <p:spPr>
          <a:xfrm flipH="1">
            <a:off x="2443741" y="1066800"/>
            <a:ext cx="186156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05301" y="1066800"/>
            <a:ext cx="2095499" cy="1155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66800"/>
            <a:ext cx="1778000" cy="133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5648"/>
            <a:ext cx="1307131" cy="13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23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801366" cy="5061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676400"/>
            <a:ext cx="4343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/>
              <a:t>Verklärte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Nacht</a:t>
            </a:r>
            <a:r>
              <a:rPr lang="en-US" sz="1400" dirty="0"/>
              <a:t> </a:t>
            </a:r>
            <a:r>
              <a:rPr lang="en-US" sz="1400" dirty="0" smtClean="0"/>
              <a:t>(1899) -- sextet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/>
              <a:t>Gurrelieder</a:t>
            </a:r>
            <a:r>
              <a:rPr lang="en-US" sz="1400" dirty="0" smtClean="0"/>
              <a:t> (1901-02) –  massive “cantata”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/>
              <a:t>Pelléas</a:t>
            </a:r>
            <a:r>
              <a:rPr lang="en-US" sz="1400" i="1" dirty="0" smtClean="0"/>
              <a:t> et </a:t>
            </a:r>
            <a:r>
              <a:rPr lang="en-US" sz="1400" i="1" dirty="0" err="1" smtClean="0"/>
              <a:t>Mélisande</a:t>
            </a:r>
            <a:r>
              <a:rPr lang="en-US" sz="1400" i="1" dirty="0" smtClean="0"/>
              <a:t> </a:t>
            </a:r>
            <a:r>
              <a:rPr lang="en-US" sz="1400" dirty="0" smtClean="0"/>
              <a:t>(1903) – tone poem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String Quartet, op. 7 (1904-05)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Chamber Symphony (1906)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String Quartet No. 2 (1907-08)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Book of the Hanging Gardens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(1908-09)—song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Three Piano Pieces, op. 11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Five Pieces for Orchestra, op. 16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/>
              <a:t>Erwartung</a:t>
            </a:r>
            <a:r>
              <a:rPr lang="en-US" sz="1400" dirty="0" smtClean="0"/>
              <a:t>, op. 17 (1909) –”monodrama)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/>
              <a:t>Pierrot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lunaire</a:t>
            </a:r>
            <a:r>
              <a:rPr lang="en-US" sz="1400" dirty="0" smtClean="0"/>
              <a:t>, op. 21 (1912)</a:t>
            </a:r>
            <a:endParaRPr lang="en-US" sz="1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8384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801366" cy="5061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676400"/>
            <a:ext cx="4343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Verklärte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</a:rPr>
              <a:t>Nacht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(1899) -- sextet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Gurrelieder</a:t>
            </a:r>
            <a:r>
              <a:rPr lang="en-US" sz="1400" dirty="0" smtClean="0">
                <a:solidFill>
                  <a:srgbClr val="7030A0"/>
                </a:solidFill>
              </a:rPr>
              <a:t> (1901-02) –  massive “cantata”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Pelléas</a:t>
            </a:r>
            <a:r>
              <a:rPr lang="en-US" sz="1400" i="1" dirty="0" smtClean="0">
                <a:solidFill>
                  <a:srgbClr val="7030A0"/>
                </a:solidFill>
              </a:rPr>
              <a:t> et </a:t>
            </a:r>
            <a:r>
              <a:rPr lang="en-US" sz="1400" i="1" dirty="0" err="1" smtClean="0">
                <a:solidFill>
                  <a:srgbClr val="7030A0"/>
                </a:solidFill>
              </a:rPr>
              <a:t>Mélisande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(1903) – tone poem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030A0"/>
                </a:solidFill>
              </a:rPr>
              <a:t>String Quartet, op. 7 (1904-05)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Chamber Symphony (1906)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String Quartet No. 2 (1907-08)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The Book of the Hanging Gardens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              (1908-09)—song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Three Piano Pieces, op. 11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Five Pieces for Orchestra, op. 16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Erwartung</a:t>
            </a:r>
            <a:r>
              <a:rPr lang="en-US" sz="1400" dirty="0" smtClean="0">
                <a:solidFill>
                  <a:srgbClr val="FF0000"/>
                </a:solidFill>
              </a:rPr>
              <a:t>, op. 17 (1909) –”monodrama)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Pierrot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lunaire</a:t>
            </a:r>
            <a:r>
              <a:rPr lang="en-US" sz="1400" dirty="0" smtClean="0">
                <a:solidFill>
                  <a:srgbClr val="FF0000"/>
                </a:solidFill>
              </a:rPr>
              <a:t>, op. 21 (1912)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“Tonal”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3180103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“Transitional”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5034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“Atonal”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841835" y="16764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308435" y="29718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621781" y="4114800"/>
            <a:ext cx="342900" cy="1295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50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801366" cy="5061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676400"/>
            <a:ext cx="4343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Verklärte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</a:rPr>
              <a:t>Nacht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(1899) -- sextet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Gurrelieder</a:t>
            </a:r>
            <a:r>
              <a:rPr lang="en-US" sz="1400" dirty="0" smtClean="0">
                <a:solidFill>
                  <a:srgbClr val="7030A0"/>
                </a:solidFill>
              </a:rPr>
              <a:t> (1901-02) –  massive “cantata”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Pelléas</a:t>
            </a:r>
            <a:r>
              <a:rPr lang="en-US" sz="1400" i="1" dirty="0" smtClean="0">
                <a:solidFill>
                  <a:srgbClr val="7030A0"/>
                </a:solidFill>
              </a:rPr>
              <a:t> et </a:t>
            </a:r>
            <a:r>
              <a:rPr lang="en-US" sz="1400" i="1" dirty="0" err="1" smtClean="0">
                <a:solidFill>
                  <a:srgbClr val="7030A0"/>
                </a:solidFill>
              </a:rPr>
              <a:t>Mélisande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(1903) – tone poem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030A0"/>
                </a:solidFill>
              </a:rPr>
              <a:t>String Quartet, op. 7 (1904-05)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Chamber Symphony (1906)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String Quartet No. 2 (1907-08)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The Book of the Hanging Gardens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              (1908-09)—song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Three Piano Pieces, op. 11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Five Pieces for Orchestra, op. 16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Erwartung</a:t>
            </a:r>
            <a:r>
              <a:rPr lang="en-US" sz="1400" dirty="0" smtClean="0">
                <a:solidFill>
                  <a:srgbClr val="FF0000"/>
                </a:solidFill>
              </a:rPr>
              <a:t>, op. 17 (1909) –”monodrama)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Pierrot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lunaire</a:t>
            </a:r>
            <a:r>
              <a:rPr lang="en-US" sz="1400" dirty="0" smtClean="0">
                <a:solidFill>
                  <a:srgbClr val="FF0000"/>
                </a:solidFill>
              </a:rPr>
              <a:t>, op. 21 (1912)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“Tonal”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3180103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“Transitional”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5034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“Atonal”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841835" y="16764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308435" y="29718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621781" y="4114800"/>
            <a:ext cx="342900" cy="1295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3400" y="1670703"/>
            <a:ext cx="2965035" cy="304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89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2223"/>
            <a:ext cx="501062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8382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Verklärte</a:t>
            </a:r>
            <a:r>
              <a:rPr lang="en-US" i="1" dirty="0" smtClean="0"/>
              <a:t> </a:t>
            </a:r>
            <a:r>
              <a:rPr lang="en-US" i="1" dirty="0" err="1" smtClean="0"/>
              <a:t>Nacht</a:t>
            </a:r>
            <a:r>
              <a:rPr lang="en-US" dirty="0" smtClean="0"/>
              <a:t>, op. 4 (1899)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4" y="1099491"/>
            <a:ext cx="3571875" cy="484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55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801366" cy="5061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676400"/>
            <a:ext cx="4343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Verklärte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</a:rPr>
              <a:t>Nacht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(1899) -- sextet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Gurrelieder</a:t>
            </a:r>
            <a:r>
              <a:rPr lang="en-US" sz="1400" dirty="0" smtClean="0">
                <a:solidFill>
                  <a:srgbClr val="7030A0"/>
                </a:solidFill>
              </a:rPr>
              <a:t> (1901-02) –  massive “cantata”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Pelléas</a:t>
            </a:r>
            <a:r>
              <a:rPr lang="en-US" sz="1400" i="1" dirty="0" smtClean="0">
                <a:solidFill>
                  <a:srgbClr val="7030A0"/>
                </a:solidFill>
              </a:rPr>
              <a:t> et </a:t>
            </a:r>
            <a:r>
              <a:rPr lang="en-US" sz="1400" i="1" dirty="0" err="1" smtClean="0">
                <a:solidFill>
                  <a:srgbClr val="7030A0"/>
                </a:solidFill>
              </a:rPr>
              <a:t>Mélisande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(1903) – tone poem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030A0"/>
                </a:solidFill>
              </a:rPr>
              <a:t>String Quartet, op. 7 (1904-05)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Chamber Symphony (1906)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String Quartet No. 2 (1907-08)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The Book of the Hanging Gardens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              (1908-09)—song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Three Piano Pieces, op. 11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Five Pieces for Orchestra, op. 16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Erwartung</a:t>
            </a:r>
            <a:r>
              <a:rPr lang="en-US" sz="1400" dirty="0" smtClean="0">
                <a:solidFill>
                  <a:srgbClr val="FF0000"/>
                </a:solidFill>
              </a:rPr>
              <a:t>, op. 17 (1909) –”monodrama)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Pierrot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lunaire</a:t>
            </a:r>
            <a:r>
              <a:rPr lang="en-US" sz="1400" dirty="0" smtClean="0">
                <a:solidFill>
                  <a:srgbClr val="FF0000"/>
                </a:solidFill>
              </a:rPr>
              <a:t>, op. 21 (1912)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“Tonal”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3180103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“Transitional”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5034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“Atonal”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841835" y="16764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308435" y="29718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621781" y="4114800"/>
            <a:ext cx="342900" cy="1295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45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Harmonic/Chordal Options, c. 1900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162762" y="2870727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Diatonic</a:t>
            </a:r>
            <a:endParaRPr lang="en-US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962934" y="2881244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Alternative Color-Options</a:t>
            </a:r>
            <a:endParaRPr lang="en-US" sz="1400" b="1" dirty="0"/>
          </a:p>
        </p:txBody>
      </p:sp>
      <p:sp>
        <p:nvSpPr>
          <p:cNvPr id="40" name="Left Brace 39"/>
          <p:cNvSpPr/>
          <p:nvPr/>
        </p:nvSpPr>
        <p:spPr>
          <a:xfrm rot="16200000">
            <a:off x="4645894" y="3964149"/>
            <a:ext cx="421217" cy="251460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665255" y="5611897"/>
            <a:ext cx="250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(or other artificial collections, such as</a:t>
            </a:r>
          </a:p>
          <a:p>
            <a:r>
              <a:rPr lang="en-US" sz="1200" dirty="0"/>
              <a:t>t</a:t>
            </a:r>
            <a:r>
              <a:rPr lang="en-US" sz="1200" dirty="0" smtClean="0"/>
              <a:t>he “acoustic” collection, #4, flat 7) </a:t>
            </a:r>
            <a:endParaRPr lang="en-US" sz="1200" dirty="0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885024" y="3178505"/>
            <a:ext cx="609600" cy="1542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494624" y="3201294"/>
            <a:ext cx="685800" cy="1519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353334" y="3211810"/>
            <a:ext cx="1600200" cy="158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956385" y="3211810"/>
            <a:ext cx="804370" cy="1519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084355" y="3211810"/>
            <a:ext cx="872030" cy="1578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953534" y="3211810"/>
            <a:ext cx="2850" cy="158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067834" y="346624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62897" y="4780010"/>
            <a:ext cx="838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Major-Minor</a:t>
            </a:r>
            <a:r>
              <a:rPr lang="en-US" sz="1200" dirty="0" smtClean="0"/>
              <a:t>              </a:t>
            </a:r>
            <a:r>
              <a:rPr lang="en-US" sz="1200" b="1" dirty="0" smtClean="0"/>
              <a:t>Modal</a:t>
            </a:r>
            <a:r>
              <a:rPr lang="en-US" sz="1200" dirty="0" smtClean="0"/>
              <a:t>	        </a:t>
            </a:r>
            <a:r>
              <a:rPr lang="en-US" sz="1200" b="1" dirty="0" smtClean="0"/>
              <a:t>Pentatonic</a:t>
            </a:r>
            <a:r>
              <a:rPr lang="en-US" sz="1200" dirty="0" smtClean="0"/>
              <a:t>        </a:t>
            </a:r>
            <a:r>
              <a:rPr lang="en-US" sz="1200" b="1" dirty="0" smtClean="0"/>
              <a:t>Hexatonic      Octatonic</a:t>
            </a:r>
            <a:r>
              <a:rPr lang="en-US" sz="1200" dirty="0" smtClean="0"/>
              <a:t>       </a:t>
            </a:r>
            <a:r>
              <a:rPr lang="en-US" sz="1200" b="1" dirty="0" smtClean="0"/>
              <a:t>Whole-tone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   						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8903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1957" y="609601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Harmonic/Chordal Options, c. 1900-1914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62762" y="2870727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Diatonic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62934" y="2881244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Alternative Color-Options</a:t>
            </a:r>
            <a:endParaRPr lang="en-US" sz="1400" b="1" dirty="0"/>
          </a:p>
        </p:txBody>
      </p:sp>
      <p:sp>
        <p:nvSpPr>
          <p:cNvPr id="19" name="Left Brace 18"/>
          <p:cNvSpPr/>
          <p:nvPr/>
        </p:nvSpPr>
        <p:spPr>
          <a:xfrm rot="16200000">
            <a:off x="4645364" y="3966225"/>
            <a:ext cx="421217" cy="251460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665255" y="5611897"/>
            <a:ext cx="250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(or other artificial collections, such as</a:t>
            </a:r>
          </a:p>
          <a:p>
            <a:r>
              <a:rPr lang="en-US" sz="1200" dirty="0"/>
              <a:t>t</a:t>
            </a:r>
            <a:r>
              <a:rPr lang="en-US" sz="1200" dirty="0" smtClean="0"/>
              <a:t>he “acoustic” collection, #4, flat 7) </a:t>
            </a:r>
            <a:endParaRPr lang="en-US" sz="12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885024" y="3178505"/>
            <a:ext cx="609600" cy="1542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94624" y="3201294"/>
            <a:ext cx="685800" cy="1519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353334" y="3211810"/>
            <a:ext cx="1600200" cy="158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56385" y="3211810"/>
            <a:ext cx="804370" cy="1519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084355" y="3211810"/>
            <a:ext cx="872030" cy="1578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953534" y="3211810"/>
            <a:ext cx="2850" cy="158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67834" y="346624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53534" y="3191158"/>
            <a:ext cx="1797821" cy="15404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2897" y="4780010"/>
            <a:ext cx="83891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Major-Minor</a:t>
            </a:r>
            <a:r>
              <a:rPr lang="en-US" sz="1200" dirty="0" smtClean="0"/>
              <a:t>              </a:t>
            </a:r>
            <a:r>
              <a:rPr lang="en-US" sz="1200" b="1" dirty="0" smtClean="0"/>
              <a:t>Modal</a:t>
            </a:r>
            <a:r>
              <a:rPr lang="en-US" sz="1200" dirty="0" smtClean="0"/>
              <a:t>	        </a:t>
            </a:r>
            <a:r>
              <a:rPr lang="en-US" sz="1200" b="1" dirty="0" smtClean="0"/>
              <a:t>Pentatonic</a:t>
            </a:r>
            <a:r>
              <a:rPr lang="en-US" sz="1200" dirty="0" smtClean="0"/>
              <a:t>        </a:t>
            </a:r>
            <a:r>
              <a:rPr lang="en-US" sz="1200" b="1" dirty="0" smtClean="0"/>
              <a:t>Hexatonic      Octatonic</a:t>
            </a:r>
            <a:r>
              <a:rPr lang="en-US" sz="1200" dirty="0" smtClean="0"/>
              <a:t>       </a:t>
            </a:r>
            <a:r>
              <a:rPr lang="en-US" sz="1200" b="1" dirty="0" smtClean="0"/>
              <a:t>Whole-tone     </a:t>
            </a:r>
            <a:r>
              <a:rPr lang="en-US" sz="1200" b="1" dirty="0" smtClean="0">
                <a:solidFill>
                  <a:srgbClr val="FF0000"/>
                </a:solidFill>
              </a:rPr>
              <a:t>     Non-triadic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   						            “Atonal” </a:t>
            </a:r>
            <a:r>
              <a:rPr lang="en-US" sz="1400" b="1" dirty="0" smtClean="0"/>
              <a:t>        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79501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2762" y="2870727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Diatonic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62934" y="2881244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Alternative Color-Options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2897" y="4780010"/>
            <a:ext cx="83891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Major-Minor</a:t>
            </a:r>
            <a:r>
              <a:rPr lang="en-US" sz="1200" dirty="0" smtClean="0"/>
              <a:t>              </a:t>
            </a:r>
            <a:r>
              <a:rPr lang="en-US" sz="1200" b="1" dirty="0" smtClean="0"/>
              <a:t>Modal</a:t>
            </a:r>
            <a:r>
              <a:rPr lang="en-US" sz="1200" dirty="0" smtClean="0"/>
              <a:t>	        </a:t>
            </a:r>
            <a:r>
              <a:rPr lang="en-US" sz="1200" b="1" dirty="0" smtClean="0"/>
              <a:t>Pentatonic</a:t>
            </a:r>
            <a:r>
              <a:rPr lang="en-US" sz="1200" dirty="0" smtClean="0"/>
              <a:t>        </a:t>
            </a:r>
            <a:r>
              <a:rPr lang="en-US" sz="1200" b="1" dirty="0" smtClean="0"/>
              <a:t>Hexatonic      Octatonic</a:t>
            </a:r>
            <a:r>
              <a:rPr lang="en-US" sz="1200" dirty="0" smtClean="0"/>
              <a:t>       </a:t>
            </a:r>
            <a:r>
              <a:rPr lang="en-US" sz="1200" b="1" dirty="0" smtClean="0"/>
              <a:t>Whole-tone     </a:t>
            </a:r>
            <a:r>
              <a:rPr lang="en-US" sz="1200" b="1" dirty="0" smtClean="0">
                <a:solidFill>
                  <a:srgbClr val="FF0000"/>
                </a:solidFill>
              </a:rPr>
              <a:t>     Non-triadic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   						            “Atonal” </a:t>
            </a:r>
            <a:r>
              <a:rPr lang="en-US" sz="1400" b="1" dirty="0" smtClean="0"/>
              <a:t>         </a:t>
            </a:r>
            <a:endParaRPr lang="en-US" sz="1400" b="1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4662986" y="3979540"/>
            <a:ext cx="421217" cy="251460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65255" y="5611897"/>
            <a:ext cx="250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(or other artificial collections, such as</a:t>
            </a:r>
          </a:p>
          <a:p>
            <a:r>
              <a:rPr lang="en-US" sz="1200" dirty="0"/>
              <a:t>t</a:t>
            </a:r>
            <a:r>
              <a:rPr lang="en-US" sz="1200" dirty="0" smtClean="0"/>
              <a:t>he “acoustic” collection, #4, flat 7) </a:t>
            </a:r>
            <a:endParaRPr lang="en-US" sz="12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85024" y="3178505"/>
            <a:ext cx="609600" cy="1542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94624" y="3201294"/>
            <a:ext cx="685800" cy="1519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353334" y="3211810"/>
            <a:ext cx="1600200" cy="158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956385" y="3211810"/>
            <a:ext cx="804370" cy="1519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084355" y="3211810"/>
            <a:ext cx="872030" cy="1578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953534" y="3211810"/>
            <a:ext cx="2850" cy="158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67834" y="346624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53534" y="3191158"/>
            <a:ext cx="1797821" cy="15404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904252" y="1485899"/>
            <a:ext cx="6552131" cy="938995"/>
          </a:xfrm>
          <a:prstGeom prst="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  <a:alpha val="21000"/>
                </a:srgbClr>
              </a:gs>
              <a:gs pos="95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12007" y="1764896"/>
            <a:ext cx="495300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Aesthetic flights from the ordinary, the everyday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61957" y="609601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Harmonic/Chordal Options, c. 1900-1914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44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81" y="914400"/>
            <a:ext cx="3581400" cy="4983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609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1909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3314344"/>
            <a:ext cx="1905000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No. 1, </a:t>
            </a:r>
            <a:r>
              <a:rPr lang="en-US" dirty="0" err="1" smtClean="0"/>
              <a:t>Langsam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67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801366" cy="5061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676400"/>
            <a:ext cx="4343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Verklärte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</a:rPr>
              <a:t>Nacht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(1899) -- sextet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Gurrelieder</a:t>
            </a:r>
            <a:r>
              <a:rPr lang="en-US" sz="1400" dirty="0" smtClean="0">
                <a:solidFill>
                  <a:srgbClr val="7030A0"/>
                </a:solidFill>
              </a:rPr>
              <a:t> (1901-02) –  massive “cantata”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Pelléas</a:t>
            </a:r>
            <a:r>
              <a:rPr lang="en-US" sz="1400" i="1" dirty="0" smtClean="0">
                <a:solidFill>
                  <a:srgbClr val="7030A0"/>
                </a:solidFill>
              </a:rPr>
              <a:t> et </a:t>
            </a:r>
            <a:r>
              <a:rPr lang="en-US" sz="1400" i="1" dirty="0" err="1" smtClean="0">
                <a:solidFill>
                  <a:srgbClr val="7030A0"/>
                </a:solidFill>
              </a:rPr>
              <a:t>Mélisande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(1903) – tone poem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030A0"/>
                </a:solidFill>
              </a:rPr>
              <a:t>String Quartet, op. 7 (1904-05)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Chamber Symphony (1906)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String Quartet No. 2 (1907-08)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The Book of the Hanging Gardens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              (1908-09)—song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Three Piano Pieces, op. 11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Five Pieces for Orchestra, op. 16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Erwartung</a:t>
            </a:r>
            <a:r>
              <a:rPr lang="en-US" sz="1400" dirty="0" smtClean="0">
                <a:solidFill>
                  <a:srgbClr val="FF0000"/>
                </a:solidFill>
              </a:rPr>
              <a:t>, op. 17 (1909) –”monodrama)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Pierrot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lunaire</a:t>
            </a:r>
            <a:r>
              <a:rPr lang="en-US" sz="1400" dirty="0" smtClean="0">
                <a:solidFill>
                  <a:srgbClr val="FF0000"/>
                </a:solidFill>
              </a:rPr>
              <a:t>, op. 21 (1912)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“Tonal”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3180103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“Transitional”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5034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“Atonal”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841835" y="16764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308435" y="29718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621781" y="4114800"/>
            <a:ext cx="342900" cy="1295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63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801366" cy="5061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676400"/>
            <a:ext cx="4343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Verklärte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</a:rPr>
              <a:t>Nacht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(1899) -- sextet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Gurrelieder</a:t>
            </a:r>
            <a:r>
              <a:rPr lang="en-US" sz="1400" dirty="0" smtClean="0">
                <a:solidFill>
                  <a:srgbClr val="7030A0"/>
                </a:solidFill>
              </a:rPr>
              <a:t> (1901-02) –  massive “cantata”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Pelléas</a:t>
            </a:r>
            <a:r>
              <a:rPr lang="en-US" sz="1400" i="1" dirty="0" smtClean="0">
                <a:solidFill>
                  <a:srgbClr val="7030A0"/>
                </a:solidFill>
              </a:rPr>
              <a:t> et </a:t>
            </a:r>
            <a:r>
              <a:rPr lang="en-US" sz="1400" i="1" dirty="0" err="1" smtClean="0">
                <a:solidFill>
                  <a:srgbClr val="7030A0"/>
                </a:solidFill>
              </a:rPr>
              <a:t>Mélisande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(1903) – tone poem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030A0"/>
                </a:solidFill>
              </a:rPr>
              <a:t>String Quartet, op. 7 (1904-05)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Chamber Symphony (1906)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String Quartet No. 2 (1907-08)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The Book of the Hanging Gardens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              (1908-09)—song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Three Piano Pieces, op. 11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Five Pieces for Orchestra, op. 16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Erwartung</a:t>
            </a:r>
            <a:r>
              <a:rPr lang="en-US" sz="1400" dirty="0" smtClean="0">
                <a:solidFill>
                  <a:srgbClr val="FF0000"/>
                </a:solidFill>
              </a:rPr>
              <a:t>, op. 17 (1909) –”monodrama)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Pierrot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lunaire</a:t>
            </a:r>
            <a:r>
              <a:rPr lang="en-US" sz="1400" dirty="0" smtClean="0">
                <a:solidFill>
                  <a:srgbClr val="FF0000"/>
                </a:solidFill>
              </a:rPr>
              <a:t>, op. 21 (1912)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“Tonal”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3180103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“Transitional”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5034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“Atonal”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841835" y="16764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308435" y="29718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621781" y="4114800"/>
            <a:ext cx="342900" cy="1295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3400" y="2351956"/>
            <a:ext cx="2965035" cy="304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32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4416"/>
            <a:ext cx="3571875" cy="4843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26" y="210973"/>
            <a:ext cx="4812274" cy="662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32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" y="914400"/>
            <a:ext cx="4607697" cy="556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59" y="609600"/>
            <a:ext cx="441458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62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" y="914400"/>
            <a:ext cx="4607697" cy="556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59" y="609600"/>
            <a:ext cx="4414581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1200" y="762000"/>
            <a:ext cx="28956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2209800"/>
            <a:ext cx="11430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39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" y="914400"/>
            <a:ext cx="4607697" cy="556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59" y="609600"/>
            <a:ext cx="4414581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1200" y="762000"/>
            <a:ext cx="28956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2209800"/>
            <a:ext cx="11430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19800" y="2133600"/>
            <a:ext cx="2895600" cy="1219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05400" y="3467100"/>
            <a:ext cx="762000" cy="11049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98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801366" cy="5061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676400"/>
            <a:ext cx="4343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Verklärte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</a:rPr>
              <a:t>Nacht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(1899) -- sextet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Gurrelieder</a:t>
            </a:r>
            <a:r>
              <a:rPr lang="en-US" sz="1400" dirty="0" smtClean="0">
                <a:solidFill>
                  <a:srgbClr val="7030A0"/>
                </a:solidFill>
              </a:rPr>
              <a:t> (1901-02) –  massive “cantata”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Pelléas</a:t>
            </a:r>
            <a:r>
              <a:rPr lang="en-US" sz="1400" i="1" dirty="0" smtClean="0">
                <a:solidFill>
                  <a:srgbClr val="7030A0"/>
                </a:solidFill>
              </a:rPr>
              <a:t> et </a:t>
            </a:r>
            <a:r>
              <a:rPr lang="en-US" sz="1400" i="1" dirty="0" err="1" smtClean="0">
                <a:solidFill>
                  <a:srgbClr val="7030A0"/>
                </a:solidFill>
              </a:rPr>
              <a:t>Mélisande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(1903) – tone poem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030A0"/>
                </a:solidFill>
              </a:rPr>
              <a:t>String Quartet, op. 7 (1904-05)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Chamber Symphony (1906)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String Quartet No. 2 (1907-08)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The Book of the Hanging Gardens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              (1908-09)—song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Three Piano Pieces, op. 11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Five Pieces for Orchestra, op. 16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Erwartung</a:t>
            </a:r>
            <a:r>
              <a:rPr lang="en-US" sz="1400" dirty="0" smtClean="0">
                <a:solidFill>
                  <a:srgbClr val="FF0000"/>
                </a:solidFill>
              </a:rPr>
              <a:t>, op. 17 (1909) –”monodrama)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Pierrot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lunaire</a:t>
            </a:r>
            <a:r>
              <a:rPr lang="en-US" sz="1400" dirty="0" smtClean="0">
                <a:solidFill>
                  <a:srgbClr val="FF0000"/>
                </a:solidFill>
              </a:rPr>
              <a:t>, op. 21 (1912)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“Tonal”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3180103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“Transitional”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5034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“Atonal”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841835" y="16764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308435" y="29718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621781" y="4114800"/>
            <a:ext cx="342900" cy="1295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57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Stylistic Concerns during the Transformation, 1900-1910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92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Stylistic Concerns during the Transformation, 1900-1910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066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Initially, strive via extreme chromaticism (</a:t>
            </a:r>
            <a:r>
              <a:rPr lang="en-US" sz="1600" dirty="0"/>
              <a:t>post-</a:t>
            </a:r>
            <a:r>
              <a:rPr lang="en-US" sz="1600" i="1" dirty="0"/>
              <a:t>Tristan</a:t>
            </a:r>
            <a:r>
              <a:rPr lang="en-US" sz="1600" dirty="0"/>
              <a:t>) </a:t>
            </a:r>
            <a:r>
              <a:rPr lang="en-US" sz="1600" dirty="0" smtClean="0"/>
              <a:t>ever more insistently to avoid clear enunciations of a tonic (“</a:t>
            </a:r>
            <a:r>
              <a:rPr lang="en-US" sz="1600" u="sng" dirty="0" smtClean="0"/>
              <a:t>wandering tonality</a:t>
            </a:r>
            <a:r>
              <a:rPr lang="en-US" sz="1600" dirty="0" smtClean="0"/>
              <a:t>” “</a:t>
            </a:r>
            <a:r>
              <a:rPr lang="en-US" sz="1600" u="sng" dirty="0" smtClean="0"/>
              <a:t>vagrant harmonies</a:t>
            </a:r>
            <a:r>
              <a:rPr lang="en-US" sz="1600" dirty="0" smtClean="0"/>
              <a:t>”) . . . </a:t>
            </a:r>
          </a:p>
        </p:txBody>
      </p:sp>
    </p:spTree>
    <p:extLst>
      <p:ext uri="{BB962C8B-B14F-4D97-AF65-F5344CB8AC3E}">
        <p14:creationId xmlns:p14="http://schemas.microsoft.com/office/powerpoint/2010/main" val="2342841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Stylistic Concerns during the Transformation, 1900-1910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0668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Initially, strive via extreme chromaticism (</a:t>
            </a:r>
            <a:r>
              <a:rPr lang="en-US" sz="1600" dirty="0"/>
              <a:t>post-</a:t>
            </a:r>
            <a:r>
              <a:rPr lang="en-US" sz="1600" i="1" dirty="0"/>
              <a:t>Tristan</a:t>
            </a:r>
            <a:r>
              <a:rPr lang="en-US" sz="1600" dirty="0"/>
              <a:t>) </a:t>
            </a:r>
            <a:r>
              <a:rPr lang="en-US" sz="1600" dirty="0" smtClean="0"/>
              <a:t>ever more insistently to avoid clear enunciations of a tonic (“</a:t>
            </a:r>
            <a:r>
              <a:rPr lang="en-US" sz="1600" u="sng" dirty="0" smtClean="0"/>
              <a:t>wandering tonality</a:t>
            </a:r>
            <a:r>
              <a:rPr lang="en-US" sz="1600" dirty="0" smtClean="0"/>
              <a:t>” “</a:t>
            </a:r>
            <a:r>
              <a:rPr lang="en-US" sz="1600" u="sng" dirty="0" smtClean="0"/>
              <a:t>vagrant harmonies</a:t>
            </a:r>
            <a:r>
              <a:rPr lang="en-US" sz="1600" dirty="0" smtClean="0"/>
              <a:t>”) . .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. . . eventually seeking for new ways of building chords—dissonant complexes that no longer press toward resolutions (“</a:t>
            </a:r>
            <a:r>
              <a:rPr lang="en-US" sz="1600" u="sng" dirty="0" smtClean="0"/>
              <a:t>emancipation of the dissonance</a:t>
            </a:r>
            <a:r>
              <a:rPr lang="en-US" sz="1600" dirty="0" smtClean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2342841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44098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High Modernism: The Generation of the 1880s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1940" y="2976073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 (1874)</a:t>
            </a:r>
          </a:p>
          <a:p>
            <a:endParaRPr lang="en-US" dirty="0"/>
          </a:p>
          <a:p>
            <a:r>
              <a:rPr lang="en-US" dirty="0" smtClean="0"/>
              <a:t>Berg (1881)</a:t>
            </a:r>
          </a:p>
          <a:p>
            <a:endParaRPr lang="en-US" dirty="0" smtClean="0"/>
          </a:p>
          <a:p>
            <a:r>
              <a:rPr lang="en-US" dirty="0" smtClean="0"/>
              <a:t>Webern (1882)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4460" y="2971800"/>
            <a:ext cx="2166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Scriabin (1872)</a:t>
            </a:r>
          </a:p>
          <a:p>
            <a:endParaRPr lang="en-US" dirty="0" smtClean="0"/>
          </a:p>
          <a:p>
            <a:r>
              <a:rPr lang="en-US" dirty="0" smtClean="0"/>
              <a:t>Stravinsky (1882)</a:t>
            </a:r>
          </a:p>
          <a:p>
            <a:endParaRPr lang="en-US" dirty="0"/>
          </a:p>
          <a:p>
            <a:r>
              <a:rPr lang="en-US" dirty="0" smtClean="0"/>
              <a:t>Prokofiev (1891)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80632" y="2971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Bartók</a:t>
            </a:r>
            <a:r>
              <a:rPr lang="en-US" dirty="0" smtClean="0"/>
              <a:t> (1881)</a:t>
            </a:r>
          </a:p>
          <a:p>
            <a:endParaRPr lang="en-US" dirty="0"/>
          </a:p>
          <a:p>
            <a:r>
              <a:rPr lang="en-US" dirty="0" err="1" smtClean="0"/>
              <a:t>Varèse</a:t>
            </a:r>
            <a:r>
              <a:rPr lang="en-US" dirty="0" smtClean="0"/>
              <a:t> (1883)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514600"/>
            <a:ext cx="2514600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2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Stylistic Concerns during the Transformation, 1900-1910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066800"/>
            <a:ext cx="76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Initially, strive via extreme chromaticism (</a:t>
            </a:r>
            <a:r>
              <a:rPr lang="en-US" sz="1600" dirty="0"/>
              <a:t>post-</a:t>
            </a:r>
            <a:r>
              <a:rPr lang="en-US" sz="1600" i="1" dirty="0"/>
              <a:t>Tristan</a:t>
            </a:r>
            <a:r>
              <a:rPr lang="en-US" sz="1600" dirty="0"/>
              <a:t>) </a:t>
            </a:r>
            <a:r>
              <a:rPr lang="en-US" sz="1600" dirty="0" smtClean="0"/>
              <a:t>ever more insistently to avoid clear enunciations of a tonic (“</a:t>
            </a:r>
            <a:r>
              <a:rPr lang="en-US" sz="1600" u="sng" dirty="0" smtClean="0"/>
              <a:t>wandering tonality</a:t>
            </a:r>
            <a:r>
              <a:rPr lang="en-US" sz="1600" dirty="0" smtClean="0"/>
              <a:t>” “</a:t>
            </a:r>
            <a:r>
              <a:rPr lang="en-US" sz="1600" u="sng" dirty="0" smtClean="0"/>
              <a:t>vagrant harmonies</a:t>
            </a:r>
            <a:r>
              <a:rPr lang="en-US" sz="1600" dirty="0" smtClean="0"/>
              <a:t>”) . .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. . . eventually seeking for new ways of building chords—dissonant complexes that no longer press toward resolutions (“</a:t>
            </a:r>
            <a:r>
              <a:rPr lang="en-US" sz="1600" u="sng" dirty="0" smtClean="0"/>
              <a:t>emancipation of the dissonance</a:t>
            </a:r>
            <a:r>
              <a:rPr lang="en-US" sz="1600" dirty="0" smtClean="0"/>
              <a:t>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Compress musical space: condense the maximum amount of musical information into the smallest amount of time, producing  a music of high specific gravity</a:t>
            </a:r>
          </a:p>
        </p:txBody>
      </p:sp>
    </p:spTree>
    <p:extLst>
      <p:ext uri="{BB962C8B-B14F-4D97-AF65-F5344CB8AC3E}">
        <p14:creationId xmlns:p14="http://schemas.microsoft.com/office/powerpoint/2010/main" val="2342841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Stylistic Concerns during the Transformation, 1900-1910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066800"/>
            <a:ext cx="7620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Initially, strive via extreme chromaticism (</a:t>
            </a:r>
            <a:r>
              <a:rPr lang="en-US" sz="1600" dirty="0"/>
              <a:t>post-</a:t>
            </a:r>
            <a:r>
              <a:rPr lang="en-US" sz="1600" i="1" dirty="0"/>
              <a:t>Tristan</a:t>
            </a:r>
            <a:r>
              <a:rPr lang="en-US" sz="1600" dirty="0"/>
              <a:t>) </a:t>
            </a:r>
            <a:r>
              <a:rPr lang="en-US" sz="1600" dirty="0" smtClean="0"/>
              <a:t>ever more insistently to avoid clear enunciations of a tonic (“</a:t>
            </a:r>
            <a:r>
              <a:rPr lang="en-US" sz="1600" u="sng" dirty="0" smtClean="0"/>
              <a:t>wandering tonality</a:t>
            </a:r>
            <a:r>
              <a:rPr lang="en-US" sz="1600" dirty="0" smtClean="0"/>
              <a:t>” “</a:t>
            </a:r>
            <a:r>
              <a:rPr lang="en-US" sz="1600" u="sng" dirty="0" smtClean="0"/>
              <a:t>vagrant harmonies</a:t>
            </a:r>
            <a:r>
              <a:rPr lang="en-US" sz="1600" dirty="0" smtClean="0"/>
              <a:t>”) . .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. . . eventually seeking for new ways of building chords—dissonant complexes that no longer press toward resolutions (“</a:t>
            </a:r>
            <a:r>
              <a:rPr lang="en-US" sz="1600" u="sng" dirty="0" smtClean="0"/>
              <a:t>emancipation of the dissonance</a:t>
            </a:r>
            <a:r>
              <a:rPr lang="en-US" sz="1600" dirty="0" smtClean="0"/>
              <a:t>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Compress musical space: condense the maximum amount of musical information into the smallest amount of time, producing  a music of high specific gravity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Subordinate as much as possible to </a:t>
            </a:r>
            <a:r>
              <a:rPr lang="en-US" sz="1600" dirty="0" smtClean="0"/>
              <a:t>a continuing musical process of growth and ramification; </a:t>
            </a:r>
            <a:r>
              <a:rPr lang="en-US" sz="1600" dirty="0"/>
              <a:t>“musical logic”; ongoing motivic development (“</a:t>
            </a:r>
            <a:r>
              <a:rPr lang="en-US" sz="1600" u="sng" dirty="0"/>
              <a:t>developing variation</a:t>
            </a:r>
            <a:r>
              <a:rPr lang="en-US" sz="1600" dirty="0" smtClean="0"/>
              <a:t>”) of a “basic [intervallic] shape” (</a:t>
            </a:r>
            <a:r>
              <a:rPr lang="en-US" sz="1600" i="1" dirty="0" err="1" smtClean="0"/>
              <a:t>Grundgestalt</a:t>
            </a:r>
            <a:r>
              <a:rPr lang="en-US" sz="1600" dirty="0" smtClean="0"/>
              <a:t>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2841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Stylistic Concerns during the Transformation, 1900-1910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066800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Initially, strive via extreme chromaticism (</a:t>
            </a:r>
            <a:r>
              <a:rPr lang="en-US" sz="1600" dirty="0"/>
              <a:t>post-</a:t>
            </a:r>
            <a:r>
              <a:rPr lang="en-US" sz="1600" i="1" dirty="0"/>
              <a:t>Tristan</a:t>
            </a:r>
            <a:r>
              <a:rPr lang="en-US" sz="1600" dirty="0"/>
              <a:t>) </a:t>
            </a:r>
            <a:r>
              <a:rPr lang="en-US" sz="1600" dirty="0" smtClean="0"/>
              <a:t>ever more insistently to avoid clear enunciations of a tonic (“</a:t>
            </a:r>
            <a:r>
              <a:rPr lang="en-US" sz="1600" u="sng" dirty="0" smtClean="0"/>
              <a:t>wandering tonality</a:t>
            </a:r>
            <a:r>
              <a:rPr lang="en-US" sz="1600" dirty="0" smtClean="0"/>
              <a:t>” “</a:t>
            </a:r>
            <a:r>
              <a:rPr lang="en-US" sz="1600" u="sng" dirty="0" smtClean="0"/>
              <a:t>vagrant harmonies</a:t>
            </a:r>
            <a:r>
              <a:rPr lang="en-US" sz="1600" dirty="0" smtClean="0"/>
              <a:t>”) . .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. . . eventually seeking for new ways of building chords—dissonant complexes that no longer press toward resolutions (“</a:t>
            </a:r>
            <a:r>
              <a:rPr lang="en-US" sz="1600" u="sng" dirty="0" smtClean="0"/>
              <a:t>emancipation of the dissonance</a:t>
            </a:r>
            <a:r>
              <a:rPr lang="en-US" sz="1600" dirty="0" smtClean="0"/>
              <a:t>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Compress musical space: condense the maximum amount of musical information into the smallest amount of time, producing  a music of high specific gravity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Subordinate as much as possible to </a:t>
            </a:r>
            <a:r>
              <a:rPr lang="en-US" sz="1600" dirty="0" smtClean="0"/>
              <a:t>a continuing musical process of growth and ramification; </a:t>
            </a:r>
            <a:r>
              <a:rPr lang="en-US" sz="1600" dirty="0"/>
              <a:t>“musical logic”; ongoing motivic development (“</a:t>
            </a:r>
            <a:r>
              <a:rPr lang="en-US" sz="1600" u="sng" dirty="0"/>
              <a:t>developing variation</a:t>
            </a:r>
            <a:r>
              <a:rPr lang="en-US" sz="1600" dirty="0" smtClean="0"/>
              <a:t>”) of a “basic [intervallic] shape” (</a:t>
            </a:r>
            <a:r>
              <a:rPr lang="en-US" sz="1600" i="1" dirty="0" err="1" smtClean="0"/>
              <a:t>Grundgestalt</a:t>
            </a:r>
            <a:r>
              <a:rPr lang="en-US" sz="1600" dirty="0" smtClean="0"/>
              <a:t>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Avoid the exact repetition of musical ideas—steer clear of any such </a:t>
            </a:r>
          </a:p>
          <a:p>
            <a:r>
              <a:rPr lang="en-US" sz="1600" dirty="0" smtClean="0"/>
              <a:t>      non-developmental redundancy (“</a:t>
            </a:r>
            <a:r>
              <a:rPr lang="en-US" sz="1600" u="sng" dirty="0" smtClean="0"/>
              <a:t>musical prose</a:t>
            </a:r>
            <a:r>
              <a:rPr lang="en-US" sz="1600" dirty="0" smtClean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2342841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Stylistic Concerns during the Transformation, 1900-1910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0668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Initially, strive via extreme chromaticism (</a:t>
            </a:r>
            <a:r>
              <a:rPr lang="en-US" sz="1600" dirty="0"/>
              <a:t>post-</a:t>
            </a:r>
            <a:r>
              <a:rPr lang="en-US" sz="1600" i="1" dirty="0"/>
              <a:t>Tristan</a:t>
            </a:r>
            <a:r>
              <a:rPr lang="en-US" sz="1600" dirty="0"/>
              <a:t>) </a:t>
            </a:r>
            <a:r>
              <a:rPr lang="en-US" sz="1600" dirty="0" smtClean="0"/>
              <a:t>ever more insistently to avoid clear enunciations of a tonic (“</a:t>
            </a:r>
            <a:r>
              <a:rPr lang="en-US" sz="1600" u="sng" dirty="0" smtClean="0"/>
              <a:t>wandering tonality</a:t>
            </a:r>
            <a:r>
              <a:rPr lang="en-US" sz="1600" dirty="0" smtClean="0"/>
              <a:t>” “</a:t>
            </a:r>
            <a:r>
              <a:rPr lang="en-US" sz="1600" u="sng" dirty="0" smtClean="0"/>
              <a:t>vagrant harmonies</a:t>
            </a:r>
            <a:r>
              <a:rPr lang="en-US" sz="1600" dirty="0" smtClean="0"/>
              <a:t>”) . .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. . . eventually seeking for new ways of building chords—dissonant complexes that no longer press toward resolutions (“</a:t>
            </a:r>
            <a:r>
              <a:rPr lang="en-US" sz="1600" u="sng" dirty="0" smtClean="0"/>
              <a:t>emancipation of the dissonance</a:t>
            </a:r>
            <a:r>
              <a:rPr lang="en-US" sz="1600" dirty="0" smtClean="0"/>
              <a:t>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Compress musical space: condense the maximum amount of musical information into the smallest amount of time, producing  a music of high specific gravity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Subordinate as much as possible to </a:t>
            </a:r>
            <a:r>
              <a:rPr lang="en-US" sz="1600" dirty="0" smtClean="0"/>
              <a:t>a continuing musical process of growth and ramification; </a:t>
            </a:r>
            <a:r>
              <a:rPr lang="en-US" sz="1600" dirty="0"/>
              <a:t>“musical logic”; ongoing motivic development (“</a:t>
            </a:r>
            <a:r>
              <a:rPr lang="en-US" sz="1600" u="sng" dirty="0"/>
              <a:t>developing variation</a:t>
            </a:r>
            <a:r>
              <a:rPr lang="en-US" sz="1600" dirty="0" smtClean="0"/>
              <a:t>”) of a “basic [intervallic] shape” (</a:t>
            </a:r>
            <a:r>
              <a:rPr lang="en-US" sz="1600" i="1" dirty="0" err="1" smtClean="0"/>
              <a:t>Grundgestalt</a:t>
            </a:r>
            <a:r>
              <a:rPr lang="en-US" sz="1600" dirty="0" smtClean="0"/>
              <a:t>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Avoid the exact repetition of musical ideas—steer clear of any such </a:t>
            </a:r>
          </a:p>
          <a:p>
            <a:r>
              <a:rPr lang="en-US" sz="1600" dirty="0" smtClean="0"/>
              <a:t>      non-developmental redundancy (“</a:t>
            </a:r>
            <a:r>
              <a:rPr lang="en-US" sz="1600" u="sng" dirty="0" smtClean="0"/>
              <a:t>musical prose</a:t>
            </a:r>
            <a:r>
              <a:rPr lang="en-US" sz="1600" dirty="0" smtClean="0"/>
              <a:t>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By means of “basic shape” motives, interrelate chordal structures and thematic structures, producing “</a:t>
            </a:r>
            <a:r>
              <a:rPr lang="en-US" sz="1600" u="sng" dirty="0" smtClean="0"/>
              <a:t>the unity of musical space</a:t>
            </a:r>
            <a:r>
              <a:rPr lang="en-US" sz="1600" dirty="0" smtClean="0"/>
              <a:t>” or “</a:t>
            </a:r>
            <a:r>
              <a:rPr lang="en-US" sz="1600" u="sng" dirty="0" smtClean="0"/>
              <a:t>total </a:t>
            </a:r>
            <a:r>
              <a:rPr lang="en-US" sz="1600" u="sng" dirty="0" err="1" smtClean="0"/>
              <a:t>thematicism</a:t>
            </a:r>
            <a:r>
              <a:rPr lang="en-US" sz="16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2841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Stylistic Concerns during the Transformation, 1900-1910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066800"/>
            <a:ext cx="7620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Initially, strive via extreme chromaticism (</a:t>
            </a:r>
            <a:r>
              <a:rPr lang="en-US" sz="1600" dirty="0"/>
              <a:t>post-</a:t>
            </a:r>
            <a:r>
              <a:rPr lang="en-US" sz="1600" i="1" dirty="0"/>
              <a:t>Tristan</a:t>
            </a:r>
            <a:r>
              <a:rPr lang="en-US" sz="1600" dirty="0"/>
              <a:t>) </a:t>
            </a:r>
            <a:r>
              <a:rPr lang="en-US" sz="1600" dirty="0" smtClean="0"/>
              <a:t>ever more insistently to avoid clear enunciations of a tonic (“</a:t>
            </a:r>
            <a:r>
              <a:rPr lang="en-US" sz="1600" u="sng" dirty="0" smtClean="0"/>
              <a:t>wandering tonality</a:t>
            </a:r>
            <a:r>
              <a:rPr lang="en-US" sz="1600" dirty="0" smtClean="0"/>
              <a:t>” “</a:t>
            </a:r>
            <a:r>
              <a:rPr lang="en-US" sz="1600" u="sng" dirty="0" smtClean="0"/>
              <a:t>vagrant harmonies</a:t>
            </a:r>
            <a:r>
              <a:rPr lang="en-US" sz="1600" dirty="0" smtClean="0"/>
              <a:t>”) . .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. . . eventually seeking for new ways of building chords—dissonant complexes that no longer press toward resolutions (“</a:t>
            </a:r>
            <a:r>
              <a:rPr lang="en-US" sz="1600" u="sng" dirty="0" smtClean="0"/>
              <a:t>emancipation of the dissonance</a:t>
            </a:r>
            <a:r>
              <a:rPr lang="en-US" sz="1600" dirty="0" smtClean="0"/>
              <a:t>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Compress musical space: condense the maximum amount of musical information into the smallest amount of time, producing  a music of high specific gravity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Subordinate as much as possible to </a:t>
            </a:r>
            <a:r>
              <a:rPr lang="en-US" sz="1600" dirty="0" smtClean="0"/>
              <a:t>a continuing musical process of growth and ramification; </a:t>
            </a:r>
            <a:r>
              <a:rPr lang="en-US" sz="1600" dirty="0"/>
              <a:t>“musical logic”; ongoing motivic development (“</a:t>
            </a:r>
            <a:r>
              <a:rPr lang="en-US" sz="1600" u="sng" dirty="0"/>
              <a:t>developing variation</a:t>
            </a:r>
            <a:r>
              <a:rPr lang="en-US" sz="1600" dirty="0" smtClean="0"/>
              <a:t>”) of a “basic [intervallic] shape” (</a:t>
            </a:r>
            <a:r>
              <a:rPr lang="en-US" sz="1600" i="1" dirty="0" err="1" smtClean="0"/>
              <a:t>Grundgestalt</a:t>
            </a:r>
            <a:r>
              <a:rPr lang="en-US" sz="1600" dirty="0" smtClean="0"/>
              <a:t>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Avoid the exact repetition of musical ideas—steer clear of any such </a:t>
            </a:r>
          </a:p>
          <a:p>
            <a:r>
              <a:rPr lang="en-US" sz="1600" dirty="0" smtClean="0"/>
              <a:t>      non-developmental redundancy (“</a:t>
            </a:r>
            <a:r>
              <a:rPr lang="en-US" sz="1600" u="sng" dirty="0" smtClean="0"/>
              <a:t>musical prose</a:t>
            </a:r>
            <a:r>
              <a:rPr lang="en-US" sz="1600" dirty="0" smtClean="0"/>
              <a:t>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By means of “basic shape” motives, interrelate chordal structures and thematic structures, producing “</a:t>
            </a:r>
            <a:r>
              <a:rPr lang="en-US" sz="1600" u="sng" dirty="0" smtClean="0"/>
              <a:t>the unity of musical space</a:t>
            </a:r>
            <a:r>
              <a:rPr lang="en-US" sz="1600" dirty="0" smtClean="0"/>
              <a:t>” or “</a:t>
            </a:r>
            <a:r>
              <a:rPr lang="en-US" sz="1600" u="sng" dirty="0" smtClean="0"/>
              <a:t>total </a:t>
            </a:r>
            <a:r>
              <a:rPr lang="en-US" sz="1600" u="sng" dirty="0" err="1" smtClean="0"/>
              <a:t>thematicism</a:t>
            </a:r>
            <a:r>
              <a:rPr lang="en-US" sz="1600" dirty="0" smtClean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Try to maintain all of the parameters of style—melody, harmony, phrase rhythm, form, and so on—at a similar, advanced state of musical development; no backsliding into older, comfortable habits or standard, symmetrical, predictable formulas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2841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801366" cy="5061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676400"/>
            <a:ext cx="4343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Verklärte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</a:rPr>
              <a:t>Nacht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(1899) -- sextet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Gurrelieder</a:t>
            </a:r>
            <a:r>
              <a:rPr lang="en-US" sz="1400" dirty="0" smtClean="0">
                <a:solidFill>
                  <a:srgbClr val="7030A0"/>
                </a:solidFill>
              </a:rPr>
              <a:t> (1901-02) –  massive “cantata”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Pelléas</a:t>
            </a:r>
            <a:r>
              <a:rPr lang="en-US" sz="1400" i="1" dirty="0" smtClean="0">
                <a:solidFill>
                  <a:srgbClr val="7030A0"/>
                </a:solidFill>
              </a:rPr>
              <a:t> et </a:t>
            </a:r>
            <a:r>
              <a:rPr lang="en-US" sz="1400" i="1" dirty="0" err="1" smtClean="0">
                <a:solidFill>
                  <a:srgbClr val="7030A0"/>
                </a:solidFill>
              </a:rPr>
              <a:t>Mélisande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(1903) – tone poem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030A0"/>
                </a:solidFill>
              </a:rPr>
              <a:t>String Quartet, op. 7 (1904-05)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Chamber Symphony (1906)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String Quartet No. 2 (1907-08)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The Book of the Hanging Gardens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              (1908-09)—song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Three Piano Pieces, op. 11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Five Pieces for Orchestra, op. 16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Erwartung</a:t>
            </a:r>
            <a:r>
              <a:rPr lang="en-US" sz="1400" dirty="0" smtClean="0">
                <a:solidFill>
                  <a:srgbClr val="FF0000"/>
                </a:solidFill>
              </a:rPr>
              <a:t>, op. 17 (1909) –”monodrama)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Pierrot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lunaire</a:t>
            </a:r>
            <a:r>
              <a:rPr lang="en-US" sz="1400" dirty="0" smtClean="0">
                <a:solidFill>
                  <a:srgbClr val="FF0000"/>
                </a:solidFill>
              </a:rPr>
              <a:t>, op. 21 (1912)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“Tonal”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3180103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“Transitional”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5034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“Atonal”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841835" y="16764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308435" y="29718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621781" y="4114800"/>
            <a:ext cx="342900" cy="1295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65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801366" cy="5061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676400"/>
            <a:ext cx="4343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Verklärte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</a:rPr>
              <a:t>Nacht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(1899) -- sextet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Gurrelieder</a:t>
            </a:r>
            <a:r>
              <a:rPr lang="en-US" sz="1400" dirty="0" smtClean="0">
                <a:solidFill>
                  <a:srgbClr val="7030A0"/>
                </a:solidFill>
              </a:rPr>
              <a:t> (1901-02) –  massive “cantata”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Pelléas</a:t>
            </a:r>
            <a:r>
              <a:rPr lang="en-US" sz="1400" i="1" dirty="0" smtClean="0">
                <a:solidFill>
                  <a:srgbClr val="7030A0"/>
                </a:solidFill>
              </a:rPr>
              <a:t> et </a:t>
            </a:r>
            <a:r>
              <a:rPr lang="en-US" sz="1400" i="1" dirty="0" err="1" smtClean="0">
                <a:solidFill>
                  <a:srgbClr val="7030A0"/>
                </a:solidFill>
              </a:rPr>
              <a:t>Mélisande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(1903) – tone poem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030A0"/>
                </a:solidFill>
              </a:rPr>
              <a:t>String Quartet, op. 7 (1904-05)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Chamber Symphony (1906)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String Quartet No. 2 (1907-08)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The Book of the Hanging Gardens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              (1908-09)—song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Three Piano Pieces, op. 11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Five Pieces for Orchestra, op. 16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Erwartung</a:t>
            </a:r>
            <a:r>
              <a:rPr lang="en-US" sz="1400" dirty="0" smtClean="0">
                <a:solidFill>
                  <a:srgbClr val="FF0000"/>
                </a:solidFill>
              </a:rPr>
              <a:t>, op. 17 (1909) –”monodrama)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Pierrot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lunaire</a:t>
            </a:r>
            <a:r>
              <a:rPr lang="en-US" sz="1400" dirty="0" smtClean="0">
                <a:solidFill>
                  <a:srgbClr val="FF0000"/>
                </a:solidFill>
              </a:rPr>
              <a:t>, op. 21 (1912)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“Tonal”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3180103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“Transitional”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5034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“Atonal”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841835" y="16764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308435" y="29718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621781" y="4114800"/>
            <a:ext cx="342900" cy="1295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67200" y="2971800"/>
            <a:ext cx="2895600" cy="3048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65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762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Chamber Symphony (1906)   --  Into the Transition Phase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01525" y="2394466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Much of the harmony is grounded in three chord types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29397"/>
            <a:ext cx="2854786" cy="4038600"/>
          </a:xfrm>
          <a:prstGeom prst="rect">
            <a:avLst/>
          </a:prstGeom>
          <a:solidFill>
            <a:srgbClr val="C6C795"/>
          </a:solidFill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01525" y="3741921"/>
            <a:ext cx="54614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Quartal</a:t>
            </a:r>
            <a:r>
              <a:rPr lang="en-US" sz="1400" b="1" dirty="0" smtClean="0">
                <a:solidFill>
                  <a:srgbClr val="FF0000"/>
                </a:solidFill>
              </a:rPr>
              <a:t> structures</a:t>
            </a:r>
            <a:r>
              <a:rPr lang="en-US" sz="1400" b="1" dirty="0" smtClean="0"/>
              <a:t>	            </a:t>
            </a:r>
            <a:r>
              <a:rPr lang="en-US" sz="1400" b="1" dirty="0" smtClean="0">
                <a:solidFill>
                  <a:srgbClr val="00B0F0"/>
                </a:solidFill>
              </a:rPr>
              <a:t>Whole-Tone</a:t>
            </a:r>
            <a:r>
              <a:rPr lang="en-US" sz="1400" b="1" dirty="0" smtClean="0"/>
              <a:t>	                 </a:t>
            </a:r>
            <a:r>
              <a:rPr lang="en-US" sz="1400" b="1" dirty="0" smtClean="0">
                <a:solidFill>
                  <a:srgbClr val="00B050"/>
                </a:solidFill>
              </a:rPr>
              <a:t>Triads</a:t>
            </a:r>
          </a:p>
          <a:p>
            <a:endParaRPr lang="en-US" sz="1400" dirty="0" smtClean="0"/>
          </a:p>
          <a:p>
            <a:r>
              <a:rPr lang="en-US" sz="1100" dirty="0" smtClean="0"/>
              <a:t>(built on fourths)</a:t>
            </a:r>
            <a:endParaRPr lang="en-US" sz="11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00600" y="3886200"/>
            <a:ext cx="762000" cy="135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705600" y="3906141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 rot="5400000">
            <a:off x="5565804" y="2344040"/>
            <a:ext cx="533400" cy="5029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93093" y="5142459"/>
            <a:ext cx="5269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. . . which also provide intervallic grounding for some of the thematic material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8258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781938"/>
            <a:ext cx="7543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Totally dissonant                        </a:t>
            </a:r>
            <a:r>
              <a:rPr lang="en-US" sz="1400" b="1" dirty="0" smtClean="0">
                <a:solidFill>
                  <a:srgbClr val="7030A0"/>
                </a:solidFill>
              </a:rPr>
              <a:t>Very dissonant</a:t>
            </a:r>
            <a:r>
              <a:rPr lang="en-US" sz="1400" b="1" dirty="0" smtClean="0"/>
              <a:t>	               </a:t>
            </a:r>
            <a:r>
              <a:rPr lang="en-US" sz="1400" b="1" dirty="0" smtClean="0">
                <a:solidFill>
                  <a:srgbClr val="00B0F0"/>
                </a:solidFill>
              </a:rPr>
              <a:t>  Mildly dissonant   </a:t>
            </a:r>
            <a:r>
              <a:rPr lang="en-US" sz="1400" b="1" dirty="0" smtClean="0"/>
              <a:t>                     </a:t>
            </a:r>
            <a:r>
              <a:rPr lang="en-US" sz="1400" b="1" dirty="0" smtClean="0">
                <a:solidFill>
                  <a:srgbClr val="00B050"/>
                </a:solidFill>
              </a:rPr>
              <a:t>Resolution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47900" y="3944373"/>
            <a:ext cx="762000" cy="135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229100" y="3935827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515100" y="3942942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8700" y="3048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4                         3                      2                       1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763424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continuum of chord types, classified by degrees of dissonance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29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781938"/>
            <a:ext cx="7543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Totally dissonant                        </a:t>
            </a:r>
            <a:r>
              <a:rPr lang="en-US" sz="1400" b="1" dirty="0" smtClean="0">
                <a:solidFill>
                  <a:srgbClr val="7030A0"/>
                </a:solidFill>
              </a:rPr>
              <a:t>Very dissonant</a:t>
            </a:r>
            <a:r>
              <a:rPr lang="en-US" sz="1400" b="1" dirty="0" smtClean="0"/>
              <a:t>	               </a:t>
            </a:r>
            <a:r>
              <a:rPr lang="en-US" sz="1400" b="1" dirty="0" smtClean="0">
                <a:solidFill>
                  <a:srgbClr val="00B0F0"/>
                </a:solidFill>
              </a:rPr>
              <a:t>  Mildly dissonant   </a:t>
            </a:r>
            <a:r>
              <a:rPr lang="en-US" sz="1400" b="1" dirty="0" smtClean="0"/>
              <a:t>                     </a:t>
            </a:r>
            <a:r>
              <a:rPr lang="en-US" sz="1400" b="1" dirty="0" smtClean="0">
                <a:solidFill>
                  <a:srgbClr val="00B050"/>
                </a:solidFill>
              </a:rPr>
              <a:t>Resolution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47900" y="3944373"/>
            <a:ext cx="762000" cy="135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229100" y="3935827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515100" y="3942942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8700" y="3048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4                         3                      2                       1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455452" y="2448998"/>
            <a:ext cx="4140793" cy="2244444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48964" y="194652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“atonal” or non-tonal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763424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continuum of chord types, classified by degrees of dissonance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56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94773"/>
            <a:ext cx="3165502" cy="4404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1325" y="6124486"/>
            <a:ext cx="685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1909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9" y="1469848"/>
            <a:ext cx="3343051" cy="43778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14600" y="56873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Demands of Historical “Progress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(What </a:t>
            </a:r>
            <a:r>
              <a:rPr lang="en-US" u="sng" dirty="0" smtClean="0"/>
              <a:t>is</a:t>
            </a:r>
            <a:r>
              <a:rPr lang="en-US" dirty="0" smtClean="0"/>
              <a:t> “the artwork of the future”?)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86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801366" cy="5061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676400"/>
            <a:ext cx="4343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Verklärte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</a:rPr>
              <a:t>Nacht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(1899) -- sextet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Gurrelieder</a:t>
            </a:r>
            <a:r>
              <a:rPr lang="en-US" sz="1400" dirty="0" smtClean="0">
                <a:solidFill>
                  <a:srgbClr val="7030A0"/>
                </a:solidFill>
              </a:rPr>
              <a:t> (1901-02) –  massive “cantata”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Pelléas</a:t>
            </a:r>
            <a:r>
              <a:rPr lang="en-US" sz="1400" i="1" dirty="0" smtClean="0">
                <a:solidFill>
                  <a:srgbClr val="7030A0"/>
                </a:solidFill>
              </a:rPr>
              <a:t> et </a:t>
            </a:r>
            <a:r>
              <a:rPr lang="en-US" sz="1400" i="1" dirty="0" err="1" smtClean="0">
                <a:solidFill>
                  <a:srgbClr val="7030A0"/>
                </a:solidFill>
              </a:rPr>
              <a:t>Mélisande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(1903) – tone poem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030A0"/>
                </a:solidFill>
              </a:rPr>
              <a:t>String Quartet, op. 7 (1904-05)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Chamber Symphony (1906)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String Quartet No. 2 (1907-08)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The Book of the Hanging Gardens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              (1908-09)—song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Three Piano Pieces, op. 11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Five Pieces for Orchestra, op. 16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Erwartung</a:t>
            </a:r>
            <a:r>
              <a:rPr lang="en-US" sz="1400" dirty="0" smtClean="0">
                <a:solidFill>
                  <a:srgbClr val="FF0000"/>
                </a:solidFill>
              </a:rPr>
              <a:t>, op. 17 (1909) –”monodrama)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Pierrot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lunaire</a:t>
            </a:r>
            <a:r>
              <a:rPr lang="en-US" sz="1400" dirty="0" smtClean="0">
                <a:solidFill>
                  <a:srgbClr val="FF0000"/>
                </a:solidFill>
              </a:rPr>
              <a:t>, op. 21 (1912)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“Tonal”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3180103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“Transitional”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5034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“Atonal”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841835" y="16764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308435" y="29718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621781" y="4114800"/>
            <a:ext cx="342900" cy="1295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24942" y="3177967"/>
            <a:ext cx="2895600" cy="3048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32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0613" y="457200"/>
            <a:ext cx="504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String Quartet No. 2, op. 10 (1907-08)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7161" y="2298819"/>
            <a:ext cx="624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1. </a:t>
            </a:r>
            <a:r>
              <a:rPr lang="en-US" i="1" dirty="0" err="1" smtClean="0"/>
              <a:t>Mäßig</a:t>
            </a:r>
            <a:r>
              <a:rPr lang="en-US" dirty="0"/>
              <a:t> (Moderate), F sharp minor</a:t>
            </a:r>
          </a:p>
          <a:p>
            <a:r>
              <a:rPr lang="en-US" i="1" dirty="0" smtClean="0"/>
              <a:t>2. </a:t>
            </a:r>
            <a:r>
              <a:rPr lang="en-US" i="1" dirty="0" err="1" smtClean="0"/>
              <a:t>Sehr</a:t>
            </a:r>
            <a:r>
              <a:rPr lang="en-US" i="1" dirty="0" smtClean="0"/>
              <a:t> </a:t>
            </a:r>
            <a:r>
              <a:rPr lang="en-US" i="1" dirty="0" err="1"/>
              <a:t>rasch</a:t>
            </a:r>
            <a:r>
              <a:rPr lang="en-US" dirty="0"/>
              <a:t> (Very brisk), D </a:t>
            </a:r>
            <a:r>
              <a:rPr lang="en-US" dirty="0" smtClean="0"/>
              <a:t>minor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 smtClean="0"/>
              <a:t>3. "</a:t>
            </a:r>
            <a:r>
              <a:rPr lang="en-US" i="1" dirty="0" err="1" smtClean="0"/>
              <a:t>Litanei</a:t>
            </a:r>
            <a:r>
              <a:rPr lang="en-US" i="1" dirty="0"/>
              <a:t>", </a:t>
            </a:r>
            <a:r>
              <a:rPr lang="en-US" i="1" dirty="0" err="1"/>
              <a:t>langsam</a:t>
            </a:r>
            <a:r>
              <a:rPr lang="en-US" dirty="0"/>
              <a:t> ("</a:t>
            </a:r>
            <a:r>
              <a:rPr lang="en-US" dirty="0" smtClean="0"/>
              <a:t>Litany,“ slow</a:t>
            </a:r>
            <a:r>
              <a:rPr lang="en-US" dirty="0"/>
              <a:t>), E flat minor</a:t>
            </a:r>
          </a:p>
          <a:p>
            <a:r>
              <a:rPr lang="en-US" i="1" dirty="0" smtClean="0"/>
              <a:t>4. "</a:t>
            </a:r>
            <a:r>
              <a:rPr lang="en-US" i="1" dirty="0" err="1" smtClean="0"/>
              <a:t>Entrückung</a:t>
            </a:r>
            <a:r>
              <a:rPr lang="en-US" i="1" dirty="0"/>
              <a:t>", </a:t>
            </a:r>
            <a:r>
              <a:rPr lang="en-US" i="1" dirty="0" err="1"/>
              <a:t>sehr</a:t>
            </a:r>
            <a:r>
              <a:rPr lang="en-US" i="1" dirty="0"/>
              <a:t> </a:t>
            </a:r>
            <a:r>
              <a:rPr lang="en-US" i="1" dirty="0" err="1"/>
              <a:t>langsam</a:t>
            </a:r>
            <a:r>
              <a:rPr lang="en-US" dirty="0"/>
              <a:t> ("</a:t>
            </a:r>
            <a:r>
              <a:rPr lang="en-US" dirty="0" smtClean="0"/>
              <a:t>Rapture," </a:t>
            </a:r>
            <a:r>
              <a:rPr lang="en-US" dirty="0"/>
              <a:t>very slow), No key</a:t>
            </a:r>
          </a:p>
          <a:p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1682810" y="2160662"/>
            <a:ext cx="457200" cy="990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1712720" y="3812137"/>
            <a:ext cx="457200" cy="990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9403" y="2489254"/>
            <a:ext cx="1248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Instrumental </a:t>
            </a:r>
          </a:p>
          <a:p>
            <a:r>
              <a:rPr lang="en-US" sz="1400" dirty="0" smtClean="0"/>
              <a:t>only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9403" y="4035039"/>
            <a:ext cx="1501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Soprano included: two poems by Stefan George (1907)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9493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0613" y="457200"/>
            <a:ext cx="504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Schoenberg: String Quartet No. 2, op. 10 (1907-08)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7161" y="2298819"/>
            <a:ext cx="624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1. </a:t>
            </a:r>
            <a:r>
              <a:rPr lang="en-US" i="1" dirty="0" err="1" smtClean="0"/>
              <a:t>Mäßig</a:t>
            </a:r>
            <a:r>
              <a:rPr lang="en-US" dirty="0"/>
              <a:t> (Moderate), F sharp minor</a:t>
            </a:r>
          </a:p>
          <a:p>
            <a:r>
              <a:rPr lang="en-US" i="1" dirty="0" smtClean="0"/>
              <a:t>2. </a:t>
            </a:r>
            <a:r>
              <a:rPr lang="en-US" i="1" dirty="0" err="1" smtClean="0"/>
              <a:t>Sehr</a:t>
            </a:r>
            <a:r>
              <a:rPr lang="en-US" i="1" dirty="0" smtClean="0"/>
              <a:t> </a:t>
            </a:r>
            <a:r>
              <a:rPr lang="en-US" i="1" dirty="0" err="1"/>
              <a:t>rasch</a:t>
            </a:r>
            <a:r>
              <a:rPr lang="en-US" dirty="0"/>
              <a:t> (Very brisk), D </a:t>
            </a:r>
            <a:r>
              <a:rPr lang="en-US" dirty="0" smtClean="0"/>
              <a:t>minor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 smtClean="0"/>
              <a:t>3. "</a:t>
            </a:r>
            <a:r>
              <a:rPr lang="en-US" i="1" dirty="0" err="1" smtClean="0"/>
              <a:t>Litanei</a:t>
            </a:r>
            <a:r>
              <a:rPr lang="en-US" i="1" dirty="0"/>
              <a:t>", </a:t>
            </a:r>
            <a:r>
              <a:rPr lang="en-US" i="1" dirty="0" err="1"/>
              <a:t>langsam</a:t>
            </a:r>
            <a:r>
              <a:rPr lang="en-US" dirty="0"/>
              <a:t> ("</a:t>
            </a:r>
            <a:r>
              <a:rPr lang="en-US" dirty="0" smtClean="0"/>
              <a:t>Litany,“ slow</a:t>
            </a:r>
            <a:r>
              <a:rPr lang="en-US" dirty="0"/>
              <a:t>), E flat minor</a:t>
            </a:r>
          </a:p>
          <a:p>
            <a:r>
              <a:rPr lang="en-US" i="1" dirty="0" smtClean="0"/>
              <a:t>4. "</a:t>
            </a:r>
            <a:r>
              <a:rPr lang="en-US" i="1" dirty="0" err="1" smtClean="0"/>
              <a:t>Entrückung</a:t>
            </a:r>
            <a:r>
              <a:rPr lang="en-US" i="1" dirty="0"/>
              <a:t>", </a:t>
            </a:r>
            <a:r>
              <a:rPr lang="en-US" i="1" dirty="0" err="1"/>
              <a:t>sehr</a:t>
            </a:r>
            <a:r>
              <a:rPr lang="en-US" i="1" dirty="0"/>
              <a:t> </a:t>
            </a:r>
            <a:r>
              <a:rPr lang="en-US" i="1" dirty="0" err="1"/>
              <a:t>langsam</a:t>
            </a:r>
            <a:r>
              <a:rPr lang="en-US" dirty="0"/>
              <a:t> ("</a:t>
            </a:r>
            <a:r>
              <a:rPr lang="en-US" dirty="0" smtClean="0"/>
              <a:t>Rapture," </a:t>
            </a:r>
            <a:r>
              <a:rPr lang="en-US" dirty="0"/>
              <a:t>very slow), No key</a:t>
            </a:r>
          </a:p>
          <a:p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1682810" y="2160662"/>
            <a:ext cx="457200" cy="990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1712720" y="3812137"/>
            <a:ext cx="457200" cy="990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9403" y="2489254"/>
            <a:ext cx="1248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Instrumental </a:t>
            </a:r>
          </a:p>
          <a:p>
            <a:r>
              <a:rPr lang="en-US" sz="1400" dirty="0" smtClean="0"/>
              <a:t>only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9403" y="4035039"/>
            <a:ext cx="1501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Soprano included: two poems by Stefan George (1907)</a:t>
            </a:r>
            <a:endParaRPr lang="en-US" sz="1400" dirty="0"/>
          </a:p>
        </p:txBody>
      </p:sp>
      <p:sp>
        <p:nvSpPr>
          <p:cNvPr id="11" name="Down Arrow 10"/>
          <p:cNvSpPr/>
          <p:nvPr/>
        </p:nvSpPr>
        <p:spPr>
          <a:xfrm>
            <a:off x="7924800" y="2298819"/>
            <a:ext cx="838200" cy="2425581"/>
          </a:xfrm>
          <a:prstGeom prst="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7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48600" y="160666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</a:t>
            </a:r>
            <a:r>
              <a:rPr lang="en-US" sz="1000" dirty="0" smtClean="0"/>
              <a:t>ncreasingly</a:t>
            </a:r>
          </a:p>
          <a:p>
            <a:r>
              <a:rPr lang="en-US" sz="1000" dirty="0" smtClean="0"/>
              <a:t>distant from</a:t>
            </a:r>
          </a:p>
          <a:p>
            <a:r>
              <a:rPr lang="en-US" sz="1000" dirty="0" smtClean="0"/>
              <a:t>clear tonality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43668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67" y="942975"/>
            <a:ext cx="3695700" cy="4619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" y="942976"/>
            <a:ext cx="3242553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5772151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Stefan George (1868-1933)                                        “</a:t>
            </a:r>
            <a:r>
              <a:rPr lang="en-US" sz="1600" dirty="0" err="1" smtClean="0"/>
              <a:t>Entrückung</a:t>
            </a:r>
            <a:r>
              <a:rPr lang="en-US" sz="1600" dirty="0" smtClean="0"/>
              <a:t>” (“Rapture”)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                                                        from </a:t>
            </a:r>
            <a:r>
              <a:rPr lang="en-US" sz="1600" i="1" dirty="0" smtClean="0"/>
              <a:t>The Seventh Ring </a:t>
            </a:r>
            <a:r>
              <a:rPr lang="en-US" sz="1600" dirty="0" smtClean="0"/>
              <a:t>(1907)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6112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801366" cy="5061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676400"/>
            <a:ext cx="4343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Verklärte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</a:rPr>
              <a:t>Nacht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(1899) -- sextet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Gurrelieder</a:t>
            </a:r>
            <a:r>
              <a:rPr lang="en-US" sz="1400" dirty="0" smtClean="0">
                <a:solidFill>
                  <a:srgbClr val="7030A0"/>
                </a:solidFill>
              </a:rPr>
              <a:t> (1901-02) –  massive “cantata”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Pelléas</a:t>
            </a:r>
            <a:r>
              <a:rPr lang="en-US" sz="1400" i="1" dirty="0" smtClean="0">
                <a:solidFill>
                  <a:srgbClr val="7030A0"/>
                </a:solidFill>
              </a:rPr>
              <a:t> et </a:t>
            </a:r>
            <a:r>
              <a:rPr lang="en-US" sz="1400" i="1" dirty="0" err="1" smtClean="0">
                <a:solidFill>
                  <a:srgbClr val="7030A0"/>
                </a:solidFill>
              </a:rPr>
              <a:t>Mélisande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(1903) – tone poem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030A0"/>
                </a:solidFill>
              </a:rPr>
              <a:t>String Quartet, op. 7 (1904-05)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Chamber Symphony (1906)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String Quartet No. 2 (1907-08)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The Book of the Hanging Gardens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              (1908-09)—song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Three Piano Pieces, op. 11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Five Pieces for Orchestra, op. 16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Erwartung</a:t>
            </a:r>
            <a:r>
              <a:rPr lang="en-US" sz="1400" dirty="0" smtClean="0">
                <a:solidFill>
                  <a:srgbClr val="FF0000"/>
                </a:solidFill>
              </a:rPr>
              <a:t>, op. 17 (1909) –”monodrama)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Pierrot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lunaire</a:t>
            </a:r>
            <a:r>
              <a:rPr lang="en-US" sz="1400" dirty="0" smtClean="0">
                <a:solidFill>
                  <a:srgbClr val="FF0000"/>
                </a:solidFill>
              </a:rPr>
              <a:t>, op. 21 (1912)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“Tonal”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3180103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“Transitional”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5034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“Atonal”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841835" y="16764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308435" y="29718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621781" y="4114800"/>
            <a:ext cx="342900" cy="1295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3400" y="4038600"/>
            <a:ext cx="3449831" cy="762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52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801366" cy="5061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676400"/>
            <a:ext cx="4343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Verklärte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</a:rPr>
              <a:t>Nacht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(1899) -- sextet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Gurrelieder</a:t>
            </a:r>
            <a:r>
              <a:rPr lang="en-US" sz="1400" dirty="0" smtClean="0">
                <a:solidFill>
                  <a:srgbClr val="7030A0"/>
                </a:solidFill>
              </a:rPr>
              <a:t> (1901-02) –  massive “cantata”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Pelléas</a:t>
            </a:r>
            <a:r>
              <a:rPr lang="en-US" sz="1400" i="1" dirty="0" smtClean="0">
                <a:solidFill>
                  <a:srgbClr val="7030A0"/>
                </a:solidFill>
              </a:rPr>
              <a:t> et </a:t>
            </a:r>
            <a:r>
              <a:rPr lang="en-US" sz="1400" i="1" dirty="0" err="1" smtClean="0">
                <a:solidFill>
                  <a:srgbClr val="7030A0"/>
                </a:solidFill>
              </a:rPr>
              <a:t>Mélisande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(1903) – tone poem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030A0"/>
                </a:solidFill>
              </a:rPr>
              <a:t>String Quartet, op. 7 (1904-05)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Chamber Symphony (1906)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String Quartet No. 2 (1907-08)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The Book of the Hanging Gardens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              (1908-09)—song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Three Piano Pieces, op. 11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Five Pieces for Orchestra, op. 16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Erwartung</a:t>
            </a:r>
            <a:r>
              <a:rPr lang="en-US" sz="1400" dirty="0" smtClean="0">
                <a:solidFill>
                  <a:srgbClr val="FF0000"/>
                </a:solidFill>
              </a:rPr>
              <a:t>, op. 17 (1909) –”monodrama)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Pierrot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lunaire</a:t>
            </a:r>
            <a:r>
              <a:rPr lang="en-US" sz="1400" dirty="0" smtClean="0">
                <a:solidFill>
                  <a:srgbClr val="FF0000"/>
                </a:solidFill>
              </a:rPr>
              <a:t>, op. 21 (1912)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“Tonal”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3180103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“Transitional”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5034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“Atonal”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841835" y="16764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308435" y="29718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621781" y="4114800"/>
            <a:ext cx="342900" cy="1295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3400" y="4038600"/>
            <a:ext cx="3278381" cy="3048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98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801366" cy="5061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676400"/>
            <a:ext cx="4343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Verklärte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</a:rPr>
              <a:t>Nacht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(1899) -- sextet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Gurrelieder</a:t>
            </a:r>
            <a:r>
              <a:rPr lang="en-US" sz="1400" dirty="0" smtClean="0">
                <a:solidFill>
                  <a:srgbClr val="7030A0"/>
                </a:solidFill>
              </a:rPr>
              <a:t> (1901-02) –  massive “cantata”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Pelléas</a:t>
            </a:r>
            <a:r>
              <a:rPr lang="en-US" sz="1400" i="1" dirty="0" smtClean="0">
                <a:solidFill>
                  <a:srgbClr val="7030A0"/>
                </a:solidFill>
              </a:rPr>
              <a:t> et </a:t>
            </a:r>
            <a:r>
              <a:rPr lang="en-US" sz="1400" i="1" dirty="0" err="1" smtClean="0">
                <a:solidFill>
                  <a:srgbClr val="7030A0"/>
                </a:solidFill>
              </a:rPr>
              <a:t>Mélisande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(1903) – tone poem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030A0"/>
                </a:solidFill>
              </a:rPr>
              <a:t>String Quartet, op. 7 (1904-05)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Chamber Symphony (1906)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String Quartet No. 2 (1907-08)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The Book of the Hanging Gardens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              (1908-09)—song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Three Piano Pieces, op. 11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Five Pieces for Orchestra, op. 16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Erwartung</a:t>
            </a:r>
            <a:r>
              <a:rPr lang="en-US" sz="1400" dirty="0" smtClean="0">
                <a:solidFill>
                  <a:srgbClr val="FF0000"/>
                </a:solidFill>
              </a:rPr>
              <a:t>, op. 17 (1909) –”monodrama)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Pierrot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lunaire</a:t>
            </a:r>
            <a:r>
              <a:rPr lang="en-US" sz="1400" dirty="0" smtClean="0">
                <a:solidFill>
                  <a:srgbClr val="FF0000"/>
                </a:solidFill>
              </a:rPr>
              <a:t>, op. 21 (1912)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“Tonal”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3180103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“Transitional”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5034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“Atonal”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841835" y="16764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308435" y="29718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621781" y="4114800"/>
            <a:ext cx="342900" cy="1295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32119" y="4255806"/>
            <a:ext cx="3094647" cy="3048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56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5195"/>
            <a:ext cx="4294909" cy="5624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0354" y="62197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2667000"/>
            <a:ext cx="2309566" cy="646331"/>
          </a:xfrm>
          <a:prstGeom prst="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No. 1, “</a:t>
            </a:r>
            <a:r>
              <a:rPr lang="en-US" dirty="0" err="1" smtClean="0"/>
              <a:t>Vorgefühle</a:t>
            </a:r>
            <a:r>
              <a:rPr lang="en-US" dirty="0" smtClean="0"/>
              <a:t>”</a:t>
            </a:r>
          </a:p>
          <a:p>
            <a:pPr algn="ctr"/>
            <a:r>
              <a:rPr lang="en-US" dirty="0" smtClean="0"/>
              <a:t>(“Premonitions”)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13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5195"/>
            <a:ext cx="4294909" cy="5624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0354" y="62197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81700" y="2590800"/>
            <a:ext cx="1676400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No. 3, “</a:t>
            </a:r>
            <a:r>
              <a:rPr lang="en-US" dirty="0" err="1" smtClean="0"/>
              <a:t>Farben</a:t>
            </a:r>
            <a:r>
              <a:rPr lang="en-US" dirty="0" smtClean="0"/>
              <a:t>”</a:t>
            </a:r>
          </a:p>
          <a:p>
            <a:pPr algn="ctr"/>
            <a:r>
              <a:rPr lang="en-US" dirty="0" smtClean="0"/>
              <a:t>(“Colors”)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81600" y="5029200"/>
            <a:ext cx="3276600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Klangfarbenmelodie</a:t>
            </a:r>
          </a:p>
          <a:p>
            <a:pPr algn="ctr"/>
            <a:r>
              <a:rPr lang="en-US" dirty="0" smtClean="0"/>
              <a:t>(The “melody” of tone colors)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68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83935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Expressionism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1" y="333998"/>
            <a:ext cx="2362200" cy="3009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0"/>
            <a:ext cx="3124200" cy="2186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607" y="3489532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Edvard</a:t>
            </a:r>
            <a:r>
              <a:rPr lang="en-US" sz="1200" dirty="0" smtClean="0"/>
              <a:t> Munch, “The Scream” (1893)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69007" y="6248399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Franz Marc, “Three Cats” (1913)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3577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3849</TotalTime>
  <Words>5344</Words>
  <Application>Microsoft Office PowerPoint</Application>
  <PresentationFormat>On-screen Show (4:3)</PresentationFormat>
  <Paragraphs>894</Paragraphs>
  <Slides>116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Faculty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165</cp:revision>
  <dcterms:created xsi:type="dcterms:W3CDTF">2016-02-23T14:51:05Z</dcterms:created>
  <dcterms:modified xsi:type="dcterms:W3CDTF">2019-03-06T15:53:31Z</dcterms:modified>
</cp:coreProperties>
</file>