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267" r:id="rId3"/>
    <p:sldId id="268" r:id="rId4"/>
    <p:sldId id="269" r:id="rId5"/>
    <p:sldId id="272" r:id="rId6"/>
    <p:sldId id="273" r:id="rId7"/>
    <p:sldId id="274" r:id="rId8"/>
    <p:sldId id="275" r:id="rId9"/>
    <p:sldId id="259" r:id="rId10"/>
    <p:sldId id="373" r:id="rId11"/>
    <p:sldId id="260" r:id="rId12"/>
    <p:sldId id="262" r:id="rId13"/>
    <p:sldId id="276" r:id="rId14"/>
    <p:sldId id="261" r:id="rId15"/>
    <p:sldId id="263" r:id="rId16"/>
    <p:sldId id="277" r:id="rId17"/>
    <p:sldId id="364" r:id="rId18"/>
    <p:sldId id="365" r:id="rId19"/>
    <p:sldId id="264" r:id="rId20"/>
    <p:sldId id="265" r:id="rId21"/>
    <p:sldId id="280" r:id="rId22"/>
    <p:sldId id="279" r:id="rId23"/>
    <p:sldId id="278" r:id="rId24"/>
    <p:sldId id="335" r:id="rId25"/>
    <p:sldId id="336" r:id="rId26"/>
    <p:sldId id="337" r:id="rId27"/>
    <p:sldId id="338" r:id="rId28"/>
    <p:sldId id="340" r:id="rId29"/>
    <p:sldId id="295" r:id="rId30"/>
    <p:sldId id="297" r:id="rId31"/>
    <p:sldId id="281" r:id="rId32"/>
    <p:sldId id="349" r:id="rId33"/>
    <p:sldId id="353" r:id="rId34"/>
    <p:sldId id="354" r:id="rId35"/>
    <p:sldId id="355" r:id="rId36"/>
    <p:sldId id="366" r:id="rId37"/>
    <p:sldId id="298" r:id="rId38"/>
    <p:sldId id="299" r:id="rId39"/>
    <p:sldId id="300" r:id="rId40"/>
    <p:sldId id="301" r:id="rId41"/>
    <p:sldId id="302" r:id="rId42"/>
    <p:sldId id="266" r:id="rId43"/>
    <p:sldId id="294" r:id="rId44"/>
    <p:sldId id="282" r:id="rId45"/>
    <p:sldId id="308" r:id="rId46"/>
    <p:sldId id="319" r:id="rId47"/>
    <p:sldId id="315" r:id="rId48"/>
    <p:sldId id="309" r:id="rId49"/>
    <p:sldId id="316" r:id="rId50"/>
    <p:sldId id="310" r:id="rId51"/>
    <p:sldId id="318" r:id="rId52"/>
    <p:sldId id="311" r:id="rId53"/>
    <p:sldId id="312" r:id="rId54"/>
    <p:sldId id="325" r:id="rId55"/>
    <p:sldId id="326" r:id="rId56"/>
    <p:sldId id="327" r:id="rId57"/>
    <p:sldId id="356" r:id="rId58"/>
    <p:sldId id="328" r:id="rId59"/>
    <p:sldId id="357" r:id="rId60"/>
    <p:sldId id="329" r:id="rId61"/>
    <p:sldId id="359" r:id="rId62"/>
    <p:sldId id="360" r:id="rId63"/>
    <p:sldId id="330" r:id="rId64"/>
    <p:sldId id="375" r:id="rId65"/>
    <p:sldId id="361" r:id="rId66"/>
    <p:sldId id="362" r:id="rId67"/>
    <p:sldId id="331" r:id="rId68"/>
    <p:sldId id="332" r:id="rId69"/>
    <p:sldId id="374" r:id="rId70"/>
    <p:sldId id="363" r:id="rId71"/>
    <p:sldId id="285" r:id="rId72"/>
    <p:sldId id="333" r:id="rId73"/>
    <p:sldId id="368" r:id="rId74"/>
    <p:sldId id="369" r:id="rId75"/>
    <p:sldId id="367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7C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7C0C-E1C5-4F48-92B6-F2B17B78C2E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F087-3AD4-4659-B440-6F20A58A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7C0C-E1C5-4F48-92B6-F2B17B78C2E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F087-3AD4-4659-B440-6F20A58A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7C0C-E1C5-4F48-92B6-F2B17B78C2E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F087-3AD4-4659-B440-6F20A58A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7C0C-E1C5-4F48-92B6-F2B17B78C2E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F087-3AD4-4659-B440-6F20A58A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7C0C-E1C5-4F48-92B6-F2B17B78C2E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F087-3AD4-4659-B440-6F20A58A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7C0C-E1C5-4F48-92B6-F2B17B78C2E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F087-3AD4-4659-B440-6F20A58A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7C0C-E1C5-4F48-92B6-F2B17B78C2E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F087-3AD4-4659-B440-6F20A58A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7C0C-E1C5-4F48-92B6-F2B17B78C2E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F087-3AD4-4659-B440-6F20A58A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7C0C-E1C5-4F48-92B6-F2B17B78C2E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F087-3AD4-4659-B440-6F20A58A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7C0C-E1C5-4F48-92B6-F2B17B78C2E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F087-3AD4-4659-B440-6F20A58A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7C0C-E1C5-4F48-92B6-F2B17B78C2E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F087-3AD4-4659-B440-6F20A58A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7C0C-E1C5-4F48-92B6-F2B17B78C2E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6F087-3AD4-4659-B440-6F20A58A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net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43" y="-76199"/>
            <a:ext cx="9421743" cy="70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4432" y="381000"/>
            <a:ext cx="1679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Kunstler Script" panose="030304020206070D0D06" pitchFamily="66" charset="0"/>
              </a:rPr>
              <a:t>Debussy</a:t>
            </a:r>
            <a:endParaRPr lang="en-US" sz="4400" dirty="0">
              <a:solidFill>
                <a:schemeClr val="bg1"/>
              </a:solidFill>
              <a:latin typeface="Kunstler Script" panose="030304020206070D0D06" pitchFamily="66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26" y="25908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Escape into art: exquisite sensation, shimmering dream-fantasy?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04" y="1200237"/>
            <a:ext cx="3204491" cy="4023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" y="1312374"/>
            <a:ext cx="2999354" cy="3911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2086" y="5410200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Debussy, “</a:t>
            </a:r>
            <a:r>
              <a:rPr lang="en-US" sz="1400" dirty="0" err="1" smtClean="0"/>
              <a:t>Reflets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</a:t>
            </a:r>
            <a:r>
              <a:rPr lang="en-US" sz="1400" dirty="0" err="1" smtClean="0"/>
              <a:t>l’eau</a:t>
            </a:r>
            <a:r>
              <a:rPr lang="en-US" sz="1400" dirty="0" smtClean="0"/>
              <a:t>,” </a:t>
            </a:r>
          </a:p>
          <a:p>
            <a:r>
              <a:rPr lang="en-US" sz="1400" dirty="0" smtClean="0"/>
              <a:t>from </a:t>
            </a:r>
            <a:r>
              <a:rPr lang="en-US" sz="1400" i="1" dirty="0" smtClean="0"/>
              <a:t>Images</a:t>
            </a:r>
            <a:r>
              <a:rPr lang="en-US" sz="1400" dirty="0" smtClean="0"/>
              <a:t>, Book 1 (1905)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104159"/>
            <a:ext cx="6653905" cy="646331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Emerging aesthetic “modernism” as a virtual-world alternative </a:t>
            </a:r>
          </a:p>
          <a:p>
            <a:pPr algn="ctr"/>
            <a:r>
              <a:rPr lang="en-US" b="1" dirty="0" smtClean="0"/>
              <a:t>to “that which is” and “that which is emerging” in current culture?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0391"/>
            <a:ext cx="4017236" cy="50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15573"/>
            <a:ext cx="3486252" cy="4643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6" y="1653432"/>
            <a:ext cx="5132386" cy="2971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2354" y="351758"/>
            <a:ext cx="742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Escape into art: shimmering dream-fantasy? or a new openness  to the immediacy—the freshness and </a:t>
            </a:r>
            <a:r>
              <a:rPr lang="en-US" i="1" dirty="0" smtClean="0"/>
              <a:t>reality</a:t>
            </a:r>
            <a:r>
              <a:rPr lang="en-US" dirty="0" smtClean="0"/>
              <a:t>—of sensory/sonic experience?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3225" y="500623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Ravel, “</a:t>
            </a:r>
            <a:r>
              <a:rPr lang="en-US" dirty="0" err="1" smtClean="0"/>
              <a:t>Jeux</a:t>
            </a:r>
            <a:r>
              <a:rPr lang="en-US" dirty="0" smtClean="0"/>
              <a:t> </a:t>
            </a:r>
            <a:r>
              <a:rPr lang="en-US" dirty="0" err="1" smtClean="0"/>
              <a:t>d’eau</a:t>
            </a:r>
            <a:r>
              <a:rPr lang="en-US" dirty="0" smtClean="0"/>
              <a:t>” (1901)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6104159"/>
            <a:ext cx="6653905" cy="646331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Emerging aesthetic “modernism” as a virtual-world alternative </a:t>
            </a:r>
          </a:p>
          <a:p>
            <a:pPr algn="ctr"/>
            <a:r>
              <a:rPr lang="en-US" b="1" dirty="0" smtClean="0"/>
              <a:t>to “that which is” and “that which is emerging” in current culture?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6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609" y="62484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Monet, “Impression—Soleil </a:t>
            </a:r>
            <a:r>
              <a:rPr lang="en-US" dirty="0" err="1" smtClean="0"/>
              <a:t>levant</a:t>
            </a:r>
            <a:r>
              <a:rPr lang="en-US" dirty="0" smtClean="0"/>
              <a:t>” (1874, “Exhibition of the Impressionists”)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9" y="462185"/>
            <a:ext cx="7315200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57600"/>
            <a:ext cx="4343402" cy="2877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6" y="533400"/>
            <a:ext cx="4325526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2" y="1014101"/>
            <a:ext cx="3568095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771262"/>
            <a:ext cx="310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Claude Monet (1849-1926)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99929"/>
            <a:ext cx="443228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248400"/>
            <a:ext cx="601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Claude Monet, “Bridge over a Pond of Water Lilies” (c. 1899)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809" y="609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hyper-aesthetic stance: withdraw from the ever-institutionalized, administered world into a fantasy world of elite connoisseurship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7086600" cy="50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809" y="838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hyper-aesthetic stance: withdraw from the ever-institutionalized, administered world into a fantasy world of elite connoisseurship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399" y="3048000"/>
            <a:ext cx="4502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Debussy to Ernest </a:t>
            </a:r>
            <a:r>
              <a:rPr lang="en-US" sz="1600" dirty="0" err="1" smtClean="0"/>
              <a:t>Chausson</a:t>
            </a:r>
            <a:r>
              <a:rPr lang="en-US" sz="1600" dirty="0" smtClean="0"/>
              <a:t>, September 1893:</a:t>
            </a:r>
          </a:p>
          <a:p>
            <a:endParaRPr lang="en-US" sz="1600" dirty="0"/>
          </a:p>
          <a:p>
            <a:r>
              <a:rPr lang="en-US" sz="1600" dirty="0" smtClean="0"/>
              <a:t>“Music really ought to have been a hermetical science, enshrined in texts so hard and laborious to decipher as to discourage the herd of people who treat it as casually as they do a handkerchief.”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2895600" cy="3530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38200" y="1484531"/>
            <a:ext cx="10820400" cy="5678269"/>
          </a:xfrm>
          <a:prstGeom prst="roundRect">
            <a:avLst/>
          </a:prstGeom>
          <a:solidFill>
            <a:srgbClr val="C0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809" y="838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hyper-aesthetic stance: withdraw from the ever-institutionalized, administered world into a fantasy world of elite connoisseurship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399" y="3048000"/>
            <a:ext cx="4502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Debussy to Ernest </a:t>
            </a:r>
            <a:r>
              <a:rPr lang="en-US" sz="1600" dirty="0" err="1" smtClean="0"/>
              <a:t>Chausson</a:t>
            </a:r>
            <a:r>
              <a:rPr lang="en-US" sz="1600" dirty="0" smtClean="0"/>
              <a:t>, September 1893:</a:t>
            </a:r>
          </a:p>
          <a:p>
            <a:endParaRPr lang="en-US" sz="1600" dirty="0"/>
          </a:p>
          <a:p>
            <a:r>
              <a:rPr lang="en-US" sz="1600" dirty="0" smtClean="0"/>
              <a:t>“Music really ought to have been a hermetical science, enshrined in texts so hard and laborious to decipher as to discourage the herd of people who treat it as casually as they do a handkerchief.”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2895600" cy="353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105400"/>
            <a:ext cx="3276600" cy="461665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</a:t>
            </a:r>
            <a:r>
              <a:rPr lang="en-US" sz="1200" dirty="0" err="1" smtClean="0"/>
              <a:t>Sarabande</a:t>
            </a:r>
            <a:r>
              <a:rPr lang="en-US" sz="1200" dirty="0" smtClean="0"/>
              <a:t>,” from </a:t>
            </a:r>
            <a:r>
              <a:rPr lang="en-US" sz="1200" i="1" dirty="0" smtClean="0"/>
              <a:t>Images </a:t>
            </a:r>
            <a:r>
              <a:rPr lang="en-US" sz="1200" i="1" dirty="0" err="1" smtClean="0"/>
              <a:t>oubliées</a:t>
            </a:r>
            <a:r>
              <a:rPr lang="en-US" sz="1200" dirty="0"/>
              <a:t> </a:t>
            </a:r>
            <a:r>
              <a:rPr lang="en-US" sz="1200" dirty="0" smtClean="0"/>
              <a:t>(1894), as revised for publication in </a:t>
            </a:r>
            <a:r>
              <a:rPr lang="en-US" sz="1200" i="1" dirty="0" smtClean="0"/>
              <a:t>Pour le piano</a:t>
            </a:r>
            <a:r>
              <a:rPr lang="en-US" sz="1200" dirty="0" smtClean="0"/>
              <a:t> (1901)</a:t>
            </a:r>
            <a:endParaRPr lang="en-US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-838200" y="1484531"/>
            <a:ext cx="10820400" cy="5678269"/>
          </a:xfrm>
          <a:prstGeom prst="roundRect">
            <a:avLst/>
          </a:prstGeom>
          <a:solidFill>
            <a:srgbClr val="C0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505200" cy="4668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5886001"/>
            <a:ext cx="3733800" cy="307777"/>
          </a:xfrm>
          <a:prstGeom prst="rect">
            <a:avLst/>
          </a:prstGeom>
          <a:solidFill>
            <a:srgbClr val="00B0F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Ravel, </a:t>
            </a:r>
            <a:r>
              <a:rPr lang="fr-FR" sz="1400" i="1" dirty="0" smtClean="0"/>
              <a:t>Pavane </a:t>
            </a:r>
            <a:r>
              <a:rPr lang="fr-FR" sz="1400" i="1" dirty="0"/>
              <a:t>pour une infante </a:t>
            </a:r>
            <a:r>
              <a:rPr lang="fr-FR" sz="1400" i="1" dirty="0" smtClean="0"/>
              <a:t>défunte</a:t>
            </a:r>
            <a:r>
              <a:rPr lang="fr-FR" sz="1400" dirty="0" smtClean="0"/>
              <a:t> (1899)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28" y="1375874"/>
            <a:ext cx="3390572" cy="43006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38200" y="-228599"/>
            <a:ext cx="10820400" cy="7391400"/>
          </a:xfrm>
          <a:prstGeom prst="roundRect">
            <a:avLst/>
          </a:prstGeom>
          <a:solidFill>
            <a:srgbClr val="C0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3934777" cy="4968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40737"/>
            <a:ext cx="3048000" cy="4765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06466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Charles Baudelaire (1821-1867)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0532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(1857)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5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8247"/>
            <a:ext cx="2286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Early Modernism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(“Generation of the 1860s”)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3" y="1524000"/>
            <a:ext cx="2811658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84" y="1535395"/>
            <a:ext cx="2385709" cy="3431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6849"/>
            <a:ext cx="27432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83935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Poetic “Aestheticism”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190081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Paul Verlaine (1844-96)                    </a:t>
            </a:r>
            <a:r>
              <a:rPr lang="en-US" sz="1400" dirty="0" err="1" smtClean="0"/>
              <a:t>Stéphane</a:t>
            </a:r>
            <a:r>
              <a:rPr lang="en-US" sz="1400" dirty="0" smtClean="0"/>
              <a:t>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 (1842-98)            Maurice Maeterlinck (1862-1949)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64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3" y="1524000"/>
            <a:ext cx="2811658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84" y="1535395"/>
            <a:ext cx="2385709" cy="3431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6849"/>
            <a:ext cx="27432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49760"/>
            <a:ext cx="3124200" cy="379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1870s: the “Decadents”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90081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Paul Verlaine (1844-96)                    </a:t>
            </a:r>
            <a:r>
              <a:rPr lang="en-US" sz="1400" dirty="0" err="1" smtClean="0"/>
              <a:t>Stéphane</a:t>
            </a:r>
            <a:r>
              <a:rPr lang="en-US" sz="1400" dirty="0" smtClean="0"/>
              <a:t>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 (1842-98)            Maurice Maeterlinck (1862-1949)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19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3" y="1524000"/>
            <a:ext cx="2811658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84" y="1535395"/>
            <a:ext cx="2385709" cy="3431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6849"/>
            <a:ext cx="27432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838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1880s: The “Symbolist” Poets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190081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Paul Verlaine (1844-96)                    </a:t>
            </a:r>
            <a:r>
              <a:rPr lang="en-US" sz="1400" dirty="0" err="1" smtClean="0"/>
              <a:t>Stéphane</a:t>
            </a:r>
            <a:r>
              <a:rPr lang="en-US" sz="1400" dirty="0" smtClean="0"/>
              <a:t>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 (1842-98)            Maurice Maeterlinck (1862-1949)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19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3" y="1001963"/>
            <a:ext cx="2496796" cy="3045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76" y="958908"/>
            <a:ext cx="2140900" cy="3079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97" y="976713"/>
            <a:ext cx="2456204" cy="3070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998" y="304800"/>
            <a:ext cx="28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“Symbolist” Movement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7862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Exquisite polish; technical refinement; ultra-elegance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1148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Paul Verlaine (1844-96)                    </a:t>
            </a:r>
            <a:r>
              <a:rPr lang="en-US" sz="1400" dirty="0" err="1" smtClean="0"/>
              <a:t>Stéphane</a:t>
            </a:r>
            <a:r>
              <a:rPr lang="en-US" sz="1400" dirty="0" smtClean="0"/>
              <a:t>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 (1842-98)        Maurice Maeterlinck (1862-1949)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48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3" y="1001963"/>
            <a:ext cx="2496796" cy="3045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76" y="958908"/>
            <a:ext cx="2140900" cy="3079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97" y="976713"/>
            <a:ext cx="2456204" cy="3070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998" y="304800"/>
            <a:ext cx="28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“Symbolist” Movement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786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Exquisite polish; technical refinement; ultra-elegance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Softer, gentler, nuanced, seemingly passive in contrast with earlier, more aggressive 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1148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Paul Verlaine (1844-96)                    </a:t>
            </a:r>
            <a:r>
              <a:rPr lang="en-US" sz="1400" dirty="0" err="1" smtClean="0"/>
              <a:t>Stéphane</a:t>
            </a:r>
            <a:r>
              <a:rPr lang="en-US" sz="1400" dirty="0" smtClean="0"/>
              <a:t>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 (1842-98)        Maurice Maeterlinck (1862-1949)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86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3" y="1001963"/>
            <a:ext cx="2496796" cy="3045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76" y="958908"/>
            <a:ext cx="2140900" cy="3079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97" y="976713"/>
            <a:ext cx="2456204" cy="3070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998" y="304800"/>
            <a:ext cx="28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“Symbolist” Movement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7862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Exquisite polish; technical refinement; ultra-elegance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Softer, gentler, nuanced, seemingly passive in contrast with earlier, more aggressive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Appeal only to rarefied connoisseurs, the elite: hence an embrace of “difficulty” and purposeful syntax-violation (esp.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1148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Paul Verlaine (1844-96)                    </a:t>
            </a:r>
            <a:r>
              <a:rPr lang="en-US" sz="1400" dirty="0" err="1" smtClean="0"/>
              <a:t>Stéphane</a:t>
            </a:r>
            <a:r>
              <a:rPr lang="en-US" sz="1400" dirty="0" smtClean="0"/>
              <a:t>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 (1842-98)        Maurice Maeterlinck (1862-1949)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86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3" y="1001963"/>
            <a:ext cx="2496796" cy="3045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76" y="958908"/>
            <a:ext cx="2140900" cy="3079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97" y="976713"/>
            <a:ext cx="2456204" cy="3070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998" y="304800"/>
            <a:ext cx="28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“Symbolist” Movement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78626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Exquisite polish; technical refinement; ultra-elegance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Softer, gentler, nuanced, seemingly passive in contrast with earlier, more aggressive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Appeal only to rarefied connoisseurs, the elite: hence an embrace of “difficulty” and purposeful syntax-violation (esp.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Moods of the mysterious, indefinable, the dream-fantasy, the spectral; “anywhere out of this world”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1148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Paul Verlaine (1844-96)                    </a:t>
            </a:r>
            <a:r>
              <a:rPr lang="en-US" sz="1400" dirty="0" err="1" smtClean="0"/>
              <a:t>Stéphane</a:t>
            </a:r>
            <a:r>
              <a:rPr lang="en-US" sz="1400" dirty="0" smtClean="0"/>
              <a:t>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 (1842-98)        Maurice Maeterlinck (1862-1949)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86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3" y="1001963"/>
            <a:ext cx="2496796" cy="3045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76" y="958908"/>
            <a:ext cx="2140900" cy="3079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97" y="976713"/>
            <a:ext cx="2456204" cy="3070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998" y="304800"/>
            <a:ext cx="28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“Symbolist” Movement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7862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Exquisite polish; technical refinement; ultra-elegance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Softer, gentler, nuanced, seemingly passive in contrast with earlier, more aggressive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Appeal only to rarefied connoisseurs, the elite: hence an embrace of “difficulty” and purposeful syntax-violation (esp.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Moods of the mysterious, indefinable, the dream-fantasy, the spectral; “anywhere out of this world”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Impression of a luscious vagueness: suggestion rather than the direct statement (esp.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1148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Paul Verlaine (1844-96)                    </a:t>
            </a:r>
            <a:r>
              <a:rPr lang="en-US" sz="1400" dirty="0" err="1" smtClean="0"/>
              <a:t>Stéphane</a:t>
            </a:r>
            <a:r>
              <a:rPr lang="en-US" sz="1400" dirty="0" smtClean="0"/>
              <a:t>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 (1842-98)        Maurice Maeterlinck (1862-1949)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86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3" y="1001963"/>
            <a:ext cx="2496796" cy="3045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76" y="958908"/>
            <a:ext cx="2140900" cy="3079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97" y="976713"/>
            <a:ext cx="2456204" cy="3070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998" y="304800"/>
            <a:ext cx="28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“Symbolist” Movement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7862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Exquisite polish; technical refinement; ultra-elegance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Softer, gentler, nuanced, seemingly passive in contrast with earlier, more aggressive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Appeal only to rarefied connoisseurs, the elite: hence an embrace of “difficulty” and purposeful syntax-violation (esp.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Moods of the mysterious, indefinable, the dream-fantasy, the spectral; “anywhere out of this world”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Impression of a luscious vagueness: suggestion rather than the direct statement (esp.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Appeal to direct, immediate, physical “sensation”: sonic indulgence, aesthetic sensuality;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the heightening of the sonic moment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1148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Paul Verlaine (1844-96)                    </a:t>
            </a:r>
            <a:r>
              <a:rPr lang="en-US" sz="1400" dirty="0" err="1" smtClean="0"/>
              <a:t>Stéphane</a:t>
            </a:r>
            <a:r>
              <a:rPr lang="en-US" sz="1400" dirty="0" smtClean="0"/>
              <a:t> </a:t>
            </a:r>
            <a:r>
              <a:rPr lang="en-US" sz="1400" dirty="0" err="1" smtClean="0"/>
              <a:t>Mallarmé</a:t>
            </a:r>
            <a:r>
              <a:rPr lang="en-US" sz="1400" dirty="0" smtClean="0"/>
              <a:t> (1842-98)        Maurice Maeterlinck (1862-1949)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86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4588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music: </a:t>
            </a:r>
          </a:p>
          <a:p>
            <a:pPr algn="ctr"/>
            <a:r>
              <a:rPr lang="en-US" dirty="0" smtClean="0"/>
              <a:t>the production of a symbolist-oriented </a:t>
            </a:r>
            <a:r>
              <a:rPr lang="en-US" i="1" dirty="0" err="1" smtClean="0"/>
              <a:t>volupté</a:t>
            </a:r>
            <a:r>
              <a:rPr lang="en-US" dirty="0" smtClean="0"/>
              <a:t> (voluptuousness)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46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Debussy, </a:t>
            </a:r>
            <a:r>
              <a:rPr lang="en-US" i="1" dirty="0" err="1"/>
              <a:t>Prélude</a:t>
            </a:r>
            <a:r>
              <a:rPr lang="en-US" i="1" dirty="0"/>
              <a:t> à </a:t>
            </a:r>
            <a:r>
              <a:rPr lang="en-US" i="1" dirty="0" smtClean="0"/>
              <a:t>“</a:t>
            </a:r>
            <a:r>
              <a:rPr lang="en-US" i="1" dirty="0" err="1" smtClean="0"/>
              <a:t>L'après</a:t>
            </a:r>
            <a:r>
              <a:rPr lang="en-US" i="1" dirty="0" smtClean="0"/>
              <a:t>-midi </a:t>
            </a:r>
            <a:r>
              <a:rPr lang="en-US" i="1" dirty="0"/>
              <a:t>d'un </a:t>
            </a:r>
            <a:r>
              <a:rPr lang="en-US" i="1" dirty="0" err="1" smtClean="0"/>
              <a:t>faune</a:t>
            </a:r>
            <a:r>
              <a:rPr lang="en-US" i="1" dirty="0" smtClean="0"/>
              <a:t>” </a:t>
            </a:r>
            <a:r>
              <a:rPr lang="en-US" dirty="0"/>
              <a:t>(1894</a:t>
            </a:r>
            <a:r>
              <a:rPr lang="en-US" dirty="0" smtClean="0"/>
              <a:t>), central section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8247"/>
            <a:ext cx="2286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Early Modernism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(“Generation of the 1860s”)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309642"/>
            <a:ext cx="22860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High Modernism</a:t>
            </a:r>
          </a:p>
          <a:p>
            <a:r>
              <a:rPr lang="en-US" sz="1400" dirty="0" smtClean="0">
                <a:solidFill>
                  <a:srgbClr val="FF5050"/>
                </a:solidFill>
              </a:rPr>
              <a:t>(into the 20</a:t>
            </a:r>
            <a:r>
              <a:rPr lang="en-US" sz="1400" baseline="30000" dirty="0" smtClean="0">
                <a:solidFill>
                  <a:srgbClr val="FF5050"/>
                </a:solidFill>
              </a:rPr>
              <a:t>th</a:t>
            </a:r>
            <a:r>
              <a:rPr lang="en-US" sz="1400" dirty="0" smtClean="0">
                <a:solidFill>
                  <a:srgbClr val="FF5050"/>
                </a:solidFill>
              </a:rPr>
              <a:t> century)</a:t>
            </a:r>
            <a:endParaRPr lang="en-US" sz="1400" dirty="0">
              <a:solidFill>
                <a:srgbClr val="FF505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16200000">
            <a:off x="4006488" y="-1098914"/>
            <a:ext cx="457200" cy="4026628"/>
          </a:xfrm>
          <a:prstGeom prst="curvedLef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44684"/>
            <a:ext cx="161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Transitioning. . . . 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81000" y="762000"/>
            <a:ext cx="9677400" cy="646330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/>
              <a:t>Ravel, </a:t>
            </a:r>
            <a:r>
              <a:rPr lang="en-US" i="1" dirty="0"/>
              <a:t>Daphnis et </a:t>
            </a:r>
            <a:r>
              <a:rPr lang="en-US" i="1" dirty="0" err="1"/>
              <a:t>Chloé</a:t>
            </a:r>
            <a:r>
              <a:rPr lang="en-US" i="1" dirty="0"/>
              <a:t> </a:t>
            </a:r>
            <a:r>
              <a:rPr lang="en-US" dirty="0"/>
              <a:t>(1912), “Lever du jour</a:t>
            </a:r>
            <a:r>
              <a:rPr lang="en-US" dirty="0" smtClean="0"/>
              <a:t>”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1100" y="4588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music: </a:t>
            </a:r>
          </a:p>
          <a:p>
            <a:pPr algn="ctr"/>
            <a:r>
              <a:rPr lang="en-US" dirty="0" smtClean="0"/>
              <a:t>the production of a symbolist-oriented </a:t>
            </a:r>
            <a:r>
              <a:rPr lang="en-US" i="1" dirty="0" err="1" smtClean="0"/>
              <a:t>volupté</a:t>
            </a:r>
            <a:r>
              <a:rPr lang="en-US" dirty="0" smtClean="0"/>
              <a:t> (voluptuousness)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762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Advances of the Symbolists in Poetry/Art/Music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762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Advances of the Symbolists in Poetry/Art/Music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209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Encouraged innovation in technique, syntax, sound—a breaking-free from old, stale academic formulas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762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Advances of the Symbolists in Poetry/Art/Music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2098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Encouraged innovation in technique, syntax, sound—a breaking-free from old, stale academic formulas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Explored regions of consciousness (or pre-consciousness) and immediacy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762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Advances of the Symbolists in Poetry/Art/Music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209800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Encouraged innovation in technique, syntax, sound—a breaking-free from old, stale academic formulas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Explored regions of consciousness (or pre-consciousness) and immediacy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Demanded </a:t>
            </a:r>
            <a:r>
              <a:rPr lang="en-US" dirty="0"/>
              <a:t>a heightened sensitivity to aesthetic experience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762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Advances of the Symbolists in Poetry/Art/Music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209800"/>
            <a:ext cx="708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Encouraged innovation in technique, syntax, sound—a breaking-free from old, stale academic formulas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Explored regions of consciousness (or pre-consciousness) and immediacy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Demanded </a:t>
            </a:r>
            <a:r>
              <a:rPr lang="en-US" dirty="0"/>
              <a:t>a heightened sensitivity to aesthetic experience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Experimented with the “fusion of the arts” and the “correspondences” among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712" y="3066633"/>
            <a:ext cx="3810000" cy="280076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65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dirty="0"/>
              <a:t>De la musique avant toute chose,</a:t>
            </a:r>
            <a:br>
              <a:rPr lang="fr-FR" dirty="0"/>
            </a:br>
            <a:r>
              <a:rPr lang="fr-FR" dirty="0"/>
              <a:t>Et pour cela préfère l'Impair</a:t>
            </a:r>
            <a:br>
              <a:rPr lang="fr-FR" dirty="0"/>
            </a:br>
            <a:r>
              <a:rPr lang="fr-FR" dirty="0"/>
              <a:t>Plus vague et plus soluble dans l'air,</a:t>
            </a:r>
            <a:br>
              <a:rPr lang="fr-FR" dirty="0"/>
            </a:br>
            <a:r>
              <a:rPr lang="fr-FR" dirty="0"/>
              <a:t>Sans rien en lui qui pèse ou qui pose.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1400" dirty="0" smtClean="0"/>
              <a:t>Paul Verlaine, “</a:t>
            </a:r>
            <a:r>
              <a:rPr lang="en-US" sz="1400" dirty="0" err="1" smtClean="0"/>
              <a:t>L’art</a:t>
            </a:r>
            <a:r>
              <a:rPr lang="en-US" sz="1400" dirty="0" smtClean="0"/>
              <a:t> </a:t>
            </a:r>
            <a:r>
              <a:rPr lang="en-US" sz="1400" dirty="0" err="1" smtClean="0"/>
              <a:t>poétique</a:t>
            </a:r>
            <a:r>
              <a:rPr lang="en-US" sz="1400" dirty="0" smtClean="0"/>
              <a:t>” (1874)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387384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2296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8674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McNeill </a:t>
            </a:r>
            <a:r>
              <a:rPr lang="en-US" dirty="0" smtClean="0"/>
              <a:t>Whistler, “Symphony in White, No. 3” (1865-67)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3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4139013" cy="550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1806" y="6054338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James McNeill </a:t>
            </a:r>
            <a:r>
              <a:rPr lang="en-US" dirty="0" smtClean="0"/>
              <a:t>Whistler, </a:t>
            </a:r>
          </a:p>
          <a:p>
            <a:pPr algn="ctr"/>
            <a:r>
              <a:rPr lang="en-US" dirty="0" smtClean="0"/>
              <a:t>“Nocturne in Black and Gold: the Falling Rocket” (c. 1875)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4745" y="0"/>
            <a:ext cx="9677400" cy="701730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Debussy, </a:t>
            </a:r>
            <a:r>
              <a:rPr lang="en-US" i="1" dirty="0" smtClean="0"/>
              <a:t>“</a:t>
            </a:r>
            <a:r>
              <a:rPr lang="en-US" dirty="0" err="1" smtClean="0"/>
              <a:t>Nuages</a:t>
            </a:r>
            <a:r>
              <a:rPr lang="en-US" i="1" dirty="0" smtClean="0"/>
              <a:t>” (“</a:t>
            </a:r>
            <a:r>
              <a:rPr lang="en-US" dirty="0" smtClean="0"/>
              <a:t>Clouds</a:t>
            </a:r>
            <a:r>
              <a:rPr lang="en-US" i="1" dirty="0" smtClean="0"/>
              <a:t>”) </a:t>
            </a:r>
            <a:r>
              <a:rPr lang="en-US" dirty="0" smtClean="0"/>
              <a:t>from </a:t>
            </a:r>
            <a:r>
              <a:rPr lang="en-US" i="1" dirty="0" smtClean="0"/>
              <a:t>Nocturnes</a:t>
            </a:r>
            <a:r>
              <a:rPr lang="en-US" dirty="0" smtClean="0"/>
              <a:t> (1897-99)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8247"/>
            <a:ext cx="2286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Early Modernism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(“Generation of the 1860s”)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309642"/>
            <a:ext cx="22860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High Modernism</a:t>
            </a:r>
          </a:p>
          <a:p>
            <a:r>
              <a:rPr lang="en-US" sz="1400" dirty="0" smtClean="0">
                <a:solidFill>
                  <a:srgbClr val="FF5050"/>
                </a:solidFill>
              </a:rPr>
              <a:t>(into the 20</a:t>
            </a:r>
            <a:r>
              <a:rPr lang="en-US" sz="1400" baseline="30000" dirty="0" smtClean="0">
                <a:solidFill>
                  <a:srgbClr val="FF5050"/>
                </a:solidFill>
              </a:rPr>
              <a:t>th</a:t>
            </a:r>
            <a:r>
              <a:rPr lang="en-US" sz="1400" dirty="0" smtClean="0">
                <a:solidFill>
                  <a:srgbClr val="FF5050"/>
                </a:solidFill>
              </a:rPr>
              <a:t> century)</a:t>
            </a:r>
            <a:endParaRPr lang="en-US" sz="1400" dirty="0">
              <a:solidFill>
                <a:srgbClr val="FF505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16200000">
            <a:off x="4006488" y="-1098914"/>
            <a:ext cx="457200" cy="4026628"/>
          </a:xfrm>
          <a:prstGeom prst="curvedLef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45293"/>
            <a:ext cx="14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1890s: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3389" y="2657742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Emergence of a fully formed </a:t>
            </a:r>
            <a:r>
              <a:rPr lang="en-US" sz="1600" u="sng" dirty="0" smtClean="0"/>
              <a:t>Institution of Art Music</a:t>
            </a:r>
            <a:r>
              <a:rPr lang="en-US" sz="1600" dirty="0" smtClean="0"/>
              <a:t>—ordered and administered by bureaucracies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344684"/>
            <a:ext cx="161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Transitioning. . . . 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0"/>
            <a:ext cx="9296400" cy="701730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Debussy, </a:t>
            </a:r>
            <a:r>
              <a:rPr lang="en-US" i="1" dirty="0" smtClean="0"/>
              <a:t>“</a:t>
            </a:r>
            <a:r>
              <a:rPr lang="en-US" dirty="0" err="1" smtClean="0"/>
              <a:t>Sirènes</a:t>
            </a:r>
            <a:r>
              <a:rPr lang="en-US" i="1" dirty="0" smtClean="0"/>
              <a:t>” </a:t>
            </a:r>
            <a:r>
              <a:rPr lang="en-US" dirty="0" smtClean="0"/>
              <a:t>from </a:t>
            </a:r>
            <a:r>
              <a:rPr lang="en-US" i="1" dirty="0" smtClean="0"/>
              <a:t>Nocturnes</a:t>
            </a:r>
            <a:r>
              <a:rPr lang="en-US" dirty="0" smtClean="0"/>
              <a:t> (1897-99)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0"/>
            <a:ext cx="9220200" cy="7017306"/>
          </a:xfrm>
          <a:prstGeom prst="rect">
            <a:avLst/>
          </a:prstGeom>
          <a:gradFill flip="none" rotWithShape="1">
            <a:gsLst>
              <a:gs pos="0">
                <a:srgbClr val="E5B7C1">
                  <a:shade val="30000"/>
                  <a:satMod val="115000"/>
                </a:srgbClr>
              </a:gs>
              <a:gs pos="50000">
                <a:srgbClr val="E5B7C1">
                  <a:shade val="67500"/>
                  <a:satMod val="115000"/>
                </a:srgbClr>
              </a:gs>
              <a:gs pos="100000">
                <a:srgbClr val="E5B7C1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/>
              <a:t>Ravel, </a:t>
            </a:r>
            <a:r>
              <a:rPr lang="en-US" i="1" dirty="0"/>
              <a:t>Daphnis et </a:t>
            </a:r>
            <a:r>
              <a:rPr lang="en-US" i="1" dirty="0" err="1"/>
              <a:t>Chloé</a:t>
            </a:r>
            <a:r>
              <a:rPr lang="en-US" i="1" dirty="0"/>
              <a:t> </a:t>
            </a:r>
            <a:r>
              <a:rPr lang="en-US" dirty="0"/>
              <a:t>(1912), </a:t>
            </a:r>
            <a:r>
              <a:rPr lang="en-US" dirty="0" smtClean="0"/>
              <a:t> from the opening scene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06979"/>
            <a:ext cx="3733800" cy="4224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570716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Claude Debussy in 1884, age 22</a:t>
            </a:r>
          </a:p>
          <a:p>
            <a:pPr algn="ctr"/>
            <a:r>
              <a:rPr lang="en-US" sz="1400" dirty="0" smtClean="0"/>
              <a:t>(Marcel </a:t>
            </a:r>
            <a:r>
              <a:rPr lang="en-US" sz="1400" dirty="0" err="1" smtClean="0"/>
              <a:t>Baschet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2265"/>
            <a:ext cx="4044387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577" y="571215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Paris Conservatoire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06979"/>
            <a:ext cx="3733800" cy="4224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9023" y="562043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Claude Debussy in 1884, age 22</a:t>
            </a:r>
          </a:p>
          <a:p>
            <a:pPr algn="ctr"/>
            <a:r>
              <a:rPr lang="en-US" sz="1400" dirty="0" smtClean="0"/>
              <a:t>(Marcel </a:t>
            </a:r>
            <a:r>
              <a:rPr lang="en-US" sz="1400" dirty="0" err="1" smtClean="0"/>
              <a:t>Baschet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762000"/>
            <a:ext cx="338287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943600"/>
            <a:ext cx="37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Dante Gabriel Rossetti, “The Blessed </a:t>
            </a:r>
            <a:r>
              <a:rPr lang="en-US" sz="1400" dirty="0" err="1" smtClean="0"/>
              <a:t>Damozel</a:t>
            </a:r>
            <a:r>
              <a:rPr lang="en-US" sz="1400" dirty="0" smtClean="0"/>
              <a:t>” Pre-Raphaelite Poem, 1850; painting, 1875-78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166855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La </a:t>
            </a:r>
            <a:r>
              <a:rPr lang="en-US" i="1" dirty="0" err="1"/>
              <a:t>damoiselle</a:t>
            </a:r>
            <a:r>
              <a:rPr lang="en-US" i="1" dirty="0"/>
              <a:t> </a:t>
            </a:r>
            <a:r>
              <a:rPr lang="en-US" i="1" dirty="0" err="1" smtClean="0"/>
              <a:t>élue</a:t>
            </a:r>
            <a:r>
              <a:rPr lang="en-US" dirty="0" smtClean="0"/>
              <a:t> (1887-88)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72" y="228600"/>
            <a:ext cx="371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Aesthetic Aspects Include: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6406"/>
            <a:ext cx="4344468" cy="5454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72" y="151673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Music as enhanced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85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72" y="228600"/>
            <a:ext cx="371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Aesthetic Aspects Include: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6406"/>
            <a:ext cx="4344468" cy="5454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72" y="1516730"/>
            <a:ext cx="3505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Music as enhanced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experiential relationship to sound—as physical and immediate sensation </a:t>
            </a:r>
          </a:p>
          <a:p>
            <a:endParaRPr lang="en-US" sz="1600" dirty="0" smtClean="0"/>
          </a:p>
          <a:p>
            <a:r>
              <a:rPr lang="en-US" sz="1600" i="1" dirty="0" smtClean="0"/>
              <a:t>	</a:t>
            </a:r>
            <a:endParaRPr lang="en-US" sz="1200" dirty="0"/>
          </a:p>
          <a:p>
            <a:r>
              <a:rPr lang="en-US" sz="1200" dirty="0"/>
              <a:t>	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07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72" y="228600"/>
            <a:ext cx="371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Aesthetic Aspects Include: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6406"/>
            <a:ext cx="4344468" cy="5454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72" y="1516730"/>
            <a:ext cx="3505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Music as enhanced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 experiential relationship to sound—as physical and immediate sensation </a:t>
            </a:r>
          </a:p>
          <a:p>
            <a:endParaRPr lang="en-US" sz="1600" dirty="0" smtClean="0"/>
          </a:p>
          <a:p>
            <a:r>
              <a:rPr lang="en-US" sz="1600" i="1" dirty="0" smtClean="0"/>
              <a:t>	</a:t>
            </a:r>
            <a:r>
              <a:rPr lang="en-US" sz="1200" i="1" dirty="0" err="1" smtClean="0"/>
              <a:t>Pelléas</a:t>
            </a:r>
            <a:r>
              <a:rPr lang="en-US" sz="1200" i="1" dirty="0" smtClean="0"/>
              <a:t> et </a:t>
            </a:r>
            <a:r>
              <a:rPr lang="en-US" sz="1200" i="1" dirty="0" err="1" smtClean="0"/>
              <a:t>Mélisande</a:t>
            </a:r>
            <a:r>
              <a:rPr lang="en-US" sz="1200" i="1" dirty="0"/>
              <a:t> </a:t>
            </a:r>
            <a:r>
              <a:rPr lang="en-US" sz="1200" dirty="0" smtClean="0"/>
              <a:t>(1893-1902), 	opening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99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72" y="228600"/>
            <a:ext cx="371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Aesthetic Aspects Include: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6406"/>
            <a:ext cx="4344468" cy="5454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72" y="1516730"/>
            <a:ext cx="3505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Music as enhanced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experiential relationship to sound—as physical and immediate sensation 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smtClean="0"/>
              <a:t>Debussy</a:t>
            </a:r>
            <a:r>
              <a:rPr lang="en-US" sz="1200" dirty="0"/>
              <a:t>, “</a:t>
            </a:r>
            <a:r>
              <a:rPr lang="en-US" sz="1200" dirty="0" err="1"/>
              <a:t>Reflets</a:t>
            </a:r>
            <a:r>
              <a:rPr lang="en-US" sz="1200" dirty="0"/>
              <a:t> </a:t>
            </a:r>
            <a:r>
              <a:rPr lang="en-US" sz="1200" dirty="0" err="1"/>
              <a:t>dans</a:t>
            </a:r>
            <a:r>
              <a:rPr lang="en-US" sz="1200" dirty="0"/>
              <a:t> </a:t>
            </a:r>
            <a:r>
              <a:rPr lang="en-US" sz="1200" dirty="0" err="1"/>
              <a:t>l’eau</a:t>
            </a:r>
            <a:r>
              <a:rPr lang="en-US" sz="1200" dirty="0"/>
              <a:t>,” </a:t>
            </a:r>
          </a:p>
          <a:p>
            <a:r>
              <a:rPr lang="en-US" sz="1200" dirty="0" smtClean="0"/>
              <a:t>	from </a:t>
            </a:r>
            <a:r>
              <a:rPr lang="en-US" sz="1200" i="1" dirty="0"/>
              <a:t>Images</a:t>
            </a:r>
            <a:r>
              <a:rPr lang="en-US" sz="1200" dirty="0"/>
              <a:t>, Book 1 (1905)</a:t>
            </a:r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9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72" y="228600"/>
            <a:ext cx="371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Aesthetic Aspects Include: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6406"/>
            <a:ext cx="4344468" cy="5454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72" y="151673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Music as enhanced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experiential relationship to sound—as physical and immediate sensation 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Melodic lines as “arabesques” </a:t>
            </a:r>
            <a:r>
              <a:rPr lang="en-US" sz="1600" dirty="0" smtClean="0"/>
              <a:t>(curved, floating</a:t>
            </a:r>
            <a:r>
              <a:rPr lang="en-US" sz="1600" dirty="0"/>
              <a:t>, weightless)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607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72" y="228600"/>
            <a:ext cx="371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Aesthetic Aspects Include: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6406"/>
            <a:ext cx="4344468" cy="5454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72" y="1516730"/>
            <a:ext cx="3505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Music as enhanced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experiential relationship to sound—as physical and immediate sensation 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Melodic lines as “arabesques” (curved, floating, weightless)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	</a:t>
            </a:r>
            <a:r>
              <a:rPr lang="en-US" sz="1200" dirty="0" smtClean="0"/>
              <a:t>“Clair de lune” (1890, rev. 1895), from </a:t>
            </a:r>
          </a:p>
          <a:p>
            <a:r>
              <a:rPr lang="en-US" sz="1200" dirty="0"/>
              <a:t>	</a:t>
            </a:r>
            <a:r>
              <a:rPr lang="en-US" sz="1200" i="1" dirty="0" smtClean="0"/>
              <a:t>Suite </a:t>
            </a:r>
            <a:r>
              <a:rPr lang="en-US" sz="1200" i="1" dirty="0" err="1" smtClean="0"/>
              <a:t>bergamasque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225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8247"/>
            <a:ext cx="2286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Early Modernism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(“Generation of the 1860s”)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309642"/>
            <a:ext cx="22860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High Modernism</a:t>
            </a:r>
          </a:p>
          <a:p>
            <a:r>
              <a:rPr lang="en-US" sz="1400" dirty="0" smtClean="0">
                <a:solidFill>
                  <a:srgbClr val="FF5050"/>
                </a:solidFill>
              </a:rPr>
              <a:t>(into the 20</a:t>
            </a:r>
            <a:r>
              <a:rPr lang="en-US" sz="1400" baseline="30000" dirty="0" smtClean="0">
                <a:solidFill>
                  <a:srgbClr val="FF5050"/>
                </a:solidFill>
              </a:rPr>
              <a:t>th</a:t>
            </a:r>
            <a:r>
              <a:rPr lang="en-US" sz="1400" dirty="0" smtClean="0">
                <a:solidFill>
                  <a:srgbClr val="FF5050"/>
                </a:solidFill>
              </a:rPr>
              <a:t> century)</a:t>
            </a:r>
            <a:endParaRPr lang="en-US" sz="1400" dirty="0">
              <a:solidFill>
                <a:srgbClr val="FF505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16200000">
            <a:off x="4006488" y="-1098914"/>
            <a:ext cx="457200" cy="4026628"/>
          </a:xfrm>
          <a:prstGeom prst="curvedLef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45293"/>
            <a:ext cx="14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1890s: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3389" y="2657742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Emergence of a fully formed </a:t>
            </a:r>
            <a:r>
              <a:rPr lang="en-US" sz="1600" u="sng" dirty="0" smtClean="0"/>
              <a:t>Institution of Art Music</a:t>
            </a:r>
            <a:r>
              <a:rPr lang="en-US" sz="1600" dirty="0" smtClean="0"/>
              <a:t>—ordered and administered by bureaucracies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Doctrine of originality: the demand for each composer to forge a unique sound or style in order to compete, to be noticed as a major player within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44684"/>
            <a:ext cx="161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Transitioning. . . . 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72" y="228600"/>
            <a:ext cx="371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Aesthetic Aspects Include: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6406"/>
            <a:ext cx="4344468" cy="5454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72" y="1516730"/>
            <a:ext cx="3505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Music as enhanced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experiential relationship to sound—as physical and immediate sensation 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Melodic lines as “arabesques” (curved, floating, weightless)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Music as cultic, </a:t>
            </a:r>
            <a:r>
              <a:rPr lang="en-US" sz="1600" dirty="0" smtClean="0"/>
              <a:t>pseudo-</a:t>
            </a:r>
            <a:r>
              <a:rPr lang="en-US" sz="1600" dirty="0" err="1" smtClean="0"/>
              <a:t>sacralized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200" dirty="0" smtClean="0"/>
              <a:t>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07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72" y="228600"/>
            <a:ext cx="371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Aesthetic Aspects Include: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6406"/>
            <a:ext cx="4344468" cy="5454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72" y="1516730"/>
            <a:ext cx="350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Music as enhanced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experiential relationship to sound—as physical and immediate sensation 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Melodic lines as “arabesques” (curved, floating, weightless)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Music as cultic, </a:t>
            </a:r>
            <a:r>
              <a:rPr lang="en-US" sz="1600" dirty="0" smtClean="0"/>
              <a:t>pseudo-</a:t>
            </a:r>
            <a:r>
              <a:rPr lang="en-US" sz="1600" dirty="0" err="1" smtClean="0"/>
              <a:t>sacralized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200" dirty="0" smtClean="0"/>
              <a:t>	“</a:t>
            </a:r>
            <a:r>
              <a:rPr lang="en-US" sz="1200" dirty="0" err="1" smtClean="0"/>
              <a:t>Canope</a:t>
            </a:r>
            <a:r>
              <a:rPr lang="en-US" sz="1200" dirty="0" smtClean="0"/>
              <a:t>,” from </a:t>
            </a:r>
            <a:r>
              <a:rPr lang="en-US" sz="1200" i="1" dirty="0" err="1" smtClean="0"/>
              <a:t>Préludes</a:t>
            </a:r>
            <a:r>
              <a:rPr lang="en-US" sz="1200" i="1" dirty="0" smtClean="0"/>
              <a:t>, </a:t>
            </a:r>
            <a:r>
              <a:rPr lang="en-US" sz="1200" dirty="0" smtClean="0"/>
              <a:t>Book 2 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(1911-12)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74010"/>
            <a:ext cx="2522434" cy="21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72" y="228600"/>
            <a:ext cx="371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Aesthetic Aspects Include: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6406"/>
            <a:ext cx="4344468" cy="5454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72" y="151673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Music as enhanced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heightened relationship to sound—as physical and immediate sensation 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Melodic lines as “arabesques” (curved, floating, weightless)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Music as cultic, pseudo-</a:t>
            </a:r>
            <a:r>
              <a:rPr lang="en-US" sz="1600" dirty="0" err="1"/>
              <a:t>sacralized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 the one hand: music as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“the most beautiful of lies”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07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72" y="228600"/>
            <a:ext cx="371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Aesthetic Aspects Include: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6406"/>
            <a:ext cx="4344468" cy="5454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72" y="1516730"/>
            <a:ext cx="3505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Music as enhanced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heightened relationship to sound—as physical and immediate sensation 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Melodic lines as “arabesques” (floating, weightless)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Music as cultic, pseudo-</a:t>
            </a:r>
            <a:r>
              <a:rPr lang="en-US" sz="1600" dirty="0" err="1"/>
              <a:t>sacralized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 the one hand: music as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“the most beautiful of lies”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 the other hand, music as less “impressionism” than a recording of sensation-based “</a:t>
            </a:r>
            <a:r>
              <a:rPr lang="en-US" sz="1600" i="1" dirty="0" err="1" smtClean="0"/>
              <a:t>réalités</a:t>
            </a:r>
            <a:r>
              <a:rPr lang="en-US" sz="16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07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3153728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La </a:t>
            </a:r>
            <a:r>
              <a:rPr lang="en-US" sz="1400" i="1" dirty="0" err="1"/>
              <a:t>damoiselle</a:t>
            </a:r>
            <a:r>
              <a:rPr lang="en-US" sz="1400" i="1" dirty="0"/>
              <a:t> </a:t>
            </a:r>
            <a:r>
              <a:rPr lang="en-US" sz="1400" i="1" dirty="0" err="1" smtClean="0"/>
              <a:t>élue</a:t>
            </a:r>
            <a:r>
              <a:rPr lang="en-US" sz="1400" i="1" dirty="0" smtClean="0"/>
              <a:t> </a:t>
            </a:r>
            <a:r>
              <a:rPr lang="en-US" sz="1400" dirty="0" smtClean="0"/>
              <a:t>(1887-88) </a:t>
            </a:r>
            <a:r>
              <a:rPr lang="en-US" sz="1400" b="1" dirty="0" smtClean="0"/>
              <a:t>||</a:t>
            </a:r>
            <a:r>
              <a:rPr lang="en-US" sz="1400" dirty="0" smtClean="0"/>
              <a:t>:  iii – ii - I- ii     </a:t>
            </a:r>
            <a:r>
              <a:rPr lang="en-US" sz="1400" b="1" dirty="0" smtClean="0"/>
              <a:t>:||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412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chordal ambiguity (functional ambiguity)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chordal ambiguity (functional ambiguity)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or near-parallel chords (triads, sevenths, ninths)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8247"/>
            <a:ext cx="2286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Early Modernism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(“Generation of the 1860s”)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309642"/>
            <a:ext cx="22860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High Modernism</a:t>
            </a:r>
          </a:p>
          <a:p>
            <a:r>
              <a:rPr lang="en-US" sz="1400" dirty="0" smtClean="0">
                <a:solidFill>
                  <a:srgbClr val="FF5050"/>
                </a:solidFill>
              </a:rPr>
              <a:t>(into the 20</a:t>
            </a:r>
            <a:r>
              <a:rPr lang="en-US" sz="1400" baseline="30000" dirty="0" smtClean="0">
                <a:solidFill>
                  <a:srgbClr val="FF5050"/>
                </a:solidFill>
              </a:rPr>
              <a:t>th</a:t>
            </a:r>
            <a:r>
              <a:rPr lang="en-US" sz="1400" dirty="0" smtClean="0">
                <a:solidFill>
                  <a:srgbClr val="FF5050"/>
                </a:solidFill>
              </a:rPr>
              <a:t> century)</a:t>
            </a:r>
            <a:endParaRPr lang="en-US" sz="1400" dirty="0">
              <a:solidFill>
                <a:srgbClr val="FF505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16200000">
            <a:off x="4006488" y="-1098914"/>
            <a:ext cx="457200" cy="4026628"/>
          </a:xfrm>
          <a:prstGeom prst="curvedLef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45293"/>
            <a:ext cx="14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1890s: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3389" y="2657742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Emergence of a fully formed </a:t>
            </a:r>
            <a:r>
              <a:rPr lang="en-US" sz="1600" u="sng" dirty="0" smtClean="0"/>
              <a:t>Institution of Art Music</a:t>
            </a:r>
            <a:r>
              <a:rPr lang="en-US" sz="1600" dirty="0" smtClean="0"/>
              <a:t>—ordered and administered by bureaucracies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Doctrine of originality: the demand for each composer to forge a unique sound or style in order to compete, to be noticed as a major player within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Ominpresent</a:t>
            </a:r>
            <a:r>
              <a:rPr lang="en-US" sz="1600" dirty="0" smtClean="0"/>
              <a:t> debates about the future of the tradition: what are the imperatives of “musical progress” in a new historical age?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44684"/>
            <a:ext cx="161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Transitioning. . . . 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chordal ambiguity (functional ambiguity)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or near-parallel chords (triads, sevenths, ninths)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4127728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</a:t>
            </a:r>
            <a:r>
              <a:rPr lang="en-US" sz="1200" dirty="0" err="1" smtClean="0"/>
              <a:t>Canope</a:t>
            </a:r>
            <a:r>
              <a:rPr lang="en-US" sz="1200" dirty="0" smtClean="0"/>
              <a:t>,” from </a:t>
            </a:r>
            <a:r>
              <a:rPr lang="en-US" sz="1200" i="1" dirty="0" err="1" smtClean="0"/>
              <a:t>Préludes</a:t>
            </a:r>
            <a:r>
              <a:rPr lang="en-US" sz="1200" dirty="0" smtClean="0"/>
              <a:t>, Book 2 (1912-13)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3200400" cy="27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chordal ambiguity (functional ambiguity)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or near-parallel chords (triads, sevenths, ninths)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4127729"/>
            <a:ext cx="4114800" cy="82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“La </a:t>
            </a:r>
            <a:r>
              <a:rPr lang="en-US" sz="1200" dirty="0" err="1" smtClean="0"/>
              <a:t>cathédrale</a:t>
            </a:r>
            <a:r>
              <a:rPr lang="en-US" sz="1200" dirty="0" smtClean="0"/>
              <a:t> </a:t>
            </a:r>
            <a:r>
              <a:rPr lang="en-US" sz="1200" dirty="0" err="1" smtClean="0"/>
              <a:t>engloutie</a:t>
            </a:r>
            <a:r>
              <a:rPr lang="en-US" sz="1200" dirty="0" smtClean="0"/>
              <a:t>,” from </a:t>
            </a:r>
            <a:r>
              <a:rPr lang="en-US" sz="1200" i="1" dirty="0" err="1"/>
              <a:t>Préludes</a:t>
            </a:r>
            <a:r>
              <a:rPr lang="en-US" sz="1200" dirty="0"/>
              <a:t>, Book </a:t>
            </a:r>
            <a:r>
              <a:rPr lang="en-US" sz="1200" dirty="0" smtClean="0"/>
              <a:t>1 </a:t>
            </a:r>
            <a:r>
              <a:rPr lang="en-US" sz="1200" dirty="0"/>
              <a:t>(</a:t>
            </a:r>
            <a:r>
              <a:rPr lang="en-US" sz="1200" dirty="0" smtClean="0"/>
              <a:t>1910)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33426"/>
            <a:ext cx="327055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chordal ambiguity (functional ambiguity)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or near-parallel chords (triads, sevenths, ninths)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412772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 smtClean="0"/>
              <a:t>“La </a:t>
            </a:r>
            <a:r>
              <a:rPr lang="en-US" sz="1200" dirty="0" err="1" smtClean="0"/>
              <a:t>cathédrale</a:t>
            </a:r>
            <a:r>
              <a:rPr lang="en-US" sz="1200" dirty="0" smtClean="0"/>
              <a:t> </a:t>
            </a:r>
            <a:r>
              <a:rPr lang="en-US" sz="1200" dirty="0" err="1" smtClean="0"/>
              <a:t>engloutie</a:t>
            </a:r>
            <a:r>
              <a:rPr lang="en-US" sz="1200" dirty="0" smtClean="0"/>
              <a:t>,” from </a:t>
            </a:r>
            <a:r>
              <a:rPr lang="en-US" sz="1200" i="1" dirty="0" err="1"/>
              <a:t>Préludes</a:t>
            </a:r>
            <a:r>
              <a:rPr lang="en-US" sz="1200" dirty="0"/>
              <a:t>, Book </a:t>
            </a:r>
            <a:r>
              <a:rPr lang="en-US" sz="1200" dirty="0" smtClean="0"/>
              <a:t>1 </a:t>
            </a:r>
            <a:r>
              <a:rPr lang="en-US" sz="1200" dirty="0"/>
              <a:t>(</a:t>
            </a:r>
            <a:r>
              <a:rPr lang="en-US" sz="1200" dirty="0" smtClean="0"/>
              <a:t>1910)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33426"/>
            <a:ext cx="3270552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30" y="5029200"/>
            <a:ext cx="6871540" cy="16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chordal ambiguity (functional ambiguity)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or near-parallel chords (triads, sevenths, ninths)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Pentatonicism</a:t>
            </a:r>
            <a:r>
              <a:rPr lang="en-US" dirty="0" smtClean="0"/>
              <a:t> (melodic, chordal, occasional clusters)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chordal ambiguity (functional ambiguity)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or near-parallel chords (triads, sevenths, ninths)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Pentatonicism</a:t>
            </a:r>
            <a:r>
              <a:rPr lang="en-US" dirty="0" smtClean="0"/>
              <a:t> (melodic, chordal, occasional clusters)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714407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“La </a:t>
            </a:r>
            <a:r>
              <a:rPr lang="en-US" sz="1200" dirty="0" err="1" smtClean="0"/>
              <a:t>fille</a:t>
            </a:r>
            <a:r>
              <a:rPr lang="en-US" sz="1200" dirty="0" smtClean="0"/>
              <a:t> aux </a:t>
            </a:r>
            <a:r>
              <a:rPr lang="en-US" sz="1200" dirty="0" err="1" smtClean="0"/>
              <a:t>cheveux</a:t>
            </a:r>
            <a:r>
              <a:rPr lang="en-US" sz="1200" dirty="0" smtClean="0"/>
              <a:t> de </a:t>
            </a:r>
            <a:r>
              <a:rPr lang="en-US" sz="1200" dirty="0" err="1" smtClean="0"/>
              <a:t>lin</a:t>
            </a:r>
            <a:r>
              <a:rPr lang="en-US" sz="1200" dirty="0" smtClean="0"/>
              <a:t>,” from </a:t>
            </a:r>
            <a:r>
              <a:rPr lang="en-US" sz="1200" i="1" dirty="0" err="1"/>
              <a:t>Préludes</a:t>
            </a:r>
            <a:r>
              <a:rPr lang="en-US" sz="1200" dirty="0"/>
              <a:t>, Book </a:t>
            </a:r>
            <a:r>
              <a:rPr lang="en-US" sz="1200" dirty="0" smtClean="0"/>
              <a:t>1 </a:t>
            </a:r>
            <a:r>
              <a:rPr lang="en-US" sz="1200" dirty="0"/>
              <a:t>(</a:t>
            </a:r>
            <a:r>
              <a:rPr lang="en-US" sz="1200" dirty="0" smtClean="0"/>
              <a:t>1910)</a:t>
            </a:r>
          </a:p>
        </p:txBody>
      </p:sp>
    </p:spTree>
    <p:extLst>
      <p:ext uri="{BB962C8B-B14F-4D97-AF65-F5344CB8AC3E}">
        <p14:creationId xmlns:p14="http://schemas.microsoft.com/office/powerpoint/2010/main" val="15909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chordal ambiguity (functional ambiguity)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or near-parallel chords (triads, sevenths, ninths)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Pentatonicism</a:t>
            </a:r>
            <a:r>
              <a:rPr lang="en-US" dirty="0" smtClean="0"/>
              <a:t> (melodic, chordal, occasional clusters)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71440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 smtClean="0"/>
              <a:t>“</a:t>
            </a:r>
            <a:r>
              <a:rPr lang="en-US" sz="1200" dirty="0" err="1" smtClean="0"/>
              <a:t>Pagodes</a:t>
            </a:r>
            <a:r>
              <a:rPr lang="en-US" sz="1200" dirty="0" smtClean="0"/>
              <a:t>,” from </a:t>
            </a:r>
            <a:r>
              <a:rPr lang="en-US" sz="1200" i="1" dirty="0" err="1" smtClean="0"/>
              <a:t>Estampes</a:t>
            </a:r>
            <a:r>
              <a:rPr lang="en-US" sz="1200" dirty="0" smtClean="0"/>
              <a:t> (1903)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14407"/>
            <a:ext cx="2941728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chordal ambiguity (functional ambiguity)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or near-parallel chords (triads, sevenths, ninths)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Pentatonicism</a:t>
            </a:r>
            <a:r>
              <a:rPr lang="en-US" dirty="0" smtClean="0"/>
              <a:t> (melodic, chordal, occasional clusters)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71440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 smtClean="0"/>
              <a:t>“</a:t>
            </a:r>
            <a:r>
              <a:rPr lang="en-US" sz="1200" dirty="0" err="1" smtClean="0"/>
              <a:t>Reflets</a:t>
            </a:r>
            <a:r>
              <a:rPr lang="en-US" sz="1200" dirty="0" smtClean="0"/>
              <a:t> </a:t>
            </a:r>
            <a:r>
              <a:rPr lang="en-US" sz="1200" dirty="0" err="1" smtClean="0"/>
              <a:t>dans</a:t>
            </a:r>
            <a:r>
              <a:rPr lang="en-US" sz="1200" dirty="0" smtClean="0"/>
              <a:t> </a:t>
            </a:r>
            <a:r>
              <a:rPr lang="en-US" sz="1200" dirty="0" err="1" smtClean="0"/>
              <a:t>l’eau</a:t>
            </a:r>
            <a:r>
              <a:rPr lang="en-US" sz="1200" dirty="0" smtClean="0"/>
              <a:t>,” from </a:t>
            </a:r>
            <a:r>
              <a:rPr lang="en-US" sz="1200" i="1" dirty="0" smtClean="0"/>
              <a:t>Images</a:t>
            </a:r>
            <a:r>
              <a:rPr lang="en-US" sz="1200" dirty="0" smtClean="0"/>
              <a:t>, Book 1 (1905)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48200"/>
            <a:ext cx="3021764" cy="20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chordal ambiguity (functional ambiguity)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or near-parallel chords (triads, sevenths, ninths)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Pentatonicism</a:t>
            </a:r>
            <a:r>
              <a:rPr lang="en-US" dirty="0" smtClean="0"/>
              <a:t> (melodic, chordal, occasional clusters)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Explore modal scales and/or pitch-collections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chordal ambiguity (functional ambiguity)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or near-parallel chords (triads, sevenths, ninths)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Pentatonicism</a:t>
            </a:r>
            <a:r>
              <a:rPr lang="en-US" dirty="0" smtClean="0"/>
              <a:t> (melodic, chordal, occasional clusters)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Explore modal scales and/or </a:t>
            </a:r>
            <a:r>
              <a:rPr lang="en-US" dirty="0"/>
              <a:t>pitch-collections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Explore synthetic scales (whole-tone; octatonic; hexatonic)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Debussy: Some Technical Aspects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8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 the tyranny of the bar-line and the traditional force of metric downbeats (in favor of an impression of metrical “floating”)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fifth relations (and strong cadences)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chordal ambiguity (functional ambiguity)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or near-parallel chords (triads, sevenths, ninths)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Pentatonicism</a:t>
            </a:r>
            <a:r>
              <a:rPr lang="en-US" dirty="0" smtClean="0"/>
              <a:t> (melodic, chordal, occasional clusters)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Explore modal scales and/or </a:t>
            </a:r>
            <a:r>
              <a:rPr lang="en-US" dirty="0"/>
              <a:t>pitch-collections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Explore synthetic scales (whole-tone; octatonic; hexatonic)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5923717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“Voiles,” from </a:t>
            </a:r>
            <a:r>
              <a:rPr lang="en-US" sz="1200" i="1" dirty="0" err="1"/>
              <a:t>Préludes</a:t>
            </a:r>
            <a:r>
              <a:rPr lang="en-US" sz="1200" dirty="0"/>
              <a:t>, Book </a:t>
            </a:r>
            <a:r>
              <a:rPr lang="en-US" sz="1200" dirty="0" smtClean="0"/>
              <a:t>1 </a:t>
            </a:r>
            <a:r>
              <a:rPr lang="en-US" sz="1200" dirty="0"/>
              <a:t>(</a:t>
            </a:r>
            <a:r>
              <a:rPr lang="en-US" sz="1200" dirty="0" smtClean="0"/>
              <a:t>1910)</a:t>
            </a:r>
          </a:p>
        </p:txBody>
      </p:sp>
    </p:spTree>
    <p:extLst>
      <p:ext uri="{BB962C8B-B14F-4D97-AF65-F5344CB8AC3E}">
        <p14:creationId xmlns:p14="http://schemas.microsoft.com/office/powerpoint/2010/main" val="27604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8247"/>
            <a:ext cx="2286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Early Modernism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(“Generation of the 1860s”)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309642"/>
            <a:ext cx="22860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High Modernism</a:t>
            </a:r>
          </a:p>
          <a:p>
            <a:r>
              <a:rPr lang="en-US" sz="1400" dirty="0" smtClean="0">
                <a:solidFill>
                  <a:srgbClr val="FF5050"/>
                </a:solidFill>
              </a:rPr>
              <a:t>(into the 20</a:t>
            </a:r>
            <a:r>
              <a:rPr lang="en-US" sz="1400" baseline="30000" dirty="0" smtClean="0">
                <a:solidFill>
                  <a:srgbClr val="FF5050"/>
                </a:solidFill>
              </a:rPr>
              <a:t>th</a:t>
            </a:r>
            <a:r>
              <a:rPr lang="en-US" sz="1400" dirty="0" smtClean="0">
                <a:solidFill>
                  <a:srgbClr val="FF5050"/>
                </a:solidFill>
              </a:rPr>
              <a:t> century)</a:t>
            </a:r>
            <a:endParaRPr lang="en-US" sz="1400" dirty="0">
              <a:solidFill>
                <a:srgbClr val="FF505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16200000">
            <a:off x="4006488" y="-1098914"/>
            <a:ext cx="457200" cy="4026628"/>
          </a:xfrm>
          <a:prstGeom prst="curvedLef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45293"/>
            <a:ext cx="14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1890s: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3389" y="2657742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Emergence of a fully formed </a:t>
            </a:r>
            <a:r>
              <a:rPr lang="en-US" sz="1600" u="sng" dirty="0" smtClean="0"/>
              <a:t>Institution of Art Music</a:t>
            </a:r>
            <a:r>
              <a:rPr lang="en-US" sz="1600" dirty="0" smtClean="0"/>
              <a:t>—ordered and administered by bureaucracies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Doctrine of originality: the demand for each composer to forge a unique sound or style in order to compete, to be noticed as a major player within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Ominpresent</a:t>
            </a:r>
            <a:r>
              <a:rPr lang="en-US" sz="1600" dirty="0" smtClean="0"/>
              <a:t> debates about the future of the tradition: what are the imperatives of “musical progress” in a </a:t>
            </a:r>
            <a:r>
              <a:rPr lang="en-US" sz="1600" dirty="0"/>
              <a:t>new historical </a:t>
            </a:r>
            <a:r>
              <a:rPr lang="en-US" sz="1600" dirty="0" smtClean="0"/>
              <a:t>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Encounters </a:t>
            </a:r>
            <a:r>
              <a:rPr lang="en-US" sz="1600" dirty="0"/>
              <a:t>with the onrush of “real-world” technological modernity, scientific inquiries into acoustics and the physiology of hearing,  the palpable materiality of sound, etc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44684"/>
            <a:ext cx="161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Transitioning. . . . 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3015" y="2971800"/>
            <a:ext cx="559435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9446" y="2971800"/>
            <a:ext cx="860669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80115" y="2971800"/>
            <a:ext cx="1032803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11430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Debussy, “Voiles,” from </a:t>
            </a:r>
            <a:r>
              <a:rPr lang="en-US" sz="2000" i="1" dirty="0" err="1"/>
              <a:t>Préludes</a:t>
            </a:r>
            <a:r>
              <a:rPr lang="en-US" sz="2000" dirty="0"/>
              <a:t>, Book </a:t>
            </a:r>
            <a:r>
              <a:rPr lang="en-US" sz="2000" dirty="0" smtClean="0"/>
              <a:t>1 </a:t>
            </a:r>
            <a:r>
              <a:rPr lang="en-US" sz="2000" dirty="0"/>
              <a:t>(</a:t>
            </a:r>
            <a:r>
              <a:rPr lang="en-US" sz="2000" dirty="0" smtClean="0"/>
              <a:t>1910)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3248745" y="1885962"/>
            <a:ext cx="518775" cy="50702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6189211" y="4008715"/>
            <a:ext cx="522829" cy="81475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7253263" y="3928875"/>
            <a:ext cx="486506" cy="9744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42848" y="4903916"/>
            <a:ext cx="5170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</a:t>
            </a:r>
            <a:r>
              <a:rPr lang="en-US" sz="1200" dirty="0" smtClean="0"/>
              <a:t>hole-tone                                                                       pentatonic        whole-tone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28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Harmonic/Chordal Options, c. 1900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0738" y="222387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Diatonic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22388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Alternative Color-Options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4938" y="4074239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Major-Minor</a:t>
            </a:r>
            <a:r>
              <a:rPr lang="en-US" sz="1200" dirty="0" smtClean="0"/>
              <a:t>                  </a:t>
            </a:r>
            <a:r>
              <a:rPr lang="en-US" sz="1200" b="1" dirty="0" smtClean="0"/>
              <a:t>Modal</a:t>
            </a:r>
            <a:r>
              <a:rPr lang="en-US" sz="1200" dirty="0" smtClean="0"/>
              <a:t>	        </a:t>
            </a:r>
            <a:r>
              <a:rPr lang="en-US" sz="1200" b="1" dirty="0" smtClean="0"/>
              <a:t>Pentatonic</a:t>
            </a:r>
            <a:r>
              <a:rPr lang="en-US" sz="1200" dirty="0" smtClean="0"/>
              <a:t>                           </a:t>
            </a:r>
            <a:r>
              <a:rPr lang="en-US" sz="1200" b="1" dirty="0" smtClean="0"/>
              <a:t>Hexatonic  Octatonic</a:t>
            </a:r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b="1" dirty="0" smtClean="0"/>
              <a:t>Whole-tone </a:t>
            </a:r>
            <a:r>
              <a:rPr lang="en-US" sz="1400" b="1" dirty="0" smtClean="0"/>
              <a:t>         </a:t>
            </a:r>
            <a:endParaRPr lang="en-US" sz="1400" b="1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6172458" y="3566978"/>
            <a:ext cx="494784" cy="20955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4953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(or other artificial collections, such as</a:t>
            </a:r>
          </a:p>
          <a:p>
            <a:r>
              <a:rPr lang="en-US" sz="1200" dirty="0" smtClean="0"/>
              <a:t>The “acoustic” collection, #4, flat 7) 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43000" y="2531657"/>
            <a:ext cx="609600" cy="15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2600" y="2554446"/>
            <a:ext cx="685800" cy="15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267200" y="2554446"/>
            <a:ext cx="1600200" cy="15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70249" y="2531656"/>
            <a:ext cx="1295400" cy="1542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638800" y="2554446"/>
            <a:ext cx="231450" cy="15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70250" y="2554446"/>
            <a:ext cx="530550" cy="15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8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Harmonic/Chordal Options, c. 1900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0738" y="222387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Diatonic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22388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Alternative Color-Options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4938" y="4074239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Major-Minor</a:t>
            </a:r>
            <a:r>
              <a:rPr lang="en-US" sz="1200" dirty="0" smtClean="0"/>
              <a:t>                  </a:t>
            </a:r>
            <a:r>
              <a:rPr lang="en-US" sz="1200" b="1" dirty="0" smtClean="0"/>
              <a:t>Modal</a:t>
            </a:r>
            <a:r>
              <a:rPr lang="en-US" sz="1200" dirty="0" smtClean="0"/>
              <a:t>	        </a:t>
            </a:r>
            <a:r>
              <a:rPr lang="en-US" sz="1200" b="1" dirty="0" smtClean="0"/>
              <a:t>Pentatonic</a:t>
            </a:r>
            <a:r>
              <a:rPr lang="en-US" sz="1200" dirty="0" smtClean="0"/>
              <a:t>                           </a:t>
            </a:r>
            <a:r>
              <a:rPr lang="en-US" sz="1200" b="1" dirty="0" smtClean="0"/>
              <a:t>Hexatonic  Octatonic</a:t>
            </a:r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b="1" dirty="0" smtClean="0"/>
              <a:t>Whole-tone </a:t>
            </a:r>
            <a:r>
              <a:rPr lang="en-US" sz="1400" b="1" dirty="0" smtClean="0"/>
              <a:t>         </a:t>
            </a:r>
            <a:endParaRPr lang="en-US" sz="1400" b="1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6172458" y="3566978"/>
            <a:ext cx="494784" cy="20955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4953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(or other artificial collections, such as</a:t>
            </a:r>
          </a:p>
          <a:p>
            <a:r>
              <a:rPr lang="en-US" sz="1200" dirty="0" smtClean="0"/>
              <a:t>The “acoustic” collection, #4, flat 7) 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43000" y="2531657"/>
            <a:ext cx="609600" cy="15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2600" y="2554446"/>
            <a:ext cx="685800" cy="15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267200" y="2554446"/>
            <a:ext cx="1600200" cy="15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70249" y="2531656"/>
            <a:ext cx="1295400" cy="1542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638800" y="2554446"/>
            <a:ext cx="231450" cy="15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70250" y="2554446"/>
            <a:ext cx="530550" cy="15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581400" y="3962400"/>
            <a:ext cx="1295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9600" y="3962400"/>
            <a:ext cx="1295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rved Left Arrow 45"/>
          <p:cNvSpPr/>
          <p:nvPr/>
        </p:nvSpPr>
        <p:spPr>
          <a:xfrm rot="5400000">
            <a:off x="2286435" y="3268478"/>
            <a:ext cx="443211" cy="31872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3873" y="2552700"/>
            <a:ext cx="16002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31165" y="2564094"/>
            <a:ext cx="150690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38073" y="2552700"/>
            <a:ext cx="1506908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44981" y="2552700"/>
            <a:ext cx="150690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1889" y="2544153"/>
            <a:ext cx="1506908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8673" y="4762500"/>
            <a:ext cx="2209800" cy="99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28473" y="4762500"/>
            <a:ext cx="1363054" cy="990600"/>
          </a:xfrm>
          <a:prstGeom prst="roundRect">
            <a:avLst/>
          </a:prstGeom>
          <a:solidFill>
            <a:srgbClr val="C0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77996" y="4762500"/>
            <a:ext cx="2209800" cy="99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6452" y="2699989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Pentatonic on B                        “Dorian” [?] on B                  “Aeolian on C”                      “Dorian” [?]                    Pentatonic on B (</a:t>
            </a:r>
            <a:r>
              <a:rPr lang="en-US" sz="1100" dirty="0" err="1" smtClean="0"/>
              <a:t>accel</a:t>
            </a:r>
            <a:r>
              <a:rPr lang="en-US" sz="1100" dirty="0" smtClean="0"/>
              <a:t>.)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7273" y="5126995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Pentatonic on D-flat                                   #^4, b^7                            Pentatonic on D-flat                                  etc.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762000"/>
            <a:ext cx="635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Debussy, </a:t>
            </a:r>
            <a:r>
              <a:rPr lang="en-US" i="1" dirty="0" smtClean="0"/>
              <a:t>La </a:t>
            </a:r>
            <a:r>
              <a:rPr lang="en-US" i="1" dirty="0" err="1" smtClean="0"/>
              <a:t>mer</a:t>
            </a:r>
            <a:r>
              <a:rPr lang="en-US" i="1" dirty="0" smtClean="0"/>
              <a:t>,</a:t>
            </a:r>
            <a:r>
              <a:rPr lang="en-US" dirty="0" smtClean="0"/>
              <a:t> movement 1, “De </a:t>
            </a:r>
            <a:r>
              <a:rPr lang="en-US" dirty="0" err="1" smtClean="0"/>
              <a:t>l’aube</a:t>
            </a:r>
            <a:r>
              <a:rPr lang="en-US" dirty="0" smtClean="0"/>
              <a:t> à midi sur la </a:t>
            </a:r>
            <a:r>
              <a:rPr lang="en-US" dirty="0" err="1" smtClean="0"/>
              <a:t>mer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7787" y="3334434"/>
            <a:ext cx="721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“C”</a:t>
            </a:r>
          </a:p>
          <a:p>
            <a:r>
              <a:rPr lang="en-US" dirty="0" smtClean="0"/>
              <a:t>B                                                                                    </a:t>
            </a:r>
            <a:r>
              <a:rPr lang="en-US" dirty="0" err="1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8673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D-flat!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43434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Modéré</a:t>
            </a:r>
            <a:r>
              <a:rPr lang="en-US" sz="1200" dirty="0" smtClean="0"/>
              <a:t>, sans </a:t>
            </a:r>
            <a:r>
              <a:rPr lang="en-US" sz="1200" dirty="0" err="1" smtClean="0"/>
              <a:t>lenteur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74406" y="2057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Très</a:t>
            </a:r>
            <a:r>
              <a:rPr lang="en-US" sz="1200" dirty="0" smtClean="0"/>
              <a:t> lent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47273" y="3505201"/>
            <a:ext cx="2590800" cy="30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91000" y="3526565"/>
            <a:ext cx="1053981" cy="2834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1744054" y="1473313"/>
            <a:ext cx="5571146" cy="1727087"/>
          </a:xfrm>
          <a:prstGeom prst="arc">
            <a:avLst>
              <a:gd name="adj1" fmla="val 10735549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2477924" y="2057400"/>
            <a:ext cx="3738073" cy="748761"/>
          </a:xfrm>
          <a:prstGeom prst="arc">
            <a:avLst>
              <a:gd name="adj1" fmla="val 10735549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3873" y="2552700"/>
            <a:ext cx="16002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31165" y="2564094"/>
            <a:ext cx="150690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38073" y="2552700"/>
            <a:ext cx="1506908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44981" y="2552700"/>
            <a:ext cx="150690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1889" y="2544153"/>
            <a:ext cx="1506908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8673" y="4762500"/>
            <a:ext cx="2209800" cy="99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28473" y="4762500"/>
            <a:ext cx="1363054" cy="990600"/>
          </a:xfrm>
          <a:prstGeom prst="roundRect">
            <a:avLst/>
          </a:prstGeom>
          <a:solidFill>
            <a:srgbClr val="C0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77996" y="4762500"/>
            <a:ext cx="2209800" cy="99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6452" y="2699989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Pentatonic on B                        “Dorian” [?] on B                  “Aeolian on C”                      “Dorian” [?]                    Pentatonic on B (</a:t>
            </a:r>
            <a:r>
              <a:rPr lang="en-US" sz="1100" dirty="0" err="1" smtClean="0"/>
              <a:t>accel</a:t>
            </a:r>
            <a:r>
              <a:rPr lang="en-US" sz="1100" dirty="0" smtClean="0"/>
              <a:t>.)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7273" y="5126995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Pentatonic on D-flat                                   #^4, b^7                            Pentatonic on D-flat                                  etc.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762000"/>
            <a:ext cx="635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Debussy, </a:t>
            </a:r>
            <a:r>
              <a:rPr lang="en-US" i="1" dirty="0" smtClean="0"/>
              <a:t>La </a:t>
            </a:r>
            <a:r>
              <a:rPr lang="en-US" i="1" dirty="0" err="1" smtClean="0"/>
              <a:t>mer</a:t>
            </a:r>
            <a:r>
              <a:rPr lang="en-US" i="1" dirty="0" smtClean="0"/>
              <a:t>,</a:t>
            </a:r>
            <a:r>
              <a:rPr lang="en-US" dirty="0" smtClean="0"/>
              <a:t> movement 1, “De </a:t>
            </a:r>
            <a:r>
              <a:rPr lang="en-US" dirty="0" err="1" smtClean="0"/>
              <a:t>l’aube</a:t>
            </a:r>
            <a:r>
              <a:rPr lang="en-US" dirty="0" smtClean="0"/>
              <a:t> à midi sur la </a:t>
            </a:r>
            <a:r>
              <a:rPr lang="en-US" dirty="0" err="1" smtClean="0"/>
              <a:t>mer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7787" y="3334434"/>
            <a:ext cx="721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“C”</a:t>
            </a:r>
          </a:p>
          <a:p>
            <a:r>
              <a:rPr lang="en-US" dirty="0" smtClean="0"/>
              <a:t>B                                                                                    </a:t>
            </a:r>
            <a:r>
              <a:rPr lang="en-US" dirty="0" err="1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8673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D-flat!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43434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Modéré</a:t>
            </a:r>
            <a:r>
              <a:rPr lang="en-US" sz="1200" dirty="0" smtClean="0"/>
              <a:t>, sans </a:t>
            </a:r>
            <a:r>
              <a:rPr lang="en-US" sz="1200" dirty="0" err="1" smtClean="0"/>
              <a:t>lenteur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74406" y="2057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Très</a:t>
            </a:r>
            <a:r>
              <a:rPr lang="en-US" sz="1200" dirty="0" smtClean="0"/>
              <a:t> lent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47273" y="3505201"/>
            <a:ext cx="2590800" cy="30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91000" y="3526565"/>
            <a:ext cx="1053981" cy="2834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1744054" y="1473313"/>
            <a:ext cx="5571146" cy="1727087"/>
          </a:xfrm>
          <a:prstGeom prst="arc">
            <a:avLst>
              <a:gd name="adj1" fmla="val 10735549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2477924" y="2057400"/>
            <a:ext cx="3738073" cy="748761"/>
          </a:xfrm>
          <a:prstGeom prst="arc">
            <a:avLst>
              <a:gd name="adj1" fmla="val 10735549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Harmonic/Chordal Options, c. 1900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0738" y="222387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Diatonic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22388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Alternative Color-Options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4938" y="4074239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Major-Minor</a:t>
            </a:r>
            <a:r>
              <a:rPr lang="en-US" sz="1200" dirty="0" smtClean="0"/>
              <a:t>                  </a:t>
            </a:r>
            <a:r>
              <a:rPr lang="en-US" sz="1200" b="1" dirty="0" smtClean="0"/>
              <a:t>Modal</a:t>
            </a:r>
            <a:r>
              <a:rPr lang="en-US" sz="1200" dirty="0" smtClean="0"/>
              <a:t>	        </a:t>
            </a:r>
            <a:r>
              <a:rPr lang="en-US" sz="1200" b="1" dirty="0" smtClean="0"/>
              <a:t>Pentatonic</a:t>
            </a:r>
            <a:r>
              <a:rPr lang="en-US" sz="1200" dirty="0" smtClean="0"/>
              <a:t>                           </a:t>
            </a:r>
            <a:r>
              <a:rPr lang="en-US" sz="1200" b="1" dirty="0" smtClean="0"/>
              <a:t>Hexatonic  Octatonic</a:t>
            </a:r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b="1" dirty="0" smtClean="0"/>
              <a:t>Whole-tone </a:t>
            </a:r>
            <a:r>
              <a:rPr lang="en-US" sz="1400" b="1" dirty="0" smtClean="0"/>
              <a:t>         </a:t>
            </a:r>
            <a:endParaRPr lang="en-US" sz="1400" b="1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6172458" y="3566978"/>
            <a:ext cx="494784" cy="20955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4953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(or other artificial collections, such as</a:t>
            </a:r>
          </a:p>
          <a:p>
            <a:r>
              <a:rPr lang="en-US" sz="1200" dirty="0" smtClean="0"/>
              <a:t>The “acoustic” collection, #4, flat 7) 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43000" y="2531657"/>
            <a:ext cx="609600" cy="15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2600" y="2554446"/>
            <a:ext cx="685800" cy="15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267200" y="2554446"/>
            <a:ext cx="1600200" cy="15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70249" y="2531656"/>
            <a:ext cx="1295400" cy="1542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638800" y="2554446"/>
            <a:ext cx="231450" cy="15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70250" y="2554446"/>
            <a:ext cx="530550" cy="15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581400" y="3962400"/>
            <a:ext cx="1295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9600" y="3962400"/>
            <a:ext cx="1295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rved Left Arrow 45"/>
          <p:cNvSpPr/>
          <p:nvPr/>
        </p:nvSpPr>
        <p:spPr>
          <a:xfrm rot="5400000">
            <a:off x="2286435" y="3268478"/>
            <a:ext cx="443211" cy="31872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4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8247"/>
            <a:ext cx="2286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Early Modernism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(“Generation of the 1860s”)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309642"/>
            <a:ext cx="22860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High Modernism</a:t>
            </a:r>
          </a:p>
          <a:p>
            <a:r>
              <a:rPr lang="en-US" sz="1400" dirty="0" smtClean="0">
                <a:solidFill>
                  <a:srgbClr val="FF5050"/>
                </a:solidFill>
              </a:rPr>
              <a:t>(into the 20</a:t>
            </a:r>
            <a:r>
              <a:rPr lang="en-US" sz="1400" baseline="30000" dirty="0" smtClean="0">
                <a:solidFill>
                  <a:srgbClr val="FF5050"/>
                </a:solidFill>
              </a:rPr>
              <a:t>th</a:t>
            </a:r>
            <a:r>
              <a:rPr lang="en-US" sz="1400" dirty="0" smtClean="0">
                <a:solidFill>
                  <a:srgbClr val="FF5050"/>
                </a:solidFill>
              </a:rPr>
              <a:t> century)</a:t>
            </a:r>
            <a:endParaRPr lang="en-US" sz="1400" dirty="0">
              <a:solidFill>
                <a:srgbClr val="FF505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16200000">
            <a:off x="4006488" y="-1098914"/>
            <a:ext cx="457200" cy="4026628"/>
          </a:xfrm>
          <a:prstGeom prst="curvedLef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45293"/>
            <a:ext cx="14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1890s: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3389" y="2657742"/>
            <a:ext cx="70638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Emergence of a fully formed </a:t>
            </a:r>
            <a:r>
              <a:rPr lang="en-US" sz="1600" u="sng" dirty="0" smtClean="0"/>
              <a:t>Institution of Art Music</a:t>
            </a:r>
            <a:r>
              <a:rPr lang="en-US" sz="1600" dirty="0" smtClean="0"/>
              <a:t>—ordered and administered by bureaucracies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Doctrine of originality: the demand for each composer to forge a unique sound or style in order to compete, to be noticed as a major player within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Ominpresent</a:t>
            </a:r>
            <a:r>
              <a:rPr lang="en-US" sz="1600" dirty="0" smtClean="0"/>
              <a:t> debates about the future of the tradition: what are the imperatives of “musical progress” in a </a:t>
            </a:r>
            <a:r>
              <a:rPr lang="en-US" sz="1600" dirty="0"/>
              <a:t>new historical age</a:t>
            </a:r>
            <a:r>
              <a:rPr lang="en-US" sz="1600" dirty="0" smtClean="0"/>
              <a:t>?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Encounters with the onrush of “real-world” technological modernity, scientific inquiries into acoustics and the physiology of hearing,  the palpable materiality of sound,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Dilemma: should one embrace the emerging technologized and administered world or offer a critique of it (or an escape from it)?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44684"/>
            <a:ext cx="161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Transitioning. . . . 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Escape into art: exquisite sensation, shimmering dream-fantasy?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0391"/>
            <a:ext cx="4017236" cy="5043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3" y="1172528"/>
            <a:ext cx="3856703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232680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Debussy, “</a:t>
            </a:r>
            <a:r>
              <a:rPr lang="en-US" sz="1400" dirty="0" err="1" smtClean="0"/>
              <a:t>Reflets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</a:t>
            </a:r>
            <a:r>
              <a:rPr lang="en-US" sz="1400" dirty="0" err="1" smtClean="0"/>
              <a:t>l’eau</a:t>
            </a:r>
            <a:r>
              <a:rPr lang="en-US" sz="1400" dirty="0" smtClean="0"/>
              <a:t>,” </a:t>
            </a:r>
          </a:p>
          <a:p>
            <a:r>
              <a:rPr lang="en-US" sz="1400" dirty="0" smtClean="0"/>
              <a:t>from </a:t>
            </a:r>
            <a:r>
              <a:rPr lang="en-US" sz="1400" i="1" dirty="0" smtClean="0"/>
              <a:t>Images</a:t>
            </a:r>
            <a:r>
              <a:rPr lang="en-US" sz="1400" dirty="0" smtClean="0"/>
              <a:t>, Book 1 (1905)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56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3263</Words>
  <Application>Microsoft Office PowerPoint</Application>
  <PresentationFormat>On-screen Show (4:3)</PresentationFormat>
  <Paragraphs>552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111</cp:revision>
  <dcterms:created xsi:type="dcterms:W3CDTF">2016-02-05T14:37:53Z</dcterms:created>
  <dcterms:modified xsi:type="dcterms:W3CDTF">2019-03-04T16:10:57Z</dcterms:modified>
</cp:coreProperties>
</file>