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69" r:id="rId2"/>
    <p:sldId id="258" r:id="rId3"/>
    <p:sldId id="268" r:id="rId4"/>
    <p:sldId id="278" r:id="rId5"/>
    <p:sldId id="262" r:id="rId6"/>
    <p:sldId id="269" r:id="rId7"/>
    <p:sldId id="342" r:id="rId8"/>
    <p:sldId id="347" r:id="rId9"/>
    <p:sldId id="343" r:id="rId10"/>
    <p:sldId id="349" r:id="rId11"/>
    <p:sldId id="348" r:id="rId12"/>
    <p:sldId id="350" r:id="rId13"/>
    <p:sldId id="358" r:id="rId14"/>
    <p:sldId id="359" r:id="rId15"/>
    <p:sldId id="360" r:id="rId16"/>
    <p:sldId id="361" r:id="rId17"/>
    <p:sldId id="362" r:id="rId18"/>
    <p:sldId id="376" r:id="rId19"/>
    <p:sldId id="363" r:id="rId20"/>
    <p:sldId id="285" r:id="rId21"/>
    <p:sldId id="320" r:id="rId22"/>
    <p:sldId id="321" r:id="rId23"/>
    <p:sldId id="322" r:id="rId24"/>
    <p:sldId id="323" r:id="rId25"/>
    <p:sldId id="324" r:id="rId26"/>
    <p:sldId id="375" r:id="rId27"/>
    <p:sldId id="295" r:id="rId28"/>
    <p:sldId id="370" r:id="rId29"/>
    <p:sldId id="297" r:id="rId30"/>
    <p:sldId id="298" r:id="rId31"/>
    <p:sldId id="377" r:id="rId32"/>
    <p:sldId id="293" r:id="rId33"/>
    <p:sldId id="291" r:id="rId34"/>
    <p:sldId id="294" r:id="rId35"/>
    <p:sldId id="303" r:id="rId36"/>
    <p:sldId id="299" r:id="rId37"/>
    <p:sldId id="300" r:id="rId38"/>
    <p:sldId id="304" r:id="rId39"/>
    <p:sldId id="307" r:id="rId40"/>
    <p:sldId id="308" r:id="rId41"/>
    <p:sldId id="296" r:id="rId42"/>
    <p:sldId id="310" r:id="rId43"/>
    <p:sldId id="305" r:id="rId44"/>
    <p:sldId id="311" r:id="rId45"/>
    <p:sldId id="312" r:id="rId46"/>
    <p:sldId id="364" r:id="rId47"/>
    <p:sldId id="371" r:id="rId48"/>
    <p:sldId id="365" r:id="rId49"/>
    <p:sldId id="306" r:id="rId50"/>
    <p:sldId id="327" r:id="rId51"/>
    <p:sldId id="326" r:id="rId52"/>
    <p:sldId id="372" r:id="rId53"/>
    <p:sldId id="325" r:id="rId54"/>
    <p:sldId id="373" r:id="rId55"/>
    <p:sldId id="329" r:id="rId56"/>
    <p:sldId id="328" r:id="rId57"/>
    <p:sldId id="378" r:id="rId58"/>
    <p:sldId id="366" r:id="rId59"/>
    <p:sldId id="379" r:id="rId60"/>
    <p:sldId id="380" r:id="rId61"/>
    <p:sldId id="381" r:id="rId62"/>
    <p:sldId id="367" r:id="rId63"/>
    <p:sldId id="368" r:id="rId64"/>
    <p:sldId id="382" r:id="rId65"/>
    <p:sldId id="330" r:id="rId66"/>
    <p:sldId id="331" r:id="rId67"/>
    <p:sldId id="332" r:id="rId68"/>
    <p:sldId id="333" r:id="rId69"/>
    <p:sldId id="335" r:id="rId70"/>
    <p:sldId id="336" r:id="rId71"/>
    <p:sldId id="337" r:id="rId72"/>
    <p:sldId id="338" r:id="rId73"/>
    <p:sldId id="37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94FD-B9A0-4C83-A44D-F42E558FAA3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F787D-5A77-4F5C-BB6B-2F92BE6A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EA163-E0AB-4176-B132-3D0451E5399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EA163-E0AB-4176-B132-3D0451E5399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EA163-E0AB-4176-B132-3D0451E5399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EA163-E0AB-4176-B132-3D0451E5399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5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17AF-4102-49BE-9853-39F1AF9E77D7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514B-9C05-4262-9E19-F3108194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-76200"/>
            <a:ext cx="9372600" cy="70104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" y="1280445"/>
            <a:ext cx="4307115" cy="4387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74" y="1981200"/>
            <a:ext cx="4833937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0960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Russian Peasant Villages, later 1800s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773" y="437254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Nineteenth-Century European “Romantic Nationalism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3099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85966"/>
            <a:ext cx="5949145" cy="3557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5562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Bohemia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85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Nineteenth-Century European “Romantic Nationalism”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1336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a “nation”?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constitutes a cultural group and its sense of belonging and separateness?       </a:t>
            </a:r>
          </a:p>
          <a:p>
            <a:r>
              <a:rPr lang="en-US" dirty="0"/>
              <a:t> </a:t>
            </a:r>
            <a:r>
              <a:rPr lang="en-US" dirty="0" smtClean="0"/>
              <a:t>    (Who decides this?  </a:t>
            </a:r>
          </a:p>
          <a:p>
            <a:r>
              <a:rPr lang="en-US" dirty="0" smtClean="0"/>
              <a:t>      And who decides who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u="sng" dirty="0" smtClean="0"/>
              <a:t>doesn’t</a:t>
            </a:r>
            <a:r>
              <a:rPr lang="en-US" dirty="0" smtClean="0"/>
              <a:t> belong?)</a:t>
            </a:r>
          </a:p>
        </p:txBody>
      </p:sp>
    </p:spTree>
    <p:extLst>
      <p:ext uri="{BB962C8B-B14F-4D97-AF65-F5344CB8AC3E}">
        <p14:creationId xmlns:p14="http://schemas.microsoft.com/office/powerpoint/2010/main" val="563961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799"/>
            <a:ext cx="5767574" cy="360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6184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“Norway”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85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Nineteenth-Century European “Romantic Nationalism”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a “nation”?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constitutes a cultural group and its sense of belonging and separateness?       </a:t>
            </a:r>
          </a:p>
          <a:p>
            <a:r>
              <a:rPr lang="en-US" dirty="0"/>
              <a:t> </a:t>
            </a:r>
            <a:r>
              <a:rPr lang="en-US" dirty="0" smtClean="0"/>
              <a:t>    (Who decides this?  </a:t>
            </a:r>
          </a:p>
          <a:p>
            <a:r>
              <a:rPr lang="en-US" dirty="0" smtClean="0"/>
              <a:t>      And who decides who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u="sng" dirty="0" smtClean="0"/>
              <a:t>doesn’t</a:t>
            </a:r>
            <a:r>
              <a:rPr lang="en-US" dirty="0" smtClean="0"/>
              <a:t> belong?)</a:t>
            </a:r>
          </a:p>
        </p:txBody>
      </p:sp>
    </p:spTree>
    <p:extLst>
      <p:ext uri="{BB962C8B-B14F-4D97-AF65-F5344CB8AC3E}">
        <p14:creationId xmlns:p14="http://schemas.microsoft.com/office/powerpoint/2010/main" val="563961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57200"/>
            <a:ext cx="65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did this nationalistic/folkloric surge (</a:t>
            </a:r>
            <a:r>
              <a:rPr lang="en-US" dirty="0" smtClean="0"/>
              <a:t>”Romantic nationalism”) well </a:t>
            </a:r>
            <a:r>
              <a:rPr lang="en-US" dirty="0"/>
              <a:t>up so </a:t>
            </a:r>
            <a:r>
              <a:rPr lang="en-US" dirty="0" smtClean="0"/>
              <a:t>powerfully </a:t>
            </a:r>
            <a:r>
              <a:rPr lang="en-US" dirty="0"/>
              <a:t>in the nineteenth century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0896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25" y="55618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Gottfried Herder (1744-1803)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" y="1904288"/>
            <a:ext cx="3359727" cy="335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688" y="5931220"/>
            <a:ext cx="4079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Volk: </a:t>
            </a:r>
            <a:r>
              <a:rPr lang="en-US" sz="1400" dirty="0" smtClean="0"/>
              <a:t>A community of those who share the same language—reinforced by shared traditional customs, geography and climate, and historical memories.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65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did this nationalistic/folkloric surge (</a:t>
            </a:r>
            <a:r>
              <a:rPr lang="en-US" dirty="0" smtClean="0"/>
              <a:t>”Romantic nationalism”) well </a:t>
            </a:r>
            <a:r>
              <a:rPr lang="en-US" dirty="0"/>
              <a:t>up so </a:t>
            </a:r>
            <a:r>
              <a:rPr lang="en-US" dirty="0" smtClean="0"/>
              <a:t>powerfully </a:t>
            </a:r>
            <a:r>
              <a:rPr lang="en-US" dirty="0"/>
              <a:t>in the nineteenth century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1312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major source: </a:t>
            </a:r>
          </a:p>
        </p:txBody>
      </p:sp>
    </p:spTree>
    <p:extLst>
      <p:ext uri="{BB962C8B-B14F-4D97-AF65-F5344CB8AC3E}">
        <p14:creationId xmlns:p14="http://schemas.microsoft.com/office/powerpoint/2010/main" val="161055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25" y="55618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Gottfried Herder (1744-1803)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" y="1904288"/>
            <a:ext cx="3359727" cy="335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688" y="5931220"/>
            <a:ext cx="4079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Volk: </a:t>
            </a:r>
            <a:r>
              <a:rPr lang="en-US" sz="1400" dirty="0" smtClean="0"/>
              <a:t>A community of those who share the same language—reinforced by shared traditional customs, geography and climate, and historical memories.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65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did this nationalistic/folkloric surge (</a:t>
            </a:r>
            <a:r>
              <a:rPr lang="en-US" dirty="0" smtClean="0"/>
              <a:t>”Romantic nationalism”) well </a:t>
            </a:r>
            <a:r>
              <a:rPr lang="en-US" dirty="0"/>
              <a:t>up so </a:t>
            </a:r>
            <a:r>
              <a:rPr lang="en-US" dirty="0" smtClean="0"/>
              <a:t>powerfully </a:t>
            </a:r>
            <a:r>
              <a:rPr lang="en-US" dirty="0"/>
              <a:t>in the nineteenth century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1312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major source: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441" y="1904288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19</a:t>
            </a:r>
            <a:r>
              <a:rPr lang="en-US" sz="1600" baseline="30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century, regional projects of national identity and ethnic legitimacy were primarily </a:t>
            </a:r>
            <a:r>
              <a:rPr lang="en-US" sz="16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missions of educated, urban intellectuals and artists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55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25" y="55618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Gottfried Herder (1744-1803)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" y="1904288"/>
            <a:ext cx="3359727" cy="335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688" y="5931220"/>
            <a:ext cx="4079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Volk: </a:t>
            </a:r>
            <a:r>
              <a:rPr lang="en-US" sz="1400" dirty="0" smtClean="0"/>
              <a:t>A community of those who share the same language—reinforced by shared traditional customs, geography and climate, and historical memories.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65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did this nationalistic/folkloric surge (</a:t>
            </a:r>
            <a:r>
              <a:rPr lang="en-US" dirty="0" smtClean="0"/>
              <a:t>”Romantic nationalism”) well </a:t>
            </a:r>
            <a:r>
              <a:rPr lang="en-US" dirty="0"/>
              <a:t>up so </a:t>
            </a:r>
            <a:r>
              <a:rPr lang="en-US" dirty="0" smtClean="0"/>
              <a:t>powerfully </a:t>
            </a:r>
            <a:r>
              <a:rPr lang="en-US" dirty="0"/>
              <a:t>in the nineteenth century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1312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major source: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441" y="1904288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19</a:t>
            </a:r>
            <a:r>
              <a:rPr lang="en-US" sz="1600" baseline="30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century, regional projects of national identity and ethnic legitimacy were primarily </a:t>
            </a:r>
            <a:r>
              <a:rPr lang="en-US" sz="16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missions of educated, urban intellectuals and artists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aim: to discover (or, at times, to create) a sense of the “national soul”—and its claim to difference. </a:t>
            </a:r>
          </a:p>
          <a:p>
            <a:endParaRPr lang="en-US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25" y="55618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Gottfried Herder (1744-1803)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" y="1904288"/>
            <a:ext cx="3359727" cy="335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688" y="5931220"/>
            <a:ext cx="4079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Volk: </a:t>
            </a:r>
            <a:r>
              <a:rPr lang="en-US" sz="1400" dirty="0" smtClean="0"/>
              <a:t>A community of those who share the same language—reinforced by shared traditional customs, geography and climate, and historical memories.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65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did this nationalistic/folkloric surge (</a:t>
            </a:r>
            <a:r>
              <a:rPr lang="en-US" dirty="0" smtClean="0"/>
              <a:t>”Romantic nationalism”) well </a:t>
            </a:r>
            <a:r>
              <a:rPr lang="en-US" dirty="0"/>
              <a:t>up so </a:t>
            </a:r>
            <a:r>
              <a:rPr lang="en-US" dirty="0" smtClean="0"/>
              <a:t>powerfully </a:t>
            </a:r>
            <a:r>
              <a:rPr lang="en-US" dirty="0"/>
              <a:t>in the nineteenth century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1312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major source: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441" y="1904288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19</a:t>
            </a:r>
            <a:r>
              <a:rPr lang="en-US" sz="1600" baseline="30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century, regional projects of national identity and ethnic legitimacy were primarily </a:t>
            </a:r>
            <a:r>
              <a:rPr lang="en-US" sz="16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missions of educated, urban intellectuals and artists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aim: to discover (or, at times, to create) a sense of the “national soul”—and its claim to difference.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How? By recovering and systematizing  native vernaculars (newly embraced as “our true language”); by cultivating the </a:t>
            </a:r>
            <a:r>
              <a:rPr lang="en-US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“authentic” </a:t>
            </a:r>
            <a:r>
              <a:rPr lang="en-US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 and style of non-urban, rustic cultures, pre-modern folk cultures; and so on.</a:t>
            </a:r>
            <a:endParaRPr lang="en-US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641042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6602" y="1676400"/>
            <a:ext cx="419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“Ethnic Nationalism”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“The main task of an ethnic intelligentsia [is] to mobilize a </a:t>
            </a:r>
            <a:r>
              <a:rPr lang="en-US" sz="1600" dirty="0"/>
              <a:t> formerly passive community into forming a nation around the new vernacular historical culture that it has recovered” (64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660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641042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6602" y="1676400"/>
            <a:ext cx="419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“Ethnic Nationalism”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“The main task of an ethnic intelligentsia [is] to mobilize a </a:t>
            </a:r>
            <a:r>
              <a:rPr lang="en-US" sz="1600" dirty="0"/>
              <a:t> formerly passive community into forming a nation around the new vernacular historical culture that it has recovered” (64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method: “ethnosymbolism”: “</a:t>
            </a:r>
            <a:r>
              <a:rPr lang="en-US" sz="1600" dirty="0"/>
              <a:t>summoning intellectuals everywhere to transform ‘low’ into ‘high’ cultures, oral into written . . . in order to preserve for posterity its fund of irreplaceable culture values” (84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115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641042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6602" y="1676400"/>
            <a:ext cx="419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“Ethnic Nationalism”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“The main task of an ethnic intelligentsia [is] to mobilize a </a:t>
            </a:r>
            <a:r>
              <a:rPr lang="en-US" sz="1600" dirty="0"/>
              <a:t> formerly passive community into forming a nation around the new vernacular historical culture that it has recovered” (64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method: “ethnosymbolism”: “</a:t>
            </a:r>
            <a:r>
              <a:rPr lang="en-US" sz="1600" dirty="0"/>
              <a:t>summoning intellectuals everywhere to transform ‘low’ into ‘high’ cultures, oral into written . . . in order to preserve for posterity its fund of irreplaceable culture values” (84</a:t>
            </a:r>
            <a:r>
              <a:rPr lang="en-US" sz="1600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0965" y="5710535"/>
            <a:ext cx="4588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Cf. the concept of French writer Pierre Nora: 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cultural artifacts, monuments, museums, 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s</a:t>
            </a:r>
            <a:r>
              <a:rPr lang="en-US" sz="1400" b="1" dirty="0" smtClean="0">
                <a:solidFill>
                  <a:srgbClr val="7030A0"/>
                </a:solidFill>
              </a:rPr>
              <a:t>ymbols, etc.,  as “sites of memory (</a:t>
            </a:r>
            <a:r>
              <a:rPr lang="en-US" sz="1400" b="1" i="1" dirty="0" err="1" smtClean="0">
                <a:solidFill>
                  <a:srgbClr val="7030A0"/>
                </a:solidFill>
              </a:rPr>
              <a:t>lieux</a:t>
            </a:r>
            <a:r>
              <a:rPr lang="en-US" sz="1400" b="1" i="1" dirty="0" smtClean="0">
                <a:solidFill>
                  <a:srgbClr val="7030A0"/>
                </a:solidFill>
              </a:rPr>
              <a:t> de </a:t>
            </a:r>
            <a:r>
              <a:rPr lang="en-US" sz="1400" b="1" i="1" dirty="0" err="1" smtClean="0">
                <a:solidFill>
                  <a:srgbClr val="7030A0"/>
                </a:solidFill>
              </a:rPr>
              <a:t>mémoire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1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63000" cy="657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3" y="381000"/>
            <a:ext cx="1887876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0480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Tchaikovsky, Symphony No. 4 (1877-78), second movement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7961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58" y="1905000"/>
            <a:ext cx="763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oneself by difference (language, history of one’s people, folk traditions and customs, culture)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4617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58" y="1905000"/>
            <a:ext cx="7639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oneself by difference (language, history of one’s people, folk traditions and customs, culture)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“Insiders”: markedly different from all other “outsider” cultures (especially from those who have political or cultural power over you)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61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58" y="1905000"/>
            <a:ext cx="7639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oneself by difference (language, history of one’s people, folk traditions and customs, culture)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“Insiders”: markedly different from all other “outsider” cultures (especially from those who have political or cultural power over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Therefore: a self-other binary (Taruskin)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61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58" y="1905000"/>
            <a:ext cx="7639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oneself by difference (language, history of one’s people, folk traditions and customs, culture)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“Insiders”: markedly different from all other “outsider” cultures (especially from those who have political or cultural power over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Therefore: a self-other binary (Taruskin)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Insistence: “‘They’ cannot define who ‘we’ are, authentically!  ‘We’ will </a:t>
            </a:r>
            <a:r>
              <a:rPr lang="en-US" i="1" dirty="0" smtClean="0"/>
              <a:t>not</a:t>
            </a:r>
            <a:r>
              <a:rPr lang="en-US" dirty="0" smtClean="0"/>
              <a:t> fully assimilate into the ‘they!’”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61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58" y="1905000"/>
            <a:ext cx="76399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oneself by difference (language, history of one’s people, folk traditions and customs, culture)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“Insiders”: markedly different from all other “outsider” cultures (especially from those who have political or cultural power over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Therefore: a self-other binary (Taruskin)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Insistence: “‘They’ cannot define who ‘we’ are, authentically!  ‘We’ will </a:t>
            </a:r>
            <a:r>
              <a:rPr lang="en-US" i="1" dirty="0" smtClean="0"/>
              <a:t>not</a:t>
            </a:r>
            <a:r>
              <a:rPr lang="en-US" dirty="0" smtClean="0"/>
              <a:t> fully assimilate into the ‘they!’”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Among the badges of ethnic identity and difference: rural music, folk music (regarded as a “truth language,” as yet uncontaminated by the urban)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61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58" y="1905000"/>
            <a:ext cx="76399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oneself by difference (language, history of one’s people, folk traditions and customs, culture)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“Insiders”: markedly different from all other “outsider” cultures (especially from those who have political or cultural power over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Therefore: a self-other binary (Taruskin)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Insistence: “‘They’ cannot define who ‘we’ are, authentically!  ‘We’ will </a:t>
            </a:r>
            <a:r>
              <a:rPr lang="en-US" i="1" dirty="0" smtClean="0"/>
              <a:t>not</a:t>
            </a:r>
            <a:r>
              <a:rPr lang="en-US" dirty="0" smtClean="0"/>
              <a:t> fully assimilate into the ‘they!’”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Among the badges of ethnic identity and difference: rural music, folk music (regarded as a “truth language,” as yet uncontaminated by the urban)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7939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Nineteenth-Century European “Romantic Nationalism”</a:t>
            </a:r>
          </a:p>
          <a:p>
            <a:pPr algn="ctr"/>
            <a:r>
              <a:rPr lang="en-US" sz="2000" b="1" dirty="0" smtClean="0"/>
              <a:t>(Capturing and Promoting the “National Soul”)</a:t>
            </a:r>
            <a:endParaRPr lang="en-US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5202362"/>
            <a:ext cx="1600200" cy="395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0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114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Twofold Task of the 19th-Century Nationalist Composer: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Absorb and master the standard or cosmopolitan musical language of the era (conservatory practice) as a mark of competence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2" y="571822"/>
            <a:ext cx="1875090" cy="285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2" y="507406"/>
            <a:ext cx="21113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1703"/>
            <a:ext cx="2362200" cy="2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11480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Twofold Task of the 19th-Century Nationalist Composer: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Absorb and master the standard or cosmopolitan musical language of the era (conservatory practice) as a mark of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“speak” that musical language with a self-conscious, culturally marked accent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2" y="571822"/>
            <a:ext cx="1875090" cy="285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2" y="507406"/>
            <a:ext cx="21113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1703"/>
            <a:ext cx="2362200" cy="2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5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Three-Note Intervallic “</a:t>
            </a:r>
            <a:r>
              <a:rPr lang="en-US" b="1" u="sng" dirty="0" smtClean="0"/>
              <a:t>Grieg Formula</a:t>
            </a:r>
            <a:r>
              <a:rPr lang="en-US" b="1" dirty="0" smtClean="0"/>
              <a:t>” </a:t>
            </a:r>
          </a:p>
          <a:p>
            <a:pPr algn="ctr"/>
            <a:r>
              <a:rPr lang="en-US" b="1" dirty="0" smtClean="0"/>
              <a:t>(or, for Grieg, </a:t>
            </a:r>
            <a:r>
              <a:rPr lang="en-US" b="1" u="sng" dirty="0" smtClean="0"/>
              <a:t>a  Melodic Norwegian Identifier</a:t>
            </a:r>
            <a:r>
              <a:rPr lang="en-US" b="1" dirty="0" smtClean="0"/>
              <a:t> --  </a:t>
            </a:r>
          </a:p>
          <a:p>
            <a:pPr algn="ctr"/>
            <a:r>
              <a:rPr lang="en-US" b="1" dirty="0" smtClean="0"/>
              <a:t>Also a Characteristic Melodic Turn in Many Folk Melodies)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38656" y="1981200"/>
            <a:ext cx="55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8       -      7     -      5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Tonic          Leading Tone      Dominant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04698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“There is one characteristic of our folk music that I have always liked: </a:t>
            </a:r>
          </a:p>
          <a:p>
            <a:pPr algn="ctr"/>
            <a:r>
              <a:rPr lang="en-US" dirty="0" smtClean="0"/>
              <a:t>the treatment of the leading, especially when the note </a:t>
            </a:r>
          </a:p>
          <a:p>
            <a:pPr algn="ctr"/>
            <a:r>
              <a:rPr lang="en-US" dirty="0" smtClean="0"/>
              <a:t>Following the leading tone is the dominant.”</a:t>
            </a:r>
          </a:p>
          <a:p>
            <a:pPr algn="r"/>
            <a:r>
              <a:rPr lang="en-US" dirty="0" err="1" smtClean="0"/>
              <a:t>Edvard</a:t>
            </a:r>
            <a:r>
              <a:rPr lang="en-US" dirty="0" smtClean="0"/>
              <a:t> Grieg, 1900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21139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Grieg, Symphonic Dances, Op. 64 no. 3 (1896-1898), Allegro giocoso</a:t>
            </a:r>
            <a:endParaRPr lang="en-US" dirty="0"/>
          </a:p>
        </p:txBody>
      </p:sp>
      <p:pic>
        <p:nvPicPr>
          <p:cNvPr id="6" name="Grieg_ Symphonic Dances, Op 64 No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4973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5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1642"/>
            <a:ext cx="8512988" cy="6180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2" y="493778"/>
            <a:ext cx="1887876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3211" y="7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Tchaikovsky, Symphony No. 4 (1877-78), finale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5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614" y="314277"/>
            <a:ext cx="797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Grieg Formally Presents “Norway” to Larger Europe: </a:t>
            </a:r>
          </a:p>
          <a:p>
            <a:pPr algn="ctr"/>
            <a:r>
              <a:rPr lang="en-US" b="1" dirty="0" smtClean="0"/>
              <a:t>An Announcement of Arrival  (Piano Concerto in A Minor, op. 68, 1868)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614" y="5017807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7618" y="5017807"/>
            <a:ext cx="3255818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Ultra-Dramatic  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8-7-5!</a:t>
            </a:r>
            <a:r>
              <a:rPr lang="en-US" i="1" dirty="0" smtClean="0"/>
              <a:t> Proclamation </a:t>
            </a:r>
            <a:r>
              <a:rPr lang="en-US" dirty="0" smtClean="0"/>
              <a:t>followed by a </a:t>
            </a:r>
          </a:p>
          <a:p>
            <a:r>
              <a:rPr lang="en-US" dirty="0" smtClean="0"/>
              <a:t>Grandiloquent Solo Cadenza 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Lisztian</a:t>
            </a:r>
            <a:r>
              <a:rPr lang="en-US" dirty="0" smtClean="0"/>
              <a:t> manner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149" y="5684829"/>
            <a:ext cx="169718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Timpani Roll of Anticipation, Crescendo! </a:t>
            </a:r>
          </a:p>
          <a:p>
            <a:r>
              <a:rPr lang="en-US" sz="1400" dirty="0" smtClean="0"/>
              <a:t> (“Here It Comes!”)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3495" y="5181600"/>
            <a:ext cx="1298863" cy="123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6958" y="5308707"/>
            <a:ext cx="1295400" cy="98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600" y="175259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73436" y="5033195"/>
            <a:ext cx="33181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Orchestra enters— with a somber, “Norwegian-inflected” march, soon blossoming into </a:t>
            </a:r>
            <a:r>
              <a:rPr lang="en-US" dirty="0" err="1" smtClean="0"/>
              <a:t>Schumannesque</a:t>
            </a:r>
            <a:r>
              <a:rPr lang="en-US" dirty="0" smtClean="0"/>
              <a:t> lyricism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90800" y="6269605"/>
            <a:ext cx="198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 “Norway!”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15" y="1295400"/>
            <a:ext cx="5777653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70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" y="990600"/>
            <a:ext cx="8839200" cy="552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" y="3978747"/>
            <a:ext cx="2500746" cy="2500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432275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Grieg, Piano Concerto in A Minor (1968), finale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1552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Evoked: the Norwegian “</a:t>
            </a:r>
            <a:r>
              <a:rPr lang="en-US" sz="1400" dirty="0" err="1" smtClean="0">
                <a:solidFill>
                  <a:srgbClr val="7030A0"/>
                </a:solidFill>
              </a:rPr>
              <a:t>halling</a:t>
            </a:r>
            <a:r>
              <a:rPr lang="en-US" sz="1400" dirty="0" smtClean="0">
                <a:solidFill>
                  <a:srgbClr val="7030A0"/>
                </a:solidFill>
              </a:rPr>
              <a:t>” music/dance type: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2/4, “stomping,” vigorous, athletic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29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46034" cy="665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6568"/>
            <a:ext cx="19050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3550" y="609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Dvořák</a:t>
            </a:r>
            <a:r>
              <a:rPr lang="en-US" dirty="0" smtClean="0">
                <a:solidFill>
                  <a:schemeClr val="bg1"/>
                </a:solidFill>
              </a:rPr>
              <a:t>, Symphony No. 8 (1889), scherzo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4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53454"/>
            <a:ext cx="7669308" cy="5103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10739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Musorgsky</a:t>
            </a:r>
            <a:r>
              <a:rPr lang="en-US" dirty="0" smtClean="0"/>
              <a:t>, </a:t>
            </a:r>
            <a:r>
              <a:rPr lang="en-US" i="1" dirty="0" smtClean="0"/>
              <a:t>Boris Godunov </a:t>
            </a:r>
            <a:r>
              <a:rPr lang="en-US" dirty="0" smtClean="0"/>
              <a:t>(1868-74), opening of the Coronation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91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1218" y="2180725"/>
            <a:ext cx="1727368" cy="1638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4802" y="2215045"/>
            <a:ext cx="160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Outsider </a:t>
            </a:r>
            <a:r>
              <a:rPr lang="en-US" sz="1200" b="1" i="1" dirty="0">
                <a:solidFill>
                  <a:srgbClr val="0070C0"/>
                </a:solidFill>
              </a:rPr>
              <a:t>or </a:t>
            </a:r>
          </a:p>
          <a:p>
            <a:r>
              <a:rPr lang="en-US" sz="1200" b="1" i="1" dirty="0" smtClean="0">
                <a:solidFill>
                  <a:srgbClr val="0070C0"/>
                </a:solidFill>
              </a:rPr>
              <a:t>small-nation subject </a:t>
            </a:r>
            <a:r>
              <a:rPr lang="en-US" sz="1200" b="1" i="1" dirty="0">
                <a:solidFill>
                  <a:srgbClr val="0070C0"/>
                </a:solidFill>
              </a:rPr>
              <a:t>seeking recognition</a:t>
            </a: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r>
              <a:rPr lang="en-US" sz="1200" b="1" i="1" dirty="0">
                <a:solidFill>
                  <a:srgbClr val="0070C0"/>
                </a:solidFill>
              </a:rPr>
              <a:t>Composer as 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self-appointed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representative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7885" y="5231006"/>
            <a:ext cx="2362200" cy="121920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6800" y="3819025"/>
            <a:ext cx="0" cy="14119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0839" y="5425107"/>
            <a:ext cx="18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Composer’s own country or region;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local understanding of cultural difference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8602" y="382680"/>
            <a:ext cx="685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“Nationalist”  Composers: The Double-Track of Reception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Provincialism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Cosmopolitanism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Insiders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Outsiders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12144" y="4658843"/>
            <a:ext cx="131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Addressed to: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3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1218" y="2180725"/>
            <a:ext cx="1727368" cy="1638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4802" y="2215045"/>
            <a:ext cx="160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Outsider </a:t>
            </a:r>
            <a:r>
              <a:rPr lang="en-US" sz="1200" b="1" i="1" dirty="0">
                <a:solidFill>
                  <a:srgbClr val="0070C0"/>
                </a:solidFill>
              </a:rPr>
              <a:t>or </a:t>
            </a:r>
          </a:p>
          <a:p>
            <a:r>
              <a:rPr lang="en-US" sz="1200" b="1" i="1" dirty="0" smtClean="0">
                <a:solidFill>
                  <a:srgbClr val="0070C0"/>
                </a:solidFill>
              </a:rPr>
              <a:t>small-nation subject </a:t>
            </a:r>
            <a:r>
              <a:rPr lang="en-US" sz="1200" b="1" i="1" dirty="0">
                <a:solidFill>
                  <a:srgbClr val="0070C0"/>
                </a:solidFill>
              </a:rPr>
              <a:t>seeking recognition</a:t>
            </a: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r>
              <a:rPr lang="en-US" sz="1200" b="1" i="1" dirty="0">
                <a:solidFill>
                  <a:srgbClr val="0070C0"/>
                </a:solidFill>
              </a:rPr>
              <a:t>Composer as 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self-appointed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representative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7885" y="5231006"/>
            <a:ext cx="2362200" cy="121920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6800" y="3819025"/>
            <a:ext cx="0" cy="14119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85900" y="3819025"/>
            <a:ext cx="0" cy="13946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0839" y="5425107"/>
            <a:ext cx="18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Composer’s own country or region;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local understanding of cultural difference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2561" y="4516356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“Yes: you are the voice of our identity  to the larger nations.”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8602" y="382680"/>
            <a:ext cx="685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“Nationalist”  Composers: The Double-Track of Reception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Provincialism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Cosmopolitanism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Insiders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Outsiders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2144" y="4658843"/>
            <a:ext cx="131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Addressed to: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0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1218" y="2180725"/>
            <a:ext cx="1727368" cy="1638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495800" y="1409700"/>
            <a:ext cx="4114800" cy="40386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4802" y="2215045"/>
            <a:ext cx="160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Outsider </a:t>
            </a:r>
            <a:r>
              <a:rPr lang="en-US" sz="1200" b="1" i="1" dirty="0">
                <a:solidFill>
                  <a:srgbClr val="0070C0"/>
                </a:solidFill>
              </a:rPr>
              <a:t>or </a:t>
            </a:r>
          </a:p>
          <a:p>
            <a:r>
              <a:rPr lang="en-US" sz="1200" b="1" i="1" dirty="0" smtClean="0">
                <a:solidFill>
                  <a:srgbClr val="0070C0"/>
                </a:solidFill>
              </a:rPr>
              <a:t>small-nation subject </a:t>
            </a:r>
            <a:r>
              <a:rPr lang="en-US" sz="1200" b="1" i="1" dirty="0">
                <a:solidFill>
                  <a:srgbClr val="0070C0"/>
                </a:solidFill>
              </a:rPr>
              <a:t>seeking recognition</a:t>
            </a: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r>
              <a:rPr lang="en-US" sz="1200" b="1" i="1" dirty="0">
                <a:solidFill>
                  <a:srgbClr val="0070C0"/>
                </a:solidFill>
              </a:rPr>
              <a:t>Composer as 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self-appointed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representative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57800" y="2300560"/>
            <a:ext cx="2743200" cy="22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en-US" sz="1400" b="1" dirty="0"/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A bid for larger-nation (Western European ) high-prestige recognition and acceptance; publication; performance; influence.</a:t>
            </a:r>
          </a:p>
          <a:p>
            <a:pPr>
              <a:lnSpc>
                <a:spcPct val="85000"/>
              </a:lnSpc>
            </a:pPr>
            <a:endParaRPr lang="en-US" sz="1400" b="1" dirty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The </a:t>
            </a:r>
            <a:r>
              <a:rPr lang="en-US" sz="1400" b="1" dirty="0">
                <a:solidFill>
                  <a:srgbClr val="00B050"/>
                </a:solidFill>
              </a:rPr>
              <a:t>consecrated traditions of Haydn, </a:t>
            </a:r>
            <a:r>
              <a:rPr lang="en-US" sz="1400" b="1" dirty="0" smtClean="0">
                <a:solidFill>
                  <a:srgbClr val="00B050"/>
                </a:solidFill>
              </a:rPr>
              <a:t> Mozart</a:t>
            </a:r>
            <a:r>
              <a:rPr lang="en-US" sz="1400" b="1" dirty="0">
                <a:solidFill>
                  <a:srgbClr val="00B050"/>
                </a:solidFill>
              </a:rPr>
              <a:t>, Beethoven, Schubert, </a:t>
            </a:r>
            <a:r>
              <a:rPr lang="en-US" sz="1400" b="1" dirty="0" smtClean="0">
                <a:solidFill>
                  <a:srgbClr val="00B050"/>
                </a:solidFill>
              </a:rPr>
              <a:t>Schumann, </a:t>
            </a:r>
            <a:r>
              <a:rPr lang="en-US" sz="1400" b="1" dirty="0">
                <a:solidFill>
                  <a:srgbClr val="00B050"/>
                </a:solidFill>
              </a:rPr>
              <a:t>Liszt, </a:t>
            </a:r>
            <a:r>
              <a:rPr lang="en-US" sz="1400" b="1" dirty="0" smtClean="0">
                <a:solidFill>
                  <a:srgbClr val="00B050"/>
                </a:solidFill>
              </a:rPr>
              <a:t>Wagner, </a:t>
            </a:r>
            <a:r>
              <a:rPr lang="en-US" sz="1400" b="1" dirty="0">
                <a:solidFill>
                  <a:srgbClr val="00B050"/>
                </a:solidFill>
              </a:rPr>
              <a:t>etc</a:t>
            </a:r>
            <a:r>
              <a:rPr lang="en-US" sz="1400" b="1" dirty="0" smtClean="0">
                <a:solidFill>
                  <a:srgbClr val="00B050"/>
                </a:solidFill>
              </a:rPr>
              <a:t>.</a:t>
            </a:r>
            <a:endParaRPr lang="en-US" sz="1200" b="1" dirty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900" b="1" dirty="0"/>
              <a:t>            </a:t>
            </a:r>
            <a:endParaRPr lang="en-US" sz="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6469" y="2861376"/>
            <a:ext cx="231457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7885" y="5231006"/>
            <a:ext cx="2362200" cy="121920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6800" y="3819025"/>
            <a:ext cx="0" cy="14119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85900" y="3819025"/>
            <a:ext cx="0" cy="13946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0839" y="5425107"/>
            <a:ext cx="18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Composer’s own country or region;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local understanding of cultural difference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2561" y="4516356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“Yes: you are the voice of our identity  to the larger nations.”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8602" y="382680"/>
            <a:ext cx="685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“Nationalist”  Composers: The Double-Track of Reception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Provincialism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Cosmopolitanism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Insiders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Outsiders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26541" y="2468819"/>
            <a:ext cx="1059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Addressed to: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44" y="4658843"/>
            <a:ext cx="131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Addressed to: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11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1218" y="2180725"/>
            <a:ext cx="1727368" cy="1638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495800" y="1409700"/>
            <a:ext cx="4114800" cy="40386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4802" y="2215045"/>
            <a:ext cx="160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Outsider </a:t>
            </a:r>
            <a:r>
              <a:rPr lang="en-US" sz="1200" b="1" i="1" dirty="0">
                <a:solidFill>
                  <a:srgbClr val="0070C0"/>
                </a:solidFill>
              </a:rPr>
              <a:t>or </a:t>
            </a:r>
          </a:p>
          <a:p>
            <a:r>
              <a:rPr lang="en-US" sz="1200" b="1" i="1" dirty="0" smtClean="0">
                <a:solidFill>
                  <a:srgbClr val="0070C0"/>
                </a:solidFill>
              </a:rPr>
              <a:t>small-nation subject </a:t>
            </a:r>
            <a:r>
              <a:rPr lang="en-US" sz="1200" b="1" i="1" dirty="0">
                <a:solidFill>
                  <a:srgbClr val="0070C0"/>
                </a:solidFill>
              </a:rPr>
              <a:t>seeking recognition</a:t>
            </a: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r>
              <a:rPr lang="en-US" sz="1200" b="1" i="1" dirty="0">
                <a:solidFill>
                  <a:srgbClr val="0070C0"/>
                </a:solidFill>
              </a:rPr>
              <a:t>Composer as 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self-appointed</a:t>
            </a:r>
          </a:p>
          <a:p>
            <a:r>
              <a:rPr lang="en-US" sz="1200" b="1" i="1" dirty="0">
                <a:solidFill>
                  <a:srgbClr val="0070C0"/>
                </a:solidFill>
              </a:rPr>
              <a:t>representative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57800" y="2300560"/>
            <a:ext cx="2743200" cy="22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en-US" sz="1400" b="1" dirty="0"/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A bid for larger-nation (Western European ) high-prestige recognition and acceptance; publication; performance; influence.</a:t>
            </a:r>
          </a:p>
          <a:p>
            <a:pPr>
              <a:lnSpc>
                <a:spcPct val="85000"/>
              </a:lnSpc>
            </a:pPr>
            <a:endParaRPr lang="en-US" sz="1400" b="1" dirty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The </a:t>
            </a:r>
            <a:r>
              <a:rPr lang="en-US" sz="1400" b="1" dirty="0">
                <a:solidFill>
                  <a:srgbClr val="00B050"/>
                </a:solidFill>
              </a:rPr>
              <a:t>consecrated traditions of Haydn, </a:t>
            </a:r>
            <a:r>
              <a:rPr lang="en-US" sz="1400" b="1" dirty="0" smtClean="0">
                <a:solidFill>
                  <a:srgbClr val="00B050"/>
                </a:solidFill>
              </a:rPr>
              <a:t> Mozart</a:t>
            </a:r>
            <a:r>
              <a:rPr lang="en-US" sz="1400" b="1" dirty="0">
                <a:solidFill>
                  <a:srgbClr val="00B050"/>
                </a:solidFill>
              </a:rPr>
              <a:t>, Beethoven, Schubert, </a:t>
            </a:r>
            <a:r>
              <a:rPr lang="en-US" sz="1400" b="1" dirty="0" smtClean="0">
                <a:solidFill>
                  <a:srgbClr val="00B050"/>
                </a:solidFill>
              </a:rPr>
              <a:t>Schumann, </a:t>
            </a:r>
            <a:r>
              <a:rPr lang="en-US" sz="1400" b="1" dirty="0">
                <a:solidFill>
                  <a:srgbClr val="00B050"/>
                </a:solidFill>
              </a:rPr>
              <a:t>Liszt, </a:t>
            </a:r>
            <a:r>
              <a:rPr lang="en-US" sz="1400" b="1" dirty="0" smtClean="0">
                <a:solidFill>
                  <a:srgbClr val="00B050"/>
                </a:solidFill>
              </a:rPr>
              <a:t>Wagner, </a:t>
            </a:r>
            <a:r>
              <a:rPr lang="en-US" sz="1400" b="1" dirty="0">
                <a:solidFill>
                  <a:srgbClr val="00B050"/>
                </a:solidFill>
              </a:rPr>
              <a:t>etc</a:t>
            </a:r>
            <a:r>
              <a:rPr lang="en-US" sz="1400" b="1" dirty="0" smtClean="0">
                <a:solidFill>
                  <a:srgbClr val="00B050"/>
                </a:solidFill>
              </a:rPr>
              <a:t>.</a:t>
            </a:r>
            <a:endParaRPr lang="en-US" sz="1200" b="1" dirty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900" b="1" dirty="0"/>
              <a:t>            </a:t>
            </a:r>
            <a:endParaRPr lang="en-US" sz="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6469" y="2861376"/>
            <a:ext cx="231457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197" idx="2"/>
          </p:cNvCxnSpPr>
          <p:nvPr/>
        </p:nvCxnSpPr>
        <p:spPr>
          <a:xfrm flipH="1">
            <a:off x="2271713" y="3429000"/>
            <a:ext cx="2224087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7885" y="5231006"/>
            <a:ext cx="2362200" cy="121920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6800" y="3819025"/>
            <a:ext cx="0" cy="14119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85900" y="3819025"/>
            <a:ext cx="0" cy="13946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0839" y="5425107"/>
            <a:ext cx="18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Composer’s own country or region;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local understanding of cultural difference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2561" y="4516356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“Yes: you are the voice of our identity  to the larger nations.”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912" y="349585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“Yes.  We recognize you.  You do exist and are worthy of our attention.”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8602" y="382680"/>
            <a:ext cx="685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“Nationalist”  Composers: The Double-Track of Reception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Provincialism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Cosmopolitanism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Insiders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Outsiders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2144" y="4658843"/>
            <a:ext cx="131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Addressed to: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6541" y="2468819"/>
            <a:ext cx="1059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Addressed to: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11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968241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1143000"/>
            <a:ext cx="4572000" cy="5334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3019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573375"/>
            <a:ext cx="218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“We”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(Self)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The proud outsider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931" y="2692383"/>
            <a:ext cx="31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“They”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(Other)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The power-group insiders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The arbiters of judgment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6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968241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1143000"/>
            <a:ext cx="4572000" cy="5334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156542">
            <a:off x="962094" y="1910995"/>
            <a:ext cx="3810000" cy="1066800"/>
          </a:xfrm>
          <a:prstGeom prst="arc">
            <a:avLst>
              <a:gd name="adj1" fmla="val 10723526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573375"/>
            <a:ext cx="218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“We”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(Self)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The proud outsider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31" y="1600200"/>
            <a:ext cx="332933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“Let us in!—on our terms!”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“Open the door! Recognize us!”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931" y="2692383"/>
            <a:ext cx="31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“They”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(Other)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The power-group insiders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The arbiters of judgment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019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47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46034" cy="665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6568"/>
            <a:ext cx="19050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3550" y="609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Dvořák</a:t>
            </a:r>
            <a:r>
              <a:rPr lang="en-US" dirty="0" smtClean="0">
                <a:solidFill>
                  <a:schemeClr val="bg1"/>
                </a:solidFill>
              </a:rPr>
              <a:t>, Symphony No. 8 (1889), scherzo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968241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1143000"/>
            <a:ext cx="4572000" cy="5334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156542">
            <a:off x="962094" y="1910995"/>
            <a:ext cx="3810000" cy="1066800"/>
          </a:xfrm>
          <a:prstGeom prst="arc">
            <a:avLst>
              <a:gd name="adj1" fmla="val 10723526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573375"/>
            <a:ext cx="218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“We”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(Self)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The proud outsider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31" y="1600200"/>
            <a:ext cx="332933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“Let us in!—on our terms!”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“Open the door! Recognize us!”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931" y="2692383"/>
            <a:ext cx="31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“They”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(Other)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The power-group insiders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The arbiters of judgment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1325931">
            <a:off x="1082424" y="4743409"/>
            <a:ext cx="3569341" cy="716862"/>
          </a:xfrm>
          <a:prstGeom prst="arc">
            <a:avLst>
              <a:gd name="adj1" fmla="val 10811266"/>
              <a:gd name="adj2" fmla="val 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6258" y="4876800"/>
            <a:ext cx="3429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“Yes! We do recognize you!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You do exist!”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3019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47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549637" cy="1883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946" y="2400655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Giovanni </a:t>
            </a:r>
            <a:r>
              <a:rPr lang="en-US" sz="1400" dirty="0" err="1" smtClean="0"/>
              <a:t>Paisiello</a:t>
            </a:r>
            <a:r>
              <a:rPr lang="en-US" sz="1400" dirty="0" smtClean="0"/>
              <a:t> (1740-1816)                  Domenico </a:t>
            </a:r>
            <a:r>
              <a:rPr lang="en-US" sz="1400" dirty="0" err="1" smtClean="0"/>
              <a:t>Cimarosa</a:t>
            </a:r>
            <a:r>
              <a:rPr lang="en-US" sz="1400" dirty="0" smtClean="0"/>
              <a:t> (1749-1801)                     John Field (1782-1837)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96" y="381000"/>
            <a:ext cx="1380299" cy="1910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5039"/>
            <a:ext cx="1524000" cy="2054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5715000" cy="38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0491"/>
            <a:ext cx="406032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617489"/>
            <a:ext cx="3907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Count Andrey </a:t>
            </a:r>
            <a:r>
              <a:rPr lang="en-US" dirty="0" err="1" smtClean="0"/>
              <a:t>Razumovsky</a:t>
            </a:r>
            <a:endParaRPr lang="en-US" dirty="0" smtClean="0"/>
          </a:p>
          <a:p>
            <a:pPr algn="ctr"/>
            <a:r>
              <a:rPr lang="en-US" sz="1200" dirty="0" smtClean="0"/>
              <a:t>Russian Ambassador to the Habsburg Court in Vienna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22" y="565802"/>
            <a:ext cx="3338478" cy="4846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9923" y="5619953"/>
            <a:ext cx="2843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Beethoven, c. 1803</a:t>
            </a:r>
          </a:p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Razumovsky</a:t>
            </a:r>
            <a:r>
              <a:rPr lang="en-US" sz="1200" dirty="0" smtClean="0"/>
              <a:t>” Quartets, op. 59 (1806)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650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743200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857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743200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857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372" y="4724400"/>
            <a:ext cx="76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Life for the Tsar </a:t>
            </a:r>
            <a:r>
              <a:rPr lang="en-US" dirty="0" smtClean="0"/>
              <a:t>(1836)                                                 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986" y="44166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“Historical”					    “Magic”/”Fairy-Tale”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81200" y="3955058"/>
            <a:ext cx="2114728" cy="769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95928" y="3955058"/>
            <a:ext cx="1847672" cy="765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7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743200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857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372" y="4724400"/>
            <a:ext cx="76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Life for the Tsar </a:t>
            </a:r>
            <a:r>
              <a:rPr lang="en-US" dirty="0" smtClean="0"/>
              <a:t>(1836)                                                 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986" y="44166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“Historical”					    “Magic”/”Fairy-Tale”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81200" y="3955058"/>
            <a:ext cx="2114728" cy="769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95928" y="3955058"/>
            <a:ext cx="1847672" cy="765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372" y="5867401"/>
            <a:ext cx="80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Musorgsky</a:t>
            </a:r>
            <a:r>
              <a:rPr lang="en-US" sz="1200" dirty="0" smtClean="0"/>
              <a:t>, </a:t>
            </a:r>
            <a:r>
              <a:rPr lang="en-US" sz="1200" i="1" dirty="0" smtClean="0"/>
              <a:t>Boris Godunov </a:t>
            </a:r>
            <a:r>
              <a:rPr lang="en-US" sz="1200" dirty="0" smtClean="0"/>
              <a:t>(1868-74)			</a:t>
            </a:r>
          </a:p>
          <a:p>
            <a:r>
              <a:rPr lang="en-US" sz="1200" dirty="0" smtClean="0"/>
              <a:t>Borodin, </a:t>
            </a:r>
            <a:r>
              <a:rPr lang="en-US" sz="1200" i="1" dirty="0" smtClean="0"/>
              <a:t>Prince Igor </a:t>
            </a:r>
            <a:r>
              <a:rPr lang="en-US" sz="1200" dirty="0" smtClean="0"/>
              <a:t>(1870s, 1880s)			</a:t>
            </a:r>
          </a:p>
          <a:p>
            <a:r>
              <a:rPr lang="en-US" sz="1200" dirty="0" smtClean="0"/>
              <a:t>					           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5093732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7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743200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857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372" y="4724400"/>
            <a:ext cx="76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Life for the Tsar </a:t>
            </a:r>
            <a:r>
              <a:rPr lang="en-US" dirty="0" smtClean="0"/>
              <a:t>(1836)                                                 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986" y="44166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“Historical”					    “Magic”/”Fairy-Tale”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81200" y="3955058"/>
            <a:ext cx="2114728" cy="769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95928" y="3955058"/>
            <a:ext cx="1847672" cy="765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372" y="5867401"/>
            <a:ext cx="80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Musorgsky</a:t>
            </a:r>
            <a:r>
              <a:rPr lang="en-US" sz="1200" dirty="0" smtClean="0"/>
              <a:t>, </a:t>
            </a:r>
            <a:r>
              <a:rPr lang="en-US" sz="1200" i="1" dirty="0" smtClean="0"/>
              <a:t>Boris Godunov </a:t>
            </a:r>
            <a:r>
              <a:rPr lang="en-US" sz="1200" dirty="0" smtClean="0"/>
              <a:t>(1868-74)			              Tchaikovsky Ballets</a:t>
            </a:r>
          </a:p>
          <a:p>
            <a:r>
              <a:rPr lang="en-US" sz="1200" dirty="0" smtClean="0"/>
              <a:t>Borodin, </a:t>
            </a:r>
            <a:r>
              <a:rPr lang="en-US" sz="1200" i="1" dirty="0" smtClean="0"/>
              <a:t>Prince Igor </a:t>
            </a:r>
            <a:r>
              <a:rPr lang="en-US" sz="1200" dirty="0" smtClean="0"/>
              <a:t>(1870s, 1880s)			              Rimsky-Korsakov, </a:t>
            </a:r>
            <a:r>
              <a:rPr lang="en-US" sz="1200" i="1" dirty="0" err="1" smtClean="0"/>
              <a:t>Sheherazade</a:t>
            </a:r>
            <a:r>
              <a:rPr lang="en-US" sz="1200" dirty="0" smtClean="0"/>
              <a:t> (1889)</a:t>
            </a:r>
          </a:p>
          <a:p>
            <a:r>
              <a:rPr lang="en-US" sz="1200" dirty="0" smtClean="0"/>
              <a:t>					              Stravinsky, </a:t>
            </a:r>
            <a:r>
              <a:rPr lang="en-US" sz="1200" i="1" dirty="0" smtClean="0"/>
              <a:t>Firebird</a:t>
            </a:r>
            <a:r>
              <a:rPr lang="en-US" sz="1200" dirty="0" smtClean="0"/>
              <a:t> (1910), </a:t>
            </a:r>
            <a:r>
              <a:rPr lang="en-US" sz="1200" i="1" dirty="0" err="1" smtClean="0"/>
              <a:t>Petrushka</a:t>
            </a:r>
            <a:r>
              <a:rPr lang="en-US" sz="1200" dirty="0" smtClean="0"/>
              <a:t> (1911)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5093732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5029200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14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743200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857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372" y="4724400"/>
            <a:ext cx="76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Life for the Tsar </a:t>
            </a:r>
            <a:r>
              <a:rPr lang="en-US" dirty="0" smtClean="0"/>
              <a:t>(1836)                                                 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986" y="44166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“Historical”					    “Magic”/”Fairy-Tale”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81200" y="3955058"/>
            <a:ext cx="2114728" cy="769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95928" y="3955058"/>
            <a:ext cx="1847672" cy="765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372" y="5867401"/>
            <a:ext cx="80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Musorgsky</a:t>
            </a:r>
            <a:r>
              <a:rPr lang="en-US" sz="1200" dirty="0" smtClean="0"/>
              <a:t>, </a:t>
            </a:r>
            <a:r>
              <a:rPr lang="en-US" sz="1200" i="1" dirty="0" smtClean="0"/>
              <a:t>Boris Godunov </a:t>
            </a:r>
            <a:r>
              <a:rPr lang="en-US" sz="1200" dirty="0" smtClean="0"/>
              <a:t>(1868-74)			              Tchaikovsky Ballets</a:t>
            </a:r>
          </a:p>
          <a:p>
            <a:r>
              <a:rPr lang="en-US" sz="1200" dirty="0" smtClean="0"/>
              <a:t>Borodin, </a:t>
            </a:r>
            <a:r>
              <a:rPr lang="en-US" sz="1200" i="1" dirty="0" smtClean="0"/>
              <a:t>Prince Igor </a:t>
            </a:r>
            <a:r>
              <a:rPr lang="en-US" sz="1200" dirty="0" smtClean="0"/>
              <a:t>(1870s, 1880s)			              Rimsky-Korsakov, </a:t>
            </a:r>
            <a:r>
              <a:rPr lang="en-US" sz="1200" i="1" dirty="0" err="1" smtClean="0"/>
              <a:t>Sheherazade</a:t>
            </a:r>
            <a:r>
              <a:rPr lang="en-US" sz="1200" dirty="0" smtClean="0"/>
              <a:t> (1889)</a:t>
            </a:r>
          </a:p>
          <a:p>
            <a:r>
              <a:rPr lang="en-US" sz="1200" dirty="0" smtClean="0"/>
              <a:t>					              Stravinsky, </a:t>
            </a:r>
            <a:r>
              <a:rPr lang="en-US" sz="1200" i="1" dirty="0" smtClean="0"/>
              <a:t>Firebird</a:t>
            </a:r>
            <a:r>
              <a:rPr lang="en-US" sz="1200" dirty="0" smtClean="0"/>
              <a:t> (1910), </a:t>
            </a:r>
            <a:r>
              <a:rPr lang="en-US" sz="1200" i="1" dirty="0" err="1" smtClean="0"/>
              <a:t>Petrushka</a:t>
            </a:r>
            <a:r>
              <a:rPr lang="en-US" sz="1200" dirty="0" smtClean="0"/>
              <a:t> (1911)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5093732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5029200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3988833"/>
            <a:ext cx="3657600" cy="1499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2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92" y="914400"/>
            <a:ext cx="3401620" cy="5062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231767"/>
            <a:ext cx="3276600" cy="47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Mikhail Romanov being offered the </a:t>
            </a:r>
            <a:r>
              <a:rPr lang="en-US" sz="1200" dirty="0" smtClean="0"/>
              <a:t>crown [1612]: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painting by </a:t>
            </a:r>
            <a:r>
              <a:rPr lang="en-US" sz="1200" dirty="0" err="1"/>
              <a:t>Grigory</a:t>
            </a:r>
            <a:r>
              <a:rPr lang="en-US" sz="1200" dirty="0"/>
              <a:t> </a:t>
            </a:r>
            <a:r>
              <a:rPr lang="en-US" sz="1200" dirty="0" err="1"/>
              <a:t>Ugryumov</a:t>
            </a:r>
            <a:r>
              <a:rPr lang="en-US" sz="1200" dirty="0"/>
              <a:t>, </a:t>
            </a:r>
            <a:r>
              <a:rPr lang="en-US" sz="1200" dirty="0" smtClean="0"/>
              <a:t>1800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04800"/>
            <a:ext cx="337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Glinka, </a:t>
            </a:r>
            <a:r>
              <a:rPr lang="en-US" i="1" dirty="0" smtClean="0"/>
              <a:t>A </a:t>
            </a:r>
            <a:r>
              <a:rPr lang="en-US" i="1" dirty="0"/>
              <a:t>Life for the Tsar </a:t>
            </a:r>
            <a:r>
              <a:rPr lang="en-US" dirty="0"/>
              <a:t>(1836)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Commemorates the founding of the Romanov Dynasty, 1612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17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92" y="914400"/>
            <a:ext cx="3401620" cy="5062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231767"/>
            <a:ext cx="3276600" cy="47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Mikhail Romanov being offered the </a:t>
            </a:r>
            <a:r>
              <a:rPr lang="en-US" sz="1200" dirty="0" smtClean="0"/>
              <a:t>crown [1612]: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painting by </a:t>
            </a:r>
            <a:r>
              <a:rPr lang="en-US" sz="1200" dirty="0" err="1"/>
              <a:t>Grigory</a:t>
            </a:r>
            <a:r>
              <a:rPr lang="en-US" sz="1200" dirty="0"/>
              <a:t> </a:t>
            </a:r>
            <a:r>
              <a:rPr lang="en-US" sz="1200" dirty="0" err="1"/>
              <a:t>Ugryumov</a:t>
            </a:r>
            <a:r>
              <a:rPr lang="en-US" sz="1200" dirty="0"/>
              <a:t>, </a:t>
            </a:r>
            <a:r>
              <a:rPr lang="en-US" sz="1200" dirty="0" smtClean="0"/>
              <a:t>1800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607892" y="304800"/>
            <a:ext cx="337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Glinka, </a:t>
            </a:r>
            <a:r>
              <a:rPr lang="en-US" i="1" dirty="0" smtClean="0"/>
              <a:t>A </a:t>
            </a:r>
            <a:r>
              <a:rPr lang="en-US" i="1" dirty="0"/>
              <a:t>Life for the Tsar </a:t>
            </a:r>
            <a:r>
              <a:rPr lang="en-US" dirty="0"/>
              <a:t>(1836)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Slav’sya</a:t>
            </a:r>
            <a:r>
              <a:rPr lang="en-US" dirty="0" smtClean="0"/>
              <a:t>” Chorus (“Glory”)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Commemorates the founding of the Romanov Dynasty, 1612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27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" y="990600"/>
            <a:ext cx="8839200" cy="552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" y="3978747"/>
            <a:ext cx="2500746" cy="2500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432275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Grieg, Piano Concerto in A Minor (1968), finale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1552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Evoked: the Norwegian “</a:t>
            </a:r>
            <a:r>
              <a:rPr lang="en-US" sz="1400" dirty="0" err="1" smtClean="0">
                <a:solidFill>
                  <a:srgbClr val="7030A0"/>
                </a:solidFill>
              </a:rPr>
              <a:t>halling</a:t>
            </a:r>
            <a:r>
              <a:rPr lang="en-US" sz="1400" dirty="0" smtClean="0">
                <a:solidFill>
                  <a:srgbClr val="7030A0"/>
                </a:solidFill>
              </a:rPr>
              <a:t>” music/dance type: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2/4, “stomping,” vigorous, athletic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9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4595" y="5652745"/>
            <a:ext cx="300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(operatic) coronation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2758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Musorgsky</a:t>
            </a:r>
            <a:r>
              <a:rPr lang="en-US" dirty="0" smtClean="0"/>
              <a:t>, </a:t>
            </a:r>
            <a:r>
              <a:rPr lang="en-US" i="1" dirty="0" smtClean="0"/>
              <a:t>Boris Godunov </a:t>
            </a:r>
            <a:r>
              <a:rPr lang="en-US" dirty="0"/>
              <a:t>(</a:t>
            </a:r>
            <a:r>
              <a:rPr lang="en-US" dirty="0" smtClean="0"/>
              <a:t>1868-74)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Slava</a:t>
            </a:r>
            <a:r>
              <a:rPr lang="en-US" dirty="0" smtClean="0"/>
              <a:t>” Chorus (“Glory”)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Commemorates the </a:t>
            </a:r>
            <a:r>
              <a:rPr lang="en-US" dirty="0"/>
              <a:t>c</a:t>
            </a:r>
            <a:r>
              <a:rPr lang="en-US" dirty="0" smtClean="0"/>
              <a:t>oronation of Boris Godunov as tsar (1598)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49538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7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5719"/>
            <a:ext cx="3050302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95" y="1752600"/>
            <a:ext cx="3068105" cy="395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195" y="67939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Musorgsky</a:t>
            </a:r>
            <a:r>
              <a:rPr lang="en-US" dirty="0" smtClean="0"/>
              <a:t>, </a:t>
            </a:r>
            <a:r>
              <a:rPr lang="en-US" i="1" dirty="0" smtClean="0"/>
              <a:t>Pictures at an Exhibition </a:t>
            </a:r>
            <a:r>
              <a:rPr lang="en-US" dirty="0" smtClean="0"/>
              <a:t>(1874, after pictures by Victor Hartmann)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91" y="6019800"/>
            <a:ext cx="674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“Baba </a:t>
            </a:r>
            <a:r>
              <a:rPr lang="en-US" dirty="0" err="1" smtClean="0"/>
              <a:t>Yaga</a:t>
            </a:r>
            <a:r>
              <a:rPr lang="en-US" dirty="0" smtClean="0"/>
              <a:t>”			“The Great Gate of Kiev”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41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5719"/>
            <a:ext cx="3050302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95" y="1752600"/>
            <a:ext cx="3068105" cy="395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195" y="67939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Musorgsky</a:t>
            </a:r>
            <a:r>
              <a:rPr lang="en-US" dirty="0" smtClean="0"/>
              <a:t>, </a:t>
            </a:r>
            <a:r>
              <a:rPr lang="en-US" i="1" dirty="0" smtClean="0"/>
              <a:t>Pictures at an Exhibition </a:t>
            </a:r>
            <a:r>
              <a:rPr lang="en-US" dirty="0" smtClean="0"/>
              <a:t>(1874, after pictures by Victor Hartmann)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91" y="6019800"/>
            <a:ext cx="674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“Baba </a:t>
            </a:r>
            <a:r>
              <a:rPr lang="en-US" dirty="0" err="1" smtClean="0"/>
              <a:t>Yaga</a:t>
            </a:r>
            <a:r>
              <a:rPr lang="en-US" dirty="0" smtClean="0"/>
              <a:t>”			“The Great Gate of Kiev”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048000" y="2634240"/>
            <a:ext cx="1884896" cy="1851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9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810000" cy="5055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422" y="5872385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Tsar Nikolai I (reigned 1825-55)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5191" y="205955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“Official Nationalism” (Top-Down)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Orthodoxy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0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2743200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857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372" y="4724400"/>
            <a:ext cx="76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Life for the Tsar </a:t>
            </a:r>
            <a:r>
              <a:rPr lang="en-US" dirty="0" smtClean="0"/>
              <a:t>(1836)                                                 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986" y="44166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“Historical”					    “Magic”/”Fairy-Tale”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81200" y="3955058"/>
            <a:ext cx="2114728" cy="769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95928" y="3955058"/>
            <a:ext cx="1847672" cy="765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372" y="5867401"/>
            <a:ext cx="80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Musorgsky</a:t>
            </a:r>
            <a:r>
              <a:rPr lang="en-US" sz="1200" dirty="0" smtClean="0"/>
              <a:t>, </a:t>
            </a:r>
            <a:r>
              <a:rPr lang="en-US" sz="1200" i="1" dirty="0" smtClean="0"/>
              <a:t>Boris Godunov </a:t>
            </a:r>
            <a:r>
              <a:rPr lang="en-US" sz="1200" dirty="0" smtClean="0"/>
              <a:t>(1868-74)			              Tchaikovsky Ballets</a:t>
            </a:r>
          </a:p>
          <a:p>
            <a:r>
              <a:rPr lang="en-US" sz="1200" dirty="0" smtClean="0"/>
              <a:t>Borodin, </a:t>
            </a:r>
            <a:r>
              <a:rPr lang="en-US" sz="1200" i="1" dirty="0" smtClean="0"/>
              <a:t>Prince Igor </a:t>
            </a:r>
            <a:r>
              <a:rPr lang="en-US" sz="1200" dirty="0" smtClean="0"/>
              <a:t>(1870s, 1880s)			              Rimsky-Korsakov, </a:t>
            </a:r>
            <a:r>
              <a:rPr lang="en-US" sz="1200" i="1" dirty="0" err="1" smtClean="0"/>
              <a:t>Sheherazade</a:t>
            </a:r>
            <a:r>
              <a:rPr lang="en-US" sz="1200" dirty="0" smtClean="0"/>
              <a:t> (1889)</a:t>
            </a:r>
          </a:p>
          <a:p>
            <a:r>
              <a:rPr lang="en-US" sz="1200" dirty="0" smtClean="0"/>
              <a:t>					              Stravinsky, </a:t>
            </a:r>
            <a:r>
              <a:rPr lang="en-US" sz="1200" i="1" dirty="0" smtClean="0"/>
              <a:t>Firebird</a:t>
            </a:r>
            <a:r>
              <a:rPr lang="en-US" sz="1200" dirty="0" smtClean="0"/>
              <a:t> (1910), </a:t>
            </a:r>
            <a:r>
              <a:rPr lang="en-US" sz="1200" i="1" dirty="0" err="1" smtClean="0"/>
              <a:t>Petrushka</a:t>
            </a:r>
            <a:r>
              <a:rPr lang="en-US" sz="1200" dirty="0" smtClean="0"/>
              <a:t> (1911)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5093732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5029200"/>
            <a:ext cx="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953000" y="4159189"/>
            <a:ext cx="3657600" cy="1499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9800"/>
            <a:ext cx="8420100" cy="561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381000"/>
            <a:ext cx="346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Glinka,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64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418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99" y="1019032"/>
            <a:ext cx="3813602" cy="5084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5943600"/>
            <a:ext cx="1371600" cy="37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Chernomor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5715000"/>
            <a:ext cx="3200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0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18288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mixture of distinct musical styles: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“Neutral”: the “official” musical language of Western European opera and orchestral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“Russian”: evocations of Russian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folk 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“Exotic”: musical flavors of differing “others,” many of whom were claimed within the Russian empire: “Central Asian”/”Orientalist,” Persian, Arabian, etc. (distinctively marked sounds, styles, orchestrations, melodic types) 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953000" cy="330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990600"/>
            <a:ext cx="346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Glinka,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27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9800"/>
            <a:ext cx="8420100" cy="561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015" y="381000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</a:t>
            </a:r>
            <a:r>
              <a:rPr lang="en-US" dirty="0" smtClean="0"/>
              <a:t>, Overture to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44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019800" cy="401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015" y="381000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</a:t>
            </a:r>
            <a:r>
              <a:rPr lang="en-US" dirty="0" smtClean="0"/>
              <a:t>, Overture to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3120" y="511422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Exposition:          D -------    F (f) </a:t>
            </a:r>
            <a:r>
              <a:rPr lang="en-US" dirty="0" smtClean="0">
                <a:sym typeface="Wingdings" panose="05000000000000000000" pitchFamily="2" charset="2"/>
              </a:rPr>
              <a:t> Ab!</a:t>
            </a:r>
          </a:p>
        </p:txBody>
      </p:sp>
    </p:spTree>
    <p:extLst>
      <p:ext uri="{BB962C8B-B14F-4D97-AF65-F5344CB8AC3E}">
        <p14:creationId xmlns:p14="http://schemas.microsoft.com/office/powerpoint/2010/main" val="191271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90600"/>
            <a:ext cx="3068570" cy="4670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4" y="1143000"/>
            <a:ext cx="5435600" cy="40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91369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Grieg, “Spring Dance,” from </a:t>
            </a:r>
            <a:r>
              <a:rPr lang="en-US" i="1" dirty="0" err="1" smtClean="0"/>
              <a:t>Slåtter</a:t>
            </a:r>
            <a:r>
              <a:rPr lang="en-US" dirty="0" smtClean="0"/>
              <a:t> (</a:t>
            </a:r>
            <a:r>
              <a:rPr lang="en-US" i="1" dirty="0" smtClean="0"/>
              <a:t>Norwegian Dances</a:t>
            </a:r>
            <a:r>
              <a:rPr lang="en-US" dirty="0" smtClean="0"/>
              <a:t>), op. 72 (1902-03)    (based on transcriptions from </a:t>
            </a:r>
            <a:r>
              <a:rPr lang="en-US" dirty="0" err="1" smtClean="0"/>
              <a:t>hardanger</a:t>
            </a:r>
            <a:r>
              <a:rPr lang="en-US" dirty="0" smtClean="0"/>
              <a:t> folk-fiddle music)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019800" cy="401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015" y="381000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</a:t>
            </a:r>
            <a:r>
              <a:rPr lang="en-US" dirty="0" smtClean="0"/>
              <a:t>, Overture to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3120" y="511422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Exposition:          D -------    F (f) </a:t>
            </a:r>
            <a:r>
              <a:rPr lang="en-US" dirty="0" smtClean="0">
                <a:sym typeface="Wingdings" panose="05000000000000000000" pitchFamily="2" charset="2"/>
              </a:rPr>
              <a:t> Ab!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Recapitulation:   D -------    A! (a)  C!!</a:t>
            </a:r>
          </a:p>
        </p:txBody>
      </p:sp>
    </p:spTree>
    <p:extLst>
      <p:ext uri="{BB962C8B-B14F-4D97-AF65-F5344CB8AC3E}">
        <p14:creationId xmlns:p14="http://schemas.microsoft.com/office/powerpoint/2010/main" val="1589943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019800" cy="401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8015" y="381000"/>
            <a:ext cx="460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</a:t>
            </a:r>
            <a:r>
              <a:rPr lang="en-US" dirty="0" smtClean="0"/>
              <a:t>, Overture to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3120" y="511422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Exposition:          D -------    F (f) </a:t>
            </a:r>
            <a:r>
              <a:rPr lang="en-US" dirty="0" smtClean="0">
                <a:sym typeface="Wingdings" panose="05000000000000000000" pitchFamily="2" charset="2"/>
              </a:rPr>
              <a:t> Ab!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Recapitulation:   D -------    A! (a)  C!!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Coda includes: two prominent whole-tone descents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(= </a:t>
            </a:r>
            <a:r>
              <a:rPr lang="en-US" dirty="0" err="1" smtClean="0">
                <a:sym typeface="Wingdings" panose="05000000000000000000" pitchFamily="2" charset="2"/>
              </a:rPr>
              <a:t>Chernomor</a:t>
            </a:r>
            <a:r>
              <a:rPr lang="en-US" dirty="0" smtClean="0">
                <a:sym typeface="Wingdings" panose="05000000000000000000" pitchFamily="2" charset="2"/>
              </a:rPr>
              <a:t>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418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99" y="1019032"/>
            <a:ext cx="3813602" cy="5084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59191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Chernomor</a:t>
            </a:r>
            <a:r>
              <a:rPr lang="en-US" dirty="0" smtClean="0"/>
              <a:t>: key-and scale manipulator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5715000"/>
            <a:ext cx="3200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13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418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 </a:t>
            </a:r>
            <a:r>
              <a:rPr lang="en-US" dirty="0" smtClean="0"/>
              <a:t>(1842)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99" y="1019032"/>
            <a:ext cx="3813602" cy="5084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1799" y="593612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Chernomor</a:t>
            </a:r>
            <a:r>
              <a:rPr lang="en-US" dirty="0" smtClean="0"/>
              <a:t>: key-and scale manipulator</a:t>
            </a:r>
          </a:p>
          <a:p>
            <a:r>
              <a:rPr lang="en-US" dirty="0" smtClean="0"/>
              <a:t>One identifier: the whole-tone collection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5715000"/>
            <a:ext cx="3200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5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8925" y="1828800"/>
            <a:ext cx="365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mixture of distinct musical styles: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“Neutral”: the “official” musical language of Western European opera and orchestral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“Russian”: evocations of Russian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folk styles</a:t>
            </a:r>
          </a:p>
          <a:p>
            <a:endParaRPr lang="en-US" sz="1400" dirty="0"/>
          </a:p>
          <a:p>
            <a:r>
              <a:rPr lang="en-US" sz="1400" dirty="0" smtClean="0"/>
              <a:t>          Sometimes includes: </a:t>
            </a:r>
            <a:r>
              <a:rPr lang="en-US" sz="1400" u="sng" dirty="0" smtClean="0"/>
              <a:t>non-developmental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u="sng" dirty="0" smtClean="0"/>
              <a:t>multiple repetitions of musical modules</a:t>
            </a:r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“Exotic”: musical flavors of differing “others,” many of whom were claimed within the Russian empire: “Central Asian”/”Orientalist,” Persian, Arabian, etc. (distinctively marked sounds, styles, orchestrations, melodic types) 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953000" cy="330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990600"/>
            <a:ext cx="346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Glinka,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1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38175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9283" y="533400"/>
            <a:ext cx="5413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Persian Chorus from Glinka</a:t>
            </a:r>
            <a:r>
              <a:rPr lang="en-US" dirty="0"/>
              <a:t>, </a:t>
            </a:r>
            <a:r>
              <a:rPr lang="en-US" i="1" dirty="0" err="1"/>
              <a:t>Ruslan</a:t>
            </a:r>
            <a:r>
              <a:rPr lang="en-US" i="1" dirty="0"/>
              <a:t> and Lyudmila </a:t>
            </a:r>
            <a:r>
              <a:rPr lang="en-US" dirty="0"/>
              <a:t>(</a:t>
            </a:r>
            <a:r>
              <a:rPr lang="en-US" dirty="0" smtClean="0"/>
              <a:t>1842)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9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653" y="55392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Borodin, Chorus of </a:t>
            </a:r>
            <a:r>
              <a:rPr lang="en-US" dirty="0" err="1" smtClean="0"/>
              <a:t>Polovtsian</a:t>
            </a:r>
            <a:r>
              <a:rPr lang="en-US" dirty="0" smtClean="0"/>
              <a:t> Maidens, from </a:t>
            </a:r>
            <a:r>
              <a:rPr lang="en-US" i="1" dirty="0" smtClean="0"/>
              <a:t>Prince Igor </a:t>
            </a:r>
            <a:r>
              <a:rPr lang="en-US" dirty="0" smtClean="0"/>
              <a:t>(1870s,1880s)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" y="10668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8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715536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Balakirev, </a:t>
            </a:r>
            <a:r>
              <a:rPr lang="en-US" i="1" dirty="0" err="1" smtClean="0"/>
              <a:t>Islamey</a:t>
            </a:r>
            <a:r>
              <a:rPr lang="en-US" dirty="0" smtClean="0"/>
              <a:t> (1869-70)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Rimsky-Korsakov, </a:t>
            </a:r>
            <a:r>
              <a:rPr lang="en-US" i="1" dirty="0" err="1" smtClean="0"/>
              <a:t>Sheherazade</a:t>
            </a:r>
            <a:r>
              <a:rPr lang="en-US" dirty="0" smtClean="0"/>
              <a:t> (1888), </a:t>
            </a:r>
          </a:p>
          <a:p>
            <a:r>
              <a:rPr lang="en-US" dirty="0" smtClean="0"/>
              <a:t>     “The Young Prince and the Princess”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" y="3505200"/>
            <a:ext cx="192953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81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Kamarinskaya</a:t>
            </a:r>
            <a:r>
              <a:rPr lang="en-US" dirty="0" smtClean="0"/>
              <a:t> (Orchestral Fantasy, 1848)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7511"/>
            <a:ext cx="2743200" cy="33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708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33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Kamarinskaya</a:t>
            </a:r>
            <a:r>
              <a:rPr lang="en-US" dirty="0" smtClean="0"/>
              <a:t> (Orchestral Fantasy, 1848)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7511"/>
            <a:ext cx="2743200" cy="33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708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089665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“Changing background technique”</a:t>
            </a:r>
          </a:p>
          <a:p>
            <a:endParaRPr lang="en-US" sz="1400" dirty="0"/>
          </a:p>
          <a:p>
            <a:r>
              <a:rPr lang="en-US" sz="1400" dirty="0" smtClean="0"/>
              <a:t>= modular, </a:t>
            </a:r>
            <a:r>
              <a:rPr lang="en-US" sz="1400" dirty="0" err="1" smtClean="0"/>
              <a:t>nondevelopmental</a:t>
            </a:r>
            <a:r>
              <a:rPr lang="en-US" sz="1400" dirty="0" smtClean="0"/>
              <a:t> repetition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4969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Nineteenth-Century European “Romantic Nationalism”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024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Kamarinskaya</a:t>
            </a:r>
            <a:r>
              <a:rPr lang="en-US" dirty="0" smtClean="0"/>
              <a:t> (Orchestral Fantasy, 1848)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7511"/>
            <a:ext cx="2743200" cy="33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708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2401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Tchaikovsky, Symphony No. 2, finale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089665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“Changing background technique”</a:t>
            </a:r>
          </a:p>
          <a:p>
            <a:endParaRPr lang="en-US" sz="1400" dirty="0"/>
          </a:p>
          <a:p>
            <a:r>
              <a:rPr lang="en-US" sz="1400" dirty="0" smtClean="0"/>
              <a:t>= modular, </a:t>
            </a:r>
            <a:r>
              <a:rPr lang="en-US" sz="1400" dirty="0" err="1" smtClean="0"/>
              <a:t>nondevelopmental</a:t>
            </a:r>
            <a:r>
              <a:rPr lang="en-US" sz="1400" dirty="0" smtClean="0"/>
              <a:t> repetition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31242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69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Kamarinskaya</a:t>
            </a:r>
            <a:r>
              <a:rPr lang="en-US" dirty="0" smtClean="0"/>
              <a:t> (Orchestral Fantasy, 1848)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7511"/>
            <a:ext cx="2743200" cy="33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708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24016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Tchaikovsky, Symphony No. 2, finale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Tchaikovsky, Violin Concerto, finale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2089665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“Changing background technique”</a:t>
            </a:r>
          </a:p>
          <a:p>
            <a:endParaRPr lang="en-US" sz="1400" dirty="0"/>
          </a:p>
          <a:p>
            <a:r>
              <a:rPr lang="en-US" sz="1400" dirty="0" smtClean="0"/>
              <a:t>= modular, </a:t>
            </a:r>
            <a:r>
              <a:rPr lang="en-US" sz="1400" dirty="0" err="1" smtClean="0"/>
              <a:t>nondevelopmental</a:t>
            </a:r>
            <a:r>
              <a:rPr lang="en-US" sz="1400" dirty="0" smtClean="0"/>
              <a:t> repetition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31242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69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Kamarinskaya</a:t>
            </a:r>
            <a:r>
              <a:rPr lang="en-US" dirty="0" smtClean="0"/>
              <a:t> (Orchestral Fantasy, 1848)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7511"/>
            <a:ext cx="2743200" cy="330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708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Mikhail Glinka (1804-57)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24016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Tchaikovsky, Symphony No. 2, finale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Tchaikovsky, Violin Concerto, finale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Stravinsky, </a:t>
            </a:r>
            <a:r>
              <a:rPr lang="en-US" i="1" dirty="0" smtClean="0"/>
              <a:t>The Firebird, </a:t>
            </a:r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089665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“Changing background technique”</a:t>
            </a:r>
          </a:p>
          <a:p>
            <a:endParaRPr lang="en-US" sz="1400" dirty="0"/>
          </a:p>
          <a:p>
            <a:r>
              <a:rPr lang="en-US" sz="1400" dirty="0" smtClean="0"/>
              <a:t>= modular, </a:t>
            </a:r>
            <a:r>
              <a:rPr lang="en-US" sz="1400" dirty="0" err="1" smtClean="0"/>
              <a:t>nondevelopmental</a:t>
            </a:r>
            <a:r>
              <a:rPr lang="en-US" sz="1400" dirty="0" smtClean="0"/>
              <a:t> repetition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31242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69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14400" y="1066800"/>
            <a:ext cx="31242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800600" y="1066800"/>
            <a:ext cx="3276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838200" y="660400"/>
            <a:ext cx="356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St.</a:t>
            </a:r>
            <a:r>
              <a:rPr lang="en-US" altLang="en-US" sz="1400"/>
              <a:t> </a:t>
            </a:r>
            <a:r>
              <a:rPr lang="en-US" altLang="en-US" sz="1400" b="1"/>
              <a:t>Petersburg</a:t>
            </a:r>
            <a:r>
              <a:rPr lang="en-US" altLang="en-US" sz="1200"/>
              <a:t> (folklore, Romantic nationalism)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800600" y="609600"/>
            <a:ext cx="3392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Moscow </a:t>
            </a:r>
            <a:r>
              <a:rPr lang="en-US" altLang="en-US" sz="1200"/>
              <a:t>(more cosmopolitan, “international”)</a:t>
            </a:r>
            <a:r>
              <a:rPr lang="en-US" altLang="en-US"/>
              <a:t>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14400" y="1066800"/>
            <a:ext cx="3048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Original </a:t>
            </a:r>
            <a:r>
              <a:rPr lang="en-US" altLang="en-US" sz="1000" i="1"/>
              <a:t>kuchka</a:t>
            </a:r>
            <a:r>
              <a:rPr lang="en-US" altLang="en-US" sz="1000"/>
              <a:t>, ca. 1858-71: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Mily Balakirev</a:t>
            </a:r>
            <a:r>
              <a:rPr lang="en-US" altLang="en-US" sz="1000"/>
              <a:t> (leader of “amateur composers”)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Nikolay Rimsky-Korsakov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Aleksandr Borodin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Modest Musorgsky</a:t>
            </a:r>
          </a:p>
          <a:p>
            <a:pPr eaLnBrk="1" hangingPunct="1"/>
            <a:r>
              <a:rPr lang="en-US" altLang="en-US" sz="1000"/>
              <a:t>          </a:t>
            </a:r>
            <a:r>
              <a:rPr lang="en-US" altLang="en-US" sz="1000" u="sng"/>
              <a:t>César Cui</a:t>
            </a:r>
          </a:p>
          <a:p>
            <a:pPr eaLnBrk="1" hangingPunct="1"/>
            <a:endParaRPr lang="en-US" altLang="en-US" sz="1000" u="sng"/>
          </a:p>
          <a:p>
            <a:pPr eaLnBrk="1" hangingPunct="1"/>
            <a:r>
              <a:rPr lang="en-US" altLang="en-US" sz="1000"/>
              <a:t>(initially: anti-institutional; emphasis on Russia’s claim of difference from the West)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953000" y="1219200"/>
            <a:ext cx="297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00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638800" y="1752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800600" y="1219200"/>
            <a:ext cx="320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1860s, 1870s, early 1880s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Anton Rubinstein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Pyotr Il’yich Tchaikovsky</a:t>
            </a:r>
            <a:r>
              <a:rPr lang="en-US" altLang="en-US" sz="1000"/>
              <a:t> (but “early Tchaikovsky”—1860s and early 1870s—had some ties to Balakirev and the folkloric school)</a:t>
            </a:r>
          </a:p>
          <a:p>
            <a:pPr eaLnBrk="1" hangingPunct="1"/>
            <a:r>
              <a:rPr lang="en-US" altLang="en-US" sz="1000"/>
              <a:t>   </a:t>
            </a:r>
          </a:p>
          <a:p>
            <a:pPr eaLnBrk="1" hangingPunct="1"/>
            <a:r>
              <a:rPr lang="en-US" altLang="en-US" sz="1000"/>
              <a:t>     (pro-institutional; more “Westernizing”)</a:t>
            </a: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990600" y="3429000"/>
            <a:ext cx="3048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4724400" y="3429000"/>
            <a:ext cx="3429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990600" y="3429000"/>
            <a:ext cx="2971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1900s: the “Belyaev Circle” in and around the St. Petersburg Conservatory: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 u="sng"/>
              <a:t>Nikolay Rimsky-Korsakov</a:t>
            </a:r>
            <a:r>
              <a:rPr lang="en-US" altLang="en-US" sz="1000"/>
              <a:t> (leader, now fully</a:t>
            </a:r>
          </a:p>
          <a:p>
            <a:pPr eaLnBrk="1" hangingPunct="1"/>
            <a:r>
              <a:rPr lang="en-US" altLang="en-US" sz="1000"/>
              <a:t>              professionalized)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Aleksandr Glazunov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Anatoly Lyadov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(formalization of the </a:t>
            </a:r>
            <a:r>
              <a:rPr lang="en-US" altLang="en-US" sz="1000" i="1"/>
              <a:t>kuchka</a:t>
            </a:r>
            <a:r>
              <a:rPr lang="en-US" altLang="en-US" sz="1000"/>
              <a:t> traditons: folklore,</a:t>
            </a:r>
          </a:p>
          <a:p>
            <a:pPr eaLnBrk="1" hangingPunct="1"/>
            <a:r>
              <a:rPr lang="en-US" altLang="en-US" sz="1000"/>
              <a:t>“exotic” harmony, and orchestral color)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4953000" y="3505200"/>
            <a:ext cx="3048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1880s, 1890s, early 1900s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Centering around the Moscow Conservatory and much influenced by the “style of Tchaikovsky.”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Anton Arensky</a:t>
            </a:r>
          </a:p>
          <a:p>
            <a:pPr eaLnBrk="1" hangingPunct="1"/>
            <a:r>
              <a:rPr lang="en-US" altLang="en-US" sz="1000"/>
              <a:t>     </a:t>
            </a:r>
            <a:r>
              <a:rPr lang="en-US" altLang="en-US" sz="1000" u="sng"/>
              <a:t>Sergey Taneyev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(virtuosity; dazzling showmanship; high craft)</a:t>
            </a:r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1676400" y="5715000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/>
              <a:t>Igor Stravinsky</a:t>
            </a:r>
          </a:p>
          <a:p>
            <a:pPr eaLnBrk="1" hangingPunct="1"/>
            <a:r>
              <a:rPr lang="en-US" altLang="en-US" sz="1200" u="sng"/>
              <a:t>Sergey Prokofiev</a:t>
            </a: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5638800" y="5715000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/>
              <a:t>Sergey Rachmaninoff</a:t>
            </a:r>
          </a:p>
          <a:p>
            <a:pPr eaLnBrk="1" hangingPunct="1"/>
            <a:r>
              <a:rPr lang="en-US" altLang="en-US" sz="1200" u="sng"/>
              <a:t>Aleksandr Skryabin</a:t>
            </a:r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>
            <a:off x="2286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6324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22098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5"/>
          <p:cNvSpPr>
            <a:spLocks noChangeShapeType="1"/>
          </p:cNvSpPr>
          <p:nvPr/>
        </p:nvSpPr>
        <p:spPr bwMode="auto">
          <a:xfrm>
            <a:off x="63246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31492"/>
            <a:ext cx="6266330" cy="5696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Nineteenth-Century European “Romantic Nationalism”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a “nation”?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785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a “nation”?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constitutes a cultural group and its sense of belonging and separateness?       </a:t>
            </a:r>
          </a:p>
          <a:p>
            <a:r>
              <a:rPr lang="en-US" dirty="0"/>
              <a:t> </a:t>
            </a:r>
            <a:r>
              <a:rPr lang="en-US" dirty="0" smtClean="0"/>
              <a:t>    (Who decides this?  </a:t>
            </a:r>
          </a:p>
          <a:p>
            <a:r>
              <a:rPr lang="en-US" dirty="0" smtClean="0"/>
              <a:t>      And who decides who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u="sng" dirty="0" smtClean="0"/>
              <a:t>doesn’t</a:t>
            </a:r>
            <a:r>
              <a:rPr lang="en-US" dirty="0" smtClean="0"/>
              <a:t> belong?)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85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Nineteenth-Century European “Romantic Nationalism”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1" y="1648967"/>
            <a:ext cx="5778497" cy="3831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779806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5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3177</Words>
  <Application>Microsoft Office PowerPoint</Application>
  <PresentationFormat>On-screen Show (4:3)</PresentationFormat>
  <Paragraphs>443</Paragraphs>
  <Slides>73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90</cp:revision>
  <dcterms:created xsi:type="dcterms:W3CDTF">2016-01-30T13:04:49Z</dcterms:created>
  <dcterms:modified xsi:type="dcterms:W3CDTF">2019-04-21T15:18:45Z</dcterms:modified>
</cp:coreProperties>
</file>