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59" r:id="rId4"/>
    <p:sldId id="362" r:id="rId5"/>
    <p:sldId id="360" r:id="rId6"/>
    <p:sldId id="315" r:id="rId7"/>
    <p:sldId id="259" r:id="rId8"/>
    <p:sldId id="344" r:id="rId9"/>
    <p:sldId id="325" r:id="rId10"/>
    <p:sldId id="326" r:id="rId11"/>
    <p:sldId id="339" r:id="rId12"/>
    <p:sldId id="340" r:id="rId13"/>
    <p:sldId id="327" r:id="rId14"/>
    <p:sldId id="397" r:id="rId15"/>
    <p:sldId id="398" r:id="rId16"/>
    <p:sldId id="337" r:id="rId17"/>
    <p:sldId id="338" r:id="rId18"/>
    <p:sldId id="345" r:id="rId19"/>
    <p:sldId id="336" r:id="rId20"/>
    <p:sldId id="341" r:id="rId21"/>
    <p:sldId id="346" r:id="rId22"/>
    <p:sldId id="351" r:id="rId23"/>
    <p:sldId id="347" r:id="rId24"/>
    <p:sldId id="348" r:id="rId25"/>
    <p:sldId id="349" r:id="rId26"/>
    <p:sldId id="399" r:id="rId27"/>
    <p:sldId id="342" r:id="rId28"/>
    <p:sldId id="353" r:id="rId29"/>
    <p:sldId id="380" r:id="rId30"/>
    <p:sldId id="354" r:id="rId31"/>
    <p:sldId id="355" r:id="rId32"/>
    <p:sldId id="356" r:id="rId33"/>
    <p:sldId id="357" r:id="rId34"/>
    <p:sldId id="358" r:id="rId35"/>
    <p:sldId id="37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274" r:id="rId47"/>
    <p:sldId id="378" r:id="rId48"/>
    <p:sldId id="275" r:id="rId49"/>
    <p:sldId id="2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1086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5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A530-A42D-49B9-A1DF-5B920BEEEF8B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EC8F-ABDC-483E-B93D-A1F30235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9785" y="0"/>
            <a:ext cx="9448800" cy="6934200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0"/>
            <a:ext cx="3755714" cy="474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1074" y="5957639"/>
            <a:ext cx="38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Vienna, 1900-01, Mahler Caricatures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" y="914400"/>
            <a:ext cx="517345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3370430"/>
            <a:ext cx="6934200" cy="43957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700964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70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3370430"/>
            <a:ext cx="6934200" cy="43957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700964"/>
            <a:ext cx="137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3147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3370430"/>
            <a:ext cx="6934200" cy="43957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47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14400" cy="495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7" name="Curved Right Arrow 6"/>
          <p:cNvSpPr/>
          <p:nvPr/>
        </p:nvSpPr>
        <p:spPr>
          <a:xfrm rot="5400000">
            <a:off x="4311709" y="-1674964"/>
            <a:ext cx="471792" cy="5132807"/>
          </a:xfrm>
          <a:prstGeom prst="curved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70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5498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Mahler: Conducting Positions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72" y="1295400"/>
            <a:ext cx="4084319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02336"/>
            <a:ext cx="388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1880-83: Linz, </a:t>
            </a:r>
            <a:r>
              <a:rPr lang="en-US" sz="1600" dirty="0" err="1" smtClean="0"/>
              <a:t>Laibach</a:t>
            </a:r>
            <a:r>
              <a:rPr lang="en-US" sz="1600" dirty="0" smtClean="0"/>
              <a:t> (Ljubljana [Slovenia])</a:t>
            </a:r>
          </a:p>
          <a:p>
            <a:endParaRPr lang="en-US" sz="1600" dirty="0"/>
          </a:p>
          <a:p>
            <a:r>
              <a:rPr lang="en-US" sz="1600" dirty="0" smtClean="0"/>
              <a:t>1883: </a:t>
            </a:r>
            <a:r>
              <a:rPr lang="en-US" sz="1600" dirty="0" err="1" smtClean="0"/>
              <a:t>Olmütz</a:t>
            </a:r>
            <a:r>
              <a:rPr lang="en-US" sz="1600" dirty="0" smtClean="0"/>
              <a:t> (Olomouc, [Moravia])</a:t>
            </a:r>
          </a:p>
          <a:p>
            <a:endParaRPr lang="en-US" sz="1600" dirty="0"/>
          </a:p>
          <a:p>
            <a:r>
              <a:rPr lang="en-US" sz="1600" dirty="0" smtClean="0"/>
              <a:t>1883-85: Kassel</a:t>
            </a:r>
          </a:p>
          <a:p>
            <a:endParaRPr lang="en-US" sz="1600" dirty="0"/>
          </a:p>
          <a:p>
            <a:r>
              <a:rPr lang="en-US" sz="1600" dirty="0" smtClean="0"/>
              <a:t>1885-86: Prague</a:t>
            </a:r>
          </a:p>
          <a:p>
            <a:endParaRPr lang="en-US" sz="1600" dirty="0"/>
          </a:p>
          <a:p>
            <a:r>
              <a:rPr lang="en-US" sz="1600" dirty="0" smtClean="0"/>
              <a:t>1886-88: Leipzig</a:t>
            </a:r>
          </a:p>
          <a:p>
            <a:endParaRPr lang="en-US" sz="1600" dirty="0"/>
          </a:p>
          <a:p>
            <a:r>
              <a:rPr lang="en-US" sz="1600" dirty="0" smtClean="0"/>
              <a:t>1888-91: Budapest</a:t>
            </a:r>
          </a:p>
          <a:p>
            <a:endParaRPr lang="en-US" sz="1600" dirty="0"/>
          </a:p>
          <a:p>
            <a:r>
              <a:rPr lang="en-US" sz="1600" dirty="0" smtClean="0"/>
              <a:t>1891-97: Hamburg</a:t>
            </a:r>
          </a:p>
          <a:p>
            <a:endParaRPr lang="en-US" sz="1600" dirty="0"/>
          </a:p>
          <a:p>
            <a:r>
              <a:rPr lang="en-US" sz="1600" dirty="0" smtClean="0"/>
              <a:t>1897-1908: Vienna</a:t>
            </a:r>
          </a:p>
          <a:p>
            <a:endParaRPr lang="en-US" sz="1600" dirty="0"/>
          </a:p>
          <a:p>
            <a:r>
              <a:rPr lang="en-US" sz="1600" dirty="0" smtClean="0"/>
              <a:t>1908-11: New York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" y="3962400"/>
            <a:ext cx="1828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14400" cy="495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7" name="Curved Right Arrow 6"/>
          <p:cNvSpPr/>
          <p:nvPr/>
        </p:nvSpPr>
        <p:spPr>
          <a:xfrm rot="5400000">
            <a:off x="4311709" y="-1674964"/>
            <a:ext cx="471792" cy="5132807"/>
          </a:xfrm>
          <a:prstGeom prst="curved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20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14400" cy="495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7" name="Curved Right Arrow 6"/>
          <p:cNvSpPr/>
          <p:nvPr/>
        </p:nvSpPr>
        <p:spPr>
          <a:xfrm rot="5400000">
            <a:off x="4311709" y="-1674964"/>
            <a:ext cx="471792" cy="5132807"/>
          </a:xfrm>
          <a:prstGeom prst="curved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22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1447800" y="1311791"/>
            <a:ext cx="914400" cy="59320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14400" cy="495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7" name="Curved Right Arrow 6"/>
          <p:cNvSpPr/>
          <p:nvPr/>
        </p:nvSpPr>
        <p:spPr>
          <a:xfrm rot="5400000">
            <a:off x="4311709" y="-1674964"/>
            <a:ext cx="471792" cy="5132807"/>
          </a:xfrm>
          <a:prstGeom prst="curved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6" y="2895599"/>
            <a:ext cx="1124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Autograph manuscript lost</a:t>
            </a:r>
          </a:p>
          <a:p>
            <a:endParaRPr lang="en-US" sz="1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622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1447800" y="1311791"/>
            <a:ext cx="914400" cy="59320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914400" cy="495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7" name="Curved Right Arrow 6"/>
          <p:cNvSpPr/>
          <p:nvPr/>
        </p:nvSpPr>
        <p:spPr>
          <a:xfrm rot="5400000">
            <a:off x="4311709" y="-1674964"/>
            <a:ext cx="471792" cy="5132807"/>
          </a:xfrm>
          <a:prstGeom prst="curved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6" y="2895599"/>
            <a:ext cx="1124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Autograph manuscript lost</a:t>
            </a:r>
          </a:p>
          <a:p>
            <a:endParaRPr lang="en-US" sz="1000" dirty="0" smtClean="0"/>
          </a:p>
          <a:p>
            <a:r>
              <a:rPr lang="en-US" sz="1000" dirty="0" smtClean="0"/>
              <a:t>A manuscript copy of movements </a:t>
            </a:r>
          </a:p>
          <a:p>
            <a:r>
              <a:rPr lang="en-US" sz="1000" dirty="0" smtClean="0"/>
              <a:t>1, 3, and 5 came to light  at the Univ. of Western Ontario in the 1990s; portions are quite different from the  final version.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622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1447800" y="1311791"/>
            <a:ext cx="914400" cy="59320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2362200" y="1387991"/>
            <a:ext cx="914400" cy="59320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640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0976" y="-304800"/>
            <a:ext cx="9372600" cy="7239000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4" y="533400"/>
            <a:ext cx="4791912" cy="5989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3" y="1498363"/>
            <a:ext cx="3980082" cy="41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6" y="990600"/>
            <a:ext cx="616462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86000" y="1971230"/>
            <a:ext cx="1066800" cy="65950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86000" y="2404359"/>
            <a:ext cx="1066800" cy="102464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99531" y="3276600"/>
            <a:ext cx="977069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99531" y="3810000"/>
            <a:ext cx="977069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330865" y="4343400"/>
            <a:ext cx="977069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303971" y="4648200"/>
            <a:ext cx="972629" cy="533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087"/>
            <a:ext cx="9144000" cy="3369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257800"/>
            <a:ext cx="6477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Jacques </a:t>
            </a:r>
            <a:r>
              <a:rPr lang="en-US" sz="1100" dirty="0" err="1" smtClean="0"/>
              <a:t>Callot</a:t>
            </a:r>
            <a:r>
              <a:rPr lang="en-US" sz="1100" dirty="0" smtClean="0"/>
              <a:t> ([17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 c. French engraver])</a:t>
            </a:r>
          </a:p>
          <a:p>
            <a:pPr algn="ctr"/>
            <a:r>
              <a:rPr lang="en-US" sz="1400" dirty="0" smtClean="0"/>
              <a:t>Moritz von </a:t>
            </a:r>
            <a:r>
              <a:rPr lang="en-US" sz="1400" dirty="0" err="1" smtClean="0"/>
              <a:t>Schwind</a:t>
            </a:r>
            <a:r>
              <a:rPr lang="en-US" sz="1400" dirty="0" smtClean="0"/>
              <a:t> (woodcut, 1850), “The Huntsman’s Funeral Procession” </a:t>
            </a:r>
          </a:p>
          <a:p>
            <a:pPr algn="ctr"/>
            <a:r>
              <a:rPr lang="en-US" sz="1400" dirty="0" smtClean="0"/>
              <a:t>(included in children’s books of the later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century)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 smtClean="0"/>
              <a:t>(cf. E.T.A. Hoffmann, “</a:t>
            </a:r>
            <a:r>
              <a:rPr lang="en-US" sz="1400" dirty="0" err="1" smtClean="0"/>
              <a:t>Phantasiestücke</a:t>
            </a:r>
            <a:r>
              <a:rPr lang="en-US" sz="1400" dirty="0" smtClean="0"/>
              <a:t> in </a:t>
            </a:r>
            <a:r>
              <a:rPr lang="en-US" sz="1400" dirty="0" err="1" smtClean="0"/>
              <a:t>Callot’s</a:t>
            </a:r>
            <a:r>
              <a:rPr lang="en-US" sz="1400" dirty="0" smtClean="0"/>
              <a:t> </a:t>
            </a:r>
            <a:r>
              <a:rPr lang="en-US" sz="1400" dirty="0" err="1" smtClean="0"/>
              <a:t>Manier</a:t>
            </a:r>
            <a:r>
              <a:rPr lang="en-US" sz="1400" dirty="0" smtClean="0"/>
              <a:t>”)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09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Mahler, </a:t>
            </a:r>
            <a:r>
              <a:rPr lang="en-US" i="1" dirty="0" smtClean="0"/>
              <a:t>“Titan,” a Tone Poem in Symphony Form </a:t>
            </a:r>
            <a:r>
              <a:rPr lang="en-US" dirty="0" smtClean="0"/>
              <a:t>(Hamburg 1893),</a:t>
            </a:r>
          </a:p>
          <a:p>
            <a:pPr algn="ctr"/>
            <a:r>
              <a:rPr lang="en-US" dirty="0" smtClean="0"/>
              <a:t>Movement 4 (beginning of Part Two, “The Human Comedy”</a:t>
            </a:r>
          </a:p>
        </p:txBody>
      </p:sp>
    </p:spTree>
    <p:extLst>
      <p:ext uri="{BB962C8B-B14F-4D97-AF65-F5344CB8AC3E}">
        <p14:creationId xmlns:p14="http://schemas.microsoft.com/office/powerpoint/2010/main" val="37285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90273" y="5181600"/>
            <a:ext cx="1062527" cy="990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4521" y="335726"/>
            <a:ext cx="80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Autograph manuscript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at Yale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24000" y="690438"/>
            <a:ext cx="1295400" cy="532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2290273" y="5181600"/>
            <a:ext cx="1062527" cy="990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257800" y="990600"/>
            <a:ext cx="800100" cy="50897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3276600"/>
            <a:ext cx="19812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5498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Mahler: Conducting Positions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72" y="1295400"/>
            <a:ext cx="4084319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02336"/>
            <a:ext cx="388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1880-83: Linz, </a:t>
            </a:r>
            <a:r>
              <a:rPr lang="en-US" sz="1600" dirty="0" err="1" smtClean="0"/>
              <a:t>Laibach</a:t>
            </a:r>
            <a:r>
              <a:rPr lang="en-US" sz="1600" dirty="0" smtClean="0"/>
              <a:t> (Ljubljana [Slovenia])</a:t>
            </a:r>
          </a:p>
          <a:p>
            <a:endParaRPr lang="en-US" sz="1600" dirty="0"/>
          </a:p>
          <a:p>
            <a:r>
              <a:rPr lang="en-US" sz="1600" dirty="0" smtClean="0"/>
              <a:t>1883: </a:t>
            </a:r>
            <a:r>
              <a:rPr lang="en-US" sz="1600" dirty="0" err="1" smtClean="0"/>
              <a:t>Olmütz</a:t>
            </a:r>
            <a:r>
              <a:rPr lang="en-US" sz="1600" dirty="0" smtClean="0"/>
              <a:t> (Olomouc, [Moravia])</a:t>
            </a:r>
          </a:p>
          <a:p>
            <a:endParaRPr lang="en-US" sz="1600" dirty="0"/>
          </a:p>
          <a:p>
            <a:r>
              <a:rPr lang="en-US" sz="1600" dirty="0" smtClean="0"/>
              <a:t>1883-85: Kassel</a:t>
            </a:r>
          </a:p>
          <a:p>
            <a:endParaRPr lang="en-US" sz="1600" dirty="0"/>
          </a:p>
          <a:p>
            <a:r>
              <a:rPr lang="en-US" sz="1600" dirty="0" smtClean="0"/>
              <a:t>1885-86: Prague</a:t>
            </a:r>
          </a:p>
          <a:p>
            <a:endParaRPr lang="en-US" sz="1600" dirty="0"/>
          </a:p>
          <a:p>
            <a:r>
              <a:rPr lang="en-US" sz="1600" dirty="0" smtClean="0"/>
              <a:t>1886-88: Leipzig</a:t>
            </a:r>
          </a:p>
          <a:p>
            <a:endParaRPr lang="en-US" sz="1600" dirty="0"/>
          </a:p>
          <a:p>
            <a:r>
              <a:rPr lang="en-US" sz="1600" dirty="0" smtClean="0"/>
              <a:t>1888-91: Budapest</a:t>
            </a:r>
          </a:p>
          <a:p>
            <a:endParaRPr lang="en-US" sz="1600" dirty="0"/>
          </a:p>
          <a:p>
            <a:r>
              <a:rPr lang="en-US" sz="1600" dirty="0" smtClean="0"/>
              <a:t>1891-97: Hamburg</a:t>
            </a:r>
          </a:p>
          <a:p>
            <a:endParaRPr lang="en-US" sz="1600" dirty="0"/>
          </a:p>
          <a:p>
            <a:r>
              <a:rPr lang="en-US" sz="1600" dirty="0" smtClean="0"/>
              <a:t>1897-1908: Vienna</a:t>
            </a:r>
          </a:p>
          <a:p>
            <a:endParaRPr lang="en-US" sz="1600" dirty="0"/>
          </a:p>
          <a:p>
            <a:r>
              <a:rPr lang="en-US" sz="1600" dirty="0" smtClean="0"/>
              <a:t>1908-11: New York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83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4381144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67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4381144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4228744" y="1328882"/>
            <a:ext cx="1181456" cy="6523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4381144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4267200" y="3124200"/>
            <a:ext cx="1028344" cy="6523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28744" y="1328882"/>
            <a:ext cx="1181456" cy="6523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4381144" y="1066800"/>
            <a:ext cx="914400" cy="5013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45498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Not an abstract</a:t>
            </a:r>
          </a:p>
          <a:p>
            <a:r>
              <a:rPr lang="en-US" sz="1000" dirty="0" smtClean="0"/>
              <a:t>“symphony”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7772400" y="2700964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Published only after completing Symphonies 2 and 3; Symphony 2 published two years earlier (1897); Symphony 3 also published in 1899.</a:t>
            </a: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Mahler at this point becoming  wary of making public any earlier programmatic or non-musical titles for the movements</a:t>
            </a: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1000" dirty="0" smtClean="0"/>
              <a:t>Autograph manuscript for this published version now lost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4267200" y="3124200"/>
            <a:ext cx="1028344" cy="6523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Left Arrow 7"/>
          <p:cNvSpPr/>
          <p:nvPr/>
        </p:nvSpPr>
        <p:spPr>
          <a:xfrm rot="16430197">
            <a:off x="5765788" y="-319092"/>
            <a:ext cx="328493" cy="274904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28744" y="1328882"/>
            <a:ext cx="1181456" cy="65231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16430197">
            <a:off x="5945914" y="1975375"/>
            <a:ext cx="242104" cy="2212828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5599" y="3133165"/>
            <a:ext cx="838201" cy="64335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9785" y="0"/>
            <a:ext cx="9448800" cy="6934200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0"/>
            <a:ext cx="3755714" cy="474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1074" y="5957639"/>
            <a:ext cx="386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Vienna, 1900-01, Mahler Caricatures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" y="914400"/>
            <a:ext cx="517345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0" y="932273"/>
            <a:ext cx="4517527" cy="5846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8" y="861168"/>
            <a:ext cx="4627418" cy="5988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6742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Introduction: </a:t>
            </a:r>
            <a:r>
              <a:rPr lang="en-US" dirty="0"/>
              <a:t>t</a:t>
            </a:r>
            <a:r>
              <a:rPr lang="en-US" dirty="0" smtClean="0"/>
              <a:t>he awakening of spring from a long winter’s sleep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63782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Rotation 1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1736" y="859072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Rotation 2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239000" y="932273"/>
            <a:ext cx="38100" cy="5620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2138" y="211528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“Command to awaken!”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40915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= v of D minor? key?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00" y="3394364"/>
            <a:ext cx="171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“another command to awaken!”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599" y="586355"/>
            <a:ext cx="3419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“Suspension” of time  = Stasis slowly unfreezing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425392"/>
            <a:ext cx="782780" cy="174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91300" y="3765545"/>
            <a:ext cx="1562100" cy="228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762500" y="3659918"/>
            <a:ext cx="1828800" cy="256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2138" y="2504880"/>
            <a:ext cx="3889662" cy="924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28950" y="914235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1893 = horns, not clarinets!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654138" y="1294587"/>
            <a:ext cx="689262" cy="121029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01488" y="1166218"/>
            <a:ext cx="1243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“fourth-motive”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2950" y="4485364"/>
            <a:ext cx="262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1893 = not yet string harmonics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357254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90600"/>
            <a:ext cx="4180610" cy="5410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352800" y="779873"/>
            <a:ext cx="0" cy="5620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800" y="684345"/>
            <a:ext cx="1309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Rotation 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163784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“the goal”; a potential D major (still distant)?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46364"/>
            <a:ext cx="304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 thaw begins—life  begins to be jostled awake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812882"/>
            <a:ext cx="20435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Again but more emphatic: “cuckoo” call as descending fourth: symbol of life awakening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5908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Horns                “Forest” (</a:t>
            </a:r>
            <a:r>
              <a:rPr lang="en-US" sz="1100" dirty="0" err="1" smtClean="0">
                <a:solidFill>
                  <a:srgbClr val="00B050"/>
                </a:solidFill>
              </a:rPr>
              <a:t>Waldhorn</a:t>
            </a:r>
            <a:r>
              <a:rPr lang="en-US" sz="1100" dirty="0" smtClean="0">
                <a:solidFill>
                  <a:srgbClr val="00B050"/>
                </a:solidFill>
              </a:rPr>
              <a:t>)</a:t>
            </a:r>
            <a:endParaRPr lang="en-US" sz="11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79029" y="2693896"/>
            <a:ext cx="3810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52995" y="395804"/>
            <a:ext cx="16660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Suddenness: “cuckoo” call as descending fourth: symbol of life awakening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6200" y="2163784"/>
            <a:ext cx="609600" cy="223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685800"/>
            <a:ext cx="4357255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8" y="723900"/>
            <a:ext cx="4298373" cy="5562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290047" y="779872"/>
            <a:ext cx="0" cy="2810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800" y="4241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Rotation 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2127" y="106091"/>
            <a:ext cx="1534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“Rotation 5” 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= Subrotation 1 of exp</a:t>
            </a:r>
            <a:r>
              <a:rPr lang="en-US" sz="11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6029632"/>
            <a:ext cx="1905000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36273" y="14898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Bass jostled loose! Begins to rise, chromatically!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(Unfreezing the bass) = “Mystical processes of Nature</a:t>
            </a:r>
            <a:r>
              <a:rPr lang="en-US" sz="1100" dirty="0" smtClean="0"/>
              <a:t>”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3200400" y="1600200"/>
            <a:ext cx="647700" cy="292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3745" y="564429"/>
            <a:ext cx="1534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= blossoming of the fourth-motive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6904" y="629342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= Varied transcription of Song 2 from 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Lieder </a:t>
            </a:r>
            <a:r>
              <a:rPr lang="en-US" sz="1200" i="1" dirty="0" err="1" smtClean="0">
                <a:solidFill>
                  <a:srgbClr val="FF0000"/>
                </a:solidFill>
              </a:rPr>
              <a:t>eines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fahrenden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Gesellen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28800" y="6293631"/>
            <a:ext cx="1008529" cy="3357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41127" y="3048000"/>
            <a:ext cx="381000" cy="754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54140" y="3425113"/>
            <a:ext cx="1695451" cy="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4298373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1039091"/>
            <a:ext cx="412172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5498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Mahler: Conducting Positions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72" y="1295400"/>
            <a:ext cx="4084319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602336"/>
            <a:ext cx="388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1880-83: Linz, </a:t>
            </a:r>
            <a:r>
              <a:rPr lang="en-US" sz="1600" dirty="0" err="1" smtClean="0"/>
              <a:t>Laibach</a:t>
            </a:r>
            <a:r>
              <a:rPr lang="en-US" sz="1600" dirty="0" smtClean="0"/>
              <a:t> (Ljubljana [Slovenia])</a:t>
            </a:r>
          </a:p>
          <a:p>
            <a:endParaRPr lang="en-US" sz="1600" dirty="0"/>
          </a:p>
          <a:p>
            <a:r>
              <a:rPr lang="en-US" sz="1600" dirty="0" smtClean="0"/>
              <a:t>1883: </a:t>
            </a:r>
            <a:r>
              <a:rPr lang="en-US" sz="1600" dirty="0" err="1" smtClean="0"/>
              <a:t>Olmütz</a:t>
            </a:r>
            <a:r>
              <a:rPr lang="en-US" sz="1600" dirty="0" smtClean="0"/>
              <a:t> (Olomouc, [Moravia])</a:t>
            </a:r>
          </a:p>
          <a:p>
            <a:endParaRPr lang="en-US" sz="1600" dirty="0"/>
          </a:p>
          <a:p>
            <a:r>
              <a:rPr lang="en-US" sz="1600" dirty="0" smtClean="0"/>
              <a:t>1883-85: Kassel</a:t>
            </a:r>
          </a:p>
          <a:p>
            <a:endParaRPr lang="en-US" sz="1600" dirty="0"/>
          </a:p>
          <a:p>
            <a:r>
              <a:rPr lang="en-US" sz="1600" dirty="0" smtClean="0"/>
              <a:t>1885-86: Prague</a:t>
            </a:r>
          </a:p>
          <a:p>
            <a:endParaRPr lang="en-US" sz="1600" dirty="0"/>
          </a:p>
          <a:p>
            <a:r>
              <a:rPr lang="en-US" sz="1600" dirty="0" smtClean="0"/>
              <a:t>1886-88: Leipzig</a:t>
            </a:r>
          </a:p>
          <a:p>
            <a:endParaRPr lang="en-US" sz="1600" dirty="0"/>
          </a:p>
          <a:p>
            <a:r>
              <a:rPr lang="en-US" sz="1600" dirty="0" smtClean="0"/>
              <a:t>1888-91: Budapest</a:t>
            </a:r>
          </a:p>
          <a:p>
            <a:endParaRPr lang="en-US" sz="1600" dirty="0"/>
          </a:p>
          <a:p>
            <a:r>
              <a:rPr lang="en-US" sz="1600" dirty="0" smtClean="0"/>
              <a:t>1891-97: Hamburg</a:t>
            </a:r>
          </a:p>
          <a:p>
            <a:endParaRPr lang="en-US" sz="1600" dirty="0"/>
          </a:p>
          <a:p>
            <a:r>
              <a:rPr lang="en-US" sz="1600" dirty="0" smtClean="0"/>
              <a:t>1897-1908: Vienna</a:t>
            </a:r>
          </a:p>
          <a:p>
            <a:endParaRPr lang="en-US" sz="1600" dirty="0"/>
          </a:p>
          <a:p>
            <a:r>
              <a:rPr lang="en-US" sz="1600" dirty="0" smtClean="0"/>
              <a:t>1908-11: New York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2514600"/>
            <a:ext cx="1752600" cy="2438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8832" y="3302403"/>
            <a:ext cx="148483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Years involving materials for the First Symphony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0800000">
            <a:off x="2628900" y="2544510"/>
            <a:ext cx="266699" cy="240849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1055"/>
            <a:ext cx="4592782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738772"/>
            <a:ext cx="4267831" cy="552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725325"/>
            <a:ext cx="3886200" cy="242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7850" y="286389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533900" cy="586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868355"/>
            <a:ext cx="4130542" cy="5345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9800" y="1066800"/>
            <a:ext cx="2873242" cy="242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33400"/>
            <a:ext cx="4710546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29809"/>
            <a:ext cx="4537364" cy="58718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3200" y="914400"/>
            <a:ext cx="1864658" cy="242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4592782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78541"/>
            <a:ext cx="4326082" cy="5598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52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Development: New (large) rotation starts, returning to the introduction—a grand new cycle of further burgeoning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304800"/>
            <a:ext cx="533400" cy="655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554682" cy="5894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96877"/>
            <a:ext cx="4343400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475018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3900"/>
            <a:ext cx="429837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09600"/>
            <a:ext cx="8921613" cy="6113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Mahler, </a:t>
            </a:r>
            <a:r>
              <a:rPr lang="en-US" i="1" dirty="0" smtClean="0"/>
              <a:t>Lieder </a:t>
            </a:r>
            <a:r>
              <a:rPr lang="en-US" i="1" dirty="0" err="1" smtClean="0"/>
              <a:t>eines</a:t>
            </a:r>
            <a:r>
              <a:rPr lang="en-US" i="1" dirty="0" smtClean="0"/>
              <a:t> </a:t>
            </a:r>
            <a:r>
              <a:rPr lang="en-US" i="1" dirty="0" err="1" smtClean="0"/>
              <a:t>fahrenden</a:t>
            </a:r>
            <a:r>
              <a:rPr lang="en-US" i="1" dirty="0" smtClean="0"/>
              <a:t> </a:t>
            </a:r>
            <a:r>
              <a:rPr lang="en-US" i="1" dirty="0" err="1" smtClean="0"/>
              <a:t>Gesellen</a:t>
            </a:r>
            <a:r>
              <a:rPr lang="en-US" i="1" dirty="0" smtClean="0"/>
              <a:t> </a:t>
            </a:r>
            <a:r>
              <a:rPr lang="en-US" dirty="0" smtClean="0"/>
              <a:t>(18      )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19800" y="5105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44"/>
            <a:ext cx="9144000" cy="62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44"/>
            <a:ext cx="9144000" cy="6266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44"/>
            <a:ext cx="9144000" cy="62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44"/>
            <a:ext cx="9144000" cy="62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6247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Mahler: Early Works Include: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Lieder und </a:t>
            </a:r>
            <a:r>
              <a:rPr lang="en-US" i="1" dirty="0" err="1" smtClean="0"/>
              <a:t>Gesänge</a:t>
            </a:r>
            <a:r>
              <a:rPr lang="en-US" i="1" dirty="0" smtClean="0"/>
              <a:t> </a:t>
            </a:r>
            <a:r>
              <a:rPr lang="en-US" dirty="0" smtClean="0"/>
              <a:t>(12 songs for voice and piano, 1880-81/1888-89; some were later orchestrated)</a:t>
            </a:r>
          </a:p>
          <a:p>
            <a:endParaRPr lang="en-US" dirty="0"/>
          </a:p>
          <a:p>
            <a:r>
              <a:rPr lang="en-US" i="1" dirty="0" smtClean="0"/>
              <a:t>Lieder </a:t>
            </a:r>
            <a:r>
              <a:rPr lang="en-US" i="1" dirty="0" err="1" smtClean="0"/>
              <a:t>eines</a:t>
            </a:r>
            <a:r>
              <a:rPr lang="en-US" i="1" dirty="0" smtClean="0"/>
              <a:t> </a:t>
            </a:r>
            <a:r>
              <a:rPr lang="en-US" i="1" dirty="0" err="1" smtClean="0"/>
              <a:t>fahrenden</a:t>
            </a:r>
            <a:r>
              <a:rPr lang="en-US" i="1" dirty="0" smtClean="0"/>
              <a:t> </a:t>
            </a:r>
            <a:r>
              <a:rPr lang="en-US" i="1" dirty="0" err="1" smtClean="0"/>
              <a:t>Gesellen</a:t>
            </a:r>
            <a:r>
              <a:rPr lang="en-US" dirty="0" smtClean="0"/>
              <a:t> (song cycle, 4 songs, orig. 1884-85, rev. and orchestrated 1890s)</a:t>
            </a:r>
          </a:p>
          <a:p>
            <a:endParaRPr lang="en-US" dirty="0"/>
          </a:p>
          <a:p>
            <a:r>
              <a:rPr lang="en-US" dirty="0" smtClean="0"/>
              <a:t>Early versions of what would become Symphony No. 1 (later 1880s-1897)</a:t>
            </a:r>
          </a:p>
          <a:p>
            <a:endParaRPr lang="en-US" dirty="0"/>
          </a:p>
          <a:p>
            <a:r>
              <a:rPr lang="en-US" i="1" dirty="0" err="1" smtClean="0"/>
              <a:t>Todtenfeier</a:t>
            </a:r>
            <a:r>
              <a:rPr lang="en-US" dirty="0" smtClean="0"/>
              <a:t> (symphonic poem, 1888; would become the first movement of Symphony No. 2, 1890s) </a:t>
            </a:r>
          </a:p>
          <a:p>
            <a:endParaRPr lang="en-US" dirty="0"/>
          </a:p>
          <a:p>
            <a:r>
              <a:rPr lang="en-US" i="1" dirty="0" smtClean="0"/>
              <a:t>Des </a:t>
            </a:r>
            <a:r>
              <a:rPr lang="en-US" i="1" dirty="0" err="1" smtClean="0"/>
              <a:t>Knaben</a:t>
            </a:r>
            <a:r>
              <a:rPr lang="en-US" i="1" dirty="0" smtClean="0"/>
              <a:t> </a:t>
            </a:r>
            <a:r>
              <a:rPr lang="en-US" i="1" dirty="0" err="1" smtClean="0"/>
              <a:t>Wunderhorn</a:t>
            </a:r>
            <a:r>
              <a:rPr lang="en-US" i="1" dirty="0" smtClean="0"/>
              <a:t> </a:t>
            </a:r>
            <a:r>
              <a:rPr lang="en-US" dirty="0" smtClean="0"/>
              <a:t>(song set, twelve songs for voice and orchestra, 1892-95; several would be incorporated into Symphonies 2-4)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519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4" y="990600"/>
            <a:ext cx="7149212" cy="5759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70" y="159523"/>
            <a:ext cx="55626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Compositional History of Mahler, Symphony No. 1</a:t>
            </a:r>
          </a:p>
          <a:p>
            <a:pPr algn="ctr"/>
            <a:r>
              <a:rPr lang="en-US" sz="1050" dirty="0" smtClean="0"/>
              <a:t>(from Donald Mitchell, </a:t>
            </a:r>
            <a:r>
              <a:rPr lang="en-US" sz="1050" i="1" dirty="0" smtClean="0"/>
              <a:t>Gustav</a:t>
            </a:r>
            <a:r>
              <a:rPr lang="en-US" sz="1050" dirty="0" smtClean="0"/>
              <a:t> </a:t>
            </a:r>
            <a:r>
              <a:rPr lang="en-US" sz="1050" i="1" dirty="0" smtClean="0"/>
              <a:t>Mahler: The </a:t>
            </a:r>
            <a:r>
              <a:rPr lang="en-US" sz="1050" i="1" dirty="0" err="1" smtClean="0"/>
              <a:t>Wunderhorn</a:t>
            </a:r>
            <a:r>
              <a:rPr lang="en-US" sz="1050" i="1" dirty="0" smtClean="0"/>
              <a:t> Yea</a:t>
            </a:r>
            <a:r>
              <a:rPr lang="en-US" sz="1050" dirty="0" smtClean="0"/>
              <a:t>rs, pp. 158-59)</a:t>
            </a:r>
            <a:endParaRPr lang="en-US" sz="1050" dirty="0"/>
          </a:p>
        </p:txBody>
      </p:sp>
      <p:sp>
        <p:nvSpPr>
          <p:cNvPr id="4" name="Rounded Rectangle 3"/>
          <p:cNvSpPr/>
          <p:nvPr/>
        </p:nvSpPr>
        <p:spPr>
          <a:xfrm>
            <a:off x="6840196" y="690438"/>
            <a:ext cx="762000" cy="5359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1295400"/>
            <a:ext cx="12192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130109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“Abstract,” </a:t>
            </a:r>
          </a:p>
          <a:p>
            <a:r>
              <a:rPr lang="en-US" sz="1000" dirty="0" smtClean="0"/>
              <a:t>four-movement, non-programmatic “symphony.”</a:t>
            </a:r>
            <a:endParaRPr lang="en-US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3370430"/>
            <a:ext cx="6934200" cy="439570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06469" y="2667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2712</Words>
  <Application>Microsoft Office PowerPoint</Application>
  <PresentationFormat>On-screen Show (4:3)</PresentationFormat>
  <Paragraphs>469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103</cp:revision>
  <dcterms:created xsi:type="dcterms:W3CDTF">2017-09-25T18:55:54Z</dcterms:created>
  <dcterms:modified xsi:type="dcterms:W3CDTF">2019-04-21T15:19:36Z</dcterms:modified>
</cp:coreProperties>
</file>