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4.jpg" ContentType="image/jpeg"/>
  <Override PartName="/ppt/media/image6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5" r:id="rId2"/>
    <p:sldId id="385" r:id="rId3"/>
    <p:sldId id="387" r:id="rId4"/>
    <p:sldId id="386" r:id="rId5"/>
    <p:sldId id="373" r:id="rId6"/>
    <p:sldId id="374" r:id="rId7"/>
    <p:sldId id="259" r:id="rId8"/>
    <p:sldId id="269" r:id="rId9"/>
    <p:sldId id="274" r:id="rId10"/>
    <p:sldId id="275" r:id="rId11"/>
    <p:sldId id="276" r:id="rId12"/>
    <p:sldId id="277" r:id="rId13"/>
    <p:sldId id="278" r:id="rId14"/>
    <p:sldId id="280" r:id="rId15"/>
    <p:sldId id="279" r:id="rId16"/>
    <p:sldId id="388" r:id="rId17"/>
    <p:sldId id="407" r:id="rId18"/>
    <p:sldId id="260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35" r:id="rId28"/>
    <p:sldId id="261" r:id="rId29"/>
    <p:sldId id="282" r:id="rId30"/>
    <p:sldId id="283" r:id="rId31"/>
    <p:sldId id="284" r:id="rId32"/>
    <p:sldId id="285" r:id="rId33"/>
    <p:sldId id="336" r:id="rId34"/>
    <p:sldId id="339" r:id="rId35"/>
    <p:sldId id="337" r:id="rId36"/>
    <p:sldId id="338" r:id="rId37"/>
    <p:sldId id="262" r:id="rId38"/>
    <p:sldId id="328" r:id="rId39"/>
    <p:sldId id="329" r:id="rId40"/>
    <p:sldId id="330" r:id="rId41"/>
    <p:sldId id="331" r:id="rId42"/>
    <p:sldId id="333" r:id="rId43"/>
    <p:sldId id="375" r:id="rId44"/>
    <p:sldId id="332" r:id="rId45"/>
    <p:sldId id="376" r:id="rId46"/>
    <p:sldId id="263" r:id="rId47"/>
    <p:sldId id="291" r:id="rId48"/>
    <p:sldId id="293" r:id="rId49"/>
    <p:sldId id="294" r:id="rId50"/>
    <p:sldId id="295" r:id="rId51"/>
    <p:sldId id="296" r:id="rId52"/>
    <p:sldId id="292" r:id="rId53"/>
    <p:sldId id="297" r:id="rId54"/>
    <p:sldId id="298" r:id="rId55"/>
    <p:sldId id="299" r:id="rId56"/>
    <p:sldId id="300" r:id="rId57"/>
    <p:sldId id="301" r:id="rId58"/>
    <p:sldId id="302" r:id="rId59"/>
    <p:sldId id="334" r:id="rId60"/>
    <p:sldId id="379" r:id="rId61"/>
    <p:sldId id="380" r:id="rId62"/>
    <p:sldId id="303" r:id="rId63"/>
    <p:sldId id="340" r:id="rId64"/>
    <p:sldId id="342" r:id="rId65"/>
    <p:sldId id="304" r:id="rId66"/>
    <p:sldId id="341" r:id="rId67"/>
    <p:sldId id="381" r:id="rId68"/>
    <p:sldId id="305" r:id="rId69"/>
    <p:sldId id="307" r:id="rId70"/>
    <p:sldId id="353" r:id="rId71"/>
    <p:sldId id="350" r:id="rId72"/>
    <p:sldId id="351" r:id="rId73"/>
    <p:sldId id="352" r:id="rId74"/>
    <p:sldId id="344" r:id="rId75"/>
    <p:sldId id="349" r:id="rId76"/>
    <p:sldId id="354" r:id="rId77"/>
    <p:sldId id="355" r:id="rId78"/>
    <p:sldId id="356" r:id="rId79"/>
    <p:sldId id="358" r:id="rId80"/>
    <p:sldId id="367" r:id="rId81"/>
    <p:sldId id="384" r:id="rId82"/>
    <p:sldId id="368" r:id="rId83"/>
    <p:sldId id="369" r:id="rId84"/>
    <p:sldId id="370" r:id="rId85"/>
    <p:sldId id="360" r:id="rId86"/>
    <p:sldId id="357" r:id="rId87"/>
    <p:sldId id="361" r:id="rId88"/>
    <p:sldId id="371" r:id="rId89"/>
    <p:sldId id="372" r:id="rId90"/>
    <p:sldId id="383" r:id="rId91"/>
    <p:sldId id="362" r:id="rId92"/>
    <p:sldId id="363" r:id="rId93"/>
    <p:sldId id="389" r:id="rId94"/>
    <p:sldId id="390" r:id="rId95"/>
    <p:sldId id="391" r:id="rId96"/>
    <p:sldId id="392" r:id="rId97"/>
    <p:sldId id="393" r:id="rId98"/>
    <p:sldId id="394" r:id="rId99"/>
    <p:sldId id="395" r:id="rId100"/>
    <p:sldId id="396" r:id="rId101"/>
    <p:sldId id="397" r:id="rId102"/>
    <p:sldId id="398" r:id="rId103"/>
    <p:sldId id="399" r:id="rId104"/>
    <p:sldId id="400" r:id="rId105"/>
    <p:sldId id="401" r:id="rId106"/>
    <p:sldId id="402" r:id="rId107"/>
    <p:sldId id="403" r:id="rId108"/>
    <p:sldId id="404" r:id="rId109"/>
    <p:sldId id="405" r:id="rId110"/>
    <p:sldId id="406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7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4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1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7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6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7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8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3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81E84-E573-4846-9B03-63C81F171D91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FF2B-92F2-417B-B130-CC1AD9DD1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448800" cy="7086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3618433" cy="5510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9200"/>
            <a:ext cx="4214402" cy="5537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Early Modernism: The Generation of the 1860s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and the Institution of Art Music</a:t>
            </a:r>
          </a:p>
        </p:txBody>
      </p:sp>
    </p:spTree>
    <p:extLst>
      <p:ext uri="{BB962C8B-B14F-4D97-AF65-F5344CB8AC3E}">
        <p14:creationId xmlns:p14="http://schemas.microsoft.com/office/powerpoint/2010/main" val="8002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Music-theory textbooks, music-history research and publication,  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1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85800"/>
            <a:ext cx="4039839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630" y="6331527"/>
            <a:ext cx="766156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Gustav Klimt                                                                 “The Kiss” (1907-08)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413332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71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292917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999" y="5962195"/>
            <a:ext cx="309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Gustav Klimt, Beethoven Frieze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2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" y="1295400"/>
            <a:ext cx="9144000" cy="4254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7999" y="5962195"/>
            <a:ext cx="309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Gustav Klimt, Beethoven Frieze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83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892" y="6189077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Max Klinger, Beethoven Monument. Displayed at the Vienna Secession Exhibition, 1902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751142" cy="5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9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4" y="457200"/>
            <a:ext cx="8418772" cy="5288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533" y="5943600"/>
            <a:ext cx="376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Vienna Secession Building (1897)</a:t>
            </a:r>
            <a:endParaRPr lang="en-US" dirty="0"/>
          </a:p>
          <a:p>
            <a:r>
              <a:rPr lang="en-US" sz="1400" dirty="0"/>
              <a:t>"To every age its art, to every art its freedom"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5233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485575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8491" y="62484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Theodor Herzl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17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6525"/>
            <a:ext cx="4038600" cy="5800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6550" y="626810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Arnold Schoenberg, 1903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73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1000"/>
            <a:ext cx="4648200" cy="5558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3309" y="6096000"/>
            <a:ext cx="322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Hapsburg Emperor Franz-Josef</a:t>
            </a:r>
          </a:p>
          <a:p>
            <a:pPr algn="ctr"/>
            <a:r>
              <a:rPr lang="en-US" dirty="0" smtClean="0"/>
              <a:t>(reigned 1848-1916)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27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838200"/>
            <a:ext cx="4003964" cy="5366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45" y="629322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Karl </a:t>
            </a:r>
            <a:r>
              <a:rPr lang="en-US" dirty="0" err="1" smtClean="0"/>
              <a:t>Lueger</a:t>
            </a:r>
            <a:r>
              <a:rPr lang="en-US" dirty="0" smtClean="0"/>
              <a:t> (Mayor of Vienna, 1897-1910)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52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838200"/>
            <a:ext cx="4003964" cy="536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29" y="2133600"/>
            <a:ext cx="1676400" cy="2649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45" y="629322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Karl </a:t>
            </a:r>
            <a:r>
              <a:rPr lang="en-US" dirty="0" err="1" smtClean="0"/>
              <a:t>Lueger</a:t>
            </a:r>
            <a:r>
              <a:rPr lang="en-US" dirty="0" smtClean="0"/>
              <a:t> (Mayor of Vienna, 1897-1910)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84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Music-theory textbooks, music-history research and publication, 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Civic orchestras, opera houses, concert series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1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55498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Mahler: Conducting Positions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2" y="1295400"/>
            <a:ext cx="4084319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602336"/>
            <a:ext cx="3886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1880-83: Linz, </a:t>
            </a:r>
            <a:r>
              <a:rPr lang="en-US" sz="1600" dirty="0" err="1" smtClean="0"/>
              <a:t>Laibach</a:t>
            </a:r>
            <a:r>
              <a:rPr lang="en-US" sz="1600" dirty="0" smtClean="0"/>
              <a:t> (Ljubljana [Slovenia])</a:t>
            </a:r>
          </a:p>
          <a:p>
            <a:endParaRPr lang="en-US" sz="1600" dirty="0"/>
          </a:p>
          <a:p>
            <a:r>
              <a:rPr lang="en-US" sz="1600" dirty="0" smtClean="0"/>
              <a:t>1883: </a:t>
            </a:r>
            <a:r>
              <a:rPr lang="en-US" sz="1600" dirty="0" err="1" smtClean="0"/>
              <a:t>Olmütz</a:t>
            </a:r>
            <a:r>
              <a:rPr lang="en-US" sz="1600" dirty="0" smtClean="0"/>
              <a:t> (Olomouc, [Moravia])</a:t>
            </a:r>
          </a:p>
          <a:p>
            <a:endParaRPr lang="en-US" sz="1600" dirty="0"/>
          </a:p>
          <a:p>
            <a:r>
              <a:rPr lang="en-US" sz="1600" dirty="0" smtClean="0"/>
              <a:t>1883-85: Kassel</a:t>
            </a:r>
          </a:p>
          <a:p>
            <a:endParaRPr lang="en-US" sz="1600" dirty="0"/>
          </a:p>
          <a:p>
            <a:r>
              <a:rPr lang="en-US" sz="1600" dirty="0" smtClean="0"/>
              <a:t>1885-86: Prague</a:t>
            </a:r>
          </a:p>
          <a:p>
            <a:endParaRPr lang="en-US" sz="1600" dirty="0"/>
          </a:p>
          <a:p>
            <a:r>
              <a:rPr lang="en-US" sz="1600" dirty="0" smtClean="0"/>
              <a:t>1886-88: Leipzig</a:t>
            </a:r>
          </a:p>
          <a:p>
            <a:endParaRPr lang="en-US" sz="1600" dirty="0"/>
          </a:p>
          <a:p>
            <a:r>
              <a:rPr lang="en-US" sz="1600" dirty="0" smtClean="0"/>
              <a:t>1888-91: Budapest</a:t>
            </a:r>
          </a:p>
          <a:p>
            <a:endParaRPr lang="en-US" sz="1600" dirty="0"/>
          </a:p>
          <a:p>
            <a:r>
              <a:rPr lang="en-US" sz="1600" dirty="0" smtClean="0"/>
              <a:t>1891-97: Hamburg</a:t>
            </a:r>
          </a:p>
          <a:p>
            <a:endParaRPr lang="en-US" sz="1600" dirty="0"/>
          </a:p>
          <a:p>
            <a:r>
              <a:rPr lang="en-US" sz="1600" dirty="0" smtClean="0"/>
              <a:t>1897-1908: Vienna</a:t>
            </a:r>
          </a:p>
          <a:p>
            <a:endParaRPr lang="en-US" sz="1600" dirty="0"/>
          </a:p>
          <a:p>
            <a:r>
              <a:rPr lang="en-US" sz="1600" dirty="0" smtClean="0"/>
              <a:t>1908-11: New York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2514600"/>
            <a:ext cx="1752600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08832" y="3302403"/>
            <a:ext cx="1484832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Years involving materials for the First Symphony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2628900" y="2544510"/>
            <a:ext cx="266699" cy="240849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70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Music-theory textbooks, music-history research and publication, 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Civic orchestras, opera houses, concert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Publishing firms, corporations, legal supports, contracts, commissions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1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Music-theory textbooks, music-history research and publication, 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Civic orchestras, opera houses, concert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Publishing firms, corporations, legal supports, contracts, commissions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Newspaper columns (reviews, commentary), journals devoted to music (research, evaluation, critical debates)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1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Music-theory textbooks, music-history research and publication, 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Civic orchestras, opera houses, concert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Publishing firms, corporations, legal supports, contracts, commissions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Newspaper columns (reviews, commentary), journals devoted to music (research, evaluation, critical debates)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Promotion of a succession of canonic historical heroes of composition: Bach, Haydn, Mozart, Beethoven, Weber, Schubert, Mendelssohn, Schumann, Wagner, Brahms, etc.  Or in opera: Rossini, Bellini, Donizetti, Verdi, 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1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Music-theory textbooks, music-history research and publication, 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Civic orchestras, opera houses, concert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Publishing firms, corporations, legal supports, contracts, commissions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Newspaper columns (reviews, commentary), journals devoted to music (research, evaluation, critical debates)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Promotion of a succession of canonic historical heroes of composition: Bach, Haydn, Mozart, Beethoven, Weber, Schubert, Mendelssohn, Schumann, Wagner, Brahms, etc.  Or in opera: Rossini, Bellini, Donizetti, Verdi, </a:t>
            </a:r>
            <a:r>
              <a:rPr lang="en-US" sz="1400" dirty="0" smtClean="0">
                <a:solidFill>
                  <a:srgbClr val="0070C0"/>
                </a:solidFill>
              </a:rPr>
              <a:t>etc</a:t>
            </a:r>
            <a:r>
              <a:rPr lang="en-US" sz="12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Fully settled aesthetic ideology of “now-liberated” music as ultimately important to the educated person, a mark of civic and personal status and culture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1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Music-theory textbooks, music-history research and publication, 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Civic orchestras, opera houses, concert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Publishing firms, corporations, legal supports, contracts, commissions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Newspaper columns (reviews, commentary), journals devoted to music (research, evaluation, critical debates)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Promotion of a succession of canonic historical heroes of composition: Bach, Haydn, Mozart, Beethoven, Weber, Schubert, Mendelssohn, Schumann, Wagner, Brahms, etc.  Or in opera: Rossini, Bellini, Donizetti, Verdi, </a:t>
            </a:r>
            <a:r>
              <a:rPr lang="en-US" sz="1400" dirty="0" smtClean="0">
                <a:solidFill>
                  <a:srgbClr val="0070C0"/>
                </a:solidFill>
              </a:rPr>
              <a:t>etc</a:t>
            </a:r>
            <a:r>
              <a:rPr lang="en-US" sz="12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Fully settled aesthetic ideology of “now-liberated” music as ultimately important to the educated person, a mark of civic and personal status and culture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3911" y="3443520"/>
            <a:ext cx="567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An increased bureaucratization: corporate, academic, etc.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55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76094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the 1870s and 1880s:</a:t>
            </a:r>
          </a:p>
          <a:p>
            <a:pPr algn="ctr"/>
            <a:r>
              <a:rPr lang="en-US" dirty="0"/>
              <a:t>The fuller consolidation of the Institution of Art Music</a:t>
            </a:r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Maximized </a:t>
            </a:r>
            <a:r>
              <a:rPr lang="en-US" dirty="0"/>
              <a:t>c</a:t>
            </a:r>
            <a:r>
              <a:rPr lang="en-US" dirty="0" smtClean="0"/>
              <a:t>laims: elite art music becomes </a:t>
            </a:r>
          </a:p>
          <a:p>
            <a:pPr algn="ctr"/>
            <a:r>
              <a:rPr lang="en-US" dirty="0" smtClean="0"/>
              <a:t>a </a:t>
            </a:r>
            <a:r>
              <a:rPr lang="en-US" dirty="0"/>
              <a:t>s</a:t>
            </a:r>
            <a:r>
              <a:rPr lang="en-US" dirty="0" smtClean="0"/>
              <a:t>ignifier of liberal-humanist Europe,</a:t>
            </a:r>
          </a:p>
          <a:p>
            <a:pPr algn="ctr"/>
            <a:r>
              <a:rPr lang="en-US" dirty="0" smtClean="0"/>
              <a:t>cultural prestige, cultural status, and cultural power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574992"/>
            <a:ext cx="320040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57800" y="3581400"/>
            <a:ext cx="3200400" cy="2362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5802" y="4647488"/>
            <a:ext cx="3023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Brahms, Symphony No. 2 in D (1877)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2366" y="4589284"/>
            <a:ext cx="3023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Wagner, </a:t>
            </a:r>
            <a:r>
              <a:rPr lang="en-US" sz="1400" i="1" dirty="0" err="1" smtClean="0">
                <a:solidFill>
                  <a:srgbClr val="00B050"/>
                </a:solidFill>
              </a:rPr>
              <a:t>Götterdämmerung</a:t>
            </a:r>
            <a:r>
              <a:rPr lang="en-US" sz="1400" dirty="0" smtClean="0">
                <a:solidFill>
                  <a:srgbClr val="00B050"/>
                </a:solidFill>
              </a:rPr>
              <a:t> (1876)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>
            <a:off x="2819400" y="2889903"/>
            <a:ext cx="3505200" cy="914400"/>
          </a:xfrm>
          <a:prstGeom prst="arc">
            <a:avLst>
              <a:gd name="adj1" fmla="val 10643846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30976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1870s: full emergence of the rival traditions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93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8070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219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448800" cy="7086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3618433" cy="5510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9200"/>
            <a:ext cx="4214402" cy="5537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Early Modernism: The Generation of the 1860s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and the Institution of Art 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4572000"/>
            <a:ext cx="196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Tone Poem: </a:t>
            </a:r>
            <a:r>
              <a:rPr lang="en-US" sz="1200" i="1" dirty="0" smtClean="0">
                <a:solidFill>
                  <a:schemeClr val="bg1"/>
                </a:solidFill>
              </a:rPr>
              <a:t>Don Juan</a:t>
            </a:r>
            <a:r>
              <a:rPr lang="en-US" sz="1200" dirty="0" smtClean="0">
                <a:solidFill>
                  <a:schemeClr val="bg1"/>
                </a:solidFill>
              </a:rPr>
              <a:t>, 1889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192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  <a:p>
            <a:r>
              <a:rPr lang="en-US" dirty="0" smtClean="0"/>
              <a:t>European world power now cresting (e.g., imperial rule over distant colonies)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192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  <a:p>
            <a:r>
              <a:rPr lang="en-US" dirty="0" smtClean="0"/>
              <a:t>European world power now cresting (e.g., imperial rule over distant colonies)</a:t>
            </a:r>
          </a:p>
          <a:p>
            <a:endParaRPr lang="en-US" dirty="0"/>
          </a:p>
          <a:p>
            <a:r>
              <a:rPr lang="en-US" dirty="0" smtClean="0"/>
              <a:t>Fuller emergence of modern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19200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  <a:p>
            <a:r>
              <a:rPr lang="en-US" dirty="0" smtClean="0"/>
              <a:t>European world power now cresting (e.g., imperial rule over distant colonies)</a:t>
            </a:r>
          </a:p>
          <a:p>
            <a:endParaRPr lang="en-US" dirty="0"/>
          </a:p>
          <a:p>
            <a:r>
              <a:rPr lang="en-US" dirty="0" smtClean="0"/>
              <a:t>Fuller emergence of modern technology</a:t>
            </a:r>
          </a:p>
          <a:p>
            <a:endParaRPr lang="en-US" dirty="0"/>
          </a:p>
          <a:p>
            <a:r>
              <a:rPr lang="en-US" dirty="0" smtClean="0"/>
              <a:t>Modern methods of organizing labor, corporations, industry, bureaucracy--including remarkably free markets (but rising labor tensions)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19200"/>
            <a:ext cx="762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  <a:p>
            <a:r>
              <a:rPr lang="en-US" dirty="0" smtClean="0"/>
              <a:t>European world power now cresting (e.g., imperial rule over distant colonies)</a:t>
            </a:r>
          </a:p>
          <a:p>
            <a:endParaRPr lang="en-US" dirty="0"/>
          </a:p>
          <a:p>
            <a:r>
              <a:rPr lang="en-US" dirty="0" smtClean="0"/>
              <a:t>Fuller emergence of modern technology</a:t>
            </a:r>
          </a:p>
          <a:p>
            <a:endParaRPr lang="en-US" dirty="0"/>
          </a:p>
          <a:p>
            <a:r>
              <a:rPr lang="en-US" dirty="0" smtClean="0"/>
              <a:t>Modern methods of organizing labor, corporations, industry, bureaucracy--including remarkably free markets (but rising labor tensions)</a:t>
            </a:r>
          </a:p>
          <a:p>
            <a:endParaRPr lang="en-US" dirty="0"/>
          </a:p>
          <a:p>
            <a:r>
              <a:rPr lang="en-US" dirty="0" smtClean="0"/>
              <a:t>Scientific discoveries, new ways of construing the human and natural world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19200"/>
            <a:ext cx="762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  <a:p>
            <a:r>
              <a:rPr lang="en-US" dirty="0" smtClean="0"/>
              <a:t>European world power now cresting (e.g., imperial rule over distant colonies)</a:t>
            </a:r>
          </a:p>
          <a:p>
            <a:endParaRPr lang="en-US" dirty="0"/>
          </a:p>
          <a:p>
            <a:r>
              <a:rPr lang="en-US" dirty="0" smtClean="0"/>
              <a:t>Fuller emergence of modern technology</a:t>
            </a:r>
          </a:p>
          <a:p>
            <a:endParaRPr lang="en-US" dirty="0"/>
          </a:p>
          <a:p>
            <a:r>
              <a:rPr lang="en-US" dirty="0" smtClean="0"/>
              <a:t>Modern methods of organizing labor, corporations, industry, bureaucracy--including remarkably free markets (but rising labor tensions)</a:t>
            </a:r>
          </a:p>
          <a:p>
            <a:endParaRPr lang="en-US" dirty="0"/>
          </a:p>
          <a:p>
            <a:r>
              <a:rPr lang="en-US" dirty="0" smtClean="0"/>
              <a:t>Scientific discoveries, new ways of construing the human and natural world</a:t>
            </a:r>
          </a:p>
          <a:p>
            <a:endParaRPr lang="en-US" dirty="0"/>
          </a:p>
          <a:p>
            <a:r>
              <a:rPr lang="en-US" dirty="0" smtClean="0"/>
              <a:t>Scientific and humanistic educational challenges to tradition, religion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19200"/>
            <a:ext cx="762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  <a:p>
            <a:r>
              <a:rPr lang="en-US" dirty="0" smtClean="0"/>
              <a:t>European world power now cresting (e.g., imperial rule over distant colonies)</a:t>
            </a:r>
          </a:p>
          <a:p>
            <a:endParaRPr lang="en-US" dirty="0"/>
          </a:p>
          <a:p>
            <a:r>
              <a:rPr lang="en-US" dirty="0" smtClean="0"/>
              <a:t>Fuller emergence of modern technology</a:t>
            </a:r>
          </a:p>
          <a:p>
            <a:endParaRPr lang="en-US" dirty="0"/>
          </a:p>
          <a:p>
            <a:r>
              <a:rPr lang="en-US" dirty="0" smtClean="0"/>
              <a:t>Modern methods of organizing labor, corporations, industry, bureaucracy--including remarkably free markets (but rising labor tensions)</a:t>
            </a:r>
          </a:p>
          <a:p>
            <a:endParaRPr lang="en-US" dirty="0"/>
          </a:p>
          <a:p>
            <a:r>
              <a:rPr lang="en-US" dirty="0" smtClean="0"/>
              <a:t>Scientific discoveries, new ways of construing the human and natural world</a:t>
            </a:r>
          </a:p>
          <a:p>
            <a:endParaRPr lang="en-US" dirty="0"/>
          </a:p>
          <a:p>
            <a:r>
              <a:rPr lang="en-US" dirty="0" smtClean="0"/>
              <a:t>Scientific and humanistic educational challenges to tradition, religion</a:t>
            </a:r>
          </a:p>
          <a:p>
            <a:endParaRPr lang="en-US" dirty="0"/>
          </a:p>
          <a:p>
            <a:r>
              <a:rPr lang="en-US" dirty="0" smtClean="0"/>
              <a:t>Key words: materialism, realism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19200"/>
            <a:ext cx="76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Rise of modern concepts of political power (e.g., unification of Germany, 1871)</a:t>
            </a:r>
          </a:p>
          <a:p>
            <a:endParaRPr lang="en-US" dirty="0"/>
          </a:p>
          <a:p>
            <a:r>
              <a:rPr lang="en-US" dirty="0" smtClean="0"/>
              <a:t>European world power now cresting (e.g., imperial rule over distant colonies)</a:t>
            </a:r>
          </a:p>
          <a:p>
            <a:endParaRPr lang="en-US" dirty="0"/>
          </a:p>
          <a:p>
            <a:r>
              <a:rPr lang="en-US" dirty="0" smtClean="0"/>
              <a:t>Fuller emergence of modern technology</a:t>
            </a:r>
          </a:p>
          <a:p>
            <a:endParaRPr lang="en-US" dirty="0"/>
          </a:p>
          <a:p>
            <a:r>
              <a:rPr lang="en-US" dirty="0" smtClean="0"/>
              <a:t>Modern methods of organizing labor, corporations, industry, bureaucracy--including remarkably free markets (but rising labor tensions)</a:t>
            </a:r>
          </a:p>
          <a:p>
            <a:endParaRPr lang="en-US" dirty="0"/>
          </a:p>
          <a:p>
            <a:r>
              <a:rPr lang="en-US" dirty="0" smtClean="0"/>
              <a:t>Scientific discoveries, new ways of construing the human and natural world</a:t>
            </a:r>
          </a:p>
          <a:p>
            <a:endParaRPr lang="en-US" dirty="0"/>
          </a:p>
          <a:p>
            <a:r>
              <a:rPr lang="en-US" dirty="0" smtClean="0"/>
              <a:t>Scientific and humanistic educational challenges to tradition, religion</a:t>
            </a:r>
          </a:p>
          <a:p>
            <a:endParaRPr lang="en-US" dirty="0"/>
          </a:p>
          <a:p>
            <a:r>
              <a:rPr lang="en-US" dirty="0" smtClean="0"/>
              <a:t>Key words: materialism, realism</a:t>
            </a:r>
          </a:p>
          <a:p>
            <a:endParaRPr lang="en-US" dirty="0"/>
          </a:p>
          <a:p>
            <a:r>
              <a:rPr lang="en-US" dirty="0" smtClean="0"/>
              <a:t>Diagnosis: radical </a:t>
            </a:r>
            <a:r>
              <a:rPr lang="en-US" dirty="0" err="1" smtClean="0"/>
              <a:t>desacralization</a:t>
            </a:r>
            <a:r>
              <a:rPr lang="en-US" dirty="0"/>
              <a:t> </a:t>
            </a:r>
            <a:r>
              <a:rPr lang="en-US" dirty="0" smtClean="0"/>
              <a:t>of the European world: increasing rationalization, bureaucracy, organization: “the disenchantment of the world”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0888" y="544086"/>
            <a:ext cx="670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Additionally Complicating Contexts: Political, Historical, Economic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539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178" y="630308"/>
            <a:ext cx="601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Gritty “Realism” in Literature, late 1870s, 1880s, 1890s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1"/>
            <a:ext cx="3775978" cy="473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75" y="1219202"/>
            <a:ext cx="3434428" cy="4656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116" y="602217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Émile</a:t>
            </a:r>
            <a:r>
              <a:rPr lang="en-US" dirty="0" smtClean="0"/>
              <a:t> Zola		                    Henrik Ibsen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86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87046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– “Realism” in </a:t>
            </a:r>
            <a:r>
              <a:rPr lang="en-US" b="1" u="sng" dirty="0" smtClean="0"/>
              <a:t>Music</a:t>
            </a:r>
            <a:r>
              <a:rPr lang="en-US" dirty="0" smtClean="0"/>
              <a:t>??!!  Is This Possible?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056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87046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– “Realism” in </a:t>
            </a:r>
            <a:r>
              <a:rPr lang="en-US" b="1" u="sng" dirty="0" smtClean="0"/>
              <a:t>Music</a:t>
            </a:r>
            <a:r>
              <a:rPr lang="en-US" dirty="0" smtClean="0"/>
              <a:t>??!!  Is This Possible?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96291"/>
            <a:ext cx="2486891" cy="24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00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448800" cy="7086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3618433" cy="5510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9200"/>
            <a:ext cx="4214402" cy="5537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Early Modernism: The Generation of the 1860s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and the Institution of Art 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6006271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Symphony No. 1 (first version), 1889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1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87046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– “Realism” in </a:t>
            </a:r>
            <a:r>
              <a:rPr lang="en-US" b="1" u="sng" dirty="0" smtClean="0"/>
              <a:t>Music</a:t>
            </a:r>
            <a:r>
              <a:rPr lang="en-US" dirty="0" smtClean="0"/>
              <a:t>??!!  Is This Possible?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96291"/>
            <a:ext cx="2486891" cy="2486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2459182" cy="24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00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87046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– “Realism” in </a:t>
            </a:r>
            <a:r>
              <a:rPr lang="en-US" b="1" u="sng" dirty="0" smtClean="0"/>
              <a:t>Music</a:t>
            </a:r>
            <a:r>
              <a:rPr lang="en-US" dirty="0" smtClean="0"/>
              <a:t>??!!  Is This Possible?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96291"/>
            <a:ext cx="2486891" cy="2486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149436"/>
            <a:ext cx="2486891" cy="2486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2459182" cy="24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00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87046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– “Realism” in </a:t>
            </a:r>
            <a:r>
              <a:rPr lang="en-US" b="1" u="sng" dirty="0" smtClean="0"/>
              <a:t>Music</a:t>
            </a:r>
            <a:r>
              <a:rPr lang="en-US" dirty="0" smtClean="0"/>
              <a:t>??!!  Is This Possible?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96291"/>
            <a:ext cx="2486891" cy="2486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149436"/>
            <a:ext cx="2486891" cy="2486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2459182" cy="2459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82" y="3983182"/>
            <a:ext cx="2141739" cy="28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00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3785075" cy="378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0300" y="5764138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Modest </a:t>
            </a:r>
            <a:r>
              <a:rPr lang="en-US" sz="1400" dirty="0" err="1" smtClean="0"/>
              <a:t>Musorgsky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133600"/>
            <a:ext cx="449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</a:t>
            </a:r>
            <a:r>
              <a:rPr lang="en-US" sz="1200" dirty="0"/>
              <a:t>The Orphan” (1867): text  also by </a:t>
            </a:r>
            <a:r>
              <a:rPr lang="en-US" sz="1200" dirty="0" err="1"/>
              <a:t>Musorgsky</a:t>
            </a:r>
            <a:endParaRPr lang="en-US" sz="1200" dirty="0"/>
          </a:p>
          <a:p>
            <a:r>
              <a:rPr lang="en-US" sz="1200" dirty="0"/>
              <a:t> </a:t>
            </a:r>
          </a:p>
          <a:p>
            <a:r>
              <a:rPr lang="en-US" sz="1200" dirty="0"/>
              <a:t>Hear me, for pity’s sake!</a:t>
            </a:r>
          </a:p>
          <a:p>
            <a:r>
              <a:rPr lang="en-US" sz="1200" dirty="0"/>
              <a:t>Sir, in your charity!</a:t>
            </a:r>
          </a:p>
          <a:p>
            <a:r>
              <a:rPr lang="en-US" sz="1200" dirty="0"/>
              <a:t>Treat with compassion a poor helpless orphan in dire distress!</a:t>
            </a:r>
          </a:p>
          <a:p>
            <a:r>
              <a:rPr lang="en-US" sz="1200" dirty="0"/>
              <a:t>Turn not away!</a:t>
            </a:r>
          </a:p>
          <a:p>
            <a:r>
              <a:rPr lang="en-US" sz="1200" dirty="0"/>
              <a:t>Hunger and cold serve to nourish and strengthen me; </a:t>
            </a:r>
          </a:p>
          <a:p>
            <a:r>
              <a:rPr lang="en-US" sz="1200" dirty="0"/>
              <a:t>Rain-storm and tempest my lodging in gloom of night; </a:t>
            </a:r>
          </a:p>
          <a:p>
            <a:r>
              <a:rPr lang="en-US" sz="1200" dirty="0"/>
              <a:t>Hard words and harder blows, curses and angry threats,</a:t>
            </a:r>
          </a:p>
          <a:p>
            <a:r>
              <a:rPr lang="en-US" sz="1200" dirty="0"/>
              <a:t>These are the only answers that good folk grant to my tale of woe!</a:t>
            </a:r>
          </a:p>
          <a:p>
            <a:r>
              <a:rPr lang="en-US" sz="1200" dirty="0"/>
              <a:t>If from this cruel world I roam the woods, seeking shelter,</a:t>
            </a:r>
          </a:p>
          <a:p>
            <a:r>
              <a:rPr lang="en-US" sz="1200" dirty="0"/>
              <a:t>Hunger torments me; once more to the streets I’m driven.</a:t>
            </a:r>
          </a:p>
          <a:p>
            <a:r>
              <a:rPr lang="en-US" sz="1200" dirty="0"/>
              <a:t>Life will not stand it; a child must have food and drink!</a:t>
            </a:r>
          </a:p>
          <a:p>
            <a:r>
              <a:rPr lang="en-US" sz="1200" dirty="0"/>
              <a:t>Hear me in pity and help me in need!</a:t>
            </a:r>
          </a:p>
          <a:p>
            <a:r>
              <a:rPr lang="en-US" sz="1200" dirty="0"/>
              <a:t>Starvation is hard to bear! Cold are my lifeless limbs!</a:t>
            </a:r>
          </a:p>
          <a:p>
            <a:r>
              <a:rPr lang="en-US" sz="1200" dirty="0"/>
              <a:t>Hear me in pity and help my distress.</a:t>
            </a:r>
          </a:p>
          <a:p>
            <a:r>
              <a:rPr lang="en-US" sz="1200" dirty="0"/>
              <a:t>Oh! Help a poor orphan beggar!</a:t>
            </a:r>
          </a:p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685800"/>
            <a:ext cx="386732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Instances of Russian “Realism,” 1860s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22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57" y="1295400"/>
            <a:ext cx="3505200" cy="4794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08219"/>
            <a:ext cx="3370083" cy="4907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1841" y="41326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Georges Bizet’s </a:t>
            </a:r>
            <a:r>
              <a:rPr lang="en-US" i="1" dirty="0" smtClean="0"/>
              <a:t>Carmen</a:t>
            </a:r>
            <a:r>
              <a:rPr lang="en-US" dirty="0" smtClean="0"/>
              <a:t> (1875)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5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42" y="1167937"/>
            <a:ext cx="1866132" cy="2620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19" y="1254690"/>
            <a:ext cx="1815795" cy="2510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98" y="4122346"/>
            <a:ext cx="1955741" cy="2602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282" y="4092023"/>
            <a:ext cx="1630612" cy="2470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413265"/>
            <a:ext cx="475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Italian “verismo” opera, 1890s, early 1900s: </a:t>
            </a:r>
          </a:p>
          <a:p>
            <a:pPr algn="ctr"/>
            <a:r>
              <a:rPr lang="en-US" dirty="0" smtClean="0"/>
              <a:t>“a slice of life” (“</a:t>
            </a:r>
            <a:r>
              <a:rPr lang="en-US" dirty="0" err="1" smtClean="0"/>
              <a:t>uno</a:t>
            </a:r>
            <a:r>
              <a:rPr lang="en-US" dirty="0" smtClean="0"/>
              <a:t> </a:t>
            </a:r>
            <a:r>
              <a:rPr lang="en-US" dirty="0" err="1" smtClean="0"/>
              <a:t>squarcio</a:t>
            </a:r>
            <a:r>
              <a:rPr lang="en-US" dirty="0" smtClean="0"/>
              <a:t> di vita”)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79282" y="3788635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Pietro Mascagni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703082" y="654026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Ruggero</a:t>
            </a:r>
            <a:r>
              <a:rPr lang="en-US" sz="1400" dirty="0" smtClean="0"/>
              <a:t> Leoncavallo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898655" y="3788635"/>
            <a:ext cx="64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1890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914011" y="6504834"/>
            <a:ext cx="64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1892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3" y="1974305"/>
            <a:ext cx="404478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09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996024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Verismo, Sensationalism, Exoticism: Giacomo Puccini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3" y="2095516"/>
            <a:ext cx="2314956" cy="3245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53" y="2133599"/>
            <a:ext cx="2112734" cy="3169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25" y="2184404"/>
            <a:ext cx="1509446" cy="3152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18" y="2184405"/>
            <a:ext cx="2143828" cy="3118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55626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1896                                  1900                             1904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57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0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20492" y="87927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C. 1893-94—renunciation of Wagnerian metaphysics (in favor of the anti-metaphysical Nietzsche)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25" y="1804238"/>
            <a:ext cx="3153040" cy="382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01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2055" y="1709766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C. 1893-94—renunciation of Wagnerian metaphysics (in favor of the anti-metaphysical Nietzsche)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“Realist” and man of musical commerce—building a career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5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448800" cy="70866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3618433" cy="5510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9200"/>
            <a:ext cx="4214402" cy="5537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Early Modernism: The Generation of the 1860s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and the Institution of Art Music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4808" y="1070188"/>
            <a:ext cx="580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C. 1889: The onset of “early modernism”?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4572000"/>
            <a:ext cx="196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Tone Poem: </a:t>
            </a:r>
            <a:r>
              <a:rPr lang="en-US" sz="1200" i="1" dirty="0" smtClean="0">
                <a:solidFill>
                  <a:schemeClr val="bg1"/>
                </a:solidFill>
              </a:rPr>
              <a:t>Don Juan</a:t>
            </a:r>
            <a:r>
              <a:rPr lang="en-US" sz="1200" dirty="0" smtClean="0">
                <a:solidFill>
                  <a:schemeClr val="bg1"/>
                </a:solidFill>
              </a:rPr>
              <a:t>, 1889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6006271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Symphony No. 1 (first version), 1889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8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2055" y="1709766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C. 1893-94—renunciation of Wagnerian metaphysics (in favor of the anti-metaphysical Nietzsche)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“Realist” and man of musical commerce—building a career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Modern orchestra as color-machine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26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2055" y="1709766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C. 1893-94—renunciation of Wagnerian metaphysics (in favor of the anti-metaphysical Nietzsche)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“Realist” and man of musical commerce—building a career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Modern orchestra as color-machine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Emphasis on program music and illustrative musical imagery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17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831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Tone Poems, 1888-1899: </a:t>
            </a:r>
          </a:p>
          <a:p>
            <a:pPr algn="ctr"/>
            <a:r>
              <a:rPr lang="en-US" b="1" dirty="0" smtClean="0"/>
              <a:t>Two Cycles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2285999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Macbeth</a:t>
            </a:r>
            <a:r>
              <a:rPr lang="en-US" dirty="0" smtClean="0"/>
              <a:t> (1886-88)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Juan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Tod und </a:t>
            </a:r>
            <a:r>
              <a:rPr lang="en-US" i="1" dirty="0" err="1" smtClean="0"/>
              <a:t>Verklärung</a:t>
            </a:r>
            <a:r>
              <a:rPr lang="en-US" i="1" dirty="0" smtClean="0"/>
              <a:t>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Till </a:t>
            </a:r>
            <a:r>
              <a:rPr lang="en-US" i="1" dirty="0" err="1" smtClean="0"/>
              <a:t>Eulenspiegels</a:t>
            </a:r>
            <a:r>
              <a:rPr lang="en-US" i="1" dirty="0" smtClean="0"/>
              <a:t> </a:t>
            </a:r>
            <a:r>
              <a:rPr lang="en-US" i="1" dirty="0" err="1" smtClean="0"/>
              <a:t>lustige</a:t>
            </a:r>
            <a:r>
              <a:rPr lang="en-US" i="1" dirty="0" smtClean="0"/>
              <a:t> </a:t>
            </a:r>
            <a:r>
              <a:rPr lang="en-US" i="1" dirty="0" err="1" smtClean="0"/>
              <a:t>Streiche</a:t>
            </a:r>
            <a:r>
              <a:rPr lang="en-US" i="1" dirty="0" smtClean="0"/>
              <a:t> </a:t>
            </a:r>
            <a:r>
              <a:rPr lang="en-US" dirty="0" smtClean="0"/>
              <a:t>(1895)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Also </a:t>
            </a:r>
            <a:r>
              <a:rPr lang="en-US" i="1" dirty="0" err="1" smtClean="0"/>
              <a:t>sprach</a:t>
            </a:r>
            <a:r>
              <a:rPr lang="en-US" i="1" dirty="0" smtClean="0"/>
              <a:t> Zarathustra </a:t>
            </a:r>
            <a:r>
              <a:rPr lang="en-US" dirty="0" smtClean="0"/>
              <a:t>(1896)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Quixote </a:t>
            </a:r>
            <a:r>
              <a:rPr lang="en-US" dirty="0" smtClean="0"/>
              <a:t>(1898)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Ein</a:t>
            </a:r>
            <a:r>
              <a:rPr lang="en-US" i="1" dirty="0" smtClean="0"/>
              <a:t> </a:t>
            </a:r>
            <a:r>
              <a:rPr lang="en-US" i="1" dirty="0" err="1" smtClean="0"/>
              <a:t>Heldenleben</a:t>
            </a:r>
            <a:r>
              <a:rPr lang="en-US" i="1" dirty="0" smtClean="0"/>
              <a:t> </a:t>
            </a:r>
            <a:r>
              <a:rPr lang="en-US" dirty="0" smtClean="0"/>
              <a:t>(1899)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924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831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Tone Poems, 1888-1899: </a:t>
            </a:r>
          </a:p>
          <a:p>
            <a:pPr algn="ctr"/>
            <a:r>
              <a:rPr lang="en-US" b="1" dirty="0" smtClean="0"/>
              <a:t>Two Cycles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2285999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Macbeth</a:t>
            </a:r>
            <a:r>
              <a:rPr lang="en-US" dirty="0" smtClean="0"/>
              <a:t> (1886-88)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Juan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Tod und </a:t>
            </a:r>
            <a:r>
              <a:rPr lang="en-US" i="1" dirty="0" err="1" smtClean="0"/>
              <a:t>Verklärung</a:t>
            </a:r>
            <a:r>
              <a:rPr lang="en-US" i="1" dirty="0" smtClean="0"/>
              <a:t>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Till </a:t>
            </a:r>
            <a:r>
              <a:rPr lang="en-US" i="1" dirty="0" err="1" smtClean="0"/>
              <a:t>Eulenspiegels</a:t>
            </a:r>
            <a:r>
              <a:rPr lang="en-US" i="1" dirty="0" smtClean="0"/>
              <a:t> </a:t>
            </a:r>
            <a:r>
              <a:rPr lang="en-US" i="1" dirty="0" err="1" smtClean="0"/>
              <a:t>lustige</a:t>
            </a:r>
            <a:r>
              <a:rPr lang="en-US" i="1" dirty="0" smtClean="0"/>
              <a:t> </a:t>
            </a:r>
            <a:r>
              <a:rPr lang="en-US" i="1" dirty="0" err="1" smtClean="0"/>
              <a:t>Streiche</a:t>
            </a:r>
            <a:r>
              <a:rPr lang="en-US" i="1" dirty="0" smtClean="0"/>
              <a:t> </a:t>
            </a:r>
            <a:r>
              <a:rPr lang="en-US" dirty="0" smtClean="0"/>
              <a:t>(1895)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Also </a:t>
            </a:r>
            <a:r>
              <a:rPr lang="en-US" i="1" dirty="0" err="1" smtClean="0"/>
              <a:t>sprach</a:t>
            </a:r>
            <a:r>
              <a:rPr lang="en-US" i="1" dirty="0" smtClean="0"/>
              <a:t> Zarathustra </a:t>
            </a:r>
            <a:r>
              <a:rPr lang="en-US" dirty="0" smtClean="0"/>
              <a:t>(1896)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Quixote </a:t>
            </a:r>
            <a:r>
              <a:rPr lang="en-US" dirty="0" smtClean="0"/>
              <a:t>(1898)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Ein</a:t>
            </a:r>
            <a:r>
              <a:rPr lang="en-US" i="1" dirty="0" smtClean="0"/>
              <a:t> </a:t>
            </a:r>
            <a:r>
              <a:rPr lang="en-US" i="1" dirty="0" err="1" smtClean="0"/>
              <a:t>Heldenleben</a:t>
            </a:r>
            <a:r>
              <a:rPr lang="en-US" i="1" dirty="0" smtClean="0"/>
              <a:t> </a:t>
            </a:r>
            <a:r>
              <a:rPr lang="en-US" dirty="0" smtClean="0"/>
              <a:t>(1899)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436692" y="2590800"/>
            <a:ext cx="2078408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42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2055" y="1709766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C. 1893-94—renunciation of Wagnerian metaphysics (in favor of the anti-metaphysical Nietzsche)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“Realist” and man of musical commerce—building a career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Modern orchestra as color-machine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Emphasis on program music and illustrative musical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Calculated brashness; transgression; sensationalism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8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720" y="205740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By the 1890s:</a:t>
            </a:r>
            <a:endParaRPr lang="en-US" dirty="0"/>
          </a:p>
          <a:p>
            <a:pPr algn="ctr"/>
            <a:r>
              <a:rPr lang="en-US" dirty="0" smtClean="0"/>
              <a:t>The rise of new-generational “early modernism”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444240" y="3276600"/>
            <a:ext cx="621208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7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28554" y="1925785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75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19812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Steering ever more clear of: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56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1981200"/>
            <a:ext cx="441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Steering ever more clear of: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Unaltered repetition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31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1981200"/>
            <a:ext cx="441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Steering ever more clear of: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Unaltered repetition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Symmetrical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31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720" y="205740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By the 1890s:</a:t>
            </a:r>
            <a:endParaRPr lang="en-US" dirty="0"/>
          </a:p>
          <a:p>
            <a:pPr algn="ctr"/>
            <a:r>
              <a:rPr lang="en-US" dirty="0" smtClean="0"/>
              <a:t>The rise of new-generational “early modernism”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17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1981200"/>
            <a:ext cx="441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Steering ever more clear of: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Unaltered repetition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Symmetrical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 cadences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31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1981200"/>
            <a:ext cx="441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Steering ever more clear of: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Unaltered repetition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Symmetrical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Frequent cadences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Standardized or traditional forms </a:t>
            </a:r>
          </a:p>
          <a:p>
            <a:r>
              <a:rPr lang="en-US" dirty="0"/>
              <a:t> </a:t>
            </a:r>
            <a:r>
              <a:rPr lang="en-US" dirty="0" smtClean="0"/>
              <a:t>     (if treated as simplistic grids or formulas)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31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2258199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Problem: how to write an intensified, </a:t>
            </a:r>
          </a:p>
          <a:p>
            <a:r>
              <a:rPr lang="en-US" dirty="0" smtClean="0"/>
              <a:t>new-generational music that can compete in the current “canonic” marketplace?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2244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2258199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Problem: how to write an intensified, </a:t>
            </a:r>
          </a:p>
          <a:p>
            <a:r>
              <a:rPr lang="en-US" dirty="0" smtClean="0"/>
              <a:t>new-generational music that can compete in the current “canonic” marketplace?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Timbre: a generation of vivid colorists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0144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2258199"/>
            <a:ext cx="441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Problem: how to write an intensified, </a:t>
            </a:r>
          </a:p>
          <a:p>
            <a:r>
              <a:rPr lang="en-US" dirty="0" smtClean="0"/>
              <a:t>new-generational music that can compete in the current “canonic” marketplace?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Timbre: a generation of vivid colorists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“Individualized</a:t>
            </a:r>
            <a:r>
              <a:rPr lang="en-US" dirty="0"/>
              <a:t>” harmony, rhythm, melody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0144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2258199"/>
            <a:ext cx="441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Problem: how to write an intensified, </a:t>
            </a:r>
          </a:p>
          <a:p>
            <a:r>
              <a:rPr lang="en-US" dirty="0" smtClean="0"/>
              <a:t>new-generational music that can compete in the current “canonic” marketplace?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Timbre: a generation of vivid colorists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“Individualized</a:t>
            </a:r>
            <a:r>
              <a:rPr lang="en-US" dirty="0"/>
              <a:t>” harmony, rhythm, melody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“Individualized</a:t>
            </a:r>
            <a:r>
              <a:rPr lang="en-US" dirty="0"/>
              <a:t>” orchestration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0144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2258199"/>
            <a:ext cx="441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Problem: how to write an intensified, </a:t>
            </a:r>
          </a:p>
          <a:p>
            <a:r>
              <a:rPr lang="en-US" dirty="0" smtClean="0"/>
              <a:t>new-generational music that can compete in the current “canonic” marketplace?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Timbre: a generation of vivid colorists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“Individualized</a:t>
            </a:r>
            <a:r>
              <a:rPr lang="en-US" dirty="0"/>
              <a:t>” harmony, rhythm, melody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“Individualized</a:t>
            </a:r>
            <a:r>
              <a:rPr lang="en-US" dirty="0"/>
              <a:t>” orchestration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“Individualized</a:t>
            </a:r>
            <a:r>
              <a:rPr lang="en-US" dirty="0"/>
              <a:t>” structures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0144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1967253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Some Early-Modernist Solutions:</a:t>
            </a:r>
          </a:p>
        </p:txBody>
      </p:sp>
    </p:spTree>
    <p:extLst>
      <p:ext uri="{BB962C8B-B14F-4D97-AF65-F5344CB8AC3E}">
        <p14:creationId xmlns:p14="http://schemas.microsoft.com/office/powerpoint/2010/main" val="1821980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1967253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Some Early-Modernist Solutions: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Hypertechnique</a:t>
            </a:r>
            <a:r>
              <a:rPr lang="en-US" dirty="0" smtClean="0"/>
              <a:t>; orchestral virtuosity</a:t>
            </a:r>
          </a:p>
        </p:txBody>
      </p:sp>
    </p:spTree>
    <p:extLst>
      <p:ext uri="{BB962C8B-B14F-4D97-AF65-F5344CB8AC3E}">
        <p14:creationId xmlns:p14="http://schemas.microsoft.com/office/powerpoint/2010/main" val="2982964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831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Tone Poems, 1888-1899: </a:t>
            </a:r>
          </a:p>
          <a:p>
            <a:pPr algn="ctr"/>
            <a:r>
              <a:rPr lang="en-US" b="1" dirty="0" smtClean="0"/>
              <a:t>Two Cycles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12479" y="1990864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Macbeth</a:t>
            </a:r>
            <a:r>
              <a:rPr lang="en-US" dirty="0" smtClean="0"/>
              <a:t> (1886-88)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Juan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Tod und </a:t>
            </a:r>
            <a:r>
              <a:rPr lang="en-US" i="1" dirty="0" err="1" smtClean="0"/>
              <a:t>Verklärung</a:t>
            </a:r>
            <a:r>
              <a:rPr lang="en-US" i="1" dirty="0" smtClean="0"/>
              <a:t>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Till </a:t>
            </a:r>
            <a:r>
              <a:rPr lang="en-US" i="1" dirty="0" err="1" smtClean="0"/>
              <a:t>Eulenspiegels</a:t>
            </a:r>
            <a:r>
              <a:rPr lang="en-US" i="1" dirty="0" smtClean="0"/>
              <a:t> </a:t>
            </a:r>
            <a:r>
              <a:rPr lang="en-US" i="1" dirty="0" err="1" smtClean="0"/>
              <a:t>lustige</a:t>
            </a:r>
            <a:r>
              <a:rPr lang="en-US" i="1" dirty="0" smtClean="0"/>
              <a:t> </a:t>
            </a:r>
            <a:r>
              <a:rPr lang="en-US" i="1" dirty="0" err="1" smtClean="0"/>
              <a:t>Streiche</a:t>
            </a:r>
            <a:r>
              <a:rPr lang="en-US" i="1" dirty="0" smtClean="0"/>
              <a:t> </a:t>
            </a:r>
            <a:r>
              <a:rPr lang="en-US" dirty="0" smtClean="0"/>
              <a:t>(1895)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Also </a:t>
            </a:r>
            <a:r>
              <a:rPr lang="en-US" i="1" dirty="0" err="1" smtClean="0"/>
              <a:t>sprach</a:t>
            </a:r>
            <a:r>
              <a:rPr lang="en-US" i="1" dirty="0" smtClean="0"/>
              <a:t> Zarathustra </a:t>
            </a:r>
            <a:r>
              <a:rPr lang="en-US" dirty="0" smtClean="0"/>
              <a:t>(1896)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Quixote </a:t>
            </a:r>
            <a:r>
              <a:rPr lang="en-US" dirty="0" smtClean="0"/>
              <a:t>(1898)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Ein</a:t>
            </a:r>
            <a:r>
              <a:rPr lang="en-US" i="1" dirty="0" smtClean="0"/>
              <a:t> </a:t>
            </a:r>
            <a:r>
              <a:rPr lang="en-US" i="1" dirty="0" err="1" smtClean="0"/>
              <a:t>Heldenleben</a:t>
            </a:r>
            <a:r>
              <a:rPr lang="en-US" i="1" dirty="0" smtClean="0"/>
              <a:t> </a:t>
            </a:r>
            <a:r>
              <a:rPr lang="en-US" dirty="0" smtClean="0"/>
              <a:t>(1899)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8086" y="54102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Hypertechnique</a:t>
            </a:r>
            <a:r>
              <a:rPr lang="en-US" b="1" dirty="0" smtClean="0">
                <a:solidFill>
                  <a:srgbClr val="FF0000"/>
                </a:solidFill>
              </a:rPr>
              <a:t> – and close, vivid musical depiction of characters and narratives; audacious harmonies and dissonances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74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720" y="205740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By the 1890s:</a:t>
            </a:r>
            <a:endParaRPr lang="en-US" dirty="0"/>
          </a:p>
          <a:p>
            <a:pPr algn="ctr"/>
            <a:r>
              <a:rPr lang="en-US" dirty="0" smtClean="0"/>
              <a:t>The rise of new-generational “early modernism”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457771" y="1611362"/>
            <a:ext cx="621208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57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831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Tone Poems, 1888-1899: </a:t>
            </a:r>
          </a:p>
          <a:p>
            <a:pPr algn="ctr"/>
            <a:r>
              <a:rPr lang="en-US" b="1" dirty="0" smtClean="0"/>
              <a:t>Two Cycles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12479" y="1990864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Macbeth</a:t>
            </a:r>
            <a:r>
              <a:rPr lang="en-US" dirty="0" smtClean="0"/>
              <a:t> (1886-88)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Juan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Tod und </a:t>
            </a:r>
            <a:r>
              <a:rPr lang="en-US" i="1" dirty="0" err="1" smtClean="0"/>
              <a:t>Verklärung</a:t>
            </a:r>
            <a:r>
              <a:rPr lang="en-US" i="1" dirty="0" smtClean="0"/>
              <a:t>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Till </a:t>
            </a:r>
            <a:r>
              <a:rPr lang="en-US" i="1" dirty="0" err="1" smtClean="0"/>
              <a:t>Eulenspiegels</a:t>
            </a:r>
            <a:r>
              <a:rPr lang="en-US" i="1" dirty="0" smtClean="0"/>
              <a:t> </a:t>
            </a:r>
            <a:r>
              <a:rPr lang="en-US" i="1" dirty="0" err="1" smtClean="0"/>
              <a:t>lustige</a:t>
            </a:r>
            <a:r>
              <a:rPr lang="en-US" i="1" dirty="0" smtClean="0"/>
              <a:t> </a:t>
            </a:r>
            <a:r>
              <a:rPr lang="en-US" i="1" dirty="0" err="1" smtClean="0"/>
              <a:t>Streiche</a:t>
            </a:r>
            <a:r>
              <a:rPr lang="en-US" i="1" dirty="0" smtClean="0"/>
              <a:t> </a:t>
            </a:r>
            <a:r>
              <a:rPr lang="en-US" dirty="0" smtClean="0"/>
              <a:t>(1895)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Also </a:t>
            </a:r>
            <a:r>
              <a:rPr lang="en-US" i="1" dirty="0" err="1" smtClean="0"/>
              <a:t>sprach</a:t>
            </a:r>
            <a:r>
              <a:rPr lang="en-US" i="1" dirty="0" smtClean="0"/>
              <a:t> Zarathustra </a:t>
            </a:r>
            <a:r>
              <a:rPr lang="en-US" dirty="0" smtClean="0"/>
              <a:t>(1896)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Quixote </a:t>
            </a:r>
            <a:r>
              <a:rPr lang="en-US" dirty="0" smtClean="0"/>
              <a:t>(1898)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Ein</a:t>
            </a:r>
            <a:r>
              <a:rPr lang="en-US" i="1" dirty="0" smtClean="0"/>
              <a:t> </a:t>
            </a:r>
            <a:r>
              <a:rPr lang="en-US" i="1" dirty="0" err="1" smtClean="0"/>
              <a:t>Heldenleben</a:t>
            </a:r>
            <a:r>
              <a:rPr lang="en-US" i="1" dirty="0" smtClean="0"/>
              <a:t> </a:t>
            </a:r>
            <a:r>
              <a:rPr lang="en-US" dirty="0" smtClean="0"/>
              <a:t>(1899)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8086" y="54102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Hypertechnique</a:t>
            </a:r>
            <a:r>
              <a:rPr lang="en-US" b="1" dirty="0" smtClean="0">
                <a:solidFill>
                  <a:srgbClr val="FF0000"/>
                </a:solidFill>
              </a:rPr>
              <a:t> – and close, vivid musical depiction of characters and narratives; audacious harmonies and dissonances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3161" y="2575133"/>
            <a:ext cx="3273040" cy="387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07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" y="616527"/>
            <a:ext cx="3502659" cy="5333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586" y="62715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Strauss (1864-1949)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831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Tone Poems, 1888-1899: </a:t>
            </a:r>
          </a:p>
          <a:p>
            <a:pPr algn="ctr"/>
            <a:r>
              <a:rPr lang="en-US" b="1" dirty="0" smtClean="0"/>
              <a:t>Two Cycles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12479" y="1990864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Macbeth</a:t>
            </a:r>
            <a:r>
              <a:rPr lang="en-US" dirty="0" smtClean="0"/>
              <a:t> (1886-88)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Juan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Tod und </a:t>
            </a:r>
            <a:r>
              <a:rPr lang="en-US" i="1" dirty="0" err="1" smtClean="0"/>
              <a:t>Verklärung</a:t>
            </a:r>
            <a:r>
              <a:rPr lang="en-US" i="1" dirty="0" smtClean="0"/>
              <a:t> </a:t>
            </a:r>
            <a:r>
              <a:rPr lang="en-US" dirty="0" smtClean="0"/>
              <a:t>(1889)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Till </a:t>
            </a:r>
            <a:r>
              <a:rPr lang="en-US" i="1" dirty="0" err="1" smtClean="0"/>
              <a:t>Eulenspiegels</a:t>
            </a:r>
            <a:r>
              <a:rPr lang="en-US" i="1" dirty="0" smtClean="0"/>
              <a:t> </a:t>
            </a:r>
            <a:r>
              <a:rPr lang="en-US" i="1" dirty="0" err="1" smtClean="0"/>
              <a:t>lustige</a:t>
            </a:r>
            <a:r>
              <a:rPr lang="en-US" i="1" dirty="0" smtClean="0"/>
              <a:t> </a:t>
            </a:r>
            <a:r>
              <a:rPr lang="en-US" i="1" dirty="0" err="1" smtClean="0"/>
              <a:t>Streiche</a:t>
            </a:r>
            <a:r>
              <a:rPr lang="en-US" i="1" dirty="0" smtClean="0"/>
              <a:t> </a:t>
            </a:r>
            <a:r>
              <a:rPr lang="en-US" dirty="0" smtClean="0"/>
              <a:t>(1895)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Also </a:t>
            </a:r>
            <a:r>
              <a:rPr lang="en-US" i="1" dirty="0" err="1" smtClean="0"/>
              <a:t>sprach</a:t>
            </a:r>
            <a:r>
              <a:rPr lang="en-US" i="1" dirty="0" smtClean="0"/>
              <a:t> Zarathustra </a:t>
            </a:r>
            <a:r>
              <a:rPr lang="en-US" dirty="0" smtClean="0"/>
              <a:t>(1896)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Don Quixote </a:t>
            </a:r>
            <a:r>
              <a:rPr lang="en-US" dirty="0" smtClean="0"/>
              <a:t>(1898)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 smtClean="0"/>
              <a:t>Ein</a:t>
            </a:r>
            <a:r>
              <a:rPr lang="en-US" i="1" dirty="0" smtClean="0"/>
              <a:t> </a:t>
            </a:r>
            <a:r>
              <a:rPr lang="en-US" i="1" dirty="0" err="1" smtClean="0"/>
              <a:t>Heldenleben</a:t>
            </a:r>
            <a:r>
              <a:rPr lang="en-US" i="1" dirty="0" smtClean="0"/>
              <a:t> </a:t>
            </a:r>
            <a:r>
              <a:rPr lang="en-US" dirty="0" smtClean="0"/>
              <a:t>(1899)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8086" y="54102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Hypertechnique</a:t>
            </a:r>
            <a:r>
              <a:rPr lang="en-US" b="1" dirty="0" smtClean="0">
                <a:solidFill>
                  <a:srgbClr val="FF0000"/>
                </a:solidFill>
              </a:rPr>
              <a:t> – and close, vivid musical depiction of characters and narratives; audacious harmonies and dissonances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2479" y="3962399"/>
            <a:ext cx="2535252" cy="259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47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1967253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Some Early-Modernist Solutions: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Hypertechnique</a:t>
            </a:r>
            <a:r>
              <a:rPr lang="en-US" dirty="0" smtClean="0"/>
              <a:t>; orchestral virtuosity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Hyperemotionalism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Nervenkunst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2964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6620" y="6096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Puccini, </a:t>
            </a:r>
            <a:r>
              <a:rPr lang="en-US" i="1" dirty="0" smtClean="0"/>
              <a:t>La </a:t>
            </a:r>
            <a:r>
              <a:rPr lang="en-US" i="1" dirty="0" err="1" smtClean="0"/>
              <a:t>Boheme</a:t>
            </a:r>
            <a:r>
              <a:rPr lang="en-US" dirty="0" smtClean="0"/>
              <a:t> (1896), “O soave </a:t>
            </a:r>
            <a:r>
              <a:rPr lang="en-US" dirty="0" err="1" smtClean="0"/>
              <a:t>fanciulla</a:t>
            </a:r>
            <a:r>
              <a:rPr lang="en-US" dirty="0" smtClean="0"/>
              <a:t>”</a:t>
            </a:r>
          </a:p>
          <a:p>
            <a:pPr algn="ctr"/>
            <a:r>
              <a:rPr lang="en-US" dirty="0" smtClean="0"/>
              <a:t>Luciano Pavarotti, Renata Scotto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257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60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584473" cy="4591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09675"/>
            <a:ext cx="3533775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2458" y="6172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12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1967253"/>
            <a:ext cx="441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Some Early-Modernist Solutions: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Hypertechnique</a:t>
            </a:r>
            <a:r>
              <a:rPr lang="en-US" dirty="0" smtClean="0"/>
              <a:t>; orchestral virtuosity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Hyperemotionalism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Nervenkunst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Nationalistic “modern primitivism”</a:t>
            </a:r>
          </a:p>
        </p:txBody>
      </p:sp>
    </p:spTree>
    <p:extLst>
      <p:ext uri="{BB962C8B-B14F-4D97-AF65-F5344CB8AC3E}">
        <p14:creationId xmlns:p14="http://schemas.microsoft.com/office/powerpoint/2010/main" val="2982964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2383"/>
            <a:ext cx="3610303" cy="5222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7448" y="630109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Jean Sibelius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2672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Finlandia</a:t>
            </a:r>
            <a:r>
              <a:rPr lang="en-US" dirty="0" smtClean="0"/>
              <a:t> (1899)</a:t>
            </a:r>
          </a:p>
          <a:p>
            <a:endParaRPr lang="en-US" dirty="0"/>
          </a:p>
          <a:p>
            <a:r>
              <a:rPr lang="en-US" dirty="0" smtClean="0"/>
              <a:t>Symphony No. 1 (1899)</a:t>
            </a:r>
          </a:p>
          <a:p>
            <a:endParaRPr lang="en-US" dirty="0"/>
          </a:p>
          <a:p>
            <a:r>
              <a:rPr lang="en-US" dirty="0" smtClean="0"/>
              <a:t>Symphony No. 2 (1902)</a:t>
            </a:r>
          </a:p>
          <a:p>
            <a:endParaRPr lang="en-US" dirty="0"/>
          </a:p>
          <a:p>
            <a:r>
              <a:rPr lang="en-US" dirty="0" smtClean="0"/>
              <a:t>(seven symphonies by the mid-1920s)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85800"/>
            <a:ext cx="4724400" cy="32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78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2383"/>
            <a:ext cx="3610303" cy="5222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7448" y="630109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Jean Sibelius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2672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Finlandia</a:t>
            </a:r>
            <a:r>
              <a:rPr lang="en-US" dirty="0" smtClean="0"/>
              <a:t> (1899)</a:t>
            </a:r>
          </a:p>
          <a:p>
            <a:endParaRPr lang="en-US" dirty="0"/>
          </a:p>
          <a:p>
            <a:r>
              <a:rPr lang="en-US" dirty="0" smtClean="0"/>
              <a:t>Symphony No. 1 (1899)</a:t>
            </a:r>
          </a:p>
          <a:p>
            <a:endParaRPr lang="en-US" dirty="0"/>
          </a:p>
          <a:p>
            <a:r>
              <a:rPr lang="en-US" dirty="0" smtClean="0"/>
              <a:t>Symphony No. 2 (1902)</a:t>
            </a:r>
          </a:p>
          <a:p>
            <a:endParaRPr lang="en-US" dirty="0"/>
          </a:p>
          <a:p>
            <a:r>
              <a:rPr lang="en-US" dirty="0" smtClean="0"/>
              <a:t>(seven symphonies by the mid-1920s)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85800"/>
            <a:ext cx="4724400" cy="3275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305" y="4267200"/>
            <a:ext cx="2057695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28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1967253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Some Early-Modernist Solutions: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Hypertechnique</a:t>
            </a:r>
            <a:r>
              <a:rPr lang="en-US" dirty="0" smtClean="0"/>
              <a:t>; orchestral virtuosity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Hyperemotionalism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Nervenkunst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Nationalistic “modern primitivism”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Hyper-monumentality and inclusiveness (the aesthetic of the colossal)</a:t>
            </a:r>
          </a:p>
        </p:txBody>
      </p:sp>
    </p:spTree>
    <p:extLst>
      <p:ext uri="{BB962C8B-B14F-4D97-AF65-F5344CB8AC3E}">
        <p14:creationId xmlns:p14="http://schemas.microsoft.com/office/powerpoint/2010/main" val="2982964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458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Early Modernism: The Generation of the 1860s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0262" y="1981200"/>
            <a:ext cx="22582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Janáček</a:t>
            </a:r>
            <a:r>
              <a:rPr lang="en-US" dirty="0" smtClean="0"/>
              <a:t> (1854)</a:t>
            </a:r>
          </a:p>
          <a:p>
            <a:r>
              <a:rPr lang="en-US" dirty="0" smtClean="0"/>
              <a:t>Elgar (1857)</a:t>
            </a:r>
          </a:p>
          <a:p>
            <a:r>
              <a:rPr lang="en-US" dirty="0" smtClean="0"/>
              <a:t>Puccini (1858)</a:t>
            </a:r>
          </a:p>
          <a:p>
            <a:r>
              <a:rPr lang="en-US" dirty="0" smtClean="0"/>
              <a:t>Mahler (1860)</a:t>
            </a:r>
          </a:p>
          <a:p>
            <a:r>
              <a:rPr lang="en-US" dirty="0" smtClean="0"/>
              <a:t>Wolf (1860)</a:t>
            </a:r>
          </a:p>
          <a:p>
            <a:r>
              <a:rPr lang="en-US" dirty="0" smtClean="0"/>
              <a:t>Debussy (1862)</a:t>
            </a:r>
          </a:p>
          <a:p>
            <a:r>
              <a:rPr lang="en-US" dirty="0" smtClean="0"/>
              <a:t>Delius (1862)</a:t>
            </a:r>
          </a:p>
          <a:p>
            <a:r>
              <a:rPr lang="en-US" dirty="0" smtClean="0"/>
              <a:t>R. Strauss (1864)</a:t>
            </a:r>
          </a:p>
          <a:p>
            <a:r>
              <a:rPr lang="en-US" dirty="0" err="1" smtClean="0"/>
              <a:t>Dukas</a:t>
            </a:r>
            <a:r>
              <a:rPr lang="en-US" dirty="0" smtClean="0"/>
              <a:t> (1865)</a:t>
            </a:r>
          </a:p>
          <a:p>
            <a:r>
              <a:rPr lang="en-US" dirty="0" smtClean="0"/>
              <a:t>Glazunov (1865)</a:t>
            </a:r>
          </a:p>
          <a:p>
            <a:r>
              <a:rPr lang="en-US" dirty="0" smtClean="0"/>
              <a:t>Nielsen (1865)</a:t>
            </a:r>
          </a:p>
          <a:p>
            <a:r>
              <a:rPr lang="en-US" dirty="0" smtClean="0"/>
              <a:t>Sibelius (1865)</a:t>
            </a:r>
          </a:p>
          <a:p>
            <a:r>
              <a:rPr lang="en-US" dirty="0" smtClean="0"/>
              <a:t>Busoni (1866)</a:t>
            </a:r>
          </a:p>
          <a:p>
            <a:r>
              <a:rPr lang="en-US" dirty="0" smtClean="0"/>
              <a:t>Satie (1866)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1967253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Some Early-Modernist Solutions: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Hypertechnique</a:t>
            </a:r>
            <a:r>
              <a:rPr lang="en-US" dirty="0" smtClean="0"/>
              <a:t>; orchestral virtuosity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Hyperemotionalism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Nervenkunst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Nationalistic “modern primitivism”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Hyper-monumentality and inclusiveness (the aesthetic of the colossal)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772632"/>
            <a:ext cx="1447993" cy="20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9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157223" y="3657198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52023" y="1895961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27036" y="3649766"/>
            <a:ext cx="381000" cy="381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00023" y="318126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9660" y="1807832"/>
            <a:ext cx="1481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Performers and performance venues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4267912"/>
            <a:ext cx="146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Journalists, critics, educators, patrons, </a:t>
            </a:r>
          </a:p>
          <a:p>
            <a:r>
              <a:rPr lang="en-US" dirty="0"/>
              <a:t>p</a:t>
            </a:r>
            <a:r>
              <a:rPr lang="en-US" dirty="0" smtClean="0"/>
              <a:t>ublishers, facilitators</a:t>
            </a:r>
          </a:p>
        </p:txBody>
      </p:sp>
      <p:cxnSp>
        <p:nvCxnSpPr>
          <p:cNvPr id="10" name="Straight Connector 9"/>
          <p:cNvCxnSpPr>
            <a:stCxn id="3" idx="5"/>
            <a:endCxn id="12" idx="1"/>
          </p:cNvCxnSpPr>
          <p:nvPr/>
        </p:nvCxnSpPr>
        <p:spPr>
          <a:xfrm>
            <a:off x="2482427" y="3982402"/>
            <a:ext cx="1743005" cy="12828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3"/>
            <a:endCxn id="12" idx="7"/>
          </p:cNvCxnSpPr>
          <p:nvPr/>
        </p:nvCxnSpPr>
        <p:spPr>
          <a:xfrm flipH="1">
            <a:off x="4494840" y="3974970"/>
            <a:ext cx="1787992" cy="1290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4" idx="5"/>
          </p:cNvCxnSpPr>
          <p:nvPr/>
        </p:nvCxnSpPr>
        <p:spPr>
          <a:xfrm>
            <a:off x="4377227" y="2221165"/>
            <a:ext cx="2040309" cy="16704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169636" y="5213181"/>
            <a:ext cx="381000" cy="3556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0" y="5778847"/>
            <a:ext cx="146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Listeners</a:t>
            </a:r>
          </a:p>
          <a:p>
            <a:r>
              <a:rPr lang="en-US" sz="1200" dirty="0" smtClean="0"/>
              <a:t>(educated middle </a:t>
            </a:r>
          </a:p>
          <a:p>
            <a:r>
              <a:rPr lang="en-US" sz="1200" dirty="0" smtClean="0"/>
              <a:t>or upper class: consumer demand)</a:t>
            </a:r>
            <a:endParaRPr lang="en-US" sz="1200" dirty="0"/>
          </a:p>
        </p:txBody>
      </p:sp>
      <p:cxnSp>
        <p:nvCxnSpPr>
          <p:cNvPr id="22" name="Straight Connector 21"/>
          <p:cNvCxnSpPr>
            <a:stCxn id="5" idx="2"/>
            <a:endCxn id="3" idx="6"/>
          </p:cNvCxnSpPr>
          <p:nvPr/>
        </p:nvCxnSpPr>
        <p:spPr>
          <a:xfrm flipH="1">
            <a:off x="2538223" y="3840266"/>
            <a:ext cx="3688813" cy="74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439820" y="2042585"/>
            <a:ext cx="1763106" cy="1805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4"/>
            <a:endCxn id="12" idx="0"/>
          </p:cNvCxnSpPr>
          <p:nvPr/>
        </p:nvCxnSpPr>
        <p:spPr>
          <a:xfrm>
            <a:off x="4242523" y="2276961"/>
            <a:ext cx="117613" cy="29362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324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3974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no holds barred.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3974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5029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no holds 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</a:t>
            </a:r>
            <a:r>
              <a:rPr lang="en-US" sz="1400" dirty="0" smtClean="0"/>
              <a:t>.”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3974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no holds 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73974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no holds 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496017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Mahler, Symphony No. 2 (1894), “Resurrection”: the final goal at the end of the finale: “</a:t>
            </a:r>
            <a:r>
              <a:rPr lang="en-US" sz="1200" dirty="0" err="1" smtClean="0"/>
              <a:t>Auferstehen</a:t>
            </a:r>
            <a:r>
              <a:rPr lang="en-US" sz="1200" dirty="0" smtClean="0"/>
              <a:t>!”; “Arise!”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9778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</a:t>
            </a:r>
            <a:r>
              <a:rPr lang="en-US" sz="1400" dirty="0"/>
              <a:t>ecstatic </a:t>
            </a:r>
            <a:r>
              <a:rPr lang="en-US" sz="1400" dirty="0" smtClean="0"/>
              <a:t>triumph, juxtaposed and often conflicting with or undercutting each other.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20374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ecstatic 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9938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</a:t>
            </a:r>
            <a:r>
              <a:rPr lang="en-US" sz="1400" dirty="0"/>
              <a:t>ecstatic </a:t>
            </a:r>
            <a:r>
              <a:rPr lang="en-US" sz="1400" dirty="0" smtClean="0"/>
              <a:t>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45720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Vocal sections in Symphonies No. 2, 3, 4, and 8:  </a:t>
            </a:r>
          </a:p>
          <a:p>
            <a:r>
              <a:rPr lang="en-US" sz="1200" dirty="0"/>
              <a:t>           2, 3, and 4 interpolate Lieder as individual movements. </a:t>
            </a:r>
          </a:p>
        </p:txBody>
      </p:sp>
    </p:spTree>
    <p:extLst>
      <p:ext uri="{BB962C8B-B14F-4D97-AF65-F5344CB8AC3E}">
        <p14:creationId xmlns:p14="http://schemas.microsoft.com/office/powerpoint/2010/main" val="3039938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</a:t>
            </a:r>
            <a:r>
              <a:rPr lang="en-US" sz="1400" dirty="0"/>
              <a:t>ecstatic </a:t>
            </a:r>
            <a:r>
              <a:rPr lang="en-US" sz="1400" dirty="0" smtClean="0"/>
              <a:t>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4572000"/>
            <a:ext cx="441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Vocal sections in Symphonies </a:t>
            </a:r>
            <a:r>
              <a:rPr lang="en-US" sz="1200" dirty="0"/>
              <a:t>No. 2, 3, 4, and </a:t>
            </a:r>
            <a:r>
              <a:rPr lang="en-US" sz="1200" dirty="0" smtClean="0"/>
              <a:t>8: 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2, 3, and 4 interpolate Lieder as individual movements. </a:t>
            </a:r>
          </a:p>
          <a:p>
            <a:endParaRPr lang="en-US" sz="1200" dirty="0"/>
          </a:p>
          <a:p>
            <a:r>
              <a:rPr lang="en-US" sz="1200" dirty="0" smtClean="0"/>
              <a:t>Music from pre-existing songs, shorn of their original texts, appears in Symphonies 1 and 2.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9938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</a:t>
            </a:r>
            <a:r>
              <a:rPr lang="en-US" sz="1400" dirty="0"/>
              <a:t>ecstatic </a:t>
            </a:r>
            <a:r>
              <a:rPr lang="en-US" sz="1400" dirty="0" smtClean="0"/>
              <a:t>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4572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Vocal sections in Symphonies </a:t>
            </a:r>
            <a:r>
              <a:rPr lang="en-US" sz="1200" dirty="0"/>
              <a:t>No. 2, 3, 4, and </a:t>
            </a:r>
            <a:r>
              <a:rPr lang="en-US" sz="1200" dirty="0" smtClean="0"/>
              <a:t>8: 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2, 3, and 4 interpolate Lieder as individual movements. </a:t>
            </a:r>
          </a:p>
          <a:p>
            <a:endParaRPr lang="en-US" sz="1200" dirty="0"/>
          </a:p>
          <a:p>
            <a:r>
              <a:rPr lang="en-US" sz="1200" dirty="0" smtClean="0"/>
              <a:t>Music from pre-existing songs, shorn of their original texts, appears in Symphonies 1 and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5638800"/>
            <a:ext cx="3505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E.g., the melody of “</a:t>
            </a:r>
            <a:r>
              <a:rPr lang="en-US" sz="1100" dirty="0" err="1" smtClean="0"/>
              <a:t>Ging</a:t>
            </a:r>
            <a:r>
              <a:rPr lang="en-US" sz="1100" dirty="0" smtClean="0"/>
              <a:t> </a:t>
            </a:r>
            <a:r>
              <a:rPr lang="en-US" sz="1100" dirty="0" err="1" smtClean="0"/>
              <a:t>heut</a:t>
            </a:r>
            <a:r>
              <a:rPr lang="en-US" sz="1100" dirty="0" smtClean="0"/>
              <a:t>’ Morgen” from </a:t>
            </a:r>
            <a:r>
              <a:rPr lang="en-US" sz="1100" i="1" dirty="0" smtClean="0"/>
              <a:t>Lieder </a:t>
            </a:r>
            <a:r>
              <a:rPr lang="en-US" sz="1100" i="1" dirty="0" err="1" smtClean="0"/>
              <a:t>eines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fahrenden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Gesellen</a:t>
            </a:r>
            <a:r>
              <a:rPr lang="en-US" sz="1100" dirty="0" smtClean="0"/>
              <a:t> (c. 1884) turned into the exposition of the first movement of Symphony No. 1 (1889ff)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02634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92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09600"/>
            <a:ext cx="8921613" cy="6113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048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Mahler, </a:t>
            </a:r>
            <a:r>
              <a:rPr lang="en-US" i="1" dirty="0" smtClean="0"/>
              <a:t>Lieder </a:t>
            </a:r>
            <a:r>
              <a:rPr lang="en-US" i="1" dirty="0" err="1" smtClean="0"/>
              <a:t>eines</a:t>
            </a:r>
            <a:r>
              <a:rPr lang="en-US" i="1" dirty="0" smtClean="0"/>
              <a:t> </a:t>
            </a:r>
            <a:r>
              <a:rPr lang="en-US" i="1" dirty="0" err="1" smtClean="0"/>
              <a:t>fahrenden</a:t>
            </a:r>
            <a:r>
              <a:rPr lang="en-US" i="1" dirty="0" smtClean="0"/>
              <a:t> </a:t>
            </a:r>
            <a:r>
              <a:rPr lang="en-US" i="1" dirty="0" err="1" smtClean="0"/>
              <a:t>Gesellen</a:t>
            </a:r>
            <a:r>
              <a:rPr lang="en-US" i="1" dirty="0" smtClean="0"/>
              <a:t> </a:t>
            </a:r>
            <a:r>
              <a:rPr lang="en-US" dirty="0" smtClean="0"/>
              <a:t>(1884-85, orig. voice and piano)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26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44"/>
            <a:ext cx="9144000" cy="62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68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44"/>
            <a:ext cx="9144000" cy="6266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44"/>
            <a:ext cx="9144000" cy="62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4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44"/>
            <a:ext cx="9144000" cy="626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55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4710546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66800"/>
            <a:ext cx="4291446" cy="5553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646" y="4953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Mahler, Symphony No. 1 (1889-1899)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14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</a:t>
            </a:r>
            <a:r>
              <a:rPr lang="en-US" sz="1400" dirty="0"/>
              <a:t>ecstatic </a:t>
            </a:r>
            <a:r>
              <a:rPr lang="en-US" sz="1400" dirty="0" smtClean="0"/>
              <a:t>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4572000"/>
            <a:ext cx="44196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Vocal sections in Symphonies No. 2, 3, 4, and 8:  </a:t>
            </a:r>
          </a:p>
          <a:p>
            <a:r>
              <a:rPr lang="en-US" sz="1200" dirty="0"/>
              <a:t>           2, 3, and 4 interpolate Lieder as individual movements. </a:t>
            </a:r>
          </a:p>
          <a:p>
            <a:endParaRPr lang="en-US" sz="1200" dirty="0"/>
          </a:p>
          <a:p>
            <a:r>
              <a:rPr lang="en-US" sz="1200" dirty="0" smtClean="0"/>
              <a:t>Music from pre-existing songs, shorn of their original texts, appears in Symphonies 1 and 2.</a:t>
            </a:r>
          </a:p>
          <a:p>
            <a:endParaRPr lang="en-US" sz="1200" dirty="0"/>
          </a:p>
          <a:p>
            <a:r>
              <a:rPr lang="en-US" sz="1200" dirty="0" smtClean="0"/>
              <a:t>The flip side of Wagner’s reform of opera?; the symphony as a kind of </a:t>
            </a:r>
            <a:r>
              <a:rPr lang="en-US" sz="1200" i="1" dirty="0" smtClean="0"/>
              <a:t>Gesamtkunstwerk</a:t>
            </a:r>
            <a:r>
              <a:rPr lang="en-US" sz="1200" dirty="0" smtClean="0"/>
              <a:t> (merging symphony, Lied, and cantata</a:t>
            </a:r>
            <a:r>
              <a:rPr lang="en-US" sz="1200" dirty="0"/>
              <a:t>?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5511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ecstatic 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  <a:p>
            <a:endParaRPr lang="en-US" sz="1400" dirty="0"/>
          </a:p>
          <a:p>
            <a:r>
              <a:rPr lang="en-US" sz="1400" dirty="0" smtClean="0"/>
              <a:t>Inclusions of moods and styles previously thought as unfit for the “elevated” symphony: the ugly, the grotesque, the absurd, the banal, the empty, the culturally marginalized or rejected; “the whole truth” must be confronted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9938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ecstatic 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  <a:p>
            <a:endParaRPr lang="en-US" sz="1400" dirty="0"/>
          </a:p>
          <a:p>
            <a:r>
              <a:rPr lang="en-US" sz="1400" dirty="0" smtClean="0"/>
              <a:t>Inclusions of moods and styles previously thought as unfit for the “elevated” symphony: the ugly, the grotesque, the absurd, the banal, the empty, the culturally marginalized or rejected; “the whole truth” must be confronted.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334000" y="5808739"/>
            <a:ext cx="205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Symphony No. 1, movement 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02776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4592783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3" y="838200"/>
            <a:ext cx="4121727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646" y="4953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Mahler, Symphony No. 1 (1889-1899)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66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69578"/>
            <a:ext cx="4191000" cy="54236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69409"/>
            <a:ext cx="4087092" cy="5289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646" y="4953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Mahler, Symphony No. 1 (1889-1899)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66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7658" y="2002784"/>
            <a:ext cx="3352800" cy="137160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1258" y="245998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5758" y="245998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(Potential) Audience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28658" y="2459984"/>
            <a:ext cx="283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“Institution of Art Music”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14258" y="2633968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33758" y="264465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7587" y="38100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Universities, conservatories, “music education” and curricula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7836" y="685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By the 1870s and 1880s:</a:t>
            </a:r>
          </a:p>
          <a:p>
            <a:pPr algn="ctr"/>
            <a:r>
              <a:rPr lang="en-US" dirty="0" smtClean="0"/>
              <a:t>The fuller consolidation of the Institution of Art 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87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087"/>
            <a:ext cx="9144000" cy="33698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257800"/>
            <a:ext cx="647700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Jacques </a:t>
            </a:r>
            <a:r>
              <a:rPr lang="en-US" sz="1100" dirty="0" err="1" smtClean="0"/>
              <a:t>Callot</a:t>
            </a:r>
            <a:r>
              <a:rPr lang="en-US" sz="1100" dirty="0" smtClean="0"/>
              <a:t> ([17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c. French engraver])</a:t>
            </a:r>
          </a:p>
          <a:p>
            <a:pPr algn="ctr"/>
            <a:r>
              <a:rPr lang="en-US" sz="1400" dirty="0" smtClean="0"/>
              <a:t>Moritz von </a:t>
            </a:r>
            <a:r>
              <a:rPr lang="en-US" sz="1400" dirty="0" err="1" smtClean="0"/>
              <a:t>Schwind</a:t>
            </a:r>
            <a:r>
              <a:rPr lang="en-US" sz="1400" dirty="0" smtClean="0"/>
              <a:t> (woodcut, 1850), “The Huntsman’s Funeral Procession” </a:t>
            </a:r>
          </a:p>
          <a:p>
            <a:pPr algn="ctr"/>
            <a:r>
              <a:rPr lang="en-US" sz="1400" dirty="0" smtClean="0"/>
              <a:t>(included in children’s books of the later 19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century)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(cf. E.T.A. Hoffmann, “</a:t>
            </a:r>
            <a:r>
              <a:rPr lang="en-US" sz="1400" dirty="0" err="1" smtClean="0"/>
              <a:t>Phantasiestücke</a:t>
            </a:r>
            <a:r>
              <a:rPr lang="en-US" sz="1400" dirty="0" smtClean="0"/>
              <a:t> in </a:t>
            </a:r>
            <a:r>
              <a:rPr lang="en-US" sz="1400" dirty="0" err="1" smtClean="0"/>
              <a:t>Callot’s</a:t>
            </a:r>
            <a:r>
              <a:rPr lang="en-US" sz="1400" dirty="0" smtClean="0"/>
              <a:t> </a:t>
            </a:r>
            <a:r>
              <a:rPr lang="en-US" sz="1400" dirty="0" err="1" smtClean="0"/>
              <a:t>Manier</a:t>
            </a:r>
            <a:r>
              <a:rPr lang="en-US" sz="1400" dirty="0" smtClean="0"/>
              <a:t>”)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6096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Mahler, Symphony No. 1, third movement</a:t>
            </a:r>
          </a:p>
        </p:txBody>
      </p:sp>
    </p:spTree>
    <p:extLst>
      <p:ext uri="{BB962C8B-B14F-4D97-AF65-F5344CB8AC3E}">
        <p14:creationId xmlns:p14="http://schemas.microsoft.com/office/powerpoint/2010/main" val="24478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ecstatic 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  <a:p>
            <a:endParaRPr lang="en-US" sz="1400" dirty="0"/>
          </a:p>
          <a:p>
            <a:r>
              <a:rPr lang="en-US" sz="1400" dirty="0" smtClean="0"/>
              <a:t>Inclusions of moods and styles previously thought as unfit for the “elevated” symphony: the ugly, the grotesque, the absurd, the banal, the empty, the culturally marginalized or rejected; “the whole truth” must be confronted.</a:t>
            </a:r>
          </a:p>
          <a:p>
            <a:endParaRPr lang="en-US" sz="1400" dirty="0"/>
          </a:p>
          <a:p>
            <a:r>
              <a:rPr lang="en-US" sz="1400" dirty="0" smtClean="0"/>
              <a:t>Juxtaposed with passages of deeply felt longing and sentimentality—as if grieving for a world of now-lost meaning.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7307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896034"/>
            <a:ext cx="3693680" cy="519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95400"/>
            <a:ext cx="4953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Explicit </a:t>
            </a:r>
            <a:r>
              <a:rPr lang="en-US" sz="1400" dirty="0" err="1" smtClean="0"/>
              <a:t>ultimacy</a:t>
            </a:r>
            <a:r>
              <a:rPr lang="en-US" sz="1400" dirty="0" smtClean="0"/>
              <a:t> of the symphonic project: the symphony exists to confront basic questions of existence at their extremes; </a:t>
            </a:r>
            <a:r>
              <a:rPr lang="en-US" sz="1400" dirty="0"/>
              <a:t>no holds </a:t>
            </a:r>
            <a:r>
              <a:rPr lang="en-US" sz="1400" dirty="0" smtClean="0"/>
              <a:t>barred.</a:t>
            </a:r>
          </a:p>
          <a:p>
            <a:endParaRPr lang="en-US" sz="1400" dirty="0"/>
          </a:p>
          <a:p>
            <a:r>
              <a:rPr lang="en-US" sz="1400" dirty="0"/>
              <a:t>“A symphony is like the world: it must include everything.”</a:t>
            </a:r>
          </a:p>
          <a:p>
            <a:endParaRPr lang="en-US" sz="1400" dirty="0"/>
          </a:p>
          <a:p>
            <a:r>
              <a:rPr lang="en-US" sz="1400" dirty="0" smtClean="0"/>
              <a:t>Thus: “philosophical” symphonies: ultimate struggles of life, death, and desperate quests for meaning—or its dizzying absence—in the modernizing world.</a:t>
            </a:r>
          </a:p>
          <a:p>
            <a:endParaRPr lang="en-US" sz="1400" dirty="0"/>
          </a:p>
          <a:p>
            <a:r>
              <a:rPr lang="en-US" sz="1400" dirty="0" smtClean="0"/>
              <a:t>Hyper-earnestness: existential despair and ecstatic triumph, juxtaposed and often conflicting with or undercutting each other.</a:t>
            </a:r>
          </a:p>
          <a:p>
            <a:endParaRPr lang="en-US" sz="1400" dirty="0"/>
          </a:p>
          <a:p>
            <a:r>
              <a:rPr lang="en-US" sz="1400" dirty="0" smtClean="0"/>
              <a:t>Merging/blending of vocal music into some symphonies: soloists (e.g., Lieder) or chorus.</a:t>
            </a:r>
          </a:p>
          <a:p>
            <a:endParaRPr lang="en-US" sz="1400" dirty="0"/>
          </a:p>
          <a:p>
            <a:r>
              <a:rPr lang="en-US" sz="1400" dirty="0" smtClean="0"/>
              <a:t>Inclusions of moods and styles previously thought as unfit for the “elevated” symphony: the ugly, the grotesque, the absurd, the banal, the empty, the culturally marginalized or rejected; “the whole truth” must be confronted.</a:t>
            </a:r>
          </a:p>
          <a:p>
            <a:endParaRPr lang="en-US" sz="1400" dirty="0"/>
          </a:p>
          <a:p>
            <a:r>
              <a:rPr lang="en-US" sz="1400" dirty="0" smtClean="0"/>
              <a:t>Juxtaposed with passages of deeply felt longing and sentimentality—as if grieving for a world of now-lost meaning.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728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Hypermonumentality</a:t>
            </a:r>
            <a:r>
              <a:rPr lang="en-US" dirty="0" smtClean="0"/>
              <a:t>: the aesthetic</a:t>
            </a:r>
          </a:p>
          <a:p>
            <a:r>
              <a:rPr lang="en-US" dirty="0" smtClean="0"/>
              <a:t>of the colossal; the </a:t>
            </a:r>
            <a:r>
              <a:rPr lang="en-US" i="1" dirty="0" smtClean="0"/>
              <a:t>magnum opus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6342936"/>
            <a:ext cx="327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Symphony No. 1, finale, secondary theme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69285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0976" y="-304800"/>
            <a:ext cx="9372600" cy="7239000"/>
          </a:xfrm>
          <a:prstGeom prst="rect">
            <a:avLst/>
          </a:prstGeom>
          <a:solidFill>
            <a:srgbClr val="FFC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4" y="533400"/>
            <a:ext cx="4791912" cy="5989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93" y="1498363"/>
            <a:ext cx="3980082" cy="41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69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55498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Mahler: Conducting Positions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2" y="1295400"/>
            <a:ext cx="4084319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602336"/>
            <a:ext cx="3886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1880-83: Linz, </a:t>
            </a:r>
            <a:r>
              <a:rPr lang="en-US" sz="1600" dirty="0" err="1" smtClean="0"/>
              <a:t>Laibach</a:t>
            </a:r>
            <a:r>
              <a:rPr lang="en-US" sz="1600" dirty="0" smtClean="0"/>
              <a:t> (Ljubljana [Slovenia])</a:t>
            </a:r>
          </a:p>
          <a:p>
            <a:endParaRPr lang="en-US" sz="1600" dirty="0"/>
          </a:p>
          <a:p>
            <a:r>
              <a:rPr lang="en-US" sz="1600" dirty="0" smtClean="0"/>
              <a:t>1883: </a:t>
            </a:r>
            <a:r>
              <a:rPr lang="en-US" sz="1600" dirty="0" err="1" smtClean="0"/>
              <a:t>Olmütz</a:t>
            </a:r>
            <a:r>
              <a:rPr lang="en-US" sz="1600" dirty="0" smtClean="0"/>
              <a:t> (Olomouc, [Moravia])</a:t>
            </a:r>
          </a:p>
          <a:p>
            <a:endParaRPr lang="en-US" sz="1600" dirty="0"/>
          </a:p>
          <a:p>
            <a:r>
              <a:rPr lang="en-US" sz="1600" dirty="0" smtClean="0"/>
              <a:t>1883-85: Kassel</a:t>
            </a:r>
          </a:p>
          <a:p>
            <a:endParaRPr lang="en-US" sz="1600" dirty="0"/>
          </a:p>
          <a:p>
            <a:r>
              <a:rPr lang="en-US" sz="1600" dirty="0" smtClean="0"/>
              <a:t>1885-86: Prague</a:t>
            </a:r>
          </a:p>
          <a:p>
            <a:endParaRPr lang="en-US" sz="1600" dirty="0"/>
          </a:p>
          <a:p>
            <a:r>
              <a:rPr lang="en-US" sz="1600" dirty="0" smtClean="0"/>
              <a:t>1886-88: Leipzig</a:t>
            </a:r>
          </a:p>
          <a:p>
            <a:endParaRPr lang="en-US" sz="1600" dirty="0"/>
          </a:p>
          <a:p>
            <a:r>
              <a:rPr lang="en-US" sz="1600" dirty="0" smtClean="0"/>
              <a:t>1888-91: Budapest</a:t>
            </a:r>
          </a:p>
          <a:p>
            <a:endParaRPr lang="en-US" sz="1600" dirty="0"/>
          </a:p>
          <a:p>
            <a:r>
              <a:rPr lang="en-US" sz="1600" dirty="0" smtClean="0"/>
              <a:t>1891-97: Hamburg</a:t>
            </a:r>
          </a:p>
          <a:p>
            <a:endParaRPr lang="en-US" sz="1600" dirty="0"/>
          </a:p>
          <a:p>
            <a:r>
              <a:rPr lang="en-US" sz="1600" dirty="0" smtClean="0"/>
              <a:t>1897-1908: Vienna</a:t>
            </a:r>
          </a:p>
          <a:p>
            <a:endParaRPr lang="en-US" sz="1600" dirty="0"/>
          </a:p>
          <a:p>
            <a:r>
              <a:rPr lang="en-US" sz="1600" dirty="0" smtClean="0"/>
              <a:t>1908-11: New York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3333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55498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Mahler: Conducting Positions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2" y="1295400"/>
            <a:ext cx="4084319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1602336"/>
            <a:ext cx="3886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1880-83: Linz, </a:t>
            </a:r>
            <a:r>
              <a:rPr lang="en-US" sz="1600" dirty="0" err="1" smtClean="0"/>
              <a:t>Laibach</a:t>
            </a:r>
            <a:r>
              <a:rPr lang="en-US" sz="1600" dirty="0" smtClean="0"/>
              <a:t> (Ljubljana [Slovenia])</a:t>
            </a:r>
          </a:p>
          <a:p>
            <a:endParaRPr lang="en-US" sz="1600" dirty="0"/>
          </a:p>
          <a:p>
            <a:r>
              <a:rPr lang="en-US" sz="1600" dirty="0" smtClean="0"/>
              <a:t>1883: </a:t>
            </a:r>
            <a:r>
              <a:rPr lang="en-US" sz="1600" dirty="0" err="1" smtClean="0"/>
              <a:t>Olmütz</a:t>
            </a:r>
            <a:r>
              <a:rPr lang="en-US" sz="1600" dirty="0" smtClean="0"/>
              <a:t> (Olomouc, [Moravia])</a:t>
            </a:r>
          </a:p>
          <a:p>
            <a:endParaRPr lang="en-US" sz="1600" dirty="0"/>
          </a:p>
          <a:p>
            <a:r>
              <a:rPr lang="en-US" sz="1600" dirty="0" smtClean="0"/>
              <a:t>1883-85: Kassel</a:t>
            </a:r>
          </a:p>
          <a:p>
            <a:endParaRPr lang="en-US" sz="1600" dirty="0"/>
          </a:p>
          <a:p>
            <a:r>
              <a:rPr lang="en-US" sz="1600" dirty="0" smtClean="0"/>
              <a:t>1885-86: Prague</a:t>
            </a:r>
          </a:p>
          <a:p>
            <a:endParaRPr lang="en-US" sz="1600" dirty="0"/>
          </a:p>
          <a:p>
            <a:r>
              <a:rPr lang="en-US" sz="1600" dirty="0" smtClean="0"/>
              <a:t>1886-88: Leipzig</a:t>
            </a:r>
          </a:p>
          <a:p>
            <a:endParaRPr lang="en-US" sz="1600" dirty="0"/>
          </a:p>
          <a:p>
            <a:r>
              <a:rPr lang="en-US" sz="1600" dirty="0" smtClean="0"/>
              <a:t>1888-91: Budapest</a:t>
            </a:r>
          </a:p>
          <a:p>
            <a:endParaRPr lang="en-US" sz="1600" dirty="0"/>
          </a:p>
          <a:p>
            <a:r>
              <a:rPr lang="en-US" sz="1600" dirty="0" smtClean="0"/>
              <a:t>1891-97: Hamburg</a:t>
            </a:r>
          </a:p>
          <a:p>
            <a:endParaRPr lang="en-US" sz="1600" dirty="0"/>
          </a:p>
          <a:p>
            <a:r>
              <a:rPr lang="en-US" sz="1600" dirty="0" smtClean="0"/>
              <a:t>1897-1908: Vienna</a:t>
            </a:r>
          </a:p>
          <a:p>
            <a:endParaRPr lang="en-US" sz="1600" dirty="0"/>
          </a:p>
          <a:p>
            <a:r>
              <a:rPr lang="en-US" sz="1600" dirty="0" smtClean="0"/>
              <a:t>1908-11: New York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4915256"/>
            <a:ext cx="18288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70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332509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Vienna, 1890s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71713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042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332509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Vienna, 1890s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7696200" cy="573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46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457200"/>
            <a:ext cx="5728855" cy="6673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40341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Vienna, 1890s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8449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0435"/>
            <a:ext cx="4097426" cy="5803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"/>
            <a:ext cx="3741074" cy="58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94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3873</TotalTime>
  <Words>5894</Words>
  <Application>Microsoft Office PowerPoint</Application>
  <PresentationFormat>On-screen Show (4:3)</PresentationFormat>
  <Paragraphs>956</Paragraphs>
  <Slides>110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jah30</dc:creator>
  <cp:lastModifiedBy>Hepokoski, James</cp:lastModifiedBy>
  <cp:revision>144</cp:revision>
  <dcterms:created xsi:type="dcterms:W3CDTF">2016-01-31T17:04:12Z</dcterms:created>
  <dcterms:modified xsi:type="dcterms:W3CDTF">2019-04-21T15:16:53Z</dcterms:modified>
</cp:coreProperties>
</file>