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53" r:id="rId3"/>
    <p:sldId id="372" r:id="rId4"/>
    <p:sldId id="358" r:id="rId5"/>
    <p:sldId id="344" r:id="rId6"/>
    <p:sldId id="268" r:id="rId7"/>
    <p:sldId id="363" r:id="rId8"/>
    <p:sldId id="354" r:id="rId9"/>
    <p:sldId id="269" r:id="rId10"/>
    <p:sldId id="270" r:id="rId11"/>
    <p:sldId id="271" r:id="rId12"/>
    <p:sldId id="272" r:id="rId13"/>
    <p:sldId id="345" r:id="rId14"/>
    <p:sldId id="346" r:id="rId15"/>
    <p:sldId id="355" r:id="rId16"/>
    <p:sldId id="259" r:id="rId17"/>
    <p:sldId id="366" r:id="rId18"/>
    <p:sldId id="367" r:id="rId19"/>
    <p:sldId id="369" r:id="rId20"/>
    <p:sldId id="276" r:id="rId21"/>
    <p:sldId id="364" r:id="rId22"/>
    <p:sldId id="260" r:id="rId23"/>
    <p:sldId id="287" r:id="rId24"/>
    <p:sldId id="288" r:id="rId25"/>
    <p:sldId id="299" r:id="rId26"/>
    <p:sldId id="298" r:id="rId27"/>
    <p:sldId id="290" r:id="rId28"/>
    <p:sldId id="291" r:id="rId29"/>
    <p:sldId id="277" r:id="rId30"/>
    <p:sldId id="336" r:id="rId31"/>
    <p:sldId id="331" r:id="rId32"/>
    <p:sldId id="332" r:id="rId33"/>
    <p:sldId id="333" r:id="rId34"/>
    <p:sldId id="334" r:id="rId35"/>
    <p:sldId id="370" r:id="rId36"/>
    <p:sldId id="261" r:id="rId37"/>
    <p:sldId id="262" r:id="rId38"/>
    <p:sldId id="300" r:id="rId39"/>
    <p:sldId id="373" r:id="rId40"/>
    <p:sldId id="374" r:id="rId41"/>
    <p:sldId id="301" r:id="rId42"/>
    <p:sldId id="304" r:id="rId43"/>
    <p:sldId id="375" r:id="rId44"/>
    <p:sldId id="305" r:id="rId45"/>
    <p:sldId id="306" r:id="rId46"/>
    <p:sldId id="307" r:id="rId47"/>
    <p:sldId id="308" r:id="rId48"/>
    <p:sldId id="309" r:id="rId49"/>
    <p:sldId id="310" r:id="rId50"/>
    <p:sldId id="263" r:id="rId51"/>
    <p:sldId id="311" r:id="rId52"/>
    <p:sldId id="348" r:id="rId53"/>
    <p:sldId id="376" r:id="rId54"/>
    <p:sldId id="312" r:id="rId55"/>
    <p:sldId id="313" r:id="rId56"/>
    <p:sldId id="265" r:id="rId57"/>
    <p:sldId id="349" r:id="rId58"/>
    <p:sldId id="264" r:id="rId59"/>
    <p:sldId id="350" r:id="rId60"/>
    <p:sldId id="351" r:id="rId61"/>
    <p:sldId id="359" r:id="rId62"/>
    <p:sldId id="315" r:id="rId63"/>
    <p:sldId id="320" r:id="rId64"/>
    <p:sldId id="343" r:id="rId65"/>
    <p:sldId id="321" r:id="rId66"/>
    <p:sldId id="337" r:id="rId67"/>
    <p:sldId id="316" r:id="rId68"/>
    <p:sldId id="322" r:id="rId69"/>
    <p:sldId id="317" r:id="rId70"/>
    <p:sldId id="356" r:id="rId71"/>
    <p:sldId id="371" r:id="rId72"/>
    <p:sldId id="318" r:id="rId73"/>
    <p:sldId id="357" r:id="rId74"/>
    <p:sldId id="319" r:id="rId75"/>
    <p:sldId id="323" r:id="rId76"/>
    <p:sldId id="338" r:id="rId77"/>
    <p:sldId id="339" r:id="rId78"/>
    <p:sldId id="340" r:id="rId79"/>
    <p:sldId id="341" r:id="rId80"/>
    <p:sldId id="342" r:id="rId81"/>
    <p:sldId id="324" r:id="rId82"/>
    <p:sldId id="325" r:id="rId83"/>
    <p:sldId id="326" r:id="rId84"/>
    <p:sldId id="327" r:id="rId85"/>
    <p:sldId id="360" r:id="rId86"/>
    <p:sldId id="361" r:id="rId87"/>
    <p:sldId id="362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0514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2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6CFA-F122-4933-AB0C-C62F8254850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456F-2991-48E0-9BBC-C0B46551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-914400"/>
            <a:ext cx="4740849" cy="7848600"/>
          </a:xfrm>
          <a:prstGeom prst="rect">
            <a:avLst/>
          </a:prstGeom>
          <a:solidFill>
            <a:srgbClr val="7030A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80384" y="-228600"/>
            <a:ext cx="4495800" cy="71172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0599" y="49433"/>
            <a:ext cx="510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1850s Schism and Beyond: Liszt and Brahms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95" y="999146"/>
            <a:ext cx="4329060" cy="5722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5" y="999146"/>
            <a:ext cx="4310506" cy="5722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10201"/>
            <a:ext cx="4917329" cy="6500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3" y="584545"/>
            <a:ext cx="4495800" cy="6806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81095" y="418765"/>
            <a:ext cx="4447373" cy="182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17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3276600"/>
            <a:ext cx="23728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 “progress,” innovation, experiment, heightened intensity, flamboyance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(Berlioz [1830s, 1840s])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Liszt (1840s-1880s)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Wagner (1840s-1880s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856394"/>
            <a:ext cx="426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drive to overwhelm, hypnotize, stun </a:t>
            </a:r>
          </a:p>
          <a:p>
            <a:r>
              <a:rPr lang="en-US" sz="1400" dirty="0"/>
              <a:t>       (emotional intensity, sonic volume, increased </a:t>
            </a:r>
          </a:p>
          <a:p>
            <a:r>
              <a:rPr lang="en-US" sz="1400" dirty="0"/>
              <a:t>        chromaticism,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Spectacular virtuosity, showmanship, publicity, colorful effects: bigger! </a:t>
            </a:r>
            <a:r>
              <a:rPr lang="en-US" sz="1400" dirty="0"/>
              <a:t>g</a:t>
            </a:r>
            <a:r>
              <a:rPr lang="en-US" sz="1400" dirty="0" smtClean="0"/>
              <a:t>rander! </a:t>
            </a:r>
            <a:r>
              <a:rPr lang="en-US" sz="1400" dirty="0"/>
              <a:t>h</a:t>
            </a:r>
            <a:r>
              <a:rPr lang="en-US" sz="1400" dirty="0" smtClean="0"/>
              <a:t>igher! louder!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  <p:sp>
        <p:nvSpPr>
          <p:cNvPr id="7" name="Left Brace 6"/>
          <p:cNvSpPr/>
          <p:nvPr/>
        </p:nvSpPr>
        <p:spPr>
          <a:xfrm>
            <a:off x="3390900" y="2743199"/>
            <a:ext cx="1104900" cy="32217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3276600"/>
            <a:ext cx="23728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 “progress,” innovation, experiment, heightened intensity, flamboyance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(Berlioz [1830s, 1840s])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Liszt (1840s-1880s)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Wagner (1840s-1880s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856394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drive to overwhelm, hypnotize, stun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(emotional intensity, sonic volume, increased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chromaticism,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Spectacular virtuosity, showmanship, publicity, colorful effects: bigger! </a:t>
            </a:r>
            <a:r>
              <a:rPr lang="en-US" sz="1400" dirty="0"/>
              <a:t>g</a:t>
            </a:r>
            <a:r>
              <a:rPr lang="en-US" sz="1400" dirty="0" smtClean="0"/>
              <a:t>rander! </a:t>
            </a:r>
            <a:r>
              <a:rPr lang="en-US" sz="1400" dirty="0"/>
              <a:t>h</a:t>
            </a:r>
            <a:r>
              <a:rPr lang="en-US" sz="1400" dirty="0" smtClean="0"/>
              <a:t>igher! louder!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Formal/structural innovations and experiments (e.g., sonata deformations, thematic transformations,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  <p:sp>
        <p:nvSpPr>
          <p:cNvPr id="7" name="Left Brace 6"/>
          <p:cNvSpPr/>
          <p:nvPr/>
        </p:nvSpPr>
        <p:spPr>
          <a:xfrm>
            <a:off x="3390900" y="2743199"/>
            <a:ext cx="1104900" cy="32217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3276600"/>
            <a:ext cx="23728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 “progress,” innovation, experiment, heightened intensity, flamboyance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(Berlioz [1830s, 1840s])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Liszt (1840s-1880s)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Wagner (1840s-1880s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856394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drive to overwhelm, hypnotize, stun </a:t>
            </a:r>
          </a:p>
          <a:p>
            <a:r>
              <a:rPr lang="en-US" sz="1400" dirty="0"/>
              <a:t>       (emotional intensity, sonic volume, increased </a:t>
            </a:r>
          </a:p>
          <a:p>
            <a:r>
              <a:rPr lang="en-US" sz="1400" dirty="0"/>
              <a:t>        chromaticism,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Spectacular virtuosity, showmanship, publicity, colorful effects: bigger! </a:t>
            </a:r>
            <a:r>
              <a:rPr lang="en-US" sz="1400" dirty="0"/>
              <a:t>g</a:t>
            </a:r>
            <a:r>
              <a:rPr lang="en-US" sz="1400" dirty="0" smtClean="0"/>
              <a:t>rander! </a:t>
            </a:r>
            <a:r>
              <a:rPr lang="en-US" sz="1400" dirty="0"/>
              <a:t>h</a:t>
            </a:r>
            <a:r>
              <a:rPr lang="en-US" sz="1400" dirty="0" smtClean="0"/>
              <a:t>igher! louder!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Formal/structural innovations and experiments (e.g., sonata deformations, thematic transformations,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Rising interest in “program music” and evoking </a:t>
            </a:r>
            <a:r>
              <a:rPr lang="en-US" sz="1400" dirty="0" err="1" smtClean="0"/>
              <a:t>extramusical</a:t>
            </a:r>
            <a:r>
              <a:rPr lang="en-US" sz="1400" dirty="0" smtClean="0"/>
              <a:t> ideas and images (tone-painting: </a:t>
            </a:r>
            <a:r>
              <a:rPr lang="en-US" sz="1400" i="1" dirty="0" err="1" smtClean="0"/>
              <a:t>Tonmalerei</a:t>
            </a:r>
            <a:r>
              <a:rPr lang="en-US" sz="1400" dirty="0" smtClean="0"/>
              <a:t>)</a:t>
            </a:r>
          </a:p>
        </p:txBody>
      </p:sp>
      <p:sp>
        <p:nvSpPr>
          <p:cNvPr id="5" name="Left Brace 4"/>
          <p:cNvSpPr/>
          <p:nvPr/>
        </p:nvSpPr>
        <p:spPr>
          <a:xfrm>
            <a:off x="3390900" y="2743199"/>
            <a:ext cx="1104900" cy="32217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</p:spTree>
    <p:extLst>
      <p:ext uri="{BB962C8B-B14F-4D97-AF65-F5344CB8AC3E}">
        <p14:creationId xmlns:p14="http://schemas.microsoft.com/office/powerpoint/2010/main" val="326388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8" y="1664293"/>
            <a:ext cx="3870244" cy="3870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0062" y="2971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Symphonie </a:t>
            </a:r>
            <a:r>
              <a:rPr lang="en-US" i="1" dirty="0" err="1" smtClean="0"/>
              <a:t>fantastique</a:t>
            </a:r>
            <a:r>
              <a:rPr lang="en-US" dirty="0" smtClean="0"/>
              <a:t> (1830)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Harold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Italie</a:t>
            </a:r>
            <a:r>
              <a:rPr lang="en-US" dirty="0" smtClean="0"/>
              <a:t> (1834)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1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3276600"/>
            <a:ext cx="23728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 “progress,” innovation, experiment, heightened intensity, flamboyance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(Berlioz [1830s, 1840s])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Liszt (1840s-1880s)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Wagner (1840s-1880s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856394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drive to overwhelm, hypnotize, stun </a:t>
            </a:r>
          </a:p>
          <a:p>
            <a:r>
              <a:rPr lang="en-US" sz="1400" dirty="0"/>
              <a:t>       (emotional intensity, sonic volume, increased </a:t>
            </a:r>
          </a:p>
          <a:p>
            <a:r>
              <a:rPr lang="en-US" sz="1400" dirty="0"/>
              <a:t>        chromaticism,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Spectacular virtuosity, showmanship, publicity, colorful effects: bigger! </a:t>
            </a:r>
            <a:r>
              <a:rPr lang="en-US" sz="1400" dirty="0"/>
              <a:t>g</a:t>
            </a:r>
            <a:r>
              <a:rPr lang="en-US" sz="1400" dirty="0" smtClean="0"/>
              <a:t>rander! </a:t>
            </a:r>
            <a:r>
              <a:rPr lang="en-US" sz="1400" dirty="0"/>
              <a:t>h</a:t>
            </a:r>
            <a:r>
              <a:rPr lang="en-US" sz="1400" dirty="0" smtClean="0"/>
              <a:t>igher! louder!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Formal/structural innovations and experiments (e.g., sonata deformations, thematic transformations,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Rising interest in </a:t>
            </a:r>
            <a:r>
              <a:rPr lang="en-US" sz="1400" b="1" dirty="0">
                <a:solidFill>
                  <a:srgbClr val="FF0000"/>
                </a:solidFill>
              </a:rPr>
              <a:t>“program music” </a:t>
            </a:r>
            <a:r>
              <a:rPr lang="en-US" sz="1400" dirty="0"/>
              <a:t>and evoking </a:t>
            </a:r>
            <a:r>
              <a:rPr lang="en-US" sz="1400" dirty="0" err="1"/>
              <a:t>extramusical</a:t>
            </a:r>
            <a:r>
              <a:rPr lang="en-US" sz="1400" dirty="0"/>
              <a:t> ideas and images (tone-painting: </a:t>
            </a:r>
            <a:r>
              <a:rPr lang="en-US" sz="1400" i="1" dirty="0" err="1"/>
              <a:t>Tonmalerei</a:t>
            </a:r>
            <a:r>
              <a:rPr lang="en-US" sz="1400" dirty="0"/>
              <a:t>)</a:t>
            </a:r>
          </a:p>
        </p:txBody>
      </p:sp>
      <p:sp>
        <p:nvSpPr>
          <p:cNvPr id="5" name="Left Brace 4"/>
          <p:cNvSpPr/>
          <p:nvPr/>
        </p:nvSpPr>
        <p:spPr>
          <a:xfrm>
            <a:off x="3390900" y="2743200"/>
            <a:ext cx="1104900" cy="30062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5531" y="5105400"/>
            <a:ext cx="4038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57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3276600"/>
            <a:ext cx="23728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 “progress,” innovation, experiment, heightened intensity, flamboyance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(Berlioz [1830s, 1840s])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Liszt (1840s-1880s)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Wagner (1840s-1880s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856394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drive to overwhelm, hypnotize, stun </a:t>
            </a:r>
          </a:p>
          <a:p>
            <a:r>
              <a:rPr lang="en-US" sz="1400" dirty="0"/>
              <a:t>       (emotional intensity, sonic volume, increased </a:t>
            </a:r>
          </a:p>
          <a:p>
            <a:r>
              <a:rPr lang="en-US" sz="1400" dirty="0"/>
              <a:t>        chromaticism,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Spectacular virtuosity, showmanship, publicity, colorful effects: bigger! </a:t>
            </a:r>
            <a:r>
              <a:rPr lang="en-US" sz="1400" dirty="0"/>
              <a:t>g</a:t>
            </a:r>
            <a:r>
              <a:rPr lang="en-US" sz="1400" dirty="0" smtClean="0"/>
              <a:t>rander! </a:t>
            </a:r>
            <a:r>
              <a:rPr lang="en-US" sz="1400" dirty="0"/>
              <a:t>h</a:t>
            </a:r>
            <a:r>
              <a:rPr lang="en-US" sz="1400" dirty="0" smtClean="0"/>
              <a:t>igher! louder!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Formal/structural innovations and experiments (e.g., sonata deformations, thematic transformations,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Rising interest in “program music” and evoking </a:t>
            </a:r>
            <a:r>
              <a:rPr lang="en-US" sz="1400" dirty="0" err="1"/>
              <a:t>extramusical</a:t>
            </a:r>
            <a:r>
              <a:rPr lang="en-US" sz="1400" dirty="0"/>
              <a:t> ideas and images (tone-painting: </a:t>
            </a:r>
            <a:r>
              <a:rPr lang="en-US" sz="1400" i="1" dirty="0" err="1"/>
              <a:t>Tonmalerei</a:t>
            </a:r>
            <a:r>
              <a:rPr lang="en-US" sz="1400" dirty="0"/>
              <a:t>)</a:t>
            </a:r>
          </a:p>
        </p:txBody>
      </p:sp>
      <p:sp>
        <p:nvSpPr>
          <p:cNvPr id="5" name="Left Brace 4"/>
          <p:cNvSpPr/>
          <p:nvPr/>
        </p:nvSpPr>
        <p:spPr>
          <a:xfrm>
            <a:off x="3390900" y="2743200"/>
            <a:ext cx="1104900" cy="30062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6" y="967811"/>
            <a:ext cx="2384166" cy="2272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2743200"/>
            <a:ext cx="4052131" cy="3276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1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239" y="62055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Liszt, 1830s, 1840s, pianist of “transcendental” virtuosity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218709" cy="52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3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1842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675533"/>
            <a:ext cx="7377869" cy="57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0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675533"/>
            <a:ext cx="7377869" cy="5725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1842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Transcendental Etude</a:t>
            </a:r>
            <a:r>
              <a:rPr lang="en-US" dirty="0" smtClean="0">
                <a:solidFill>
                  <a:srgbClr val="FF0000"/>
                </a:solidFill>
              </a:rPr>
              <a:t>s, No. 1, “</a:t>
            </a:r>
            <a:r>
              <a:rPr lang="en-US" dirty="0" err="1" smtClean="0">
                <a:solidFill>
                  <a:srgbClr val="FF0000"/>
                </a:solidFill>
              </a:rPr>
              <a:t>Preludio</a:t>
            </a:r>
            <a:r>
              <a:rPr lang="en-US" dirty="0" smtClean="0">
                <a:solidFill>
                  <a:srgbClr val="FF0000"/>
                </a:solidFill>
              </a:rPr>
              <a:t>” (1830s, rev., publ. 1852)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97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675533"/>
            <a:ext cx="7377869" cy="5725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1842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28600"/>
            <a:ext cx="659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Transcendental Etude</a:t>
            </a:r>
            <a:r>
              <a:rPr lang="en-US" dirty="0" smtClean="0">
                <a:solidFill>
                  <a:srgbClr val="FF0000"/>
                </a:solidFill>
              </a:rPr>
              <a:t>s, No. 1, “</a:t>
            </a:r>
            <a:r>
              <a:rPr lang="en-US" dirty="0" err="1" smtClean="0">
                <a:solidFill>
                  <a:srgbClr val="FF0000"/>
                </a:solidFill>
              </a:rPr>
              <a:t>Feux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follets</a:t>
            </a:r>
            <a:r>
              <a:rPr lang="en-US" dirty="0" smtClean="0">
                <a:solidFill>
                  <a:srgbClr val="FF0000"/>
                </a:solidFill>
              </a:rPr>
              <a:t>” (1830s, rev., publ. 1852)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09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74521"/>
            <a:ext cx="670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Crisis of the 1830s, 1840s : The Great Age Now Gone?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057400"/>
            <a:ext cx="4232661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Mozart			1791</a:t>
            </a:r>
          </a:p>
          <a:p>
            <a:endParaRPr lang="en-US" dirty="0"/>
          </a:p>
          <a:p>
            <a:r>
              <a:rPr lang="en-US" dirty="0" smtClean="0"/>
              <a:t>Haydn			1809</a:t>
            </a:r>
          </a:p>
          <a:p>
            <a:endParaRPr lang="en-US" dirty="0"/>
          </a:p>
          <a:p>
            <a:r>
              <a:rPr lang="en-US" dirty="0" smtClean="0"/>
              <a:t>Weber			1826</a:t>
            </a:r>
          </a:p>
          <a:p>
            <a:endParaRPr lang="en-US" dirty="0"/>
          </a:p>
          <a:p>
            <a:r>
              <a:rPr lang="en-US" dirty="0" smtClean="0"/>
              <a:t>Beethoven		1827</a:t>
            </a:r>
          </a:p>
          <a:p>
            <a:endParaRPr lang="en-US" dirty="0"/>
          </a:p>
          <a:p>
            <a:r>
              <a:rPr lang="en-US" dirty="0" smtClean="0"/>
              <a:t>Schubert			1828</a:t>
            </a:r>
          </a:p>
        </p:txBody>
      </p:sp>
    </p:spTree>
    <p:extLst>
      <p:ext uri="{BB962C8B-B14F-4D97-AF65-F5344CB8AC3E}">
        <p14:creationId xmlns:p14="http://schemas.microsoft.com/office/powerpoint/2010/main" val="1321897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74" y="243117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Liszt: Relocates to Weimar, 1848 (Kapellmeister at Court)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" y="1006267"/>
            <a:ext cx="3980460" cy="5181600"/>
          </a:xfrm>
          <a:prstGeom prst="rect">
            <a:avLst/>
          </a:prstGeom>
        </p:spPr>
      </p:pic>
      <p:pic>
        <p:nvPicPr>
          <p:cNvPr id="2050" name="Picture 2" descr="Image result for wei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71" y="3786499"/>
            <a:ext cx="4891103" cy="275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eim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06" y="745966"/>
            <a:ext cx="4912668" cy="30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64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4038600" cy="5361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1447800" cy="2048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Peter Cornelius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" y="3631250"/>
            <a:ext cx="1381858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142" y="5562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Joachim Raff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58" y="990600"/>
            <a:ext cx="1143000" cy="1531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2641" y="255751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Karl Tausig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00315" y="525161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Felix </a:t>
            </a:r>
            <a:r>
              <a:rPr lang="en-US" sz="1400" dirty="0" err="1" smtClean="0"/>
              <a:t>Draeseke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5" y="3617090"/>
            <a:ext cx="1318166" cy="16345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152401"/>
            <a:ext cx="738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Liszt Cult in Weimar: the </a:t>
            </a:r>
            <a:r>
              <a:rPr lang="en-US" i="1" dirty="0" err="1" smtClean="0"/>
              <a:t>Neu</a:t>
            </a:r>
            <a:r>
              <a:rPr lang="en-US" i="1" dirty="0" smtClean="0"/>
              <a:t>-Deutsche </a:t>
            </a:r>
            <a:r>
              <a:rPr lang="en-US" i="1" dirty="0" err="1" smtClean="0"/>
              <a:t>Schule</a:t>
            </a:r>
            <a:r>
              <a:rPr lang="en-US" i="1" dirty="0" smtClean="0"/>
              <a:t> </a:t>
            </a:r>
            <a:r>
              <a:rPr lang="en-US" dirty="0" smtClean="0"/>
              <a:t>(New German School)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42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591792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2725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Orchestral Program Music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1329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591792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3353" y="838200"/>
            <a:ext cx="381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Symphonic Poem </a:t>
            </a:r>
            <a:r>
              <a:rPr lang="en-US" sz="1400" dirty="0" smtClean="0"/>
              <a:t>(</a:t>
            </a:r>
            <a:r>
              <a:rPr lang="en-US" sz="1400" i="1" dirty="0" err="1" smtClean="0"/>
              <a:t>Symphonische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Dichtung</a:t>
            </a:r>
            <a:r>
              <a:rPr lang="en-US" sz="1400" dirty="0" smtClean="0"/>
              <a:t>):</a:t>
            </a:r>
          </a:p>
          <a:p>
            <a:endParaRPr lang="en-US" sz="1400" dirty="0"/>
          </a:p>
          <a:p>
            <a:r>
              <a:rPr lang="en-US" sz="1400" dirty="0" smtClean="0"/>
              <a:t>One-movement orchestral work grounded in a poetic or literary idea (its title) with which its content and structure were closely allied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725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Orchestral Program Music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5001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591792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3353" y="838200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Symphonic Poem </a:t>
            </a:r>
            <a:r>
              <a:rPr lang="en-US" sz="1400" dirty="0" smtClean="0"/>
              <a:t>(</a:t>
            </a:r>
            <a:r>
              <a:rPr lang="en-US" sz="1400" i="1" dirty="0" err="1" smtClean="0"/>
              <a:t>Symphonische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Dichtung</a:t>
            </a:r>
            <a:r>
              <a:rPr lang="en-US" sz="1400" dirty="0" smtClean="0"/>
              <a:t>):</a:t>
            </a:r>
          </a:p>
          <a:p>
            <a:endParaRPr lang="en-US" sz="1400" dirty="0"/>
          </a:p>
          <a:p>
            <a:r>
              <a:rPr lang="en-US" sz="1400" dirty="0" smtClean="0"/>
              <a:t>One-movement orchestral work grounded in a poetic or literary idea (its title) with which its content and structure were closely allied, e.g.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Tasso: </a:t>
            </a:r>
            <a:r>
              <a:rPr lang="en-US" sz="1400" i="1" dirty="0" err="1" smtClean="0"/>
              <a:t>lamento</a:t>
            </a:r>
            <a:r>
              <a:rPr lang="en-US" sz="1400" i="1" dirty="0" smtClean="0"/>
              <a:t> e </a:t>
            </a:r>
            <a:r>
              <a:rPr lang="en-US" sz="1400" i="1" dirty="0" err="1" smtClean="0"/>
              <a:t>trionfo</a:t>
            </a:r>
            <a:r>
              <a:rPr lang="en-US" sz="1400" i="1" dirty="0" smtClean="0"/>
              <a:t> </a:t>
            </a:r>
            <a:r>
              <a:rPr lang="en-US" sz="1400" dirty="0" smtClean="0"/>
              <a:t>(1847-54)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725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Orchestral Program Music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826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591792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3353" y="838200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Symphonic Poem </a:t>
            </a:r>
            <a:r>
              <a:rPr lang="en-US" sz="1400" dirty="0" smtClean="0"/>
              <a:t>(</a:t>
            </a:r>
            <a:r>
              <a:rPr lang="en-US" sz="1400" i="1" dirty="0" err="1" smtClean="0"/>
              <a:t>Symphonische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Dichtung</a:t>
            </a:r>
            <a:r>
              <a:rPr lang="en-US" sz="1400" dirty="0" smtClean="0"/>
              <a:t>):</a:t>
            </a:r>
          </a:p>
          <a:p>
            <a:endParaRPr lang="en-US" sz="1400" dirty="0"/>
          </a:p>
          <a:p>
            <a:r>
              <a:rPr lang="en-US" sz="1400" dirty="0" smtClean="0"/>
              <a:t>One-movement orchestral work grounded in a poetic or literary idea (its title) with which its content and structure were closely allied, e.g.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Tasso: </a:t>
            </a:r>
            <a:r>
              <a:rPr lang="en-US" sz="1400" i="1" dirty="0" err="1" smtClean="0"/>
              <a:t>lamento</a:t>
            </a:r>
            <a:r>
              <a:rPr lang="en-US" sz="1400" i="1" dirty="0" smtClean="0"/>
              <a:t> e </a:t>
            </a:r>
            <a:r>
              <a:rPr lang="en-US" sz="1400" i="1" dirty="0" err="1" smtClean="0"/>
              <a:t>trionfo</a:t>
            </a:r>
            <a:r>
              <a:rPr lang="en-US" sz="1400" i="1" dirty="0" smtClean="0"/>
              <a:t> </a:t>
            </a:r>
            <a:r>
              <a:rPr lang="en-US" sz="1400" dirty="0" smtClean="0"/>
              <a:t>(1847-54)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Les </a:t>
            </a:r>
            <a:r>
              <a:rPr lang="en-US" sz="1400" i="1" dirty="0" err="1" smtClean="0"/>
              <a:t>préludes</a:t>
            </a:r>
            <a:r>
              <a:rPr lang="en-US" sz="1400" i="1" dirty="0" smtClean="0"/>
              <a:t> </a:t>
            </a:r>
            <a:r>
              <a:rPr lang="en-US" sz="1400" dirty="0" smtClean="0"/>
              <a:t>(1849-55)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2725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Orchestral Program Music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1073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Genealogy of the Symphonic Poem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723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 overture with narrative implications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r>
              <a:rPr lang="en-US" sz="1400" dirty="0" smtClean="0"/>
              <a:t>Beethoven: </a:t>
            </a:r>
            <a:r>
              <a:rPr lang="en-US" sz="1400" i="1" dirty="0" smtClean="0"/>
              <a:t>Leonore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i="1" dirty="0" smtClean="0"/>
              <a:t>Fidelio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Weber</a:t>
            </a:r>
            <a:r>
              <a:rPr lang="en-US" sz="1400" i="1" dirty="0" smtClean="0"/>
              <a:t>: Der Freischütz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Euryanthe</a:t>
            </a:r>
            <a:r>
              <a:rPr lang="en-US" sz="1400" dirty="0" smtClean="0"/>
              <a:t>, </a:t>
            </a:r>
            <a:r>
              <a:rPr lang="en-US" sz="1400" i="1" dirty="0" smtClean="0"/>
              <a:t>Oberon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Berlioz: opera overtures (</a:t>
            </a:r>
            <a:r>
              <a:rPr lang="en-US" sz="1400" i="1" dirty="0" err="1" smtClean="0"/>
              <a:t>Benvenuto</a:t>
            </a:r>
            <a:r>
              <a:rPr lang="en-US" sz="1400" i="1" dirty="0" smtClean="0"/>
              <a:t> Cellini</a:t>
            </a:r>
            <a:r>
              <a:rPr lang="en-US" sz="1400" dirty="0" smtClean="0"/>
              <a:t>, etc.)</a:t>
            </a:r>
            <a:endParaRPr lang="en-US" sz="1400" dirty="0"/>
          </a:p>
          <a:p>
            <a:endParaRPr lang="en-US" dirty="0" smtClean="0"/>
          </a:p>
          <a:p>
            <a:r>
              <a:rPr lang="en-US" dirty="0" smtClean="0"/>
              <a:t>Concert overture (or overture to incidental music)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400" dirty="0" smtClean="0"/>
              <a:t>Beethoven: </a:t>
            </a:r>
            <a:r>
              <a:rPr lang="en-US" sz="1400" i="1" dirty="0" smtClean="0"/>
              <a:t>Egmont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Coriolan</a:t>
            </a:r>
            <a:r>
              <a:rPr lang="en-US" sz="1400" dirty="0" smtClean="0"/>
              <a:t>, etc.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Mendelssohn (!): </a:t>
            </a:r>
            <a:r>
              <a:rPr lang="en-US" sz="1400" i="1" dirty="0" smtClean="0"/>
              <a:t>Midsummer Night’s Dream </a:t>
            </a:r>
            <a:r>
              <a:rPr lang="en-US" sz="1400" dirty="0" smtClean="0"/>
              <a:t>(1826), 			                                </a:t>
            </a:r>
            <a:r>
              <a:rPr lang="en-US" sz="1400" i="1" dirty="0" smtClean="0"/>
              <a:t>Hebrides</a:t>
            </a:r>
            <a:r>
              <a:rPr lang="en-US" sz="1400" dirty="0" smtClean="0"/>
              <a:t> (1830, rev. 1832)</a:t>
            </a:r>
          </a:p>
          <a:p>
            <a:r>
              <a:rPr lang="en-US" sz="1400" dirty="0"/>
              <a:t>		</a:t>
            </a:r>
            <a:r>
              <a:rPr lang="en-US" sz="1400" dirty="0" smtClean="0"/>
              <a:t>	         </a:t>
            </a:r>
            <a:r>
              <a:rPr lang="en-US" sz="1400" i="1" dirty="0" smtClean="0"/>
              <a:t>Calm Sea and Prosperous Voyage </a:t>
            </a:r>
            <a:r>
              <a:rPr lang="en-US" sz="1400" dirty="0" smtClean="0"/>
              <a:t>(1828, rev. 1834)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         </a:t>
            </a:r>
            <a:r>
              <a:rPr lang="en-US" sz="1400" i="1" dirty="0" smtClean="0"/>
              <a:t>The Fair </a:t>
            </a:r>
            <a:r>
              <a:rPr lang="en-US" sz="1400" i="1" dirty="0" err="1" smtClean="0"/>
              <a:t>Melusine</a:t>
            </a:r>
            <a:r>
              <a:rPr lang="en-US" sz="1400" i="1" dirty="0" smtClean="0"/>
              <a:t> </a:t>
            </a:r>
            <a:r>
              <a:rPr lang="en-US" sz="1400" dirty="0" smtClean="0"/>
              <a:t>(1833-34)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         </a:t>
            </a:r>
            <a:r>
              <a:rPr lang="en-US" sz="1400" i="1" dirty="0" err="1" smtClean="0"/>
              <a:t>Ruy</a:t>
            </a:r>
            <a:r>
              <a:rPr lang="en-US" sz="1400" i="1" dirty="0" smtClean="0"/>
              <a:t> Blas </a:t>
            </a:r>
            <a:r>
              <a:rPr lang="en-US" sz="1400" dirty="0" smtClean="0"/>
              <a:t>(1839)   </a:t>
            </a:r>
            <a:endParaRPr lang="en-US" dirty="0" smtClean="0"/>
          </a:p>
          <a:p>
            <a:r>
              <a:rPr lang="en-US" dirty="0" smtClean="0"/>
              <a:t>Berlioz: program symphony</a:t>
            </a:r>
          </a:p>
          <a:p>
            <a:endParaRPr lang="en-US" dirty="0" smtClean="0"/>
          </a:p>
          <a:p>
            <a:r>
              <a:rPr lang="en-US" sz="1400" i="1" dirty="0" smtClean="0"/>
              <a:t>		Symphonie </a:t>
            </a:r>
            <a:r>
              <a:rPr lang="en-US" sz="1400" i="1" dirty="0" err="1" smtClean="0"/>
              <a:t>fantastique</a:t>
            </a:r>
            <a:r>
              <a:rPr lang="en-US" sz="1400" i="1" dirty="0" smtClean="0"/>
              <a:t> </a:t>
            </a:r>
            <a:r>
              <a:rPr lang="en-US" sz="1400" dirty="0" smtClean="0"/>
              <a:t>(1830)</a:t>
            </a:r>
          </a:p>
          <a:p>
            <a:r>
              <a:rPr lang="en-US" sz="1400" i="1" dirty="0" smtClean="0"/>
              <a:t>		Harold </a:t>
            </a:r>
            <a:r>
              <a:rPr lang="en-US" sz="1400" i="1" dirty="0" err="1" smtClean="0"/>
              <a:t>en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Italie</a:t>
            </a:r>
            <a:r>
              <a:rPr lang="en-US" sz="1400" i="1" dirty="0" smtClean="0"/>
              <a:t> </a:t>
            </a:r>
            <a:r>
              <a:rPr lang="en-US" sz="1400" dirty="0" smtClean="0"/>
              <a:t>(1834)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Liszt: Symphonic poem (1850s)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1524000"/>
            <a:ext cx="0" cy="4849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59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591792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3353" y="838200"/>
            <a:ext cx="3810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Symphonic Poem </a:t>
            </a:r>
            <a:r>
              <a:rPr lang="en-US" sz="1400" dirty="0" smtClean="0"/>
              <a:t>(</a:t>
            </a:r>
            <a:r>
              <a:rPr lang="en-US" sz="1400" i="1" dirty="0" err="1" smtClean="0"/>
              <a:t>Symphonische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Dichtung</a:t>
            </a:r>
            <a:r>
              <a:rPr lang="en-US" sz="1400" dirty="0" smtClean="0"/>
              <a:t>):</a:t>
            </a:r>
          </a:p>
          <a:p>
            <a:endParaRPr lang="en-US" sz="1400" dirty="0"/>
          </a:p>
          <a:p>
            <a:r>
              <a:rPr lang="en-US" sz="1400" dirty="0" smtClean="0"/>
              <a:t>One-movement orchestral work grounded in a poetic or literary idea (its title) with which its content and structure were closely allied, e.g.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Tasso: </a:t>
            </a:r>
            <a:r>
              <a:rPr lang="en-US" sz="1400" i="1" dirty="0" err="1" smtClean="0"/>
              <a:t>lamento</a:t>
            </a:r>
            <a:r>
              <a:rPr lang="en-US" sz="1400" i="1" dirty="0" smtClean="0"/>
              <a:t> e </a:t>
            </a:r>
            <a:r>
              <a:rPr lang="en-US" sz="1400" i="1" dirty="0" err="1" smtClean="0"/>
              <a:t>trionfo</a:t>
            </a:r>
            <a:r>
              <a:rPr lang="en-US" sz="1400" i="1" dirty="0" smtClean="0"/>
              <a:t> </a:t>
            </a:r>
            <a:r>
              <a:rPr lang="en-US" sz="1400" dirty="0" smtClean="0"/>
              <a:t>(1847-54)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Les </a:t>
            </a:r>
            <a:r>
              <a:rPr lang="en-US" sz="1400" i="1" dirty="0" err="1" smtClean="0"/>
              <a:t>préludes</a:t>
            </a:r>
            <a:r>
              <a:rPr lang="en-US" sz="1400" i="1" dirty="0" smtClean="0"/>
              <a:t> </a:t>
            </a:r>
            <a:r>
              <a:rPr lang="en-US" sz="1400" dirty="0" smtClean="0"/>
              <a:t>(1849-55)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Orpheus</a:t>
            </a:r>
            <a:r>
              <a:rPr lang="en-US" sz="1400" dirty="0" smtClean="0"/>
              <a:t> 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Prometheus</a:t>
            </a:r>
            <a:r>
              <a:rPr lang="en-US" sz="1400" dirty="0" smtClean="0"/>
              <a:t> (1850-55)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Mazeppa</a:t>
            </a:r>
            <a:r>
              <a:rPr lang="en-US" sz="1400" dirty="0" smtClean="0"/>
              <a:t> (1851-54)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Hamlet</a:t>
            </a:r>
            <a:r>
              <a:rPr lang="en-US" sz="1400" dirty="0" smtClean="0"/>
              <a:t> (1858)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2725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Orchestral Program Music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826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591792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3353" y="838200"/>
            <a:ext cx="3810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Symphonic Poem </a:t>
            </a:r>
            <a:r>
              <a:rPr lang="en-US" sz="1400" dirty="0" smtClean="0"/>
              <a:t>(</a:t>
            </a:r>
            <a:r>
              <a:rPr lang="en-US" sz="1400" i="1" dirty="0" err="1" smtClean="0"/>
              <a:t>Symphonische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Dichtung</a:t>
            </a:r>
            <a:r>
              <a:rPr lang="en-US" sz="1400" dirty="0" smtClean="0"/>
              <a:t>):</a:t>
            </a:r>
          </a:p>
          <a:p>
            <a:endParaRPr lang="en-US" sz="1400" dirty="0"/>
          </a:p>
          <a:p>
            <a:r>
              <a:rPr lang="en-US" sz="1400" dirty="0" smtClean="0"/>
              <a:t>One-movement orchestral work grounded in a poetic or literary idea (its title) with which its content and structure were closely allied, e.g.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Tasso: </a:t>
            </a:r>
            <a:r>
              <a:rPr lang="en-US" sz="1400" i="1" dirty="0" err="1" smtClean="0"/>
              <a:t>lamento</a:t>
            </a:r>
            <a:r>
              <a:rPr lang="en-US" sz="1400" i="1" dirty="0" smtClean="0"/>
              <a:t> e </a:t>
            </a:r>
            <a:r>
              <a:rPr lang="en-US" sz="1400" i="1" dirty="0" err="1" smtClean="0"/>
              <a:t>trionfo</a:t>
            </a:r>
            <a:r>
              <a:rPr lang="en-US" sz="1400" i="1" dirty="0" smtClean="0"/>
              <a:t> </a:t>
            </a:r>
            <a:r>
              <a:rPr lang="en-US" sz="1400" dirty="0" smtClean="0"/>
              <a:t>(1847-54)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Les </a:t>
            </a:r>
            <a:r>
              <a:rPr lang="en-US" sz="1400" i="1" dirty="0" err="1" smtClean="0"/>
              <a:t>préludes</a:t>
            </a:r>
            <a:r>
              <a:rPr lang="en-US" sz="1400" i="1" dirty="0" smtClean="0"/>
              <a:t> </a:t>
            </a:r>
            <a:r>
              <a:rPr lang="en-US" sz="1400" dirty="0" smtClean="0"/>
              <a:t>(1849-55)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Orpheus</a:t>
            </a:r>
            <a:r>
              <a:rPr lang="en-US" sz="1400" dirty="0" smtClean="0"/>
              <a:t> 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Prometheus</a:t>
            </a:r>
            <a:r>
              <a:rPr lang="en-US" sz="1400" dirty="0" smtClean="0"/>
              <a:t> (1850-55)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Mazeppa</a:t>
            </a:r>
            <a:r>
              <a:rPr lang="en-US" sz="1400" dirty="0" smtClean="0"/>
              <a:t> (1851-54)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Hamlet</a:t>
            </a:r>
            <a:r>
              <a:rPr lang="en-US" sz="1400" dirty="0" smtClean="0"/>
              <a:t> (1858)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921984"/>
            <a:ext cx="34610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Program Symphony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Eine</a:t>
            </a:r>
            <a:r>
              <a:rPr lang="en-US" sz="1400" i="1" dirty="0" smtClean="0"/>
              <a:t> Faust-Symphonie </a:t>
            </a:r>
            <a:r>
              <a:rPr lang="en-US" sz="1400" dirty="0" smtClean="0"/>
              <a:t>(1856)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Eine</a:t>
            </a:r>
            <a:r>
              <a:rPr lang="en-US" sz="1400" i="1" dirty="0" smtClean="0"/>
              <a:t> Symphonie </a:t>
            </a:r>
            <a:r>
              <a:rPr lang="en-US" sz="1400" i="1" dirty="0" err="1" smtClean="0"/>
              <a:t>zu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Dantes</a:t>
            </a:r>
            <a:r>
              <a:rPr lang="en-US" sz="1400" i="1" dirty="0" smtClean="0"/>
              <a:t> Divina Commedia </a:t>
            </a:r>
            <a:r>
              <a:rPr lang="en-US" sz="1400" dirty="0" smtClean="0"/>
              <a:t>(1856-57)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725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Orchestral Program Music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826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Aesthetic Claims of Program Music and the Symphonic Poem</a:t>
            </a:r>
          </a:p>
          <a:p>
            <a:pPr algn="ctr"/>
            <a:r>
              <a:rPr lang="en-US" dirty="0" smtClean="0"/>
              <a:t>(e.g., in Liszt’s manifesto, “Berlioz and His ‘Harold’ Symphony” (1855):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71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74521"/>
            <a:ext cx="670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Crisis of the 1830s, 1840s : The Great Age Now Gone?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057400"/>
            <a:ext cx="4232661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Mozart			1791</a:t>
            </a:r>
          </a:p>
          <a:p>
            <a:endParaRPr lang="en-US" dirty="0"/>
          </a:p>
          <a:p>
            <a:r>
              <a:rPr lang="en-US" dirty="0" smtClean="0"/>
              <a:t>Haydn			1809</a:t>
            </a:r>
          </a:p>
          <a:p>
            <a:endParaRPr lang="en-US" dirty="0"/>
          </a:p>
          <a:p>
            <a:r>
              <a:rPr lang="en-US" dirty="0" smtClean="0"/>
              <a:t>Weber			1826</a:t>
            </a:r>
          </a:p>
          <a:p>
            <a:endParaRPr lang="en-US" dirty="0"/>
          </a:p>
          <a:p>
            <a:r>
              <a:rPr lang="en-US" dirty="0" smtClean="0"/>
              <a:t>Beethoven		1827</a:t>
            </a:r>
          </a:p>
          <a:p>
            <a:endParaRPr lang="en-US" dirty="0"/>
          </a:p>
          <a:p>
            <a:r>
              <a:rPr lang="en-US" dirty="0" smtClean="0"/>
              <a:t>Schubert			1828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1266423"/>
            <a:ext cx="4439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Problem: </a:t>
            </a:r>
            <a:r>
              <a:rPr lang="en-US" dirty="0"/>
              <a:t>How to Continue the Tradition?</a:t>
            </a:r>
          </a:p>
        </p:txBody>
      </p:sp>
    </p:spTree>
    <p:extLst>
      <p:ext uri="{BB962C8B-B14F-4D97-AF65-F5344CB8AC3E}">
        <p14:creationId xmlns:p14="http://schemas.microsoft.com/office/powerpoint/2010/main" val="3868127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228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dirty="0" smtClean="0"/>
              <a:t>Abstract” music: old-fashioned, sterile, formulaic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838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Aesthetic Claims of Program Music and the Symphonic Poem</a:t>
            </a:r>
          </a:p>
          <a:p>
            <a:pPr algn="ctr"/>
            <a:r>
              <a:rPr lang="en-US" dirty="0" smtClean="0"/>
              <a:t>(e.g., in Liszt’s manifesto, “Berlioz and His ‘Harold’ Symphony” (1855):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5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2286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dirty="0" smtClean="0"/>
              <a:t>Abstract” music: old-fashioned, sterile, formulaic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Non-programmatic music: no fixed meaning; puzzles the listener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838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Aesthetic Claims of Program Music and the Symphonic Poem</a:t>
            </a:r>
          </a:p>
          <a:p>
            <a:pPr algn="ctr"/>
            <a:r>
              <a:rPr lang="en-US" dirty="0" smtClean="0"/>
              <a:t>(e.g., in Liszt’s manifesto, “Berlioz and His ‘Harold’ Symphony” (1855):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5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2286000"/>
            <a:ext cx="7962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dirty="0" smtClean="0"/>
              <a:t>Abstract” music: old-fashioned, sterile, formulaic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Non-programmatic music: no fixed meaning; puzzles the listener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Verbal programs (and titles) help to anchor the poetic meaning for the listener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838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Aesthetic Claims of Program Music and the Symphonic Poem</a:t>
            </a:r>
          </a:p>
          <a:p>
            <a:pPr algn="ctr"/>
            <a:r>
              <a:rPr lang="en-US" dirty="0" smtClean="0"/>
              <a:t>(e.g., in Liszt’s manifesto, “Berlioz and His ‘Harold’ Symphony” (1855):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5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2286000"/>
            <a:ext cx="781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dirty="0" smtClean="0"/>
              <a:t>Abstract” music: old-fashioned, sterile, formulaic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Non-programmatic music: no fixed meaning; puzzles the listener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Verbal programs (and titles) help to anchor the poetic meaning for the listener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Extramusical</a:t>
            </a:r>
            <a:r>
              <a:rPr lang="en-US" dirty="0" smtClean="0"/>
              <a:t>, poetic ideas are paramount and must themselves generate the musical form (instead of being bound to traditional forms)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838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Aesthetic Claims of Program Music and the Symphonic Poem</a:t>
            </a:r>
          </a:p>
          <a:p>
            <a:pPr algn="ctr"/>
            <a:r>
              <a:rPr lang="en-US" dirty="0" smtClean="0"/>
              <a:t>(e.g., in Liszt’s manifesto, “Berlioz and His ‘Harold’ Symphony” (1855):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5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2286000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dirty="0" smtClean="0"/>
              <a:t>Abstract” music: old-fashioned, sterile, formulaic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Non-programmatic music: no fixed meaning; puzzles the listener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Verbal programs (and titles) help to anchor the poetic meaning for the listener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Extramusical</a:t>
            </a:r>
            <a:r>
              <a:rPr lang="en-US" dirty="0" smtClean="0"/>
              <a:t>, poetic ideas are paramount and must themselves generate the musical form (instead of being bound to traditional forms)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“new ideas demand new forms” </a:t>
            </a:r>
            <a:r>
              <a:rPr lang="en-US" sz="1200" dirty="0" smtClean="0"/>
              <a:t>(Richard Strauss’s formulation)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838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Aesthetic Claims of Program Music and the Symphonic Poem</a:t>
            </a:r>
          </a:p>
          <a:p>
            <a:pPr algn="ctr"/>
            <a:r>
              <a:rPr lang="en-US" dirty="0" smtClean="0"/>
              <a:t>(e.g., in Liszt’s manifesto, “Berlioz and His ‘Harold’ Symphony” (1855):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5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2286000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dirty="0" smtClean="0"/>
              <a:t>Abstract” music: old-fashioned, sterile, formulaic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Non-programmatic music: no fixed meaning; puzzles the listener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Verbal programs (and titles) help to anchor the poetic meaning for the listener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Extramusical</a:t>
            </a:r>
            <a:r>
              <a:rPr lang="en-US" dirty="0" smtClean="0"/>
              <a:t>, poetic ideas are paramount and must themselves generate the musical form (instead of being bound to traditional forms)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“new ideas demand new forms” </a:t>
            </a:r>
            <a:r>
              <a:rPr lang="en-US" sz="1200" dirty="0" smtClean="0"/>
              <a:t>(Richard Strauss’s formulation)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838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Aesthetic Claims of Program Music and the Symphonic Poem</a:t>
            </a:r>
          </a:p>
          <a:p>
            <a:pPr algn="ctr"/>
            <a:r>
              <a:rPr lang="en-US" dirty="0" smtClean="0"/>
              <a:t>(e.g., in Liszt’s manifesto, “Berlioz and His ‘Harold’ Symphony” (1855):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85800" y="3717161"/>
            <a:ext cx="8077200" cy="16168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743" y="5840465"/>
            <a:ext cx="689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liberation from the merely conventional traditions of the established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musical forms (encouraging much freer treatments, etc.)</a:t>
            </a:r>
          </a:p>
        </p:txBody>
      </p:sp>
    </p:spTree>
    <p:extLst>
      <p:ext uri="{BB962C8B-B14F-4D97-AF65-F5344CB8AC3E}">
        <p14:creationId xmlns:p14="http://schemas.microsoft.com/office/powerpoint/2010/main" val="3700971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28417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Thus: “progress” is carried only by “the music of the future”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33600" y="1524000"/>
            <a:ext cx="243840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8" idx="0"/>
          </p:cNvCxnSpPr>
          <p:nvPr/>
        </p:nvCxnSpPr>
        <p:spPr>
          <a:xfrm>
            <a:off x="4572000" y="1524000"/>
            <a:ext cx="3175475" cy="4019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5384042"/>
            <a:ext cx="24384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Symphonic Poem (Liszt)</a:t>
            </a:r>
          </a:p>
          <a:p>
            <a:r>
              <a:rPr lang="en-US" dirty="0" smtClean="0"/>
              <a:t>Program Symphony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8275" y="5543061"/>
            <a:ext cx="2438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Music Drama (Wagner)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3689"/>
            <a:ext cx="2438400" cy="3237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14" y="1419386"/>
            <a:ext cx="2563972" cy="345578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3400" y="370183"/>
            <a:ext cx="8077200" cy="685800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528417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Thus: “progress” is carried only by “the music of the future”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18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4038600" cy="5361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1447800" cy="2048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Peter Cornelius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" y="3631250"/>
            <a:ext cx="1381858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142" y="5562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Joachim Raff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58" y="990600"/>
            <a:ext cx="1143000" cy="1531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2641" y="255751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Karl Tausig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00315" y="525161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Felix </a:t>
            </a:r>
            <a:r>
              <a:rPr lang="en-US" sz="1400" dirty="0" err="1" smtClean="0"/>
              <a:t>Draeseke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5" y="3617090"/>
            <a:ext cx="1318166" cy="16345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152401"/>
            <a:ext cx="738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Liszt Cult in Weimar: the </a:t>
            </a:r>
            <a:r>
              <a:rPr lang="en-US" i="1" dirty="0" err="1" smtClean="0"/>
              <a:t>Neu</a:t>
            </a:r>
            <a:r>
              <a:rPr lang="en-US" i="1" dirty="0" smtClean="0"/>
              <a:t>-Deutsche </a:t>
            </a:r>
            <a:r>
              <a:rPr lang="en-US" i="1" dirty="0" err="1" smtClean="0"/>
              <a:t>Schule</a:t>
            </a:r>
            <a:r>
              <a:rPr lang="en-US" i="1" dirty="0" smtClean="0"/>
              <a:t> </a:t>
            </a:r>
            <a:r>
              <a:rPr lang="en-US" dirty="0" smtClean="0"/>
              <a:t>(New German School)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81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4038600" cy="5361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66482"/>
            <a:ext cx="1920875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1447800" cy="2048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Peter Cornelius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" y="3631250"/>
            <a:ext cx="1381858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142" y="5562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Joachim Raff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81" y="762000"/>
            <a:ext cx="1143000" cy="1531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664" y="232891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Karl Tausig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170737" y="6465194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Franz </a:t>
            </a:r>
            <a:r>
              <a:rPr lang="en-US" sz="1400" dirty="0" err="1" smtClean="0"/>
              <a:t>Brendel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6081" y="4267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Felix </a:t>
            </a:r>
            <a:r>
              <a:rPr lang="en-US" sz="1400" dirty="0" err="1" smtClean="0"/>
              <a:t>Draeseke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81" y="2632674"/>
            <a:ext cx="1318166" cy="16345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152401"/>
            <a:ext cx="73836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Liszt Cult in Weimar: the </a:t>
            </a:r>
            <a:r>
              <a:rPr lang="en-US" i="1" dirty="0" err="1" smtClean="0"/>
              <a:t>Neu</a:t>
            </a:r>
            <a:r>
              <a:rPr lang="en-US" i="1" dirty="0" smtClean="0"/>
              <a:t>-Deutsche </a:t>
            </a:r>
            <a:r>
              <a:rPr lang="en-US" i="1" dirty="0" err="1" smtClean="0"/>
              <a:t>Schule</a:t>
            </a:r>
            <a:r>
              <a:rPr lang="en-US" i="1" dirty="0" smtClean="0"/>
              <a:t> </a:t>
            </a:r>
            <a:r>
              <a:rPr lang="en-US" dirty="0" smtClean="0"/>
              <a:t>(New German School)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81800" y="4421088"/>
            <a:ext cx="2209800" cy="2436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10" y="762000"/>
            <a:ext cx="4640036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876372" cy="4845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394" y="571286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Franz </a:t>
            </a:r>
            <a:r>
              <a:rPr lang="en-US" dirty="0" err="1" smtClean="0"/>
              <a:t>Brendel</a:t>
            </a:r>
            <a:r>
              <a:rPr lang="en-US" dirty="0" smtClean="0"/>
              <a:t> </a:t>
            </a:r>
            <a:r>
              <a:rPr lang="en-US" sz="1400" dirty="0" smtClean="0"/>
              <a:t>(succeeds Schumann </a:t>
            </a:r>
          </a:p>
          <a:p>
            <a:pPr algn="ctr"/>
            <a:r>
              <a:rPr lang="en-US" sz="1400" dirty="0" smtClean="0"/>
              <a:t>as editor of the </a:t>
            </a:r>
            <a:r>
              <a:rPr lang="en-US" sz="1400" i="1" dirty="0" err="1" smtClean="0"/>
              <a:t>Neue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Zeitschrift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für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Musik</a:t>
            </a:r>
            <a:r>
              <a:rPr lang="en-US" sz="1400" dirty="0" smtClean="0"/>
              <a:t>, 1845)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7859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927" y="90391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Deepened Crisis of the 1830s, 1840s, </a:t>
            </a:r>
            <a:r>
              <a:rPr lang="en-US" u="sng" dirty="0" smtClean="0"/>
              <a:t>and now 1850s</a:t>
            </a:r>
            <a:r>
              <a:rPr lang="en-US" dirty="0"/>
              <a:t>!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The Great Age Ever More Distant</a:t>
            </a:r>
            <a:r>
              <a:rPr lang="en-US" dirty="0"/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734" y="2209800"/>
            <a:ext cx="4419600" cy="369331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Mozart			1791</a:t>
            </a:r>
          </a:p>
          <a:p>
            <a:endParaRPr lang="en-US" dirty="0"/>
          </a:p>
          <a:p>
            <a:r>
              <a:rPr lang="en-US" dirty="0" smtClean="0"/>
              <a:t>Haydn			1809</a:t>
            </a:r>
          </a:p>
          <a:p>
            <a:endParaRPr lang="en-US" dirty="0"/>
          </a:p>
          <a:p>
            <a:r>
              <a:rPr lang="en-US" dirty="0" smtClean="0"/>
              <a:t>Weber			1826</a:t>
            </a:r>
          </a:p>
          <a:p>
            <a:endParaRPr lang="en-US" dirty="0"/>
          </a:p>
          <a:p>
            <a:r>
              <a:rPr lang="en-US" dirty="0" smtClean="0"/>
              <a:t>Beethoven		1827</a:t>
            </a:r>
          </a:p>
          <a:p>
            <a:endParaRPr lang="en-US" dirty="0"/>
          </a:p>
          <a:p>
            <a:r>
              <a:rPr lang="en-US" dirty="0" smtClean="0"/>
              <a:t>Schubert			1828</a:t>
            </a:r>
          </a:p>
          <a:p>
            <a:endParaRPr lang="en-US" dirty="0" smtClean="0"/>
          </a:p>
          <a:p>
            <a:r>
              <a:rPr lang="en-US" dirty="0" smtClean="0"/>
              <a:t>Mendelssohn	                  1847</a:t>
            </a:r>
          </a:p>
          <a:p>
            <a:endParaRPr lang="en-US" dirty="0"/>
          </a:p>
          <a:p>
            <a:r>
              <a:rPr lang="en-US" dirty="0" smtClean="0"/>
              <a:t>Schumann                                  1856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657" y="1550246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Problem Remains: How to </a:t>
            </a:r>
            <a:r>
              <a:rPr lang="en-US" dirty="0"/>
              <a:t>Continue the Tradition?</a:t>
            </a:r>
          </a:p>
        </p:txBody>
      </p:sp>
    </p:spTree>
    <p:extLst>
      <p:ext uri="{BB962C8B-B14F-4D97-AF65-F5344CB8AC3E}">
        <p14:creationId xmlns:p14="http://schemas.microsoft.com/office/powerpoint/2010/main" val="442243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4038600" cy="5361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66482"/>
            <a:ext cx="1920875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1447800" cy="2048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Peter Cornelius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" y="3631250"/>
            <a:ext cx="1381858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142" y="5562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Joachim Raff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81" y="762000"/>
            <a:ext cx="1143000" cy="1531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664" y="232891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Karl Tausig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170737" y="6465194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Franz </a:t>
            </a:r>
            <a:r>
              <a:rPr lang="en-US" sz="1400" dirty="0" err="1" smtClean="0"/>
              <a:t>Brendel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6081" y="4267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Felix </a:t>
            </a:r>
            <a:r>
              <a:rPr lang="en-US" sz="1400" dirty="0" err="1" smtClean="0"/>
              <a:t>Draeseke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81" y="2632674"/>
            <a:ext cx="1318166" cy="16345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152401"/>
            <a:ext cx="73836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Liszt Cult in Weimar: the </a:t>
            </a:r>
            <a:r>
              <a:rPr lang="en-US" i="1" dirty="0" err="1" smtClean="0"/>
              <a:t>Neu</a:t>
            </a:r>
            <a:r>
              <a:rPr lang="en-US" i="1" dirty="0" smtClean="0"/>
              <a:t>-Deutsche </a:t>
            </a:r>
            <a:r>
              <a:rPr lang="en-US" i="1" dirty="0" err="1" smtClean="0"/>
              <a:t>Schule</a:t>
            </a:r>
            <a:r>
              <a:rPr lang="en-US" i="1" dirty="0" smtClean="0"/>
              <a:t> </a:t>
            </a:r>
            <a:r>
              <a:rPr lang="en-US" dirty="0" smtClean="0"/>
              <a:t>(New German School)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81800" y="4421088"/>
            <a:ext cx="2209800" cy="2436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799" y="152402"/>
            <a:ext cx="2057401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09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741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“Brahms Circle,” later 1850s onward—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entered around: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85" y="1123514"/>
            <a:ext cx="3140224" cy="4285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715000"/>
            <a:ext cx="30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Johannes Brahms (1833-97)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182184"/>
            <a:ext cx="3872173" cy="3226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" y="918238"/>
            <a:ext cx="1998434" cy="291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63" y="3902913"/>
            <a:ext cx="149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Joseph Joachim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44789" y="5408995"/>
            <a:ext cx="35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Clara (Wieck) Schumann (1819-96)</a:t>
            </a:r>
          </a:p>
        </p:txBody>
      </p:sp>
    </p:spTree>
    <p:extLst>
      <p:ext uri="{BB962C8B-B14F-4D97-AF65-F5344CB8AC3E}">
        <p14:creationId xmlns:p14="http://schemas.microsoft.com/office/powerpoint/2010/main" val="4273677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21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Brahms Circle and the Conservative Position (late 1850s onward)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6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21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Brahms Circle and the Conservative Position (late 1850s onward)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533" y="121919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Fundamentally a moral position: we are the pure remnant, the last of the real artists, struggling against a musical age lapsing into cheap, tawdry decline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5205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21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Brahms Circle and the Conservative Position (late 1850s onward)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533" y="1219199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Fundamentally a moral position: we are the pure remnant, the last of the real artists, struggling against a musical age lapsing into cheap, tawdry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Contemptuous dismissal of displays of flashy virtuosity, shallow publicity, cultish fads or fashions, commercialism, personal display</a:t>
            </a:r>
          </a:p>
        </p:txBody>
      </p:sp>
    </p:spTree>
    <p:extLst>
      <p:ext uri="{BB962C8B-B14F-4D97-AF65-F5344CB8AC3E}">
        <p14:creationId xmlns:p14="http://schemas.microsoft.com/office/powerpoint/2010/main" val="85446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21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Brahms Circle and the Conservative Position (late 1850s onward)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533" y="1219199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Fundamentally a moral position: we are the pure remnant, the last of the real artists, struggling against a musical age lapsing into cheap, tawdry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Contemptuous dismissal of displays of flashy virtuosity, shallow publicity, cultish fads or fashions, commercialism, personal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contra “program music” and “music of the future” (Liszt, Wagner)</a:t>
            </a:r>
          </a:p>
        </p:txBody>
      </p:sp>
    </p:spTree>
    <p:extLst>
      <p:ext uri="{BB962C8B-B14F-4D97-AF65-F5344CB8AC3E}">
        <p14:creationId xmlns:p14="http://schemas.microsoft.com/office/powerpoint/2010/main" val="85446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21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Brahms Circle and the Conservative Position (late 1850s onward)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533" y="1219199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Fundamentally a moral position: we are the pure remnant, the last of the real artists, struggling against a musical age lapsing into cheap, tawdry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Contemptuous dismissal of displays of flashy virtuosity, shallow publicity, cultish fads or fashions, commercialism, personal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contra “program music” and “music of the future” (Liszt, Wagner)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“moral/aesthetic” high-reverence for past Austro-Germanic masters (with Beethoven at the center)—an effort to remain true to past works (</a:t>
            </a:r>
            <a:r>
              <a:rPr lang="en-US" i="1" dirty="0" err="1"/>
              <a:t>Werktreue</a:t>
            </a:r>
            <a:r>
              <a:rPr lang="en-US" dirty="0"/>
              <a:t>) and the emerging “canon” of (usually Germanic) masterworks.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6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21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Brahms Circle and the Conservative Position (late 1850s onward)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533" y="1219199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Fundamentally a moral position: we are the pure remnant, the last of the real artists, struggling against a musical age lapsing into cheap, tawdry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Contemptuous dismissal of displays of flashy virtuosity, shallow publicity, cultish fads or fashions, commercialism, personal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contra “program music” and “music of the future” (Liszt, Wagner)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“moral/aesthetic” high-reverence for past Austro-Germanic masters (with Beethoven at the center</a:t>
            </a:r>
            <a:r>
              <a:rPr lang="en-US" dirty="0"/>
              <a:t>)—an effort to </a:t>
            </a:r>
            <a:r>
              <a:rPr lang="en-US" dirty="0" smtClean="0"/>
              <a:t>remain true to past works (</a:t>
            </a:r>
            <a:r>
              <a:rPr lang="en-US" i="1" dirty="0" err="1" smtClean="0"/>
              <a:t>Werktreue</a:t>
            </a:r>
            <a:r>
              <a:rPr lang="en-US" dirty="0" smtClean="0"/>
              <a:t>) and the emerging “canon” of (usually Germanic) masterworks.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Consolidation and sustaining of the “</a:t>
            </a:r>
            <a:r>
              <a:rPr lang="en-US" dirty="0"/>
              <a:t>a</a:t>
            </a:r>
            <a:r>
              <a:rPr lang="en-US" dirty="0" smtClean="0"/>
              <a:t>bstract,” non-programmatic tradition (sonatas, chamber music, concertos,  etc.)</a:t>
            </a:r>
          </a:p>
        </p:txBody>
      </p:sp>
    </p:spTree>
    <p:extLst>
      <p:ext uri="{BB962C8B-B14F-4D97-AF65-F5344CB8AC3E}">
        <p14:creationId xmlns:p14="http://schemas.microsoft.com/office/powerpoint/2010/main" val="85446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21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Brahms Circle and the Conservative Position (late 1850s onward)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533" y="1219199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Fundamentally a moral position: we are the pure remnant, the last of the real artists, struggling against a musical age lapsing into cheap, tawdry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Contemptuous dismissal of displays of flashy virtuosity, shallow publicity, cultish fads or fashions, commercialism, personal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contra “program music” and “music of the future” (Liszt, Wagner)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“moral/aesthetic” high-reverence for past Austro-Germanic masters (with Beethoven at the center)—an effort to remain true to past works (</a:t>
            </a:r>
            <a:r>
              <a:rPr lang="en-US" i="1" dirty="0" err="1"/>
              <a:t>Werktreue</a:t>
            </a:r>
            <a:r>
              <a:rPr lang="en-US" dirty="0"/>
              <a:t>) and the emerging “canon” of (usually Germanic) masterworks.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Consolidation and sustaining of the “</a:t>
            </a:r>
            <a:r>
              <a:rPr lang="en-US" dirty="0"/>
              <a:t>a</a:t>
            </a:r>
            <a:r>
              <a:rPr lang="en-US" dirty="0" smtClean="0"/>
              <a:t>bstract,” non-programmatic tradition (sonatas, chamber music, concertos,  etc.)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cautious, reserved in style, structure, form, orchestration</a:t>
            </a:r>
          </a:p>
        </p:txBody>
      </p:sp>
    </p:spTree>
    <p:extLst>
      <p:ext uri="{BB962C8B-B14F-4D97-AF65-F5344CB8AC3E}">
        <p14:creationId xmlns:p14="http://schemas.microsoft.com/office/powerpoint/2010/main" val="85446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21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Brahms Circle and the Conservative Position (late 1850s onward)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533" y="1219199"/>
            <a:ext cx="800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Fundamentally a moral position: we are the pure remnant, the last of the real artists, struggling against a musical age lapsing into cheap, tawdry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Contemptuous dismissal of displays of flashy virtuosity, shallow publicity, cultish fads or fashions, commercialism, personal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contra “program music” and “music of the future” (Liszt, Wagner)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“moral/aesthetic” high-reverence for past Austro-Germanic masters (with Beethoven at the center)—an effort to remain true to past works (</a:t>
            </a:r>
            <a:r>
              <a:rPr lang="en-US" i="1" dirty="0" err="1"/>
              <a:t>Werktreue</a:t>
            </a:r>
            <a:r>
              <a:rPr lang="en-US" dirty="0"/>
              <a:t>) and the emerging “canon” of (usually Germanic) masterworks.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Consolidation and sustaining of the “</a:t>
            </a:r>
            <a:r>
              <a:rPr lang="en-US" dirty="0"/>
              <a:t>a</a:t>
            </a:r>
            <a:r>
              <a:rPr lang="en-US" dirty="0" smtClean="0"/>
              <a:t>bstract,” non-programmatic tradition (sonatas, chamber music, concertos,  etc.)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cautious, reserved in style, structure, form, orchestration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“Historicist” flavor—music self-consciously in dialogue with a growing “standard repertory” or canon (Bach, Haydn, Mozart, Beethoven, Schumann, Brahms</a:t>
            </a:r>
            <a:r>
              <a:rPr lang="en-US" dirty="0"/>
              <a:t>,. </a:t>
            </a:r>
            <a:r>
              <a:rPr lang="en-US" dirty="0" smtClean="0"/>
              <a:t>. . .)</a:t>
            </a:r>
          </a:p>
        </p:txBody>
      </p:sp>
    </p:spTree>
    <p:extLst>
      <p:ext uri="{BB962C8B-B14F-4D97-AF65-F5344CB8AC3E}">
        <p14:creationId xmlns:p14="http://schemas.microsoft.com/office/powerpoint/2010/main" val="2917109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5400"/>
            <a:ext cx="2471352" cy="2971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057400" y="4495800"/>
            <a:ext cx="2097993" cy="11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55393" y="4495800"/>
            <a:ext cx="2093007" cy="11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1157" y="5611738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“Romantic” innovator (radical)?            or                          “Classical” craftsman?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1520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7757"/>
            <a:ext cx="8001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241281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Leipzig Conservatory (founded, Mendelssohn, 1843)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95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598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“Brahms Circle,” later 1850s onward—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entered around: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85" y="1123514"/>
            <a:ext cx="3140224" cy="4285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715000"/>
            <a:ext cx="30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Johannes Brahms (1833-97)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182184"/>
            <a:ext cx="3872173" cy="3226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" y="918238"/>
            <a:ext cx="1998434" cy="291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63" y="3902913"/>
            <a:ext cx="149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Joseph Joachim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44789" y="5408995"/>
            <a:ext cx="35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Clara (Wieck) Schumann (1819-96)</a:t>
            </a:r>
          </a:p>
        </p:txBody>
      </p:sp>
    </p:spTree>
    <p:extLst>
      <p:ext uri="{BB962C8B-B14F-4D97-AF65-F5344CB8AC3E}">
        <p14:creationId xmlns:p14="http://schemas.microsoft.com/office/powerpoint/2010/main" val="2887366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3714216" cy="4344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158122" cy="43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3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3714216" cy="4344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158122" cy="4344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09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1850s: Young “Brahms the Unknown”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95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12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1853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9279" y="5726849"/>
            <a:ext cx="30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Johannes Brahms (1833-97)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7" y="1110437"/>
            <a:ext cx="3044332" cy="4433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632" y="5757627"/>
            <a:ext cx="2641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Joseph Joachim (1831-1907)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46805"/>
            <a:ext cx="3545672" cy="46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67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457200"/>
            <a:ext cx="12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1853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4415" y="5374655"/>
            <a:ext cx="2438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Johannes Brahms (1833-97)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(“the unknown”)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" y="2133600"/>
            <a:ext cx="3133329" cy="2611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810" y="5132113"/>
            <a:ext cx="286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Clara (Wieck) Schumann (1819-96)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1886" y="5374655"/>
            <a:ext cx="2420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Robert Schumann (1810-56)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06" y="1659088"/>
            <a:ext cx="2810786" cy="37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19926"/>
            <a:ext cx="30211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9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81" y="1142627"/>
            <a:ext cx="3510667" cy="4388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7503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October 1853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5810" y="5654262"/>
            <a:ext cx="297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Neue</a:t>
            </a:r>
            <a:r>
              <a:rPr lang="en-US" sz="1600" dirty="0" smtClean="0"/>
              <a:t> </a:t>
            </a:r>
            <a:r>
              <a:rPr lang="en-US" sz="1600" dirty="0" err="1" smtClean="0"/>
              <a:t>Bahnen</a:t>
            </a:r>
            <a:r>
              <a:rPr lang="en-US" sz="1600" dirty="0" smtClean="0"/>
              <a:t>” (“New Paths”)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4902" y="5292531"/>
            <a:ext cx="198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Johannes Brahms (1833-97)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726319" y="5430838"/>
            <a:ext cx="203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 Schumann (1810-56)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265"/>
            <a:ext cx="2789403" cy="368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48" y="1302167"/>
            <a:ext cx="2852736" cy="38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6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81" y="1142627"/>
            <a:ext cx="3510667" cy="4388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7503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October 1853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5810" y="5654262"/>
            <a:ext cx="297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Neue</a:t>
            </a:r>
            <a:r>
              <a:rPr lang="en-US" sz="1600" dirty="0" smtClean="0"/>
              <a:t> </a:t>
            </a:r>
            <a:r>
              <a:rPr lang="en-US" sz="1600" dirty="0" err="1" smtClean="0"/>
              <a:t>Bahnen</a:t>
            </a:r>
            <a:r>
              <a:rPr lang="en-US" sz="1600" dirty="0" smtClean="0"/>
              <a:t>” (“New Paths”)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4902" y="5292531"/>
            <a:ext cx="198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Johannes Brahms (1833-97)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726319" y="5430838"/>
            <a:ext cx="203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 Schumann (1810-56)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265"/>
            <a:ext cx="2789403" cy="368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48" y="1302167"/>
            <a:ext cx="2852736" cy="3885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4162" y="6248400"/>
            <a:ext cx="35441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Piano Sonata in C, op. 1 (late 1853)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5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7" y="1110437"/>
            <a:ext cx="3044332" cy="4433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329" y="5752474"/>
            <a:ext cx="2641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Joseph Joachim (1831-1907)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2663"/>
            <a:ext cx="3405513" cy="4433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770873"/>
            <a:ext cx="2309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Franz Liszt (1811-86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8946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Split: August 1857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136519" y="990600"/>
            <a:ext cx="16381" cy="589873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55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 Tensions, 1859: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Franz </a:t>
            </a:r>
            <a:r>
              <a:rPr lang="en-US" dirty="0" err="1" smtClean="0"/>
              <a:t>Brendel</a:t>
            </a:r>
            <a:r>
              <a:rPr lang="en-US" dirty="0" smtClean="0"/>
              <a:t> (</a:t>
            </a:r>
            <a:r>
              <a:rPr lang="en-US" i="1" dirty="0" err="1" smtClean="0"/>
              <a:t>Neue</a:t>
            </a:r>
            <a:r>
              <a:rPr lang="en-US" i="1" dirty="0" smtClean="0"/>
              <a:t> </a:t>
            </a:r>
            <a:r>
              <a:rPr lang="en-US" i="1" dirty="0" err="1" smtClean="0"/>
              <a:t>Zeitschrift</a:t>
            </a:r>
            <a:r>
              <a:rPr lang="en-US" dirty="0" smtClean="0"/>
              <a:t>) coins the term </a:t>
            </a:r>
            <a:r>
              <a:rPr lang="en-US" i="1" dirty="0" err="1"/>
              <a:t>Neu</a:t>
            </a:r>
            <a:r>
              <a:rPr lang="en-US" i="1" dirty="0"/>
              <a:t>-Deutsche </a:t>
            </a:r>
            <a:r>
              <a:rPr lang="en-US" i="1" dirty="0" err="1"/>
              <a:t>Schule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dirty="0" smtClean="0"/>
              <a:t>(</a:t>
            </a:r>
            <a:r>
              <a:rPr lang="en-US" dirty="0"/>
              <a:t>New German School</a:t>
            </a:r>
            <a:r>
              <a:rPr lang="en-US" dirty="0" smtClean="0"/>
              <a:t>) in praise of </a:t>
            </a:r>
          </a:p>
          <a:p>
            <a:r>
              <a:rPr lang="en-US" dirty="0"/>
              <a:t> </a:t>
            </a:r>
            <a:r>
              <a:rPr lang="en-US" dirty="0" smtClean="0"/>
              <a:t>     Liszt’s Weimar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53" y="304800"/>
            <a:ext cx="2911474" cy="29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67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1600200" y="1524000"/>
            <a:ext cx="266700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276600"/>
            <a:ext cx="23728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 “progress,” innovation, experiment, heightened intensity, flamboyance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(Berlioz [1830s, 1840s])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Liszt (1840s-1880s)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Wagner (1840s-1880s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</p:spTree>
    <p:extLst>
      <p:ext uri="{BB962C8B-B14F-4D97-AF65-F5344CB8AC3E}">
        <p14:creationId xmlns:p14="http://schemas.microsoft.com/office/powerpoint/2010/main" val="3805352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403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 Tensions, 1859: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Franz </a:t>
            </a:r>
            <a:r>
              <a:rPr lang="en-US" dirty="0" err="1" smtClean="0"/>
              <a:t>Brendel</a:t>
            </a:r>
            <a:r>
              <a:rPr lang="en-US" dirty="0" smtClean="0"/>
              <a:t> (</a:t>
            </a:r>
            <a:r>
              <a:rPr lang="en-US" i="1" dirty="0" err="1" smtClean="0"/>
              <a:t>Neue</a:t>
            </a:r>
            <a:r>
              <a:rPr lang="en-US" i="1" dirty="0" smtClean="0"/>
              <a:t> </a:t>
            </a:r>
            <a:r>
              <a:rPr lang="en-US" i="1" dirty="0" err="1" smtClean="0"/>
              <a:t>Zeitschrift</a:t>
            </a:r>
            <a:r>
              <a:rPr lang="en-US" dirty="0" smtClean="0"/>
              <a:t>) coins the term </a:t>
            </a:r>
            <a:r>
              <a:rPr lang="en-US" i="1" dirty="0" err="1"/>
              <a:t>Neu</a:t>
            </a:r>
            <a:r>
              <a:rPr lang="en-US" i="1" dirty="0"/>
              <a:t>-Deutsche </a:t>
            </a:r>
            <a:r>
              <a:rPr lang="en-US" i="1" dirty="0" err="1"/>
              <a:t>Schule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dirty="0" smtClean="0"/>
              <a:t>(</a:t>
            </a:r>
            <a:r>
              <a:rPr lang="en-US" dirty="0"/>
              <a:t>New German School</a:t>
            </a:r>
            <a:r>
              <a:rPr lang="en-US" dirty="0" smtClean="0"/>
              <a:t>) in praise of </a:t>
            </a:r>
          </a:p>
          <a:p>
            <a:r>
              <a:rPr lang="en-US" dirty="0"/>
              <a:t> </a:t>
            </a:r>
            <a:r>
              <a:rPr lang="en-US" dirty="0" smtClean="0"/>
              <a:t>     Liszt’s Weimar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Brahms’s musical manifesto-by-example </a:t>
            </a:r>
            <a:r>
              <a:rPr lang="en-US" i="1" dirty="0" smtClean="0"/>
              <a:t>contra</a:t>
            </a:r>
            <a:r>
              <a:rPr lang="en-US" dirty="0" smtClean="0"/>
              <a:t> the </a:t>
            </a:r>
            <a:r>
              <a:rPr lang="en-US" dirty="0" err="1" smtClean="0"/>
              <a:t>Lisztians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     Piano Concerto No. 1 in D Minor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53" y="304800"/>
            <a:ext cx="2911474" cy="296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54" y="3254967"/>
            <a:ext cx="2616200" cy="35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44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82782"/>
            <a:ext cx="4576763" cy="5873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1895"/>
            <a:ext cx="3733800" cy="4935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392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1859 Premiere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03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6476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Split—Doubling Down: Brahms, Joachim, and Others: </a:t>
            </a:r>
          </a:p>
          <a:p>
            <a:pPr algn="ctr"/>
            <a:r>
              <a:rPr lang="en-US" dirty="0" smtClean="0"/>
              <a:t>Manifesto Published in the </a:t>
            </a:r>
            <a:r>
              <a:rPr lang="en-US" i="1" dirty="0" smtClean="0"/>
              <a:t>Echo</a:t>
            </a:r>
            <a:r>
              <a:rPr lang="en-US" dirty="0" smtClean="0"/>
              <a:t> (Berlin, 1860)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9" y="4014649"/>
            <a:ext cx="1931351" cy="2812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0" y="1135133"/>
            <a:ext cx="2157850" cy="2852454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2590800" y="1282605"/>
            <a:ext cx="685800" cy="5486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57" y="1282605"/>
            <a:ext cx="2748280" cy="2619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25805"/>
            <a:ext cx="2629437" cy="2677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1" y="3120720"/>
            <a:ext cx="2532418" cy="18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7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3790765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657600" cy="4407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9271" y="5257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essence of music consists of sounding forms in motion” (</a:t>
            </a:r>
            <a:r>
              <a:rPr lang="en-US" i="1" dirty="0" smtClean="0"/>
              <a:t>t</a:t>
            </a:r>
            <a:r>
              <a:rPr lang="hu-HU" i="1" dirty="0" smtClean="0"/>
              <a:t>ő</a:t>
            </a:r>
            <a:r>
              <a:rPr lang="en-US" i="1" dirty="0" err="1" smtClean="0"/>
              <a:t>nend</a:t>
            </a:r>
            <a:r>
              <a:rPr lang="en-US" i="1" dirty="0"/>
              <a:t> </a:t>
            </a:r>
            <a:r>
              <a:rPr lang="en-US" i="1" dirty="0" err="1" smtClean="0"/>
              <a:t>bewegte</a:t>
            </a:r>
            <a:r>
              <a:rPr lang="en-US" i="1" dirty="0" smtClean="0"/>
              <a:t> </a:t>
            </a:r>
            <a:r>
              <a:rPr lang="en-US" i="1" dirty="0" err="1" smtClean="0"/>
              <a:t>Formen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0606" y="4419600"/>
            <a:ext cx="39460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On the Beautiful in Music </a:t>
            </a:r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ed., 1854)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6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4725" y="37886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“Brahms Circle,” later 1850s onward—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entered around: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85" y="1123514"/>
            <a:ext cx="3140224" cy="4285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715000"/>
            <a:ext cx="30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Johannes Brahms (1833-97)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182184"/>
            <a:ext cx="3872173" cy="3226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" y="918238"/>
            <a:ext cx="1998434" cy="291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63" y="3902913"/>
            <a:ext cx="149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Joseph Joachim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44789" y="5408995"/>
            <a:ext cx="35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Clara (Wieck) Schumann (1819-96)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" y="4241467"/>
            <a:ext cx="1828800" cy="22037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350" y="6432353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Eduard </a:t>
            </a:r>
            <a:r>
              <a:rPr lang="en-US" sz="1600" dirty="0" err="1" smtClean="0"/>
              <a:t>Hanslick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4044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" y="1066800"/>
            <a:ext cx="4038600" cy="5338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752600" cy="97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4090860" cy="51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76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" y="1066800"/>
            <a:ext cx="4038600" cy="5338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752600" cy="97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4090860" cy="5178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“Selig </a:t>
            </a:r>
            <a:r>
              <a:rPr lang="en-US" sz="1400" dirty="0" err="1" smtClean="0"/>
              <a:t>sind</a:t>
            </a:r>
            <a:r>
              <a:rPr lang="en-US" sz="1400" dirty="0" smtClean="0"/>
              <a:t> die </a:t>
            </a:r>
            <a:r>
              <a:rPr lang="en-US" sz="1400" dirty="0" err="1" smtClean="0"/>
              <a:t>Toten</a:t>
            </a:r>
            <a:r>
              <a:rPr lang="en-US" sz="1400" dirty="0" smtClean="0"/>
              <a:t>” (“Blessed Are the Dead”)</a:t>
            </a:r>
          </a:p>
          <a:p>
            <a:pPr algn="ctr"/>
            <a:r>
              <a:rPr lang="en-US" sz="1400" dirty="0" smtClean="0"/>
              <a:t>(Rev. 14:13)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0153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0" y="450079"/>
            <a:ext cx="4481390" cy="632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67" y="762000"/>
            <a:ext cx="4235754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772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Ein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deutsches</a:t>
            </a:r>
            <a:r>
              <a:rPr lang="en-US" sz="1600" i="1" dirty="0" smtClean="0"/>
              <a:t> Requiem </a:t>
            </a:r>
            <a:r>
              <a:rPr lang="en-US" sz="1600" dirty="0" smtClean="0"/>
              <a:t>(1865-68): </a:t>
            </a:r>
          </a:p>
          <a:p>
            <a:pPr algn="ctr"/>
            <a:r>
              <a:rPr lang="en-US" sz="1600" dirty="0" smtClean="0"/>
              <a:t>“</a:t>
            </a:r>
            <a:r>
              <a:rPr lang="en-US" sz="1600" dirty="0" err="1" smtClean="0"/>
              <a:t>Wie</a:t>
            </a:r>
            <a:r>
              <a:rPr lang="en-US" sz="1600" dirty="0" smtClean="0"/>
              <a:t> </a:t>
            </a:r>
            <a:r>
              <a:rPr lang="en-US" sz="1600" dirty="0" err="1" smtClean="0"/>
              <a:t>lieblich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deine</a:t>
            </a:r>
            <a:r>
              <a:rPr lang="en-US" sz="1600" dirty="0" smtClean="0"/>
              <a:t> </a:t>
            </a:r>
            <a:r>
              <a:rPr lang="en-US" sz="1600" dirty="0" err="1" smtClean="0"/>
              <a:t>Wohnungen</a:t>
            </a:r>
            <a:r>
              <a:rPr lang="en-US" sz="1600" dirty="0" smtClean="0"/>
              <a:t>” (Ps. 84: 1-2)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3109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0" y="450079"/>
            <a:ext cx="4481390" cy="632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67" y="762000"/>
            <a:ext cx="4235754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772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Ein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deutsches</a:t>
            </a:r>
            <a:r>
              <a:rPr lang="en-US" sz="1600" i="1" dirty="0" smtClean="0"/>
              <a:t> Requiem </a:t>
            </a:r>
            <a:r>
              <a:rPr lang="en-US" sz="1600" dirty="0" smtClean="0"/>
              <a:t>(1865-68): </a:t>
            </a:r>
          </a:p>
          <a:p>
            <a:pPr algn="ctr"/>
            <a:r>
              <a:rPr lang="en-US" sz="1600" dirty="0" smtClean="0"/>
              <a:t>“</a:t>
            </a:r>
            <a:r>
              <a:rPr lang="en-US" sz="1600" dirty="0" err="1" smtClean="0"/>
              <a:t>Wie</a:t>
            </a:r>
            <a:r>
              <a:rPr lang="en-US" sz="1600" dirty="0" smtClean="0"/>
              <a:t> </a:t>
            </a:r>
            <a:r>
              <a:rPr lang="en-US" sz="1600" dirty="0" err="1" smtClean="0"/>
              <a:t>lieblich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deine</a:t>
            </a:r>
            <a:r>
              <a:rPr lang="en-US" sz="1600" dirty="0" smtClean="0"/>
              <a:t> </a:t>
            </a:r>
            <a:r>
              <a:rPr lang="en-US" sz="1600" dirty="0" err="1" smtClean="0"/>
              <a:t>Wohnungen</a:t>
            </a:r>
            <a:r>
              <a:rPr lang="en-US" sz="1600" dirty="0" smtClean="0"/>
              <a:t>” (Ps. 84: 1-2)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205669" y="11430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6405" y="19812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6864" y="4267200"/>
            <a:ext cx="1145136" cy="39168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2133600"/>
            <a:ext cx="1295400" cy="3048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57629" y="4155264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(inversion)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2590800"/>
            <a:ext cx="990600" cy="1872241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76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1598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1869—Brahms permanently residing in Vienna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" y="2209800"/>
            <a:ext cx="4358544" cy="3111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08" y="1541804"/>
            <a:ext cx="464923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1600200" y="1524000"/>
            <a:ext cx="266700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1524000"/>
            <a:ext cx="2671985" cy="1591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276600"/>
            <a:ext cx="23728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 “progress,” innovation, experiment, heightened intensity, flamboyance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(Berlioz [1830s, 1840s])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Liszt (1840s-1880s)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Wagner (1840s-1880s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1828" y="3124200"/>
            <a:ext cx="2286000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Cautious preservation of more reserved symphonic and chamber traditions in the name of a higher “art”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Mendelssohn (1840s)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Schumann (1840s, early 1850s,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Brahms (1850s-1890s)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</p:spTree>
    <p:extLst>
      <p:ext uri="{BB962C8B-B14F-4D97-AF65-F5344CB8AC3E}">
        <p14:creationId xmlns:p14="http://schemas.microsoft.com/office/powerpoint/2010/main" val="3792215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647330" cy="604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5230" y="228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 in 1871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66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647330" cy="604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5230" y="228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 in 1871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0"/>
            <a:ext cx="9372600" cy="86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22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5637"/>
            <a:ext cx="4343400" cy="2781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27" y="2971800"/>
            <a:ext cx="5249745" cy="3781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20726"/>
            <a:ext cx="190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Strauss, Jr</a:t>
            </a:r>
            <a:endParaRPr lang="en-US" dirty="0"/>
          </a:p>
          <a:p>
            <a:r>
              <a:rPr lang="en-US" dirty="0" smtClean="0"/>
              <a:t>(1825-99)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29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538487" cy="93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4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29984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Vienna—</a:t>
            </a:r>
            <a:r>
              <a:rPr lang="en-US" dirty="0" err="1" smtClean="0"/>
              <a:t>Gesellschaft</a:t>
            </a:r>
            <a:r>
              <a:rPr lang="en-US" dirty="0" smtClean="0"/>
              <a:t> der </a:t>
            </a:r>
            <a:r>
              <a:rPr lang="en-US" dirty="0" err="1" smtClean="0"/>
              <a:t>Musikfreunde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41" y="3166911"/>
            <a:ext cx="5019610" cy="3137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8" y="318655"/>
            <a:ext cx="553729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95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12449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Rise of Collected Critical Editions of Past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904999"/>
            <a:ext cx="5105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Bach </a:t>
            </a:r>
            <a:r>
              <a:rPr lang="en-US" dirty="0" err="1" smtClean="0"/>
              <a:t>Gesellschaft</a:t>
            </a:r>
            <a:r>
              <a:rPr lang="en-US" dirty="0" smtClean="0"/>
              <a:t> Complete Edition (begun 1851)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2638"/>
            <a:ext cx="3048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6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12449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Rise of Collected Critical Editions of Past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904999"/>
            <a:ext cx="5105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Bach </a:t>
            </a:r>
            <a:r>
              <a:rPr lang="en-US" dirty="0" err="1" smtClean="0"/>
              <a:t>Gesellschaft</a:t>
            </a:r>
            <a:r>
              <a:rPr lang="en-US" dirty="0" smtClean="0"/>
              <a:t> Complete Edition (begun 1851)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Handel Complete Edition (begun 1858)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2638"/>
            <a:ext cx="3048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4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12449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Rise of Collected Critical Editions of Past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904999"/>
            <a:ext cx="5105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Bach </a:t>
            </a:r>
            <a:r>
              <a:rPr lang="en-US" dirty="0" err="1" smtClean="0"/>
              <a:t>Gesellschaft</a:t>
            </a:r>
            <a:r>
              <a:rPr lang="en-US" dirty="0" smtClean="0"/>
              <a:t> Complete Edition (begun 1851)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Handel Complete Edition (begun 1858)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Palestrina Complete Edition (begun 1862)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2638"/>
            <a:ext cx="3048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4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12449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Rise of Collected Critical Editions of Past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904999"/>
            <a:ext cx="51054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Bach </a:t>
            </a:r>
            <a:r>
              <a:rPr lang="en-US" dirty="0" err="1" smtClean="0"/>
              <a:t>Gesellschaft</a:t>
            </a:r>
            <a:r>
              <a:rPr lang="en-US" dirty="0" smtClean="0"/>
              <a:t> Complete Edition (begun 1851)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Handel Complete Edition (begun 1858)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Palestrina Complete Edition (begun 1862)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Beethoven Complete Edition (begun 1868)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2638"/>
            <a:ext cx="3048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4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12449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Rise of Collected Critical Editions of Past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904999"/>
            <a:ext cx="51054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Bach </a:t>
            </a:r>
            <a:r>
              <a:rPr lang="en-US" dirty="0" err="1" smtClean="0"/>
              <a:t>Gesellschaft</a:t>
            </a:r>
            <a:r>
              <a:rPr lang="en-US" dirty="0" smtClean="0"/>
              <a:t> Complete Edition (begun 1851)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Handel Complete Edition (begun 1858)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Palestrina Complete Edition (begun 1862)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Beethoven Complete Edition (begun 1868)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Mozart Complete Edition (begun 1877)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2638"/>
            <a:ext cx="3048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4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1600200" y="1524000"/>
            <a:ext cx="266700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1524000"/>
            <a:ext cx="2671985" cy="1591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276600"/>
            <a:ext cx="23728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 “progress,” innovation, experiment, heightened intensity, flamboyance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(Berlioz [1830s, 1840s])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Liszt (1840s-1880s)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Wagner (1840s-1880s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1828" y="3124200"/>
            <a:ext cx="2286000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Cautious preservation of more reserved symphonic and chamber traditions in the name of a higher “art”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Mendelssohn (1840s)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Schumann (1840s, early 1850s,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Brahms (1850s-1890s)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  <p:sp>
        <p:nvSpPr>
          <p:cNvPr id="2" name="Oval 1"/>
          <p:cNvSpPr/>
          <p:nvPr/>
        </p:nvSpPr>
        <p:spPr>
          <a:xfrm>
            <a:off x="152400" y="2663517"/>
            <a:ext cx="3733800" cy="335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0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12449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Rise of Collected Critical Editions of Past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904999"/>
            <a:ext cx="51054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Bach </a:t>
            </a:r>
            <a:r>
              <a:rPr lang="en-US" dirty="0" err="1" smtClean="0"/>
              <a:t>Gesellschaft</a:t>
            </a:r>
            <a:r>
              <a:rPr lang="en-US" dirty="0" smtClean="0"/>
              <a:t> Complete Edition (begun 1851)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Handel Complete Edition (begun 1858)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Palestrina Complete Edition (begun 1862)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Beethoven Complete Edition (begun 1868)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Mozart Complete Edition (begun 1877)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Schütz</a:t>
            </a:r>
            <a:r>
              <a:rPr lang="en-US" dirty="0" smtClean="0"/>
              <a:t> Complete Edition (begun 1885)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2638"/>
            <a:ext cx="30480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4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3193868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253495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Ludwig von </a:t>
            </a:r>
            <a:r>
              <a:rPr lang="en-US" dirty="0" err="1" smtClean="0"/>
              <a:t>Köchel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Numbered Catalog of </a:t>
            </a:r>
          </a:p>
          <a:p>
            <a:pPr algn="ctr"/>
            <a:r>
              <a:rPr lang="en-US" dirty="0" smtClean="0"/>
              <a:t>Mozart’s Complete Works, orig. 1862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45622"/>
            <a:ext cx="3671162" cy="39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19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124200" cy="4404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5779806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Philipp </a:t>
            </a:r>
            <a:r>
              <a:rPr lang="en-US" dirty="0" err="1" smtClean="0"/>
              <a:t>Spitta</a:t>
            </a:r>
            <a:r>
              <a:rPr lang="en-US" dirty="0" smtClean="0"/>
              <a:t>: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irst volume of his biography of J. S. Bach, 1873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740713" cy="49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42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20214"/>
            <a:ext cx="5417118" cy="7010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276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1876!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8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0"/>
            <a:ext cx="556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No. 1 in C Minor (1876)</a:t>
            </a:r>
          </a:p>
          <a:p>
            <a:r>
              <a:rPr lang="en-US" dirty="0" smtClean="0"/>
              <a:t>Symphony No. 2 in D Major (1877)</a:t>
            </a:r>
          </a:p>
          <a:p>
            <a:endParaRPr lang="en-US" dirty="0"/>
          </a:p>
          <a:p>
            <a:r>
              <a:rPr lang="en-US" dirty="0" smtClean="0"/>
              <a:t>	Violin Concerto in D (1878)</a:t>
            </a:r>
          </a:p>
          <a:p>
            <a:r>
              <a:rPr lang="en-US" dirty="0" smtClean="0"/>
              <a:t>	Piano Concerto No. 2 in B-flat (1878-81)</a:t>
            </a:r>
          </a:p>
          <a:p>
            <a:endParaRPr lang="en-US" dirty="0"/>
          </a:p>
          <a:p>
            <a:r>
              <a:rPr lang="en-US" dirty="0" smtClean="0"/>
              <a:t>		Academic Festival Overture (1880)</a:t>
            </a:r>
          </a:p>
          <a:p>
            <a:r>
              <a:rPr lang="en-US" dirty="0" smtClean="0"/>
              <a:t>		Tragic Overture (1880)</a:t>
            </a:r>
          </a:p>
          <a:p>
            <a:endParaRPr lang="en-US" dirty="0"/>
          </a:p>
          <a:p>
            <a:r>
              <a:rPr lang="en-US" dirty="0" smtClean="0"/>
              <a:t>Symphony No. 3 in F (1883)</a:t>
            </a:r>
          </a:p>
          <a:p>
            <a:r>
              <a:rPr lang="en-US" dirty="0" smtClean="0"/>
              <a:t>Symphony No. 4 in E Minor (1885) </a:t>
            </a:r>
          </a:p>
          <a:p>
            <a:endParaRPr lang="en-US" dirty="0" smtClean="0"/>
          </a:p>
          <a:p>
            <a:r>
              <a:rPr lang="en-US" dirty="0" smtClean="0"/>
              <a:t>	Concerto for Violin and Cello in A Minor (1887)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" y="18288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82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0"/>
            <a:ext cx="556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No. 1 in C Minor (1876)</a:t>
            </a:r>
          </a:p>
          <a:p>
            <a:r>
              <a:rPr lang="en-US" dirty="0" smtClean="0"/>
              <a:t>Symphony No. 2 in D Major (1877)</a:t>
            </a:r>
          </a:p>
          <a:p>
            <a:endParaRPr lang="en-US" dirty="0"/>
          </a:p>
          <a:p>
            <a:r>
              <a:rPr lang="en-US" dirty="0" smtClean="0"/>
              <a:t>	Violin Concerto in D (1878)</a:t>
            </a:r>
          </a:p>
          <a:p>
            <a:r>
              <a:rPr lang="en-US" dirty="0" smtClean="0"/>
              <a:t>	Piano Concerto No. 2 in B-flat (1878-81)</a:t>
            </a:r>
          </a:p>
          <a:p>
            <a:endParaRPr lang="en-US" dirty="0"/>
          </a:p>
          <a:p>
            <a:r>
              <a:rPr lang="en-US" dirty="0" smtClean="0"/>
              <a:t>		Academic Festival Overture (1880)</a:t>
            </a:r>
          </a:p>
          <a:p>
            <a:r>
              <a:rPr lang="en-US" dirty="0" smtClean="0"/>
              <a:t>		Tragic Overture (1880)</a:t>
            </a:r>
          </a:p>
          <a:p>
            <a:endParaRPr lang="en-US" dirty="0"/>
          </a:p>
          <a:p>
            <a:r>
              <a:rPr lang="en-US" dirty="0" smtClean="0"/>
              <a:t>Symphony No. 3 in F (1883)</a:t>
            </a:r>
          </a:p>
          <a:p>
            <a:r>
              <a:rPr lang="en-US" dirty="0" smtClean="0"/>
              <a:t>Symphony No. 4 in E Minor (1885) </a:t>
            </a:r>
          </a:p>
          <a:p>
            <a:endParaRPr lang="en-US" dirty="0" smtClean="0"/>
          </a:p>
          <a:p>
            <a:r>
              <a:rPr lang="en-US" dirty="0" smtClean="0"/>
              <a:t>	Concerto for Violin and Cello in A Minor (1887)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" y="1828800"/>
            <a:ext cx="31242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1981200"/>
            <a:ext cx="3962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95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0"/>
            <a:ext cx="556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No. 1 in C Minor (1876)</a:t>
            </a:r>
          </a:p>
          <a:p>
            <a:r>
              <a:rPr lang="en-US" dirty="0" smtClean="0"/>
              <a:t>Symphony No. 2 in D Major (1877)</a:t>
            </a:r>
          </a:p>
          <a:p>
            <a:endParaRPr lang="en-US" dirty="0"/>
          </a:p>
          <a:p>
            <a:r>
              <a:rPr lang="en-US" dirty="0" smtClean="0"/>
              <a:t>	Violin Concerto in D (1878)</a:t>
            </a:r>
          </a:p>
          <a:p>
            <a:r>
              <a:rPr lang="en-US" dirty="0" smtClean="0"/>
              <a:t>	Piano Concerto No. 2 in B-flat (1878-81)</a:t>
            </a:r>
          </a:p>
          <a:p>
            <a:endParaRPr lang="en-US" dirty="0"/>
          </a:p>
          <a:p>
            <a:r>
              <a:rPr lang="en-US" dirty="0" smtClean="0"/>
              <a:t>		Academic Festival Overture (1880)</a:t>
            </a:r>
          </a:p>
          <a:p>
            <a:r>
              <a:rPr lang="en-US" dirty="0" smtClean="0"/>
              <a:t>		Tragic Overture (1880)</a:t>
            </a:r>
          </a:p>
          <a:p>
            <a:endParaRPr lang="en-US" dirty="0"/>
          </a:p>
          <a:p>
            <a:r>
              <a:rPr lang="en-US" dirty="0" smtClean="0"/>
              <a:t>Symphony No. 3 in F (1883)</a:t>
            </a:r>
          </a:p>
          <a:p>
            <a:r>
              <a:rPr lang="en-US" dirty="0" smtClean="0"/>
              <a:t>Symphony No. 4 in E Minor (1885) </a:t>
            </a:r>
          </a:p>
          <a:p>
            <a:endParaRPr lang="en-US" dirty="0" smtClean="0"/>
          </a:p>
          <a:p>
            <a:r>
              <a:rPr lang="en-US" dirty="0" smtClean="0"/>
              <a:t>	Concerto for Violin and Cello in A Minor (1887)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" y="1828800"/>
            <a:ext cx="31242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4114800"/>
            <a:ext cx="3962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95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0"/>
            <a:ext cx="556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No. 1 in C Minor (1876)</a:t>
            </a:r>
          </a:p>
          <a:p>
            <a:r>
              <a:rPr lang="en-US" dirty="0" smtClean="0"/>
              <a:t>Symphony No. 2 in D Major (1877)</a:t>
            </a:r>
          </a:p>
          <a:p>
            <a:endParaRPr lang="en-US" dirty="0"/>
          </a:p>
          <a:p>
            <a:r>
              <a:rPr lang="en-US" dirty="0" smtClean="0"/>
              <a:t>	Violin Concerto in D (1878)</a:t>
            </a:r>
          </a:p>
          <a:p>
            <a:r>
              <a:rPr lang="en-US" dirty="0" smtClean="0"/>
              <a:t>	Piano Concerto No. 2 in B-flat (1878-81)</a:t>
            </a:r>
          </a:p>
          <a:p>
            <a:endParaRPr lang="en-US" dirty="0"/>
          </a:p>
          <a:p>
            <a:r>
              <a:rPr lang="en-US" dirty="0" smtClean="0"/>
              <a:t>		Academic Festival Overture (1880)</a:t>
            </a:r>
          </a:p>
          <a:p>
            <a:r>
              <a:rPr lang="en-US" dirty="0" smtClean="0"/>
              <a:t>		Tragic Overture (1880)</a:t>
            </a:r>
          </a:p>
          <a:p>
            <a:endParaRPr lang="en-US" dirty="0"/>
          </a:p>
          <a:p>
            <a:r>
              <a:rPr lang="en-US" dirty="0" smtClean="0"/>
              <a:t>Symphony No. 3 in F (1883)</a:t>
            </a:r>
          </a:p>
          <a:p>
            <a:r>
              <a:rPr lang="en-US" dirty="0" smtClean="0"/>
              <a:t>Symphony No. 4 in E Minor (1885) </a:t>
            </a:r>
          </a:p>
          <a:p>
            <a:endParaRPr lang="en-US" dirty="0" smtClean="0"/>
          </a:p>
          <a:p>
            <a:r>
              <a:rPr lang="en-US" dirty="0" smtClean="0"/>
              <a:t>	Concerto for Violin and Cello in A Minor (1887)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" y="1828800"/>
            <a:ext cx="31242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535" y="4419600"/>
            <a:ext cx="3962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95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3276600"/>
            <a:ext cx="237288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 “progress,” innovation, experiment, heightened intensity, flamboyance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(Berlioz [1830s, 1840s])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Liszt (1840s-1880s)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Wagner (1840s-1880s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856394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drive to overwhelm, hypnotize, stun </a:t>
            </a:r>
          </a:p>
          <a:p>
            <a:r>
              <a:rPr lang="en-US" sz="1400" dirty="0"/>
              <a:t>       (emotional intensity, sonic volume, increased </a:t>
            </a:r>
          </a:p>
          <a:p>
            <a:r>
              <a:rPr lang="en-US" sz="1400" dirty="0"/>
              <a:t>        chromaticism,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62055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1830s, 1840s, 1850s: How to Continue the Tradition?</a:t>
            </a:r>
          </a:p>
        </p:txBody>
      </p:sp>
      <p:sp>
        <p:nvSpPr>
          <p:cNvPr id="8" name="Left Brace 7"/>
          <p:cNvSpPr/>
          <p:nvPr/>
        </p:nvSpPr>
        <p:spPr>
          <a:xfrm>
            <a:off x="3390900" y="2743199"/>
            <a:ext cx="1104900" cy="32217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52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3373</Words>
  <Application>Microsoft Office PowerPoint</Application>
  <PresentationFormat>On-screen Show (4:3)</PresentationFormat>
  <Paragraphs>551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jah30</dc:creator>
  <cp:lastModifiedBy>Hepokoski, James</cp:lastModifiedBy>
  <cp:revision>146</cp:revision>
  <dcterms:created xsi:type="dcterms:W3CDTF">2016-01-24T16:35:32Z</dcterms:created>
  <dcterms:modified xsi:type="dcterms:W3CDTF">2019-02-18T17:50:25Z</dcterms:modified>
</cp:coreProperties>
</file>