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1" r:id="rId4"/>
    <p:sldId id="295" r:id="rId5"/>
    <p:sldId id="296" r:id="rId6"/>
    <p:sldId id="302" r:id="rId7"/>
    <p:sldId id="303" r:id="rId8"/>
    <p:sldId id="304" r:id="rId9"/>
    <p:sldId id="265" r:id="rId10"/>
    <p:sldId id="259" r:id="rId11"/>
    <p:sldId id="268" r:id="rId12"/>
    <p:sldId id="266" r:id="rId13"/>
    <p:sldId id="267" r:id="rId14"/>
    <p:sldId id="305" r:id="rId15"/>
    <p:sldId id="306" r:id="rId16"/>
    <p:sldId id="312" r:id="rId17"/>
    <p:sldId id="313" r:id="rId18"/>
    <p:sldId id="315" r:id="rId19"/>
    <p:sldId id="318" r:id="rId20"/>
    <p:sldId id="261" r:id="rId21"/>
    <p:sldId id="316" r:id="rId22"/>
    <p:sldId id="317" r:id="rId23"/>
    <p:sldId id="319" r:id="rId24"/>
    <p:sldId id="282" r:id="rId25"/>
    <p:sldId id="283" r:id="rId26"/>
    <p:sldId id="284" r:id="rId27"/>
    <p:sldId id="285" r:id="rId28"/>
    <p:sldId id="287" r:id="rId29"/>
    <p:sldId id="320" r:id="rId30"/>
    <p:sldId id="260" r:id="rId31"/>
    <p:sldId id="262" r:id="rId32"/>
    <p:sldId id="270" r:id="rId33"/>
    <p:sldId id="271" r:id="rId34"/>
    <p:sldId id="269" r:id="rId35"/>
    <p:sldId id="272" r:id="rId36"/>
    <p:sldId id="288" r:id="rId37"/>
    <p:sldId id="273" r:id="rId38"/>
    <p:sldId id="274" r:id="rId39"/>
    <p:sldId id="275" r:id="rId40"/>
    <p:sldId id="276" r:id="rId41"/>
    <p:sldId id="281" r:id="rId42"/>
    <p:sldId id="290" r:id="rId43"/>
    <p:sldId id="289" r:id="rId44"/>
    <p:sldId id="291" r:id="rId45"/>
    <p:sldId id="292" r:id="rId46"/>
    <p:sldId id="293" r:id="rId47"/>
    <p:sldId id="278" r:id="rId48"/>
    <p:sldId id="294" r:id="rId49"/>
    <p:sldId id="321" r:id="rId50"/>
    <p:sldId id="322" r:id="rId51"/>
    <p:sldId id="297" r:id="rId52"/>
    <p:sldId id="298" r:id="rId53"/>
    <p:sldId id="299" r:id="rId54"/>
    <p:sldId id="30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3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6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18F3-269A-46A0-9CB3-CE04A0ECB36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3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43783"/>
            <a:ext cx="43815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 und Isolde</a:t>
            </a:r>
            <a:r>
              <a:rPr lang="en-US" dirty="0" smtClean="0"/>
              <a:t> (1857-59; premiere, Munich 1865)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4" y="1219200"/>
            <a:ext cx="7810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731" y="381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 und Isolde</a:t>
            </a:r>
            <a:r>
              <a:rPr lang="en-US" dirty="0" smtClean="0"/>
              <a:t> (1857-59; premiere, Munich 1865)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15" y="870465"/>
            <a:ext cx="6619431" cy="5046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7142" y="6172198"/>
            <a:ext cx="592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Ludwig and Malvina </a:t>
            </a:r>
            <a:r>
              <a:rPr lang="en-US" sz="1400" dirty="0" err="1" smtClean="0"/>
              <a:t>Schnorr</a:t>
            </a:r>
            <a:r>
              <a:rPr lang="en-US" sz="1400" dirty="0" smtClean="0"/>
              <a:t> </a:t>
            </a:r>
            <a:r>
              <a:rPr lang="en-US" sz="1400" dirty="0"/>
              <a:t>von </a:t>
            </a:r>
            <a:r>
              <a:rPr lang="en-US" sz="1400" dirty="0" err="1"/>
              <a:t>Carolsfeld</a:t>
            </a:r>
            <a:r>
              <a:rPr lang="en-US" sz="1400" dirty="0"/>
              <a:t> costumed as Tristan and Isolde</a:t>
            </a:r>
          </a:p>
        </p:txBody>
      </p:sp>
    </p:spTree>
    <p:extLst>
      <p:ext uri="{BB962C8B-B14F-4D97-AF65-F5344CB8AC3E}">
        <p14:creationId xmlns:p14="http://schemas.microsoft.com/office/powerpoint/2010/main" val="54184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25880"/>
            <a:ext cx="2895600" cy="4260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5867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The World as Will and Representation </a:t>
            </a:r>
          </a:p>
          <a:p>
            <a:pPr algn="ctr"/>
            <a:r>
              <a:rPr lang="en-US" sz="1600" dirty="0" smtClean="0"/>
              <a:t>(orig. 1819)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65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15783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61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157834"/>
            <a:ext cx="467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philosophy of a ruthless force (the “will”), objectified in human beings, underpinning us all, driving us ever onward: desire, despair, distress</a:t>
            </a:r>
          </a:p>
        </p:txBody>
      </p:sp>
    </p:spTree>
    <p:extLst>
      <p:ext uri="{BB962C8B-B14F-4D97-AF65-F5344CB8AC3E}">
        <p14:creationId xmlns:p14="http://schemas.microsoft.com/office/powerpoint/2010/main" val="1466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157834"/>
            <a:ext cx="467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philosophy of a </a:t>
            </a:r>
            <a:r>
              <a:rPr lang="en-US" sz="1600" dirty="0"/>
              <a:t>ruthless force (the “will”), </a:t>
            </a:r>
            <a:r>
              <a:rPr lang="en-US" sz="1600" dirty="0" smtClean="0"/>
              <a:t>objectified in human beings, underpinning us all, driving us ever onward: desire, despair, distress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two temporary escape routes:</a:t>
            </a:r>
          </a:p>
        </p:txBody>
      </p:sp>
    </p:spTree>
    <p:extLst>
      <p:ext uri="{BB962C8B-B14F-4D97-AF65-F5344CB8AC3E}">
        <p14:creationId xmlns:p14="http://schemas.microsoft.com/office/powerpoint/2010/main" val="1466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157834"/>
            <a:ext cx="467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philosophy of a </a:t>
            </a:r>
            <a:r>
              <a:rPr lang="en-US" sz="1600" dirty="0"/>
              <a:t>ruthless force (the “will”), </a:t>
            </a:r>
            <a:r>
              <a:rPr lang="en-US" sz="1600" dirty="0" smtClean="0"/>
              <a:t>objectified in human beings, underpinning us all, driving us ever onward: desire, despair, distress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two temporary escape routes:</a:t>
            </a:r>
          </a:p>
          <a:p>
            <a:endParaRPr lang="en-US" sz="1600" dirty="0"/>
          </a:p>
          <a:p>
            <a:r>
              <a:rPr lang="en-US" sz="1600" dirty="0" smtClean="0"/>
              <a:t>	renunciation of desire, becoming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non-conscious of the world and its 	problems</a:t>
            </a:r>
          </a:p>
        </p:txBody>
      </p:sp>
    </p:spTree>
    <p:extLst>
      <p:ext uri="{BB962C8B-B14F-4D97-AF65-F5344CB8AC3E}">
        <p14:creationId xmlns:p14="http://schemas.microsoft.com/office/powerpoint/2010/main" val="26239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157834"/>
            <a:ext cx="4673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philosophy of a </a:t>
            </a:r>
            <a:r>
              <a:rPr lang="en-US" sz="1600" dirty="0"/>
              <a:t>ruthless force (the “will”), </a:t>
            </a:r>
            <a:r>
              <a:rPr lang="en-US" sz="1600" dirty="0" smtClean="0"/>
              <a:t>objectified in human beings, underpinning us all, driving us ever onward: desire, despair, distress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two temporary escape routes:</a:t>
            </a:r>
          </a:p>
          <a:p>
            <a:endParaRPr lang="en-US" sz="1600" dirty="0"/>
          </a:p>
          <a:p>
            <a:r>
              <a:rPr lang="en-US" sz="1600" dirty="0" smtClean="0"/>
              <a:t>	renunciation of desire, becoming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non-conscious of the world and its 	problems</a:t>
            </a:r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music, the highest of the arts,</a:t>
            </a:r>
            <a:br>
              <a:rPr lang="en-US" sz="1600" dirty="0" smtClean="0"/>
            </a:br>
            <a:r>
              <a:rPr lang="en-US" sz="1600" dirty="0" smtClean="0"/>
              <a:t>	temporarily capable of 	contemplating the will itself, </a:t>
            </a:r>
          </a:p>
          <a:p>
            <a:r>
              <a:rPr lang="en-US" sz="1600" dirty="0" smtClean="0"/>
              <a:t>	accessing the inner essence of things—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 bodiless drive to the “thing-in-itself”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behind all reality</a:t>
            </a:r>
          </a:p>
        </p:txBody>
      </p:sp>
    </p:spTree>
    <p:extLst>
      <p:ext uri="{BB962C8B-B14F-4D97-AF65-F5344CB8AC3E}">
        <p14:creationId xmlns:p14="http://schemas.microsoft.com/office/powerpoint/2010/main" val="26239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157834"/>
            <a:ext cx="4673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philosophy of a </a:t>
            </a:r>
            <a:r>
              <a:rPr lang="en-US" sz="1600" dirty="0"/>
              <a:t>ruthless force (the “will”), </a:t>
            </a:r>
            <a:r>
              <a:rPr lang="en-US" sz="1600" dirty="0" smtClean="0"/>
              <a:t>objectified in human beings, underpinning us all, driving us ever onward: desire, despair, distress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two temporary escape routes:</a:t>
            </a:r>
          </a:p>
          <a:p>
            <a:endParaRPr lang="en-US" sz="1600" dirty="0"/>
          </a:p>
          <a:p>
            <a:r>
              <a:rPr lang="en-US" sz="1600" dirty="0" smtClean="0"/>
              <a:t>	renunciation of desire, becoming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non-conscious of the world and its 	problems</a:t>
            </a:r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music, the highest of the arts,</a:t>
            </a:r>
            <a:br>
              <a:rPr lang="en-US" sz="1600" dirty="0" smtClean="0"/>
            </a:br>
            <a:r>
              <a:rPr lang="en-US" sz="1600" dirty="0" smtClean="0"/>
              <a:t>	temporarily capable of 	contemplating the will itself, </a:t>
            </a:r>
          </a:p>
          <a:p>
            <a:r>
              <a:rPr lang="en-US" sz="1600" dirty="0" smtClean="0"/>
              <a:t>	accessing the inner essence of things—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 bodiless drive to the “thing-in-itself”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behind all reality (music as metaphysics)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0" y="5562600"/>
            <a:ext cx="1981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9081" y="609600"/>
            <a:ext cx="484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</a:t>
            </a:r>
            <a:r>
              <a:rPr lang="en-US" dirty="0" smtClean="0"/>
              <a:t>: Chromaticism and Ambiguity of Tonality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8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Wagner: A Revolution of Form or Formal Convention?</a:t>
            </a:r>
          </a:p>
          <a:p>
            <a:pPr algn="ctr"/>
            <a:r>
              <a:rPr lang="en-US" dirty="0" smtClean="0"/>
              <a:t>(Avoidance of standard, closed musical forms, foursquare melody)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9081" y="609600"/>
            <a:ext cx="484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</a:t>
            </a:r>
            <a:r>
              <a:rPr lang="en-US" dirty="0" smtClean="0"/>
              <a:t>: Chromaticism and Ambiguity of Tonality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766" y="1295401"/>
            <a:ext cx="746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strong cadences; frequent vagueness or uncertainty of tonal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97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93" y="3152239"/>
            <a:ext cx="4081723" cy="1059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2693" y="3228439"/>
            <a:ext cx="614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30000" dirty="0" smtClean="0"/>
              <a:t>7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492693" y="3821234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</a:t>
            </a:r>
          </a:p>
          <a:p>
            <a:r>
              <a:rPr lang="en-US" sz="1400" dirty="0" smtClean="0"/>
              <a:t>deceptive/</a:t>
            </a:r>
          </a:p>
          <a:p>
            <a:r>
              <a:rPr lang="en-US" sz="1400" dirty="0" smtClean="0"/>
              <a:t>evaded</a:t>
            </a:r>
          </a:p>
          <a:p>
            <a:r>
              <a:rPr lang="en-US" sz="1400" dirty="0" smtClean="0"/>
              <a:t>cadence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18474" y="3152239"/>
            <a:ext cx="76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263298" y="3152239"/>
            <a:ext cx="76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34318" y="19050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033452" y="3029128"/>
            <a:ext cx="1787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</a:t>
            </a:r>
            <a:r>
              <a:rPr lang="en-US" sz="1000" dirty="0" smtClean="0"/>
              <a:t>hromatic; tonally uncertain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099081" y="609600"/>
            <a:ext cx="484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</a:t>
            </a:r>
            <a:r>
              <a:rPr lang="en-US" dirty="0" smtClean="0"/>
              <a:t>: Chromaticism and Ambiguity of Tonality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766" y="1295401"/>
            <a:ext cx="746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strong cadences; frequent vagueness or uncertainty of tonal centers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31773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Onset</a:t>
            </a:r>
          </a:p>
          <a:p>
            <a:r>
              <a:rPr lang="en-US" sz="1600" dirty="0" smtClean="0"/>
              <a:t>of a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hrase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250611" y="3529392"/>
            <a:ext cx="457200" cy="41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8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93" y="3152239"/>
            <a:ext cx="4081723" cy="1059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2693" y="3228439"/>
            <a:ext cx="614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30000" dirty="0" smtClean="0"/>
              <a:t>7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492693" y="3821234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</a:t>
            </a:r>
          </a:p>
          <a:p>
            <a:r>
              <a:rPr lang="en-US" sz="1400" dirty="0" smtClean="0"/>
              <a:t>deceptive/</a:t>
            </a:r>
          </a:p>
          <a:p>
            <a:r>
              <a:rPr lang="en-US" sz="1400" dirty="0" smtClean="0"/>
              <a:t>evaded</a:t>
            </a:r>
          </a:p>
          <a:p>
            <a:r>
              <a:rPr lang="en-US" sz="1400" dirty="0" smtClean="0"/>
              <a:t>cadence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18474" y="3152239"/>
            <a:ext cx="76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263298" y="3152239"/>
            <a:ext cx="76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34318" y="19050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033452" y="3029128"/>
            <a:ext cx="1787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</a:t>
            </a:r>
            <a:r>
              <a:rPr lang="en-US" sz="1000" dirty="0" smtClean="0"/>
              <a:t>hromatic; tonally uncertain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099081" y="609600"/>
            <a:ext cx="484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</a:t>
            </a:r>
            <a:r>
              <a:rPr lang="en-US" dirty="0" smtClean="0"/>
              <a:t>: Chromaticism and Ambiguity of Tonality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766" y="1295401"/>
            <a:ext cx="746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strong cadences; frequent vagueness or uncertainty of tonal centers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31773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Onset</a:t>
            </a:r>
          </a:p>
          <a:p>
            <a:r>
              <a:rPr lang="en-US" sz="1600" dirty="0" smtClean="0"/>
              <a:t>of a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hrase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250611" y="3529392"/>
            <a:ext cx="457200" cy="41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7667" y="541020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Harmonically ambiguous “</a:t>
            </a:r>
            <a:r>
              <a:rPr lang="en-US" dirty="0" err="1" smtClean="0"/>
              <a:t>Tristanesque</a:t>
            </a:r>
            <a:r>
              <a:rPr lang="en-US" dirty="0" smtClean="0"/>
              <a:t>” appoggiaturas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86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604330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“German Romantic Operas”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smtClean="0"/>
              <a:t>Der </a:t>
            </a:r>
            <a:r>
              <a:rPr lang="en-US" sz="1600" i="1" dirty="0" err="1" smtClean="0"/>
              <a:t>fliegende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Holländer</a:t>
            </a:r>
            <a:r>
              <a:rPr lang="en-US" sz="1600" i="1" dirty="0" smtClean="0"/>
              <a:t> </a:t>
            </a:r>
            <a:r>
              <a:rPr lang="en-US" sz="1600" dirty="0" smtClean="0"/>
              <a:t>(1841, Dresden prem., 1843)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Tannhäuser</a:t>
            </a:r>
            <a:r>
              <a:rPr lang="en-US" sz="1600" i="1" dirty="0" smtClean="0"/>
              <a:t> </a:t>
            </a:r>
            <a:r>
              <a:rPr lang="en-US" sz="1600" dirty="0" smtClean="0"/>
              <a:t>(1843-45, Dresden prem., 1845)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Lohengrin</a:t>
            </a:r>
            <a:r>
              <a:rPr lang="en-US" sz="1600" dirty="0" smtClean="0"/>
              <a:t> (1846-48, Weimar prem., 1850)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802" y="2895600"/>
            <a:ext cx="77724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“Music Dramas”</a:t>
            </a:r>
          </a:p>
          <a:p>
            <a:endParaRPr lang="en-US" sz="1600" dirty="0" smtClean="0"/>
          </a:p>
          <a:p>
            <a:r>
              <a:rPr lang="en-US" sz="1600" i="1" dirty="0" smtClean="0"/>
              <a:t>Der Ring des </a:t>
            </a:r>
            <a:r>
              <a:rPr lang="en-US" sz="1600" i="1" dirty="0" err="1" smtClean="0"/>
              <a:t>Nibelungen</a:t>
            </a:r>
            <a:r>
              <a:rPr lang="en-US" sz="1600" dirty="0" smtClean="0"/>
              <a:t> (Tetralogy):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Das Rheingold</a:t>
            </a:r>
            <a:r>
              <a:rPr lang="en-US" sz="1600" dirty="0" smtClean="0"/>
              <a:t>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Die </a:t>
            </a:r>
            <a:r>
              <a:rPr lang="en-US" sz="1600" i="1" dirty="0" err="1" smtClean="0"/>
              <a:t>Walküre</a:t>
            </a:r>
            <a:r>
              <a:rPr lang="en-US" sz="1600" dirty="0" smtClean="0"/>
              <a:t> (1854-56)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Acts 1 &amp; 2 (1856-57)</a:t>
            </a:r>
          </a:p>
          <a:p>
            <a:r>
              <a:rPr lang="en-US" sz="1600" dirty="0" smtClean="0"/>
              <a:t>		 		</a:t>
            </a:r>
            <a:r>
              <a:rPr lang="en-US" sz="1600" i="1" dirty="0" smtClean="0"/>
              <a:t>Tristan und Isolde</a:t>
            </a:r>
            <a:r>
              <a:rPr lang="en-US" sz="1600" dirty="0" smtClean="0"/>
              <a:t> (1857-59)</a:t>
            </a:r>
            <a:endParaRPr lang="en-US" sz="1600" dirty="0"/>
          </a:p>
          <a:p>
            <a:r>
              <a:rPr lang="en-US" sz="1600" dirty="0" smtClean="0"/>
              <a:t>				</a:t>
            </a:r>
            <a:r>
              <a:rPr lang="en-US" sz="1600" i="1" dirty="0" smtClean="0"/>
              <a:t>Die Meistersinger von </a:t>
            </a:r>
            <a:r>
              <a:rPr lang="en-US" sz="1600" i="1" dirty="0" err="1" smtClean="0"/>
              <a:t>Nürnberg</a:t>
            </a:r>
            <a:r>
              <a:rPr lang="en-US" sz="1600" dirty="0" smtClean="0"/>
              <a:t> (1862-67)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 3 (1869-71)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Götterdämmerung</a:t>
            </a:r>
            <a:r>
              <a:rPr lang="en-US" sz="1600" i="1" dirty="0" smtClean="0"/>
              <a:t> </a:t>
            </a:r>
            <a:r>
              <a:rPr lang="en-US" sz="1600" dirty="0" smtClean="0"/>
              <a:t>(1869-74)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   				</a:t>
            </a:r>
            <a:r>
              <a:rPr lang="en-US" sz="1600" i="1" dirty="0" smtClean="0"/>
              <a:t>Parsifal</a:t>
            </a:r>
            <a:r>
              <a:rPr lang="en-US" sz="1600" dirty="0" smtClean="0"/>
              <a:t> (1878-81)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438400"/>
            <a:ext cx="84290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1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7" y="831707"/>
            <a:ext cx="8406133" cy="4730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880931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Wagner, </a:t>
            </a:r>
            <a:r>
              <a:rPr lang="en-US" i="1" dirty="0"/>
              <a:t>Die Meistersinger von </a:t>
            </a:r>
            <a:r>
              <a:rPr lang="en-US" i="1" dirty="0" err="1"/>
              <a:t>Nürnberg</a:t>
            </a:r>
            <a:r>
              <a:rPr lang="en-US" i="1" dirty="0"/>
              <a:t> </a:t>
            </a:r>
            <a:r>
              <a:rPr lang="en-US" dirty="0" smtClean="0"/>
              <a:t>(1862-67)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2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" y="457200"/>
            <a:ext cx="3872216" cy="5450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1340" y="598961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Wagner, </a:t>
            </a:r>
            <a:r>
              <a:rPr lang="en-US" i="1" dirty="0"/>
              <a:t>Die Meistersinger von </a:t>
            </a:r>
            <a:r>
              <a:rPr lang="en-US" i="1" dirty="0" err="1"/>
              <a:t>Nürnberg</a:t>
            </a:r>
            <a:r>
              <a:rPr lang="en-US" i="1" dirty="0"/>
              <a:t> </a:t>
            </a:r>
            <a:r>
              <a:rPr lang="en-US" dirty="0" smtClean="0"/>
              <a:t>(1862-67)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46" y="2133600"/>
            <a:ext cx="4985854" cy="28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33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3626189" cy="494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8288" y="598062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Otto von Bismarck (1815-1898)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048000" cy="50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91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096282" cy="3816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14" y="881729"/>
            <a:ext cx="3626189" cy="4948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1326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Unification of Germany, 1871 (The “Second Reich”)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4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647330" cy="604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5230" y="228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 in 1871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89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4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Wagner: A Revolution of Form or Formal Convention?</a:t>
            </a:r>
          </a:p>
          <a:p>
            <a:pPr algn="ctr"/>
            <a:r>
              <a:rPr lang="en-US" dirty="0" smtClean="0"/>
              <a:t>(Avoidance of standard, closed musical forms, foursquare melody)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56261" y="1295400"/>
            <a:ext cx="426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Rather: “unending/infinite melody” as </a:t>
            </a:r>
          </a:p>
          <a:p>
            <a:pPr algn="ctr"/>
            <a:r>
              <a:rPr lang="en-US" sz="1600" dirty="0" smtClean="0"/>
              <a:t>a new feature of “the music of the future”</a:t>
            </a:r>
          </a:p>
        </p:txBody>
      </p:sp>
    </p:spTree>
    <p:extLst>
      <p:ext uri="{BB962C8B-B14F-4D97-AF65-F5344CB8AC3E}">
        <p14:creationId xmlns:p14="http://schemas.microsoft.com/office/powerpoint/2010/main" val="33507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2" y="609600"/>
            <a:ext cx="3035808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626" y="621054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Ludwig II of Bavaria (1845-86)</a:t>
            </a:r>
          </a:p>
          <a:p>
            <a:pPr algn="ctr"/>
            <a:r>
              <a:rPr lang="en-US" sz="1400" dirty="0" smtClean="0"/>
              <a:t>(reigned 1864-86)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30" y="663304"/>
            <a:ext cx="3581400" cy="54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8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6" y="945094"/>
            <a:ext cx="3155977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36" y="914400"/>
            <a:ext cx="3276600" cy="4927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6436" y="597429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Hans von </a:t>
            </a:r>
            <a:r>
              <a:rPr lang="en-US" dirty="0" err="1" smtClean="0"/>
              <a:t>Bülow</a:t>
            </a:r>
            <a:r>
              <a:rPr lang="en-US" dirty="0" smtClean="0"/>
              <a:t>                                            </a:t>
            </a:r>
            <a:r>
              <a:rPr lang="en-US" dirty="0" err="1" smtClean="0"/>
              <a:t>Cosima</a:t>
            </a:r>
            <a:r>
              <a:rPr lang="en-US" dirty="0" smtClean="0"/>
              <a:t> </a:t>
            </a:r>
            <a:r>
              <a:rPr lang="en-US" dirty="0"/>
              <a:t>(Liszt) von </a:t>
            </a:r>
            <a:r>
              <a:rPr lang="en-US" dirty="0" err="1" smtClean="0"/>
              <a:t>Bülow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29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" y="1940924"/>
            <a:ext cx="1870790" cy="2890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26452"/>
            <a:ext cx="3276600" cy="4927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6538" y="5990033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Richard Wagner 	</a:t>
            </a:r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 err="1" smtClean="0"/>
              <a:t>Cosima</a:t>
            </a:r>
            <a:r>
              <a:rPr lang="en-US" dirty="0" smtClean="0"/>
              <a:t> </a:t>
            </a:r>
            <a:r>
              <a:rPr lang="en-US" dirty="0"/>
              <a:t>(Liszt) von </a:t>
            </a:r>
            <a:r>
              <a:rPr lang="en-US" dirty="0" err="1" smtClean="0"/>
              <a:t>Bülow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837134"/>
            <a:ext cx="3947472" cy="49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47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6550" y="617220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Tribschen</a:t>
            </a:r>
            <a:r>
              <a:rPr lang="en-US" dirty="0" smtClean="0"/>
              <a:t> (Lucerne, Switzerland)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91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3594069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350779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3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52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Premieres in Munich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50292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i="1" dirty="0"/>
              <a:t>Tristan und Isolde</a:t>
            </a:r>
            <a:r>
              <a:rPr lang="en-US" dirty="0"/>
              <a:t> (1857-59</a:t>
            </a:r>
            <a:r>
              <a:rPr lang="en-US" dirty="0" smtClean="0"/>
              <a:t>) – 1865 </a:t>
            </a:r>
            <a:endParaRPr lang="en-US" dirty="0"/>
          </a:p>
          <a:p>
            <a:r>
              <a:rPr lang="en-US" dirty="0"/>
              <a:t>				</a:t>
            </a:r>
            <a:endParaRPr lang="en-US" dirty="0" smtClean="0"/>
          </a:p>
          <a:p>
            <a:r>
              <a:rPr lang="en-US" i="1" dirty="0" smtClean="0"/>
              <a:t>Die </a:t>
            </a:r>
            <a:r>
              <a:rPr lang="en-US" i="1" dirty="0"/>
              <a:t>Meistersinger von </a:t>
            </a:r>
            <a:r>
              <a:rPr lang="en-US" i="1" dirty="0" err="1"/>
              <a:t>Nürnberg</a:t>
            </a:r>
            <a:r>
              <a:rPr lang="en-US" dirty="0"/>
              <a:t> (1862-67</a:t>
            </a:r>
            <a:r>
              <a:rPr lang="en-US" dirty="0" smtClean="0"/>
              <a:t>) – 1868</a:t>
            </a:r>
          </a:p>
          <a:p>
            <a:endParaRPr lang="en-US" dirty="0" smtClean="0"/>
          </a:p>
          <a:p>
            <a:r>
              <a:rPr lang="en-US" i="1" dirty="0" smtClean="0"/>
              <a:t>Das </a:t>
            </a:r>
            <a:r>
              <a:rPr lang="en-US" i="1" dirty="0"/>
              <a:t>Rheingold</a:t>
            </a:r>
            <a:r>
              <a:rPr lang="en-US" dirty="0"/>
              <a:t> (1853-54</a:t>
            </a:r>
            <a:r>
              <a:rPr lang="en-US" dirty="0" smtClean="0"/>
              <a:t>) – 1869</a:t>
            </a:r>
          </a:p>
          <a:p>
            <a:endParaRPr lang="en-US" dirty="0"/>
          </a:p>
          <a:p>
            <a:r>
              <a:rPr lang="en-US" i="1" dirty="0"/>
              <a:t>Die </a:t>
            </a:r>
            <a:r>
              <a:rPr lang="en-US" i="1" dirty="0" err="1"/>
              <a:t>Walküre</a:t>
            </a:r>
            <a:r>
              <a:rPr lang="en-US" dirty="0"/>
              <a:t> (1854-56</a:t>
            </a:r>
            <a:r>
              <a:rPr lang="en-US" dirty="0" smtClean="0"/>
              <a:t>) – 1870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78" y="304800"/>
            <a:ext cx="4474041" cy="270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11424"/>
            <a:ext cx="2687825" cy="38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16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52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Premieres in Munich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50292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i="1" dirty="0"/>
              <a:t>Tristan und Isolde</a:t>
            </a:r>
            <a:r>
              <a:rPr lang="en-US" dirty="0"/>
              <a:t> (1857-59</a:t>
            </a:r>
            <a:r>
              <a:rPr lang="en-US" dirty="0" smtClean="0"/>
              <a:t>) – 1865 </a:t>
            </a:r>
            <a:endParaRPr lang="en-US" dirty="0"/>
          </a:p>
          <a:p>
            <a:r>
              <a:rPr lang="en-US" dirty="0"/>
              <a:t>				</a:t>
            </a:r>
            <a:endParaRPr lang="en-US" dirty="0" smtClean="0"/>
          </a:p>
          <a:p>
            <a:r>
              <a:rPr lang="en-US" i="1" dirty="0" smtClean="0"/>
              <a:t>Die </a:t>
            </a:r>
            <a:r>
              <a:rPr lang="en-US" i="1" dirty="0"/>
              <a:t>Meistersinger von </a:t>
            </a:r>
            <a:r>
              <a:rPr lang="en-US" i="1" dirty="0" err="1"/>
              <a:t>Nürnberg</a:t>
            </a:r>
            <a:r>
              <a:rPr lang="en-US" dirty="0"/>
              <a:t> (1862-67</a:t>
            </a:r>
            <a:r>
              <a:rPr lang="en-US" dirty="0" smtClean="0"/>
              <a:t>) – 1868</a:t>
            </a:r>
          </a:p>
          <a:p>
            <a:endParaRPr lang="en-US" dirty="0" smtClean="0"/>
          </a:p>
          <a:p>
            <a:r>
              <a:rPr lang="en-US" i="1" dirty="0" smtClean="0"/>
              <a:t>Das </a:t>
            </a:r>
            <a:r>
              <a:rPr lang="en-US" i="1" dirty="0"/>
              <a:t>Rheingold</a:t>
            </a:r>
            <a:r>
              <a:rPr lang="en-US" dirty="0"/>
              <a:t> (1853-54</a:t>
            </a:r>
            <a:r>
              <a:rPr lang="en-US" dirty="0" smtClean="0"/>
              <a:t>) – 1869</a:t>
            </a:r>
          </a:p>
          <a:p>
            <a:endParaRPr lang="en-US" dirty="0"/>
          </a:p>
          <a:p>
            <a:r>
              <a:rPr lang="en-US" i="1" dirty="0"/>
              <a:t>Die </a:t>
            </a:r>
            <a:r>
              <a:rPr lang="en-US" i="1" dirty="0" err="1"/>
              <a:t>Walküre</a:t>
            </a:r>
            <a:r>
              <a:rPr lang="en-US" dirty="0"/>
              <a:t> (1854-56</a:t>
            </a:r>
            <a:r>
              <a:rPr lang="en-US" dirty="0" smtClean="0"/>
              <a:t>) – 1870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78" y="304800"/>
            <a:ext cx="4474041" cy="270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11424"/>
            <a:ext cx="2687825" cy="3846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111" y="5334000"/>
            <a:ext cx="4084178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 this time Wagner was also returning to and completing the </a:t>
            </a:r>
            <a:r>
              <a:rPr lang="en-US" sz="1400" i="1" dirty="0" smtClean="0"/>
              <a:t>Ring</a:t>
            </a:r>
            <a:r>
              <a:rPr lang="en-US" sz="1400" dirty="0" smtClean="0"/>
              <a:t> cycle: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Siegfried</a:t>
            </a:r>
            <a:r>
              <a:rPr lang="en-US" sz="1400" dirty="0"/>
              <a:t>, Act 3 (1869-71)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/>
              <a:t>Götterdämmerung</a:t>
            </a:r>
            <a:r>
              <a:rPr lang="en-US" sz="1400" i="1" dirty="0"/>
              <a:t> </a:t>
            </a:r>
            <a:r>
              <a:rPr lang="en-US" sz="1400" dirty="0"/>
              <a:t>(1869-74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1728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59197" cy="5972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Bayreuth—</a:t>
            </a:r>
            <a:r>
              <a:rPr lang="en-US" dirty="0" err="1" smtClean="0"/>
              <a:t>Festspielhaus</a:t>
            </a:r>
            <a:r>
              <a:rPr lang="en-US" dirty="0" smtClean="0"/>
              <a:t> (1876)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05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" y="116597"/>
            <a:ext cx="8636950" cy="6164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Bayreuth—</a:t>
            </a:r>
            <a:r>
              <a:rPr lang="en-US" dirty="0" err="1" smtClean="0"/>
              <a:t>Festspielhaus</a:t>
            </a:r>
            <a:r>
              <a:rPr lang="en-US" dirty="0" smtClean="0"/>
              <a:t> (1876)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96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6284"/>
            <a:ext cx="7696200" cy="577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469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Bayreuth—</a:t>
            </a:r>
            <a:r>
              <a:rPr lang="en-US" dirty="0" err="1" smtClean="0"/>
              <a:t>Festspielhaus</a:t>
            </a:r>
            <a:r>
              <a:rPr lang="en-US" dirty="0" smtClean="0"/>
              <a:t> (1876)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7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Wagner: A Revolution of Form or Formal Convention?</a:t>
            </a:r>
          </a:p>
          <a:p>
            <a:pPr algn="ctr"/>
            <a:r>
              <a:rPr lang="en-US" dirty="0" smtClean="0"/>
              <a:t>(Avoidance of standard, closed musical forms, foursquare melody)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939539" y="1929215"/>
            <a:ext cx="24384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6261" y="1295400"/>
            <a:ext cx="426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Rather: “unending/infinite melody” as </a:t>
            </a:r>
          </a:p>
          <a:p>
            <a:pPr algn="ctr"/>
            <a:r>
              <a:rPr lang="en-US" sz="1600" dirty="0" smtClean="0"/>
              <a:t>a new feature of “the music of the future”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770" y="3736439"/>
            <a:ext cx="2809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“Web” of omnipresent Leitmotifs, presented quasi-developmentally—thus steering clear of traditional forms altogether?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14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250"/>
            <a:ext cx="7239000" cy="594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24840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Bayreuth—</a:t>
            </a:r>
            <a:r>
              <a:rPr lang="en-US" dirty="0" err="1" smtClean="0"/>
              <a:t>Haus</a:t>
            </a:r>
            <a:r>
              <a:rPr lang="en-US" dirty="0" smtClean="0"/>
              <a:t> </a:t>
            </a:r>
            <a:r>
              <a:rPr lang="en-US" dirty="0" err="1" smtClean="0"/>
              <a:t>Wahnfried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667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“Beethoven” (1870)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“On the Term ‘Music Drama’” (1872)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“Religion and Art” (1880)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14800" cy="5869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63265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Siegfried and Richard Wagner, 1880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6670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“Beethoven” (1870)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“On the Term ‘Music Drama’” (1872)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	Music Drama = “deeds of music</a:t>
            </a:r>
          </a:p>
          <a:p>
            <a:r>
              <a:rPr lang="en-US" dirty="0"/>
              <a:t>	made visible</a:t>
            </a:r>
            <a:r>
              <a:rPr lang="en-US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“Religion and Art” (1880)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14800" cy="5869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63265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Siegfried and Richard Wagner, 1880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8821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“Religion and Art” (1880)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14800" cy="5869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63265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Siegfried and Richard Wagner, 1880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828800"/>
            <a:ext cx="1752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1400" dirty="0" smtClean="0"/>
              <a:t>Christian Symbols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35082" y="4638942"/>
            <a:ext cx="1752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1400" dirty="0" smtClean="0"/>
              <a:t>Religion</a:t>
            </a:r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>
            <a:off x="5600700" y="3048000"/>
            <a:ext cx="10682" cy="1590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76800" y="155393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former times: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91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8821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“Religion and Art” (1880)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14800" cy="5869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63265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Siegfried and Richard Wagner, 1880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828800"/>
            <a:ext cx="1752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1400" dirty="0" smtClean="0"/>
              <a:t>Christian Symbols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35082" y="4638942"/>
            <a:ext cx="1752600" cy="11695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Religion</a:t>
            </a:r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>
            <a:off x="5600700" y="3048000"/>
            <a:ext cx="10682" cy="159094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0839" y="1551801"/>
            <a:ext cx="1744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But today, with Wagner: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4628972"/>
            <a:ext cx="1752600" cy="11695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1400" dirty="0" smtClean="0"/>
              <a:t>Art</a:t>
            </a:r>
          </a:p>
          <a:p>
            <a:pPr algn="ctr"/>
            <a:r>
              <a:rPr lang="en-US" sz="1400" dirty="0" smtClean="0"/>
              <a:t>(Music)</a:t>
            </a:r>
          </a:p>
          <a:p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11382" y="3020938"/>
            <a:ext cx="2019300" cy="15809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077203" cy="5298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the Stage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69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128141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the Stage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06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828800"/>
            <a:ext cx="8937171" cy="4170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762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the Stage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51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64" y="1371600"/>
            <a:ext cx="5446051" cy="181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3338557" cy="335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98" y="3717418"/>
            <a:ext cx="5636584" cy="2630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45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Parsifal</a:t>
            </a:r>
            <a:r>
              <a:rPr lang="en-US" dirty="0" smtClean="0"/>
              <a:t>: Prelude to Act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00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Wagner: A Revolution of Form or Formal Convention?</a:t>
            </a:r>
          </a:p>
          <a:p>
            <a:pPr algn="ctr"/>
            <a:r>
              <a:rPr lang="en-US" dirty="0" smtClean="0"/>
              <a:t>(Avoidance of standard, closed musical forms, foursquare melody)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939539" y="1929215"/>
            <a:ext cx="24384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77939" y="1929927"/>
            <a:ext cx="24384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6261" y="1295400"/>
            <a:ext cx="426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Rather: “unending/infinite melody” as </a:t>
            </a:r>
          </a:p>
          <a:p>
            <a:pPr algn="ctr"/>
            <a:r>
              <a:rPr lang="en-US" sz="1600" dirty="0" smtClean="0"/>
              <a:t>a new feature of “the music of the future”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372362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Tonal balances (“form” via keys only)?</a:t>
            </a:r>
          </a:p>
          <a:p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50266" y="2895600"/>
            <a:ext cx="368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Or: suggestions of various other kinds of free shaping though a variety of means, e.g.: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770" y="3736439"/>
            <a:ext cx="2809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“Web” of omnipresent Leitmotifs, presented quasi-developmentally—thus steering clear of traditional forms altogether?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1420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40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077203" cy="5298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the Stage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37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128141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the Stage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66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828800"/>
            <a:ext cx="8937171" cy="4170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762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the Stage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51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64" y="1371600"/>
            <a:ext cx="5446051" cy="181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3338557" cy="335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98" y="3717418"/>
            <a:ext cx="5636584" cy="2630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45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Parsifal</a:t>
            </a:r>
            <a:r>
              <a:rPr lang="en-US" dirty="0" smtClean="0"/>
              <a:t>: Prelude to Act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Wagner: A Revolution of Form or Formal Convention?</a:t>
            </a:r>
          </a:p>
          <a:p>
            <a:pPr algn="ctr"/>
            <a:r>
              <a:rPr lang="en-US" dirty="0" smtClean="0"/>
              <a:t>(Avoidance of standard, closed musical forms, foursquare melody)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939539" y="1929215"/>
            <a:ext cx="24384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77939" y="1929927"/>
            <a:ext cx="24384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6261" y="1295400"/>
            <a:ext cx="426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Rather: “unending/infinite melody” as </a:t>
            </a:r>
          </a:p>
          <a:p>
            <a:pPr algn="ctr"/>
            <a:r>
              <a:rPr lang="en-US" sz="1600" dirty="0" smtClean="0"/>
              <a:t>a new feature of “the music of the future”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3723620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Tonal balances (“form” via keys only)?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Allusions to more traditional forms that are then not fully realized or closed?</a:t>
            </a:r>
          </a:p>
          <a:p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50266" y="2895600"/>
            <a:ext cx="368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Or: suggestions of various other kinds of free shaping though a variety of means, e.g.: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770" y="3736439"/>
            <a:ext cx="2809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“Web” of omnipresent Leitmotifs, presented quasi-developmentally—thus steering clear of traditional forms altogether?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460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Wagner: A Revolution of Form or Formal Convention?</a:t>
            </a:r>
          </a:p>
          <a:p>
            <a:pPr algn="ctr"/>
            <a:r>
              <a:rPr lang="en-US" dirty="0" smtClean="0"/>
              <a:t>(Avoidance of standard, closed musical forms, foursquare melody)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939539" y="1929215"/>
            <a:ext cx="24384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77939" y="1929927"/>
            <a:ext cx="24384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6261" y="1295400"/>
            <a:ext cx="426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Rather: “unending/infinite melody” as </a:t>
            </a:r>
          </a:p>
          <a:p>
            <a:pPr algn="ctr"/>
            <a:r>
              <a:rPr lang="en-US" sz="1600" dirty="0" smtClean="0"/>
              <a:t>a new feature of “the music of the future”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3723620"/>
            <a:ext cx="342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Tonal balances (“form” via keys only)?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Allusions to more traditional forms that are then not fully realized or closed?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Free allusions to symphonic forms (sonata? </a:t>
            </a:r>
            <a:r>
              <a:rPr lang="en-US" sz="1400" dirty="0" err="1" smtClean="0"/>
              <a:t>multimovement</a:t>
            </a:r>
            <a:r>
              <a:rPr lang="en-US" sz="1400" dirty="0" smtClean="0"/>
              <a:t> forms?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0266" y="2895600"/>
            <a:ext cx="368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Or: suggestions of various other kinds of free shaping though a variety of means, e.g.: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770" y="3736439"/>
            <a:ext cx="2809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“Web” of omnipresent Leitmotifs, presented quasi-developmentally—thus steering clear of traditional forms altogether?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460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Wagner: A Revolution of Form or Formal Convention?</a:t>
            </a:r>
          </a:p>
          <a:p>
            <a:pPr algn="ctr"/>
            <a:r>
              <a:rPr lang="en-US" dirty="0" smtClean="0"/>
              <a:t>(Avoidance of standard, closed musical forms, foursquare melody)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939539" y="1929215"/>
            <a:ext cx="24384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77939" y="1929927"/>
            <a:ext cx="24384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6261" y="1295400"/>
            <a:ext cx="426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Rather: “unending/infinite melody” as </a:t>
            </a:r>
          </a:p>
          <a:p>
            <a:pPr algn="ctr"/>
            <a:r>
              <a:rPr lang="en-US" sz="1600" dirty="0" smtClean="0"/>
              <a:t>a new feature of “the music of the future”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372362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Tonal balances (“form” via keys only)?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Allusions to more traditional forms that are then not fully realized or closed?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Free allusions to symphonic forms (sonata? </a:t>
            </a:r>
            <a:r>
              <a:rPr lang="en-US" sz="1400" dirty="0" err="1" smtClean="0"/>
              <a:t>multimovement</a:t>
            </a:r>
            <a:r>
              <a:rPr lang="en-US" sz="1400" dirty="0" smtClean="0"/>
              <a:t> forms?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Large, varied cycles (rotations) of thematic and motivic complexes?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0266" y="2895600"/>
            <a:ext cx="368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Or: suggestions of various other kinds of free shaping though a variety of means, e.g.: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770" y="3736439"/>
            <a:ext cx="2809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“Web” of omnipresent Leitmotifs, presented quasi-developmentally—thus steering clear of traditional forms altogether?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460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604330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“German Romantic Operas”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smtClean="0"/>
              <a:t>Der </a:t>
            </a:r>
            <a:r>
              <a:rPr lang="en-US" sz="1600" i="1" dirty="0" err="1" smtClean="0"/>
              <a:t>fliegende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Holländer</a:t>
            </a:r>
            <a:r>
              <a:rPr lang="en-US" sz="1600" i="1" dirty="0" smtClean="0"/>
              <a:t> </a:t>
            </a:r>
            <a:r>
              <a:rPr lang="en-US" sz="1600" dirty="0" smtClean="0"/>
              <a:t>(1841, Dresden prem., 1843)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Tannhäuser</a:t>
            </a:r>
            <a:r>
              <a:rPr lang="en-US" sz="1600" i="1" dirty="0" smtClean="0"/>
              <a:t> </a:t>
            </a:r>
            <a:r>
              <a:rPr lang="en-US" sz="1600" dirty="0" smtClean="0"/>
              <a:t>(1843-45, Dresden prem., 1845)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Lohengrin</a:t>
            </a:r>
            <a:r>
              <a:rPr lang="en-US" sz="1600" dirty="0" smtClean="0"/>
              <a:t> (1846-48, Weimar prem., 1850)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802" y="2895600"/>
            <a:ext cx="77724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“Music Dramas”</a:t>
            </a:r>
          </a:p>
          <a:p>
            <a:endParaRPr lang="en-US" sz="1600" dirty="0" smtClean="0"/>
          </a:p>
          <a:p>
            <a:r>
              <a:rPr lang="en-US" sz="1600" i="1" dirty="0" smtClean="0"/>
              <a:t>Der Ring des </a:t>
            </a:r>
            <a:r>
              <a:rPr lang="en-US" sz="1600" i="1" dirty="0" err="1" smtClean="0"/>
              <a:t>Nibelungen</a:t>
            </a:r>
            <a:r>
              <a:rPr lang="en-US" sz="1600" dirty="0" smtClean="0"/>
              <a:t> (Tetralogy):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Das Rheingold</a:t>
            </a:r>
            <a:r>
              <a:rPr lang="en-US" sz="1600" dirty="0" smtClean="0"/>
              <a:t>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Die </a:t>
            </a:r>
            <a:r>
              <a:rPr lang="en-US" sz="1600" i="1" dirty="0" err="1" smtClean="0"/>
              <a:t>Walküre</a:t>
            </a:r>
            <a:r>
              <a:rPr lang="en-US" sz="1600" dirty="0" smtClean="0"/>
              <a:t> (1854-56)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Acts 1 &amp; 2 (1856-57)</a:t>
            </a:r>
          </a:p>
          <a:p>
            <a:r>
              <a:rPr lang="en-US" sz="1600" dirty="0" smtClean="0"/>
              <a:t>		 		</a:t>
            </a:r>
            <a:r>
              <a:rPr lang="en-US" sz="1600" i="1" dirty="0" smtClean="0"/>
              <a:t>Tristan und Isolde</a:t>
            </a:r>
            <a:r>
              <a:rPr lang="en-US" sz="1600" dirty="0" smtClean="0"/>
              <a:t> (1857-59)</a:t>
            </a:r>
            <a:endParaRPr lang="en-US" sz="1600" dirty="0"/>
          </a:p>
          <a:p>
            <a:r>
              <a:rPr lang="en-US" sz="1600" dirty="0" smtClean="0"/>
              <a:t>				</a:t>
            </a:r>
            <a:r>
              <a:rPr lang="en-US" sz="1600" i="1" dirty="0" smtClean="0"/>
              <a:t>Die Meistersinger von </a:t>
            </a:r>
            <a:r>
              <a:rPr lang="en-US" sz="1600" i="1" dirty="0" err="1" smtClean="0"/>
              <a:t>Nürnberg</a:t>
            </a:r>
            <a:r>
              <a:rPr lang="en-US" sz="1600" dirty="0" smtClean="0"/>
              <a:t> (1862-67)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 3 (1869-71)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Götterdämmerung</a:t>
            </a:r>
            <a:r>
              <a:rPr lang="en-US" sz="1600" i="1" dirty="0" smtClean="0"/>
              <a:t> </a:t>
            </a:r>
            <a:r>
              <a:rPr lang="en-US" sz="1600" dirty="0" smtClean="0"/>
              <a:t>(1869-74)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   				</a:t>
            </a:r>
            <a:r>
              <a:rPr lang="en-US" sz="1600" i="1" dirty="0" smtClean="0"/>
              <a:t>Parsifal</a:t>
            </a:r>
            <a:r>
              <a:rPr lang="en-US" sz="1600" dirty="0" smtClean="0"/>
              <a:t> (1878-81)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438400"/>
            <a:ext cx="84290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7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1434</Words>
  <Application>Microsoft Office PowerPoint</Application>
  <PresentationFormat>On-screen Show (4:3)</PresentationFormat>
  <Paragraphs>266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jah30</dc:creator>
  <cp:lastModifiedBy>Hepokoski, James</cp:lastModifiedBy>
  <cp:revision>53</cp:revision>
  <dcterms:created xsi:type="dcterms:W3CDTF">2016-01-23T17:50:47Z</dcterms:created>
  <dcterms:modified xsi:type="dcterms:W3CDTF">2019-02-17T14:53:35Z</dcterms:modified>
</cp:coreProperties>
</file>