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52" r:id="rId3"/>
    <p:sldId id="356" r:id="rId4"/>
    <p:sldId id="265" r:id="rId5"/>
    <p:sldId id="324" r:id="rId6"/>
    <p:sldId id="325" r:id="rId7"/>
    <p:sldId id="326" r:id="rId8"/>
    <p:sldId id="327" r:id="rId9"/>
    <p:sldId id="35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58" r:id="rId23"/>
    <p:sldId id="340" r:id="rId24"/>
    <p:sldId id="355" r:id="rId25"/>
    <p:sldId id="354" r:id="rId26"/>
    <p:sldId id="341" r:id="rId27"/>
    <p:sldId id="342" r:id="rId28"/>
    <p:sldId id="349" r:id="rId29"/>
    <p:sldId id="350" r:id="rId30"/>
    <p:sldId id="351" r:id="rId31"/>
    <p:sldId id="343" r:id="rId32"/>
    <p:sldId id="344" r:id="rId33"/>
    <p:sldId id="345" r:id="rId34"/>
    <p:sldId id="346" r:id="rId35"/>
    <p:sldId id="347" r:id="rId36"/>
    <p:sldId id="348" r:id="rId37"/>
    <p:sldId id="353" r:id="rId38"/>
    <p:sldId id="259" r:id="rId39"/>
    <p:sldId id="268" r:id="rId40"/>
    <p:sldId id="318" r:id="rId41"/>
    <p:sldId id="261" r:id="rId42"/>
    <p:sldId id="316" r:id="rId43"/>
    <p:sldId id="317" r:id="rId44"/>
    <p:sldId id="319" r:id="rId45"/>
    <p:sldId id="282" r:id="rId46"/>
    <p:sldId id="283" r:id="rId47"/>
    <p:sldId id="320" r:id="rId48"/>
    <p:sldId id="284" r:id="rId49"/>
    <p:sldId id="285" r:id="rId50"/>
    <p:sldId id="287" r:id="rId51"/>
    <p:sldId id="260" r:id="rId52"/>
    <p:sldId id="262" r:id="rId53"/>
    <p:sldId id="270" r:id="rId54"/>
    <p:sldId id="271" r:id="rId55"/>
    <p:sldId id="269" r:id="rId56"/>
    <p:sldId id="272" r:id="rId57"/>
    <p:sldId id="288" r:id="rId58"/>
    <p:sldId id="273" r:id="rId59"/>
    <p:sldId id="274" r:id="rId60"/>
    <p:sldId id="275" r:id="rId61"/>
    <p:sldId id="276" r:id="rId62"/>
    <p:sldId id="281" r:id="rId63"/>
    <p:sldId id="290" r:id="rId64"/>
    <p:sldId id="289" r:id="rId65"/>
    <p:sldId id="291" r:id="rId66"/>
    <p:sldId id="292" r:id="rId67"/>
    <p:sldId id="293" r:id="rId68"/>
    <p:sldId id="278" r:id="rId69"/>
    <p:sldId id="294" r:id="rId70"/>
    <p:sldId id="297" r:id="rId71"/>
    <p:sldId id="298" r:id="rId72"/>
    <p:sldId id="359" r:id="rId73"/>
    <p:sldId id="300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18F3-269A-46A0-9CB3-CE04A0ECB361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6D39-4CA5-4826-A373-A643F22EE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19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18F3-269A-46A0-9CB3-CE04A0ECB361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6D39-4CA5-4826-A373-A643F22EE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3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18F3-269A-46A0-9CB3-CE04A0ECB361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6D39-4CA5-4826-A373-A643F22EE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6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18F3-269A-46A0-9CB3-CE04A0ECB361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6D39-4CA5-4826-A373-A643F22EE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2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18F3-269A-46A0-9CB3-CE04A0ECB361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6D39-4CA5-4826-A373-A643F22EE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3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18F3-269A-46A0-9CB3-CE04A0ECB361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6D39-4CA5-4826-A373-A643F22EE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4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18F3-269A-46A0-9CB3-CE04A0ECB361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6D39-4CA5-4826-A373-A643F22EE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76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18F3-269A-46A0-9CB3-CE04A0ECB361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6D39-4CA5-4826-A373-A643F22EE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6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18F3-269A-46A0-9CB3-CE04A0ECB361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6D39-4CA5-4826-A373-A643F22EE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9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18F3-269A-46A0-9CB3-CE04A0ECB361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6D39-4CA5-4826-A373-A643F22EE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5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318F3-269A-46A0-9CB3-CE04A0ECB361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A6D39-4CA5-4826-A373-A643F22EE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93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318F3-269A-46A0-9CB3-CE04A0ECB361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A6D39-4CA5-4826-A373-A643F22EE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3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220200" cy="6858000"/>
          </a:xfrm>
          <a:prstGeom prst="rect">
            <a:avLst/>
          </a:prstGeom>
          <a:solidFill>
            <a:srgbClr val="7030A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301594"/>
            <a:ext cx="3352800" cy="45189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46" y="1318221"/>
            <a:ext cx="2971800" cy="44857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3800" y="6858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Old English Text MT" panose="03040902040508030806" pitchFamily="66" charset="0"/>
              </a:rPr>
              <a:t>Richard Wagner</a:t>
            </a:r>
            <a:endParaRPr lang="en-US" dirty="0">
              <a:latin typeface="Old English Text MT" panose="03040902040508030806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7016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685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1849-51: The Transformation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522795"/>
            <a:ext cx="739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Aesthetic Writings: Rethinking of Musical Principles and Aims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1849: </a:t>
            </a:r>
            <a:r>
              <a:rPr lang="en-US" i="1" dirty="0" smtClean="0"/>
              <a:t>Art and Revolution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1849: </a:t>
            </a:r>
            <a:r>
              <a:rPr lang="en-US" i="1" dirty="0" smtClean="0"/>
              <a:t>The Artwork of the Future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1851: </a:t>
            </a:r>
            <a:r>
              <a:rPr lang="en-US" i="1" dirty="0" smtClean="0"/>
              <a:t>Opera and Drama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28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685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1849-51: The Transformation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522795"/>
            <a:ext cx="7391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Aesthetic Writings: Rethinking of Musical Principles and Aims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1849: </a:t>
            </a:r>
            <a:r>
              <a:rPr lang="en-US" i="1" dirty="0" smtClean="0"/>
              <a:t>Art and Revolution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1849: </a:t>
            </a:r>
            <a:r>
              <a:rPr lang="en-US" i="1" dirty="0" smtClean="0"/>
              <a:t>The Artwork of the Future</a:t>
            </a:r>
            <a:r>
              <a:rPr lang="en-US" dirty="0" smtClean="0"/>
              <a:t>: Concept, </a:t>
            </a:r>
            <a:r>
              <a:rPr lang="en-US" i="1" dirty="0" smtClean="0"/>
              <a:t>Gesamtkunstwerk</a:t>
            </a:r>
            <a:r>
              <a:rPr lang="en-US" dirty="0" smtClean="0"/>
              <a:t> (“total artwork,” a new, higher synthesis of drama, poetry, and music)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1851: </a:t>
            </a:r>
            <a:r>
              <a:rPr lang="en-US" i="1" dirty="0" smtClean="0"/>
              <a:t>Opera and Drama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04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5636" y="218137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1849-51: The Transformation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45436" y="1055132"/>
            <a:ext cx="739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Aesthetic Writings: Rethinking of Musical Principles and Aims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1849: </a:t>
            </a:r>
            <a:r>
              <a:rPr lang="en-US" i="1" dirty="0" smtClean="0"/>
              <a:t>Art and Revolution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1849: </a:t>
            </a:r>
            <a:r>
              <a:rPr lang="en-US" i="1" dirty="0"/>
              <a:t>The Artwork of the Future</a:t>
            </a:r>
            <a:r>
              <a:rPr lang="en-US" dirty="0"/>
              <a:t>: Concept, </a:t>
            </a:r>
            <a:r>
              <a:rPr lang="en-US" i="1" dirty="0"/>
              <a:t>Gesamtkunstwerk</a:t>
            </a:r>
            <a:r>
              <a:rPr lang="en-US" dirty="0"/>
              <a:t> (“total artwork,” a new, higher synthesis of drama, poetry, and music)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1851: </a:t>
            </a:r>
            <a:r>
              <a:rPr lang="en-US" i="1" dirty="0" smtClean="0"/>
              <a:t>Opera and Drama</a:t>
            </a:r>
            <a:r>
              <a:rPr lang="en-US" dirty="0" smtClean="0"/>
              <a:t>: extended description of his new approach to music and music drama</a:t>
            </a:r>
            <a:endParaRPr lang="en-US" i="1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257" y="3623723"/>
            <a:ext cx="3810000" cy="311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8200"/>
            <a:ext cx="3011424" cy="5157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8671" y="6858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Synthesis/fusion of “opera” and “symphony” (symphonic opera, operatic symphony), with equal emphasis given to all aspects within it.</a:t>
            </a:r>
          </a:p>
        </p:txBody>
      </p:sp>
    </p:spTree>
    <p:extLst>
      <p:ext uri="{BB962C8B-B14F-4D97-AF65-F5344CB8AC3E}">
        <p14:creationId xmlns:p14="http://schemas.microsoft.com/office/powerpoint/2010/main" val="352938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8200"/>
            <a:ext cx="3011424" cy="5157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8671" y="6858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Synthesis/fusion of “opera” and “symphony” (symphonic opera, operatic symphony), with equal emphasis given to all aspects within it.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“</a:t>
            </a:r>
            <a:r>
              <a:rPr lang="en-US" sz="1400" u="sng" dirty="0" smtClean="0"/>
              <a:t>Music Drama</a:t>
            </a:r>
            <a:r>
              <a:rPr lang="en-US" sz="1400" dirty="0" smtClean="0"/>
              <a:t>” – No longer “opera”</a:t>
            </a:r>
          </a:p>
        </p:txBody>
      </p:sp>
    </p:spTree>
    <p:extLst>
      <p:ext uri="{BB962C8B-B14F-4D97-AF65-F5344CB8AC3E}">
        <p14:creationId xmlns:p14="http://schemas.microsoft.com/office/powerpoint/2010/main" val="103632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8200"/>
            <a:ext cx="3011424" cy="5157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8671" y="685800"/>
            <a:ext cx="5410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Synthesis/fusion of “opera” and “symphony” (symphonic opera, operatic symphony), with equal emphasis given to all aspects within it.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“</a:t>
            </a:r>
            <a:r>
              <a:rPr lang="en-US" sz="1400" u="sng" dirty="0" smtClean="0"/>
              <a:t>Music Drama</a:t>
            </a:r>
            <a:r>
              <a:rPr lang="en-US" sz="1400" dirty="0" smtClean="0"/>
              <a:t>” – No longer “opera”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Best topic: myths and/or ancient legends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2648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8200"/>
            <a:ext cx="3011424" cy="5157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8671" y="685800"/>
            <a:ext cx="5410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Synthesis/fusion of “opera” and “symphony” (symphonic opera, operatic symphony), with equal emphasis given to all aspects within it.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“</a:t>
            </a:r>
            <a:r>
              <a:rPr lang="en-US" sz="1400" u="sng" dirty="0" smtClean="0"/>
              <a:t>Music Drama</a:t>
            </a:r>
            <a:r>
              <a:rPr lang="en-US" sz="1400" dirty="0" smtClean="0"/>
              <a:t>” – No longer “opera”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Best topic: myths and/or ancient legends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Texts:</a:t>
            </a:r>
            <a:endParaRPr lang="en-US" sz="1400" dirty="0"/>
          </a:p>
          <a:p>
            <a:r>
              <a:rPr lang="en-US" sz="1400" dirty="0" smtClean="0"/>
              <a:t>	Elevated, deep, ancient in flavor</a:t>
            </a:r>
          </a:p>
          <a:p>
            <a:r>
              <a:rPr lang="en-US" sz="1400" dirty="0"/>
              <a:t>	</a:t>
            </a:r>
            <a:r>
              <a:rPr lang="en-US" sz="1400" i="1" dirty="0" err="1" smtClean="0"/>
              <a:t>Stabreim</a:t>
            </a:r>
            <a:r>
              <a:rPr lang="en-US" sz="1400" dirty="0" smtClean="0"/>
              <a:t>, not end-rhyme (shows kinship of feeling)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Free rhythm—replaces regularity of stock poetic meters</a:t>
            </a:r>
          </a:p>
        </p:txBody>
      </p:sp>
    </p:spTree>
    <p:extLst>
      <p:ext uri="{BB962C8B-B14F-4D97-AF65-F5344CB8AC3E}">
        <p14:creationId xmlns:p14="http://schemas.microsoft.com/office/powerpoint/2010/main" val="226720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8200"/>
            <a:ext cx="3011424" cy="5157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8671" y="685800"/>
            <a:ext cx="5410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Synthesis/fusion of “opera” and “symphony” (symphonic opera, operatic symphony), with equal emphasis given to all aspects within it.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“</a:t>
            </a:r>
            <a:r>
              <a:rPr lang="en-US" sz="1400" u="sng" dirty="0" smtClean="0"/>
              <a:t>Music Drama</a:t>
            </a:r>
            <a:r>
              <a:rPr lang="en-US" sz="1400" dirty="0" smtClean="0"/>
              <a:t>” – No longer “opera”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Best topic: myths and/or ancient legends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Texts:</a:t>
            </a:r>
            <a:endParaRPr lang="en-US" sz="1400" dirty="0"/>
          </a:p>
          <a:p>
            <a:r>
              <a:rPr lang="en-US" sz="1400" dirty="0" smtClean="0"/>
              <a:t>	Elevated, deep, ancient in flavor</a:t>
            </a:r>
          </a:p>
          <a:p>
            <a:r>
              <a:rPr lang="en-US" sz="1400" dirty="0"/>
              <a:t>	</a:t>
            </a:r>
            <a:r>
              <a:rPr lang="en-US" sz="1400" i="1" dirty="0" err="1" smtClean="0"/>
              <a:t>Stabreim</a:t>
            </a:r>
            <a:r>
              <a:rPr lang="en-US" sz="1400" dirty="0" smtClean="0"/>
              <a:t>, not end-rhyme (shows kinship of feeling)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Free rhythm—replaces regularity of stock poetic meters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Modulation and recurrence of keys: a musical equivalent of </a:t>
            </a:r>
            <a:r>
              <a:rPr lang="en-US" sz="1400" i="1" dirty="0" err="1" smtClean="0"/>
              <a:t>Stabreim</a:t>
            </a:r>
            <a:endParaRPr lang="en-US" sz="1400" i="1" dirty="0" smtClean="0"/>
          </a:p>
          <a:p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6302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8200"/>
            <a:ext cx="3011424" cy="5157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8671" y="685800"/>
            <a:ext cx="54102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Synthesis/fusion of “opera” and “symphony” (symphonic opera, operatic symphony), with equal emphasis given to all aspects within it.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“</a:t>
            </a:r>
            <a:r>
              <a:rPr lang="en-US" sz="1400" u="sng" dirty="0" smtClean="0"/>
              <a:t>Music Drama</a:t>
            </a:r>
            <a:r>
              <a:rPr lang="en-US" sz="1400" dirty="0" smtClean="0"/>
              <a:t>” – No longer “opera”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Best topic: myths and/or ancient legends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Texts:</a:t>
            </a:r>
            <a:endParaRPr lang="en-US" sz="1400" dirty="0"/>
          </a:p>
          <a:p>
            <a:r>
              <a:rPr lang="en-US" sz="1400" dirty="0" smtClean="0"/>
              <a:t>	Elevated, deep, ancient in flavor</a:t>
            </a:r>
          </a:p>
          <a:p>
            <a:r>
              <a:rPr lang="en-US" sz="1400" dirty="0"/>
              <a:t>	</a:t>
            </a:r>
            <a:r>
              <a:rPr lang="en-US" sz="1400" i="1" dirty="0" err="1" smtClean="0"/>
              <a:t>Stabreim</a:t>
            </a:r>
            <a:r>
              <a:rPr lang="en-US" sz="1400" dirty="0" smtClean="0"/>
              <a:t>, not end-rhyme (shows kinship of feeling)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Free rhythm—replaces regularity of stock poetic meters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Modulation and recurrence of keys: a musical equivalent of </a:t>
            </a:r>
            <a:r>
              <a:rPr lang="en-US" sz="1400" i="1" dirty="0" err="1" smtClean="0"/>
              <a:t>Stabreim</a:t>
            </a:r>
            <a:endParaRPr lang="en-US" sz="14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Melody: “the horizontal surface of harmony”; traditional melodic structures are minimized or avoided in favor of ongoing dramatic declamation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6355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8200"/>
            <a:ext cx="3011424" cy="5157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8671" y="685800"/>
            <a:ext cx="5410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Synthesis/fusion of “opera” and “symphony” (symphonic opera, operatic symphony), with equal emphasis given to all aspects within it.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“</a:t>
            </a:r>
            <a:r>
              <a:rPr lang="en-US" sz="1400" u="sng" dirty="0" smtClean="0"/>
              <a:t>Music Drama</a:t>
            </a:r>
            <a:r>
              <a:rPr lang="en-US" sz="1400" dirty="0" smtClean="0"/>
              <a:t>” – No longer “opera”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Best topic: myths and/or ancient legends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Texts:</a:t>
            </a:r>
            <a:endParaRPr lang="en-US" sz="1400" dirty="0"/>
          </a:p>
          <a:p>
            <a:r>
              <a:rPr lang="en-US" sz="1400" dirty="0" smtClean="0"/>
              <a:t>	Elevated, deep, ancient in flavor</a:t>
            </a:r>
          </a:p>
          <a:p>
            <a:r>
              <a:rPr lang="en-US" sz="1400" dirty="0"/>
              <a:t>	</a:t>
            </a:r>
            <a:r>
              <a:rPr lang="en-US" sz="1400" i="1" dirty="0" err="1" smtClean="0"/>
              <a:t>Stabreim</a:t>
            </a:r>
            <a:r>
              <a:rPr lang="en-US" sz="1400" dirty="0" smtClean="0"/>
              <a:t>, not end-rhyme (shows kinship of feeling)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Free rhythm—replaces regularity of stock poetic meters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Modulation and recurrence of keys: a musical equivalent of </a:t>
            </a:r>
            <a:r>
              <a:rPr lang="en-US" sz="1400" i="1" dirty="0" err="1" smtClean="0"/>
              <a:t>Stabreim</a:t>
            </a:r>
            <a:endParaRPr lang="en-US" sz="14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Melody: “the horizontal surface of harmony”; traditional melodic structures are minimized or avoided in favor of ongoing dramatic declamation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Originally: no chorus; no simultaneous singing</a:t>
            </a:r>
          </a:p>
        </p:txBody>
      </p:sp>
    </p:spTree>
    <p:extLst>
      <p:ext uri="{BB962C8B-B14F-4D97-AF65-F5344CB8AC3E}">
        <p14:creationId xmlns:p14="http://schemas.microsoft.com/office/powerpoint/2010/main" val="361091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220200" cy="6858000"/>
          </a:xfrm>
          <a:prstGeom prst="rect">
            <a:avLst/>
          </a:prstGeom>
          <a:solidFill>
            <a:srgbClr val="7030A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5" y="1371600"/>
            <a:ext cx="9201996" cy="518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0" y="602483"/>
            <a:ext cx="428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Old English Text MT" panose="03040902040508030806" pitchFamily="66" charset="0"/>
              </a:rPr>
              <a:t>Wagner: </a:t>
            </a:r>
            <a:r>
              <a:rPr lang="en-US" i="1" dirty="0" err="1" smtClean="0">
                <a:latin typeface="Old English Text MT" panose="03040902040508030806" pitchFamily="66" charset="0"/>
              </a:rPr>
              <a:t>Tannhäuser</a:t>
            </a:r>
            <a:r>
              <a:rPr lang="en-US" dirty="0" smtClean="0">
                <a:latin typeface="Old English Text MT" panose="03040902040508030806" pitchFamily="66" charset="0"/>
              </a:rPr>
              <a:t>, Overture (1843-45)</a:t>
            </a:r>
            <a:endParaRPr lang="en-US" dirty="0">
              <a:latin typeface="Old English Text MT" panose="03040902040508030806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23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8200"/>
            <a:ext cx="3011424" cy="5157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8671" y="685800"/>
            <a:ext cx="54102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Synthesis/fusion of “opera” and “symphony” (symphonic opera, operatic symphony), with equal emphasis given to all aspects within it.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“</a:t>
            </a:r>
            <a:r>
              <a:rPr lang="en-US" sz="1400" u="sng" dirty="0" smtClean="0"/>
              <a:t>Music Drama</a:t>
            </a:r>
            <a:r>
              <a:rPr lang="en-US" sz="1400" dirty="0" smtClean="0"/>
              <a:t>” – No longer “opera”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Best topic: myths and/or ancient legends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Texts:</a:t>
            </a:r>
            <a:endParaRPr lang="en-US" sz="1400" dirty="0"/>
          </a:p>
          <a:p>
            <a:r>
              <a:rPr lang="en-US" sz="1400" dirty="0" smtClean="0"/>
              <a:t>	Elevated, deep, ancient in flavor</a:t>
            </a:r>
          </a:p>
          <a:p>
            <a:r>
              <a:rPr lang="en-US" sz="1400" dirty="0"/>
              <a:t>	</a:t>
            </a:r>
            <a:r>
              <a:rPr lang="en-US" sz="1400" i="1" dirty="0" err="1" smtClean="0"/>
              <a:t>Stabreim</a:t>
            </a:r>
            <a:r>
              <a:rPr lang="en-US" sz="1400" dirty="0" smtClean="0"/>
              <a:t>, not end-rhyme (shows kinship of feeling)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Free rhythm—replaces regularity of stock poetic meters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Modulation and recurrence of keys: a musical equivalent of </a:t>
            </a:r>
            <a:r>
              <a:rPr lang="en-US" sz="1400" i="1" dirty="0" err="1" smtClean="0"/>
              <a:t>Stabreim</a:t>
            </a:r>
            <a:endParaRPr lang="en-US" sz="14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Melody: “the horizontal surface of harmony”; traditional melodic structures are minimized or avoided in favor of ongoing dramatic declamation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Originally: no chorus; no simultaneous singing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Active (symphonic) orchestra adds psychological depth to the words and action—sometimes uttering or revealing what is unspoken</a:t>
            </a:r>
          </a:p>
        </p:txBody>
      </p:sp>
    </p:spTree>
    <p:extLst>
      <p:ext uri="{BB962C8B-B14F-4D97-AF65-F5344CB8AC3E}">
        <p14:creationId xmlns:p14="http://schemas.microsoft.com/office/powerpoint/2010/main" val="303853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8200"/>
            <a:ext cx="3011424" cy="5157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8671" y="685800"/>
            <a:ext cx="5410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Synthesis/fusion of “opera” and “symphony” (symphonic opera, operatic symphony), with equal emphasis given to all aspects within it.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“</a:t>
            </a:r>
            <a:r>
              <a:rPr lang="en-US" sz="1400" u="sng" dirty="0" smtClean="0"/>
              <a:t>Music Drama</a:t>
            </a:r>
            <a:r>
              <a:rPr lang="en-US" sz="1400" dirty="0" smtClean="0"/>
              <a:t>” – No longer “opera”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Best topic: myths and/or ancient legends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Texts:</a:t>
            </a:r>
            <a:endParaRPr lang="en-US" sz="1400" dirty="0"/>
          </a:p>
          <a:p>
            <a:r>
              <a:rPr lang="en-US" sz="1400" dirty="0" smtClean="0"/>
              <a:t>	Elevated, deep, ancient in flavor</a:t>
            </a:r>
          </a:p>
          <a:p>
            <a:r>
              <a:rPr lang="en-US" sz="1400" dirty="0"/>
              <a:t>	</a:t>
            </a:r>
            <a:r>
              <a:rPr lang="en-US" sz="1400" i="1" dirty="0" err="1" smtClean="0"/>
              <a:t>Stabreim</a:t>
            </a:r>
            <a:r>
              <a:rPr lang="en-US" sz="1400" dirty="0" smtClean="0"/>
              <a:t>, not end-rhyme (shows kinship of feeling)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Free rhythm—replaces regularity of stock poetic meters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Modulation and recurrence of keys: a musical equivalent of </a:t>
            </a:r>
            <a:r>
              <a:rPr lang="en-US" sz="1400" i="1" dirty="0" err="1" smtClean="0"/>
              <a:t>Stabreim</a:t>
            </a:r>
            <a:endParaRPr lang="en-US" sz="14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Melody: “the horizontal surface of harmony”; traditional melodic structures are minimized or avoided in favor of ongoing dramatic declamation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Originally: no chorus; no simultaneous singing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Active (symphonic) orchestra adds psychological depth to the words and action—sometimes uttering or revealing what is unspoken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Symphonic web of nearly omnipresent motives: </a:t>
            </a:r>
            <a:r>
              <a:rPr lang="en-US" sz="1400" i="1" dirty="0" smtClean="0"/>
              <a:t>Leitmotifs</a:t>
            </a:r>
            <a:r>
              <a:rPr lang="en-US" sz="1400" dirty="0" smtClean="0"/>
              <a:t> (“motives of remembrance”; “motives of foreboding”)</a:t>
            </a:r>
          </a:p>
        </p:txBody>
      </p:sp>
    </p:spTree>
    <p:extLst>
      <p:ext uri="{BB962C8B-B14F-4D97-AF65-F5344CB8AC3E}">
        <p14:creationId xmlns:p14="http://schemas.microsoft.com/office/powerpoint/2010/main" val="294880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8200"/>
            <a:ext cx="3011424" cy="5157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8671" y="685800"/>
            <a:ext cx="5410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Synthesis/fusion of “opera” and “symphony” (symphonic opera, operatic symphony), with equal emphasis given to all aspects within it.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“</a:t>
            </a:r>
            <a:r>
              <a:rPr lang="en-US" sz="1400" u="sng" dirty="0" smtClean="0"/>
              <a:t>Music Drama</a:t>
            </a:r>
            <a:r>
              <a:rPr lang="en-US" sz="1400" dirty="0" smtClean="0"/>
              <a:t>” – No longer “opera”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Best topic: myths and/or ancient legends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Texts:</a:t>
            </a:r>
            <a:endParaRPr lang="en-US" sz="1400" dirty="0"/>
          </a:p>
          <a:p>
            <a:r>
              <a:rPr lang="en-US" sz="1400" dirty="0" smtClean="0"/>
              <a:t>	Elevated, deep, ancient in flavor</a:t>
            </a:r>
          </a:p>
          <a:p>
            <a:r>
              <a:rPr lang="en-US" sz="1400" dirty="0"/>
              <a:t>	</a:t>
            </a:r>
            <a:r>
              <a:rPr lang="en-US" sz="1400" i="1" dirty="0" err="1" smtClean="0"/>
              <a:t>Stabreim</a:t>
            </a:r>
            <a:r>
              <a:rPr lang="en-US" sz="1400" dirty="0" smtClean="0"/>
              <a:t>, not end-rhyme (shows kinship of feeling)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Free rhythm—replaces regularity of stock poetic meters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Modulation and recurrence of keys: a musical equivalent of </a:t>
            </a:r>
            <a:r>
              <a:rPr lang="en-US" sz="1400" i="1" dirty="0" err="1" smtClean="0"/>
              <a:t>Stabreim</a:t>
            </a:r>
            <a:endParaRPr lang="en-US" sz="14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Melody: “the horizontal surface of harmony”; traditional melodic structures are minimized or avoided in favor of ongoing dramatic declamation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Originally: no chorus; no simultaneous singing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Active (symphonic) orchestra adds psychological depth to the words and action—sometimes uttering or revealing what is unspoken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Symphonic web of nearly omnipresent motives: </a:t>
            </a:r>
            <a:r>
              <a:rPr lang="en-US" sz="1400" i="1" dirty="0" smtClean="0"/>
              <a:t>Leitmotifs</a:t>
            </a:r>
            <a:r>
              <a:rPr lang="en-US" sz="1400" dirty="0" smtClean="0"/>
              <a:t> (“motives of remembrance”; “motives of foreboding”)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6384758"/>
            <a:ext cx="769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Leitmotifs</a:t>
            </a:r>
            <a:r>
              <a:rPr lang="en-US" sz="1400" dirty="0" smtClean="0">
                <a:solidFill>
                  <a:srgbClr val="FF0000"/>
                </a:solidFill>
              </a:rPr>
              <a:t>: brief, open-ended musical signifiers associated with characters, moods, objects, or events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8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685800"/>
            <a:ext cx="6043301" cy="18774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“German Romantic Operas”</a:t>
            </a:r>
          </a:p>
          <a:p>
            <a:endParaRPr lang="en-US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Wagner, </a:t>
            </a:r>
            <a:r>
              <a:rPr lang="en-US" sz="1600" i="1" dirty="0" smtClean="0"/>
              <a:t>Der </a:t>
            </a:r>
            <a:r>
              <a:rPr lang="en-US" sz="1600" i="1" dirty="0" err="1" smtClean="0"/>
              <a:t>fliegende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Holländer</a:t>
            </a:r>
            <a:r>
              <a:rPr lang="en-US" sz="1600" i="1" dirty="0" smtClean="0"/>
              <a:t> </a:t>
            </a:r>
            <a:r>
              <a:rPr lang="en-US" sz="1600" dirty="0" smtClean="0"/>
              <a:t>(1841, Dresden </a:t>
            </a:r>
            <a:r>
              <a:rPr lang="en-US" sz="1600" dirty="0"/>
              <a:t>premiere, </a:t>
            </a:r>
            <a:r>
              <a:rPr lang="en-US" sz="1600" dirty="0" smtClean="0"/>
              <a:t>1843)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Wagner, </a:t>
            </a:r>
            <a:r>
              <a:rPr lang="en-US" sz="1600" i="1" dirty="0" err="1" smtClean="0"/>
              <a:t>Tannhäuser</a:t>
            </a:r>
            <a:r>
              <a:rPr lang="en-US" sz="1600" i="1" dirty="0" smtClean="0"/>
              <a:t> </a:t>
            </a:r>
            <a:r>
              <a:rPr lang="en-US" sz="1600" dirty="0" smtClean="0"/>
              <a:t>(1843-45, Dresden </a:t>
            </a:r>
            <a:r>
              <a:rPr lang="en-US" sz="1600" dirty="0"/>
              <a:t>premiere, </a:t>
            </a:r>
            <a:r>
              <a:rPr lang="en-US" sz="1600" dirty="0" smtClean="0"/>
              <a:t>1845)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Wagner, </a:t>
            </a:r>
            <a:r>
              <a:rPr lang="en-US" sz="1600" i="1" dirty="0" err="1" smtClean="0"/>
              <a:t>Lohengrin</a:t>
            </a:r>
            <a:r>
              <a:rPr lang="en-US" sz="1600" dirty="0" smtClean="0"/>
              <a:t> (1846-48, Weimar </a:t>
            </a:r>
            <a:r>
              <a:rPr lang="en-US" sz="1600" dirty="0"/>
              <a:t>premiere, </a:t>
            </a:r>
            <a:r>
              <a:rPr lang="en-US" sz="1600" dirty="0" smtClean="0"/>
              <a:t>1850)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3189718"/>
            <a:ext cx="6934200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“Music Dramas”</a:t>
            </a:r>
          </a:p>
          <a:p>
            <a:endParaRPr lang="en-US" dirty="0" smtClean="0"/>
          </a:p>
          <a:p>
            <a:r>
              <a:rPr lang="en-US" i="1" dirty="0" smtClean="0"/>
              <a:t>Der Ring des </a:t>
            </a:r>
            <a:r>
              <a:rPr lang="en-US" i="1" dirty="0" err="1" smtClean="0"/>
              <a:t>Nibelungen</a:t>
            </a:r>
            <a:r>
              <a:rPr lang="en-US" dirty="0" smtClean="0"/>
              <a:t> (Tetralogy):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Das Rheingold</a:t>
            </a:r>
            <a:r>
              <a:rPr lang="en-US" dirty="0" smtClean="0"/>
              <a:t> (1853-54)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Die </a:t>
            </a:r>
            <a:r>
              <a:rPr lang="en-US" i="1" dirty="0" err="1" smtClean="0"/>
              <a:t>Walküre</a:t>
            </a:r>
            <a:r>
              <a:rPr lang="en-US" dirty="0" smtClean="0"/>
              <a:t> (1854-56)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Siegfried</a:t>
            </a:r>
            <a:r>
              <a:rPr lang="en-US" dirty="0" smtClean="0"/>
              <a:t> (1856-57; 1869-71)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 smtClean="0"/>
              <a:t>Götterdämmerung</a:t>
            </a:r>
            <a:r>
              <a:rPr lang="en-US" i="1" dirty="0" smtClean="0"/>
              <a:t> </a:t>
            </a:r>
            <a:r>
              <a:rPr lang="en-US" dirty="0" smtClean="0"/>
              <a:t>(1869-74)</a:t>
            </a:r>
            <a:endParaRPr lang="en-US" dirty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2895600"/>
            <a:ext cx="8429002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1399374" y="3657600"/>
            <a:ext cx="3467100" cy="1981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7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685800"/>
            <a:ext cx="6043301" cy="18774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“German Romantic Operas”</a:t>
            </a:r>
          </a:p>
          <a:p>
            <a:endParaRPr lang="en-US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Wagner, </a:t>
            </a:r>
            <a:r>
              <a:rPr lang="en-US" sz="1600" i="1" dirty="0" smtClean="0"/>
              <a:t>Der </a:t>
            </a:r>
            <a:r>
              <a:rPr lang="en-US" sz="1600" i="1" dirty="0" err="1" smtClean="0"/>
              <a:t>fliegende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Holländer</a:t>
            </a:r>
            <a:r>
              <a:rPr lang="en-US" sz="1600" i="1" dirty="0" smtClean="0"/>
              <a:t> </a:t>
            </a:r>
            <a:r>
              <a:rPr lang="en-US" sz="1600" dirty="0" smtClean="0"/>
              <a:t>(1841, Dresden </a:t>
            </a:r>
            <a:r>
              <a:rPr lang="en-US" sz="1600" dirty="0"/>
              <a:t>premiere, </a:t>
            </a:r>
            <a:r>
              <a:rPr lang="en-US" sz="1600" dirty="0" smtClean="0"/>
              <a:t>1843)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Wagner, </a:t>
            </a:r>
            <a:r>
              <a:rPr lang="en-US" sz="1600" i="1" dirty="0" err="1" smtClean="0"/>
              <a:t>Tannhäuser</a:t>
            </a:r>
            <a:r>
              <a:rPr lang="en-US" sz="1600" i="1" dirty="0" smtClean="0"/>
              <a:t> </a:t>
            </a:r>
            <a:r>
              <a:rPr lang="en-US" sz="1600" dirty="0" smtClean="0"/>
              <a:t>(1843-45, Dresden </a:t>
            </a:r>
            <a:r>
              <a:rPr lang="en-US" sz="1600" dirty="0"/>
              <a:t>premiere, </a:t>
            </a:r>
            <a:r>
              <a:rPr lang="en-US" sz="1600" dirty="0" smtClean="0"/>
              <a:t>1845)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Wagner, </a:t>
            </a:r>
            <a:r>
              <a:rPr lang="en-US" sz="1600" i="1" dirty="0" err="1" smtClean="0"/>
              <a:t>Lohengrin</a:t>
            </a:r>
            <a:r>
              <a:rPr lang="en-US" sz="1600" dirty="0" smtClean="0"/>
              <a:t> (1846-48, Weimar </a:t>
            </a:r>
            <a:r>
              <a:rPr lang="en-US" sz="1600" dirty="0"/>
              <a:t>premiere, </a:t>
            </a:r>
            <a:r>
              <a:rPr lang="en-US" sz="1600" dirty="0" smtClean="0"/>
              <a:t>1850)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3189718"/>
            <a:ext cx="6934200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“Music Dramas”</a:t>
            </a:r>
          </a:p>
          <a:p>
            <a:endParaRPr lang="en-US" dirty="0" smtClean="0"/>
          </a:p>
          <a:p>
            <a:r>
              <a:rPr lang="en-US" i="1" dirty="0" smtClean="0"/>
              <a:t>Der Ring des </a:t>
            </a:r>
            <a:r>
              <a:rPr lang="en-US" i="1" dirty="0" err="1" smtClean="0"/>
              <a:t>Nibelungen</a:t>
            </a:r>
            <a:r>
              <a:rPr lang="en-US" dirty="0" smtClean="0"/>
              <a:t> (Tetralogy):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Das Rheingold</a:t>
            </a:r>
            <a:r>
              <a:rPr lang="en-US" dirty="0" smtClean="0"/>
              <a:t> (1853-54)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Die </a:t>
            </a:r>
            <a:r>
              <a:rPr lang="en-US" i="1" dirty="0" err="1" smtClean="0"/>
              <a:t>Walküre</a:t>
            </a:r>
            <a:r>
              <a:rPr lang="en-US" dirty="0" smtClean="0"/>
              <a:t> (1854-56)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Siegfried</a:t>
            </a:r>
            <a:r>
              <a:rPr lang="en-US" dirty="0" smtClean="0"/>
              <a:t> (1856-57; 1869-71)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 smtClean="0"/>
              <a:t>Götterdämmerung</a:t>
            </a:r>
            <a:r>
              <a:rPr lang="en-US" i="1" dirty="0" smtClean="0"/>
              <a:t> </a:t>
            </a:r>
            <a:r>
              <a:rPr lang="en-US" dirty="0" smtClean="0"/>
              <a:t>(1869-74)</a:t>
            </a:r>
            <a:endParaRPr lang="en-US" dirty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2895600"/>
            <a:ext cx="8429002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1399374" y="3657600"/>
            <a:ext cx="3467100" cy="1981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91200" y="5168178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Original libretto: </a:t>
            </a:r>
            <a:r>
              <a:rPr lang="en-US" sz="1400" i="1" dirty="0" err="1" smtClean="0"/>
              <a:t>Siegfrieds</a:t>
            </a:r>
            <a:r>
              <a:rPr lang="en-US" sz="1400" i="1" dirty="0" smtClean="0"/>
              <a:t> Tod</a:t>
            </a:r>
            <a:endParaRPr lang="en-US" sz="1400" i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505446" y="5322067"/>
            <a:ext cx="1066800" cy="69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13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685800"/>
            <a:ext cx="6043301" cy="18774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“German Romantic Operas”</a:t>
            </a:r>
          </a:p>
          <a:p>
            <a:endParaRPr lang="en-US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Wagner, </a:t>
            </a:r>
            <a:r>
              <a:rPr lang="en-US" sz="1600" i="1" dirty="0" smtClean="0"/>
              <a:t>Der </a:t>
            </a:r>
            <a:r>
              <a:rPr lang="en-US" sz="1600" i="1" dirty="0" err="1" smtClean="0"/>
              <a:t>fliegende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Holländer</a:t>
            </a:r>
            <a:r>
              <a:rPr lang="en-US" sz="1600" i="1" dirty="0" smtClean="0"/>
              <a:t> </a:t>
            </a:r>
            <a:r>
              <a:rPr lang="en-US" sz="1600" dirty="0" smtClean="0"/>
              <a:t>(1841, Dresden </a:t>
            </a:r>
            <a:r>
              <a:rPr lang="en-US" sz="1600" dirty="0"/>
              <a:t>premiere, </a:t>
            </a:r>
            <a:r>
              <a:rPr lang="en-US" sz="1600" dirty="0" smtClean="0"/>
              <a:t>1843)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Wagner, </a:t>
            </a:r>
            <a:r>
              <a:rPr lang="en-US" sz="1600" i="1" dirty="0" err="1" smtClean="0"/>
              <a:t>Tannhäuser</a:t>
            </a:r>
            <a:r>
              <a:rPr lang="en-US" sz="1600" i="1" dirty="0" smtClean="0"/>
              <a:t> </a:t>
            </a:r>
            <a:r>
              <a:rPr lang="en-US" sz="1600" dirty="0" smtClean="0"/>
              <a:t>(1843-45, Dresden </a:t>
            </a:r>
            <a:r>
              <a:rPr lang="en-US" sz="1600" dirty="0"/>
              <a:t>premiere, </a:t>
            </a:r>
            <a:r>
              <a:rPr lang="en-US" sz="1600" dirty="0" smtClean="0"/>
              <a:t>1845)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Wagner, </a:t>
            </a:r>
            <a:r>
              <a:rPr lang="en-US" sz="1600" i="1" dirty="0" err="1" smtClean="0"/>
              <a:t>Lohengrin</a:t>
            </a:r>
            <a:r>
              <a:rPr lang="en-US" sz="1600" dirty="0" smtClean="0"/>
              <a:t> (1846-48, Weimar </a:t>
            </a:r>
            <a:r>
              <a:rPr lang="en-US" sz="1600" dirty="0"/>
              <a:t>premiere, </a:t>
            </a:r>
            <a:r>
              <a:rPr lang="en-US" sz="1600" dirty="0" smtClean="0"/>
              <a:t>1850)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3189718"/>
            <a:ext cx="6934200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“Music Dramas”</a:t>
            </a:r>
          </a:p>
          <a:p>
            <a:endParaRPr lang="en-US" dirty="0" smtClean="0"/>
          </a:p>
          <a:p>
            <a:r>
              <a:rPr lang="en-US" i="1" dirty="0" smtClean="0"/>
              <a:t>Der Ring des </a:t>
            </a:r>
            <a:r>
              <a:rPr lang="en-US" i="1" dirty="0" err="1" smtClean="0"/>
              <a:t>Nibelungen</a:t>
            </a:r>
            <a:r>
              <a:rPr lang="en-US" dirty="0" smtClean="0"/>
              <a:t> (Tetralogy):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Das Rheingold</a:t>
            </a:r>
            <a:r>
              <a:rPr lang="en-US" dirty="0" smtClean="0"/>
              <a:t> (1853-54)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Die </a:t>
            </a:r>
            <a:r>
              <a:rPr lang="en-US" i="1" dirty="0" err="1" smtClean="0"/>
              <a:t>Walküre</a:t>
            </a:r>
            <a:r>
              <a:rPr lang="en-US" dirty="0" smtClean="0"/>
              <a:t> (1854-56)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Siegfried</a:t>
            </a:r>
            <a:r>
              <a:rPr lang="en-US" dirty="0" smtClean="0"/>
              <a:t> (1856-57; 1869-71)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err="1" smtClean="0"/>
              <a:t>Götterdämmerung</a:t>
            </a:r>
            <a:r>
              <a:rPr lang="en-US" i="1" dirty="0" smtClean="0"/>
              <a:t> </a:t>
            </a:r>
            <a:r>
              <a:rPr lang="en-US" dirty="0" smtClean="0"/>
              <a:t>(1869-74)</a:t>
            </a:r>
            <a:endParaRPr lang="en-US" dirty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2895600"/>
            <a:ext cx="8429002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1399374" y="3657600"/>
            <a:ext cx="3467100" cy="1981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3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52400"/>
            <a:ext cx="6043301" cy="18774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“German Romantic Operas”</a:t>
            </a:r>
          </a:p>
          <a:p>
            <a:endParaRPr lang="en-US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Wagner, </a:t>
            </a:r>
            <a:r>
              <a:rPr lang="en-US" sz="1600" i="1" dirty="0" smtClean="0"/>
              <a:t>Der </a:t>
            </a:r>
            <a:r>
              <a:rPr lang="en-US" sz="1600" i="1" dirty="0" err="1" smtClean="0"/>
              <a:t>fliegende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Holländer</a:t>
            </a:r>
            <a:r>
              <a:rPr lang="en-US" sz="1600" i="1" dirty="0" smtClean="0"/>
              <a:t> </a:t>
            </a:r>
            <a:r>
              <a:rPr lang="en-US" sz="1600" dirty="0" smtClean="0"/>
              <a:t>(1841, Dresden </a:t>
            </a:r>
            <a:r>
              <a:rPr lang="en-US" sz="1600" dirty="0"/>
              <a:t>premiere, </a:t>
            </a:r>
            <a:r>
              <a:rPr lang="en-US" sz="1600" dirty="0" smtClean="0"/>
              <a:t>1843)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Wagner, </a:t>
            </a:r>
            <a:r>
              <a:rPr lang="en-US" sz="1600" i="1" dirty="0" err="1" smtClean="0"/>
              <a:t>Tannhäuser</a:t>
            </a:r>
            <a:r>
              <a:rPr lang="en-US" sz="1600" i="1" dirty="0" smtClean="0"/>
              <a:t> </a:t>
            </a:r>
            <a:r>
              <a:rPr lang="en-US" sz="1600" dirty="0" smtClean="0"/>
              <a:t>(1843-45, Dresden </a:t>
            </a:r>
            <a:r>
              <a:rPr lang="en-US" sz="1600" dirty="0"/>
              <a:t>premiere, </a:t>
            </a:r>
            <a:r>
              <a:rPr lang="en-US" sz="1600" dirty="0" smtClean="0"/>
              <a:t>1845)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Wagner, </a:t>
            </a:r>
            <a:r>
              <a:rPr lang="en-US" sz="1600" i="1" dirty="0" err="1" smtClean="0"/>
              <a:t>Lohengrin</a:t>
            </a:r>
            <a:r>
              <a:rPr lang="en-US" sz="1600" dirty="0" smtClean="0"/>
              <a:t> (1846-48, Weimar </a:t>
            </a:r>
            <a:r>
              <a:rPr lang="en-US" sz="1600" dirty="0"/>
              <a:t>premiere, </a:t>
            </a:r>
            <a:r>
              <a:rPr lang="en-US" sz="1600" dirty="0" smtClean="0"/>
              <a:t>1850)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3802" y="2895600"/>
            <a:ext cx="7772400" cy="32932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“Music Dramas”</a:t>
            </a:r>
          </a:p>
          <a:p>
            <a:endParaRPr lang="en-US" sz="1600" dirty="0" smtClean="0"/>
          </a:p>
          <a:p>
            <a:r>
              <a:rPr lang="en-US" sz="1600" i="1" dirty="0" smtClean="0"/>
              <a:t>Der Ring des </a:t>
            </a:r>
            <a:r>
              <a:rPr lang="en-US" sz="1600" i="1" dirty="0" err="1" smtClean="0"/>
              <a:t>Nibelungen</a:t>
            </a:r>
            <a:r>
              <a:rPr lang="en-US" sz="1600" dirty="0" smtClean="0"/>
              <a:t> (Tetralogy):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Das Rheingold</a:t>
            </a:r>
            <a:r>
              <a:rPr lang="en-US" sz="1600" dirty="0" smtClean="0"/>
              <a:t> (1853-54)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Die </a:t>
            </a:r>
            <a:r>
              <a:rPr lang="en-US" sz="1600" i="1" dirty="0" err="1" smtClean="0"/>
              <a:t>Walküre</a:t>
            </a:r>
            <a:r>
              <a:rPr lang="en-US" sz="1600" dirty="0" smtClean="0"/>
              <a:t> (1854-56)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Siegfried</a:t>
            </a:r>
            <a:r>
              <a:rPr lang="en-US" sz="1600" dirty="0" smtClean="0"/>
              <a:t>, Acts 1 &amp; 2 (1856-57)</a:t>
            </a:r>
          </a:p>
          <a:p>
            <a:r>
              <a:rPr lang="en-US" sz="1600" dirty="0" smtClean="0"/>
              <a:t>		 		</a:t>
            </a:r>
            <a:r>
              <a:rPr lang="en-US" sz="1600" i="1" dirty="0" smtClean="0"/>
              <a:t>Tristan und Isolde</a:t>
            </a:r>
            <a:r>
              <a:rPr lang="en-US" sz="1600" dirty="0" smtClean="0"/>
              <a:t> (1857-59)</a:t>
            </a:r>
            <a:endParaRPr lang="en-US" sz="1600" dirty="0"/>
          </a:p>
          <a:p>
            <a:r>
              <a:rPr lang="en-US" sz="1600" dirty="0" smtClean="0"/>
              <a:t>				</a:t>
            </a:r>
            <a:r>
              <a:rPr lang="en-US" sz="1600" i="1" dirty="0" smtClean="0"/>
              <a:t>Die Meistersinger von </a:t>
            </a:r>
            <a:r>
              <a:rPr lang="en-US" sz="1600" i="1" dirty="0" err="1" smtClean="0"/>
              <a:t>Nürnberg</a:t>
            </a:r>
            <a:r>
              <a:rPr lang="en-US" sz="1600" dirty="0" smtClean="0"/>
              <a:t> (1862-67)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Siegfried</a:t>
            </a:r>
            <a:r>
              <a:rPr lang="en-US" sz="1600" dirty="0" smtClean="0"/>
              <a:t>, Act 3 (1869-71)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err="1" smtClean="0"/>
              <a:t>Götterdämmerung</a:t>
            </a:r>
            <a:r>
              <a:rPr lang="en-US" sz="1600" i="1" dirty="0" smtClean="0"/>
              <a:t> </a:t>
            </a:r>
            <a:r>
              <a:rPr lang="en-US" sz="1600" dirty="0" smtClean="0"/>
              <a:t>(1869-74)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 smtClean="0"/>
              <a:t>   				</a:t>
            </a:r>
            <a:r>
              <a:rPr lang="en-US" sz="1600" i="1" dirty="0" smtClean="0"/>
              <a:t>Parsifal</a:t>
            </a:r>
            <a:r>
              <a:rPr lang="en-US" sz="1600" dirty="0" smtClean="0"/>
              <a:t> (1878-81)</a:t>
            </a:r>
            <a:endParaRPr lang="en-US" sz="1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2438400"/>
            <a:ext cx="8429002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1135879" y="3886200"/>
            <a:ext cx="2895600" cy="9314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147985" y="5105400"/>
            <a:ext cx="2883493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8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60198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Wagner, </a:t>
            </a:r>
            <a:r>
              <a:rPr lang="en-US" i="1" dirty="0" smtClean="0"/>
              <a:t>Die </a:t>
            </a:r>
            <a:r>
              <a:rPr lang="en-US" i="1" dirty="0" err="1" smtClean="0"/>
              <a:t>Walküre</a:t>
            </a:r>
            <a:r>
              <a:rPr lang="en-US" dirty="0" smtClean="0"/>
              <a:t>, Act 3, “Wotan’s Farewell”</a:t>
            </a:r>
            <a:endParaRPr lang="en-US" dirty="0"/>
          </a:p>
          <a:p>
            <a:pPr algn="ctr"/>
            <a:r>
              <a:rPr lang="en-US" dirty="0" smtClean="0"/>
              <a:t>James Morris, Hildegard Behrens: the Metropolitan </a:t>
            </a:r>
            <a:r>
              <a:rPr lang="en-US" dirty="0"/>
              <a:t>Opera, </a:t>
            </a:r>
            <a:r>
              <a:rPr lang="en-US" dirty="0" smtClean="0"/>
              <a:t>1990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279"/>
            <a:ext cx="9144000" cy="513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6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52400"/>
            <a:ext cx="6043301" cy="18774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“German Romantic Operas”</a:t>
            </a:r>
          </a:p>
          <a:p>
            <a:endParaRPr lang="en-US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Wagner, </a:t>
            </a:r>
            <a:r>
              <a:rPr lang="en-US" sz="1600" i="1" dirty="0" smtClean="0"/>
              <a:t>Der </a:t>
            </a:r>
            <a:r>
              <a:rPr lang="en-US" sz="1600" i="1" dirty="0" err="1" smtClean="0"/>
              <a:t>fliegende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Holländer</a:t>
            </a:r>
            <a:r>
              <a:rPr lang="en-US" sz="1600" i="1" dirty="0" smtClean="0"/>
              <a:t> </a:t>
            </a:r>
            <a:r>
              <a:rPr lang="en-US" sz="1600" dirty="0" smtClean="0"/>
              <a:t>(1841, Dresden </a:t>
            </a:r>
            <a:r>
              <a:rPr lang="en-US" sz="1600" dirty="0"/>
              <a:t>premiere, </a:t>
            </a:r>
            <a:r>
              <a:rPr lang="en-US" sz="1600" dirty="0" smtClean="0"/>
              <a:t>1843)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Wagner, </a:t>
            </a:r>
            <a:r>
              <a:rPr lang="en-US" sz="1600" i="1" dirty="0" err="1" smtClean="0"/>
              <a:t>Tannhäuser</a:t>
            </a:r>
            <a:r>
              <a:rPr lang="en-US" sz="1600" i="1" dirty="0" smtClean="0"/>
              <a:t> </a:t>
            </a:r>
            <a:r>
              <a:rPr lang="en-US" sz="1600" dirty="0" smtClean="0"/>
              <a:t>(1843-45, Dresden </a:t>
            </a:r>
            <a:r>
              <a:rPr lang="en-US" sz="1600" dirty="0"/>
              <a:t>premiere, </a:t>
            </a:r>
            <a:r>
              <a:rPr lang="en-US" sz="1600" dirty="0" smtClean="0"/>
              <a:t>1845)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Wagner, </a:t>
            </a:r>
            <a:r>
              <a:rPr lang="en-US" sz="1600" i="1" dirty="0" err="1" smtClean="0"/>
              <a:t>Lohengrin</a:t>
            </a:r>
            <a:r>
              <a:rPr lang="en-US" sz="1600" dirty="0" smtClean="0"/>
              <a:t> (1846-48, Weimar </a:t>
            </a:r>
            <a:r>
              <a:rPr lang="en-US" sz="1600" dirty="0"/>
              <a:t>premiere, </a:t>
            </a:r>
            <a:r>
              <a:rPr lang="en-US" sz="1600" dirty="0" smtClean="0"/>
              <a:t>1850)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3802" y="2895600"/>
            <a:ext cx="7772400" cy="32932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“Music Dramas”</a:t>
            </a:r>
          </a:p>
          <a:p>
            <a:endParaRPr lang="en-US" sz="1600" dirty="0" smtClean="0"/>
          </a:p>
          <a:p>
            <a:r>
              <a:rPr lang="en-US" sz="1600" i="1" dirty="0" smtClean="0"/>
              <a:t>Der Ring des </a:t>
            </a:r>
            <a:r>
              <a:rPr lang="en-US" sz="1600" i="1" dirty="0" err="1" smtClean="0"/>
              <a:t>Nibelungen</a:t>
            </a:r>
            <a:r>
              <a:rPr lang="en-US" sz="1600" dirty="0" smtClean="0"/>
              <a:t> (Tetralogy):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Das Rheingold</a:t>
            </a:r>
            <a:r>
              <a:rPr lang="en-US" sz="1600" dirty="0" smtClean="0"/>
              <a:t> (1853-54)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Die </a:t>
            </a:r>
            <a:r>
              <a:rPr lang="en-US" sz="1600" i="1" dirty="0" err="1" smtClean="0"/>
              <a:t>Walküre</a:t>
            </a:r>
            <a:r>
              <a:rPr lang="en-US" sz="1600" dirty="0" smtClean="0"/>
              <a:t> (1854-56)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Siegfried</a:t>
            </a:r>
            <a:r>
              <a:rPr lang="en-US" sz="1600" dirty="0" smtClean="0"/>
              <a:t>, Acts 1 &amp; 2 (1856-57)</a:t>
            </a:r>
          </a:p>
          <a:p>
            <a:r>
              <a:rPr lang="en-US" sz="1600" dirty="0" smtClean="0"/>
              <a:t>		 		</a:t>
            </a:r>
            <a:r>
              <a:rPr lang="en-US" sz="1600" i="1" dirty="0" smtClean="0"/>
              <a:t>Tristan und Isolde</a:t>
            </a:r>
            <a:r>
              <a:rPr lang="en-US" sz="1600" dirty="0" smtClean="0"/>
              <a:t> (1857-59)</a:t>
            </a:r>
            <a:endParaRPr lang="en-US" sz="1600" dirty="0"/>
          </a:p>
          <a:p>
            <a:r>
              <a:rPr lang="en-US" sz="1600" dirty="0" smtClean="0"/>
              <a:t>				</a:t>
            </a:r>
            <a:r>
              <a:rPr lang="en-US" sz="1600" i="1" dirty="0" smtClean="0"/>
              <a:t>Die Meistersinger von </a:t>
            </a:r>
            <a:r>
              <a:rPr lang="en-US" sz="1600" i="1" dirty="0" err="1" smtClean="0"/>
              <a:t>Nürnberg</a:t>
            </a:r>
            <a:r>
              <a:rPr lang="en-US" sz="1600" dirty="0" smtClean="0"/>
              <a:t> (1862-67)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Siegfried</a:t>
            </a:r>
            <a:r>
              <a:rPr lang="en-US" sz="1600" dirty="0" smtClean="0"/>
              <a:t>, Act 3 (1869-71)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err="1" smtClean="0"/>
              <a:t>Götterdämmerung</a:t>
            </a:r>
            <a:r>
              <a:rPr lang="en-US" sz="1600" i="1" dirty="0" smtClean="0"/>
              <a:t> </a:t>
            </a:r>
            <a:r>
              <a:rPr lang="en-US" sz="1600" dirty="0" smtClean="0"/>
              <a:t>(1869-74)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 smtClean="0"/>
              <a:t>   				</a:t>
            </a:r>
            <a:r>
              <a:rPr lang="en-US" sz="1600" i="1" dirty="0" smtClean="0"/>
              <a:t>Parsifal</a:t>
            </a:r>
            <a:r>
              <a:rPr lang="en-US" sz="1600" dirty="0" smtClean="0"/>
              <a:t> (1878-81)</a:t>
            </a:r>
            <a:endParaRPr lang="en-US" sz="1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2438400"/>
            <a:ext cx="8429002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4749324" y="4563683"/>
            <a:ext cx="25146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9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680" y="692212"/>
            <a:ext cx="4206479" cy="36533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919" y="4306009"/>
            <a:ext cx="3810000" cy="25306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34728" y="235012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Tristan und Isolde</a:t>
            </a:r>
            <a:r>
              <a:rPr lang="en-US" dirty="0" smtClean="0"/>
              <a:t>: Love and Death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8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220200" cy="6858000"/>
          </a:xfrm>
          <a:prstGeom prst="rect">
            <a:avLst/>
          </a:prstGeom>
          <a:solidFill>
            <a:srgbClr val="7030A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301594"/>
            <a:ext cx="3352800" cy="45189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46" y="1318221"/>
            <a:ext cx="2971800" cy="44857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3800" y="6858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Old English Text MT" panose="03040902040508030806" pitchFamily="66" charset="0"/>
              </a:rPr>
              <a:t>Richard Wagner</a:t>
            </a:r>
            <a:endParaRPr lang="en-US" dirty="0">
              <a:latin typeface="Old English Text MT" panose="03040902040508030806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5973511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c. 1860, proclaiming the necessity of “the music of the future”—which his own music was now ushering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46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0300" y="228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Tristan und Isolde</a:t>
            </a:r>
            <a:r>
              <a:rPr lang="en-US" dirty="0" smtClean="0"/>
              <a:t>: Love and Death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85799"/>
            <a:ext cx="4343400" cy="28566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383422"/>
            <a:ext cx="4800600" cy="320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1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25880"/>
            <a:ext cx="3419061" cy="3931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5562600"/>
            <a:ext cx="3647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Arthur Schopenhauer (1788-1860)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325880"/>
            <a:ext cx="2895600" cy="42601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800" y="58674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The World as Will and Representation </a:t>
            </a:r>
          </a:p>
          <a:p>
            <a:pPr algn="ctr"/>
            <a:r>
              <a:rPr lang="en-US" sz="1600" dirty="0" smtClean="0"/>
              <a:t>(orig. 1819)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746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25880"/>
            <a:ext cx="3419061" cy="3931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5562600"/>
            <a:ext cx="3647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Arthur Schopenhauer (1788-1860)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18000" y="12954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“pessimistic” philosopher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603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25880"/>
            <a:ext cx="3419061" cy="3931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5562600"/>
            <a:ext cx="3647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Arthur Schopenhauer (1788-1860)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18000" y="12954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“pessimistic” philosopher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Complex philosophy of a ruthless “will,” objectified in human beings, underpinning us all, driving us ever onward: desire, despair, distress</a:t>
            </a:r>
          </a:p>
        </p:txBody>
      </p:sp>
    </p:spTree>
    <p:extLst>
      <p:ext uri="{BB962C8B-B14F-4D97-AF65-F5344CB8AC3E}">
        <p14:creationId xmlns:p14="http://schemas.microsoft.com/office/powerpoint/2010/main" val="20540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25880"/>
            <a:ext cx="3419061" cy="3931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5562600"/>
            <a:ext cx="3647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Arthur Schopenhauer (1788-1860)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18000" y="1295400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“pessimistic” philosopher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Complex philosophy of a ruthless “will,” objectified in human beings, underpinning us all, driving us ever onward: desire, despair, distress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Only two temporary escape routes:</a:t>
            </a:r>
          </a:p>
          <a:p>
            <a:endParaRPr lang="en-US" sz="1600" dirty="0"/>
          </a:p>
          <a:p>
            <a:r>
              <a:rPr lang="en-US" sz="16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1056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25880"/>
            <a:ext cx="3419061" cy="3931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5562600"/>
            <a:ext cx="3647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Arthur Schopenhauer (1788-1860)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18000" y="1295400"/>
            <a:ext cx="457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“pessimistic” philosopher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Complex philosophy of a ruthless “will,” objectified in human beings, underpinning us all, driving us ever onward: desire, despair, distress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Only two temporary escape routes:</a:t>
            </a:r>
          </a:p>
          <a:p>
            <a:endParaRPr lang="en-US" sz="1600" dirty="0"/>
          </a:p>
          <a:p>
            <a:r>
              <a:rPr lang="en-US" sz="1600" dirty="0" smtClean="0"/>
              <a:t>	renunciation of desire, becoming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non-conscious of the world and its 	problems</a:t>
            </a:r>
          </a:p>
          <a:p>
            <a:endParaRPr lang="en-US" sz="1600" dirty="0" smtClean="0"/>
          </a:p>
          <a:p>
            <a:r>
              <a:rPr lang="en-US" sz="1600" dirty="0"/>
              <a:t>	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22699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25880"/>
            <a:ext cx="3419061" cy="3931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5562600"/>
            <a:ext cx="3647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Arthur Schopenhauer (1788-1860)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18000" y="1295400"/>
            <a:ext cx="4572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“pessimistic” philosopher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Complex philosophy of a ruthless “will,” objectified in human beings, underpinning us all, driving us ever onward: desire, despair, distress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Only two temporary escape routes:</a:t>
            </a:r>
          </a:p>
          <a:p>
            <a:endParaRPr lang="en-US" sz="1600" dirty="0"/>
          </a:p>
          <a:p>
            <a:r>
              <a:rPr lang="en-US" sz="1600" dirty="0" smtClean="0"/>
              <a:t>	renunciation of desire, becoming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non-conscious of the world and its 	problems</a:t>
            </a:r>
          </a:p>
          <a:p>
            <a:endParaRPr lang="en-US" sz="1600" dirty="0" smtClean="0"/>
          </a:p>
          <a:p>
            <a:r>
              <a:rPr lang="en-US" sz="1600" dirty="0"/>
              <a:t>	</a:t>
            </a:r>
            <a:r>
              <a:rPr lang="en-US" sz="1600" dirty="0" smtClean="0"/>
              <a:t>music, the highest of the arts,</a:t>
            </a:r>
            <a:br>
              <a:rPr lang="en-US" sz="1600" dirty="0" smtClean="0"/>
            </a:br>
            <a:r>
              <a:rPr lang="en-US" sz="1600" dirty="0" smtClean="0"/>
              <a:t>	temporarily capable of 	contemplating the will itself, </a:t>
            </a:r>
          </a:p>
          <a:p>
            <a:r>
              <a:rPr lang="en-US" sz="1600" dirty="0" smtClean="0"/>
              <a:t>	accessing the inner essence of things—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a bodiless drive to the “thing-in-itself”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behind all reality</a:t>
            </a:r>
          </a:p>
        </p:txBody>
      </p:sp>
    </p:spTree>
    <p:extLst>
      <p:ext uri="{BB962C8B-B14F-4D97-AF65-F5344CB8AC3E}">
        <p14:creationId xmlns:p14="http://schemas.microsoft.com/office/powerpoint/2010/main" val="32925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25880"/>
            <a:ext cx="3419061" cy="3931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5562600"/>
            <a:ext cx="3647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Arthur Schopenhauer (1788-1860)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18000" y="1295400"/>
            <a:ext cx="4572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“pessimistic” philosopher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Complex philosophy of a ruthless “will,” objectified in human beings, underpinning us all, driving us ever onward: desire, despair, distress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Only two temporary escape routes:</a:t>
            </a:r>
          </a:p>
          <a:p>
            <a:endParaRPr lang="en-US" sz="1600" dirty="0"/>
          </a:p>
          <a:p>
            <a:r>
              <a:rPr lang="en-US" sz="1600" dirty="0" smtClean="0"/>
              <a:t>	renunciation of desire, becoming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non-conscious of the world and its 	problems</a:t>
            </a:r>
          </a:p>
          <a:p>
            <a:endParaRPr lang="en-US" sz="1600" dirty="0" smtClean="0"/>
          </a:p>
          <a:p>
            <a:r>
              <a:rPr lang="en-US" sz="1600" dirty="0"/>
              <a:t>	</a:t>
            </a:r>
            <a:r>
              <a:rPr lang="en-US" sz="1600" dirty="0" smtClean="0"/>
              <a:t>music, the highest of the arts,</a:t>
            </a:r>
            <a:br>
              <a:rPr lang="en-US" sz="1600" dirty="0" smtClean="0"/>
            </a:br>
            <a:r>
              <a:rPr lang="en-US" sz="1600" dirty="0" smtClean="0"/>
              <a:t>	temporarily capable of 	contemplating the will itself, </a:t>
            </a:r>
          </a:p>
          <a:p>
            <a:r>
              <a:rPr lang="en-US" sz="1600" dirty="0" smtClean="0"/>
              <a:t>	accessing the inner essence of things—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a bodiless drive to the “thing-in-itself”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behind all reality </a:t>
            </a:r>
            <a:r>
              <a:rPr lang="en-US" sz="1600" b="1" dirty="0" smtClean="0">
                <a:solidFill>
                  <a:srgbClr val="FF0000"/>
                </a:solidFill>
              </a:rPr>
              <a:t>(music as metaphysics)</a:t>
            </a:r>
          </a:p>
        </p:txBody>
      </p:sp>
    </p:spTree>
    <p:extLst>
      <p:ext uri="{BB962C8B-B14F-4D97-AF65-F5344CB8AC3E}">
        <p14:creationId xmlns:p14="http://schemas.microsoft.com/office/powerpoint/2010/main" val="335932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685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Tristan und Isolde</a:t>
            </a:r>
            <a:r>
              <a:rPr lang="en-US" dirty="0" smtClean="0"/>
              <a:t> (1857-59; premiere, Munich 1865)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64" y="1219200"/>
            <a:ext cx="7810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3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731" y="3810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Tristan und Isolde</a:t>
            </a:r>
            <a:r>
              <a:rPr lang="en-US" dirty="0" smtClean="0"/>
              <a:t> (1857-59; premiere, Munich 1865)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15" y="870465"/>
            <a:ext cx="6619431" cy="50463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7142" y="6172198"/>
            <a:ext cx="5927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Ludwig and Malvina </a:t>
            </a:r>
            <a:r>
              <a:rPr lang="en-US" sz="1400" dirty="0" err="1" smtClean="0"/>
              <a:t>Schnorr</a:t>
            </a:r>
            <a:r>
              <a:rPr lang="en-US" sz="1400" dirty="0" smtClean="0"/>
              <a:t> </a:t>
            </a:r>
            <a:r>
              <a:rPr lang="en-US" sz="1400" dirty="0"/>
              <a:t>von </a:t>
            </a:r>
            <a:r>
              <a:rPr lang="en-US" sz="1400" dirty="0" err="1"/>
              <a:t>Carolsfeld</a:t>
            </a:r>
            <a:r>
              <a:rPr lang="en-US" sz="1400" dirty="0"/>
              <a:t> costumed as Tristan and Isolde</a:t>
            </a:r>
          </a:p>
        </p:txBody>
      </p:sp>
    </p:spTree>
    <p:extLst>
      <p:ext uri="{BB962C8B-B14F-4D97-AF65-F5344CB8AC3E}">
        <p14:creationId xmlns:p14="http://schemas.microsoft.com/office/powerpoint/2010/main" val="54184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52400"/>
            <a:ext cx="6043301" cy="18774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“German Romantic Operas”</a:t>
            </a:r>
          </a:p>
          <a:p>
            <a:endParaRPr lang="en-US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Wagner, </a:t>
            </a:r>
            <a:r>
              <a:rPr lang="en-US" sz="1600" i="1" dirty="0" smtClean="0"/>
              <a:t>Der </a:t>
            </a:r>
            <a:r>
              <a:rPr lang="en-US" sz="1600" i="1" dirty="0" err="1" smtClean="0"/>
              <a:t>fliegende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Holländer</a:t>
            </a:r>
            <a:r>
              <a:rPr lang="en-US" sz="1600" i="1" dirty="0" smtClean="0"/>
              <a:t> </a:t>
            </a:r>
            <a:r>
              <a:rPr lang="en-US" sz="1600" dirty="0" smtClean="0"/>
              <a:t>(1841, Dresden prem., 1843)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Wagner, </a:t>
            </a:r>
            <a:r>
              <a:rPr lang="en-US" sz="1600" i="1" dirty="0" err="1" smtClean="0"/>
              <a:t>Tannhäuser</a:t>
            </a:r>
            <a:r>
              <a:rPr lang="en-US" sz="1600" i="1" dirty="0" smtClean="0"/>
              <a:t> </a:t>
            </a:r>
            <a:r>
              <a:rPr lang="en-US" sz="1600" dirty="0" smtClean="0"/>
              <a:t>(1843-45, Dresden prem., 1845)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Wagner, </a:t>
            </a:r>
            <a:r>
              <a:rPr lang="en-US" sz="1600" i="1" dirty="0" err="1" smtClean="0"/>
              <a:t>Lohengrin</a:t>
            </a:r>
            <a:r>
              <a:rPr lang="en-US" sz="1600" dirty="0" smtClean="0"/>
              <a:t> (1846-48, Weimar prem., 1850)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3802" y="2895600"/>
            <a:ext cx="7772400" cy="32932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“Music Dramas”</a:t>
            </a:r>
          </a:p>
          <a:p>
            <a:endParaRPr lang="en-US" sz="1600" dirty="0" smtClean="0"/>
          </a:p>
          <a:p>
            <a:r>
              <a:rPr lang="en-US" sz="1600" i="1" dirty="0" smtClean="0"/>
              <a:t>Der Ring des </a:t>
            </a:r>
            <a:r>
              <a:rPr lang="en-US" sz="1600" i="1" dirty="0" err="1" smtClean="0"/>
              <a:t>Nibelungen</a:t>
            </a:r>
            <a:r>
              <a:rPr lang="en-US" sz="1600" dirty="0" smtClean="0"/>
              <a:t> (Tetralogy):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Das Rheingold</a:t>
            </a:r>
            <a:r>
              <a:rPr lang="en-US" sz="1600" dirty="0" smtClean="0"/>
              <a:t> (1853-54)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Die </a:t>
            </a:r>
            <a:r>
              <a:rPr lang="en-US" sz="1600" i="1" dirty="0" err="1" smtClean="0"/>
              <a:t>Walküre</a:t>
            </a:r>
            <a:r>
              <a:rPr lang="en-US" sz="1600" dirty="0" smtClean="0"/>
              <a:t> (1854-56)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Siegfried</a:t>
            </a:r>
            <a:r>
              <a:rPr lang="en-US" sz="1600" dirty="0" smtClean="0"/>
              <a:t>, Acts 1 &amp; 2 (1856-57)</a:t>
            </a:r>
          </a:p>
          <a:p>
            <a:r>
              <a:rPr lang="en-US" sz="1600" dirty="0" smtClean="0"/>
              <a:t>		 		</a:t>
            </a:r>
            <a:r>
              <a:rPr lang="en-US" sz="1600" i="1" dirty="0" smtClean="0"/>
              <a:t>Tristan und Isolde</a:t>
            </a:r>
            <a:r>
              <a:rPr lang="en-US" sz="1600" dirty="0" smtClean="0"/>
              <a:t> (1857-59)</a:t>
            </a:r>
            <a:endParaRPr lang="en-US" sz="1600" dirty="0"/>
          </a:p>
          <a:p>
            <a:r>
              <a:rPr lang="en-US" sz="1600" dirty="0" smtClean="0"/>
              <a:t>				</a:t>
            </a:r>
            <a:r>
              <a:rPr lang="en-US" sz="1600" i="1" dirty="0" smtClean="0"/>
              <a:t>Die Meistersinger von </a:t>
            </a:r>
            <a:r>
              <a:rPr lang="en-US" sz="1600" i="1" dirty="0" err="1" smtClean="0"/>
              <a:t>Nürnberg</a:t>
            </a:r>
            <a:r>
              <a:rPr lang="en-US" sz="1600" dirty="0" smtClean="0"/>
              <a:t> (1862-67)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Siegfried</a:t>
            </a:r>
            <a:r>
              <a:rPr lang="en-US" sz="1600" dirty="0" smtClean="0"/>
              <a:t>, Act 3 (1869-71)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err="1" smtClean="0"/>
              <a:t>Götterdämmerung</a:t>
            </a:r>
            <a:r>
              <a:rPr lang="en-US" sz="1600" i="1" dirty="0" smtClean="0"/>
              <a:t> </a:t>
            </a:r>
            <a:r>
              <a:rPr lang="en-US" sz="1600" dirty="0" smtClean="0"/>
              <a:t>(1869-74)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 smtClean="0"/>
              <a:t>   				</a:t>
            </a:r>
            <a:r>
              <a:rPr lang="en-US" sz="1600" i="1" dirty="0" smtClean="0"/>
              <a:t>Parsifal</a:t>
            </a:r>
            <a:r>
              <a:rPr lang="en-US" sz="1600" dirty="0" smtClean="0"/>
              <a:t> (1878-81)</a:t>
            </a:r>
            <a:endParaRPr lang="en-US" sz="1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2438400"/>
            <a:ext cx="8429002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77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99081" y="609600"/>
            <a:ext cx="4844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Tristan</a:t>
            </a:r>
            <a:r>
              <a:rPr lang="en-US" dirty="0" smtClean="0"/>
              <a:t>: Chromaticism and Ambiguity of Tonality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28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99081" y="609600"/>
            <a:ext cx="4844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Tristan</a:t>
            </a:r>
            <a:r>
              <a:rPr lang="en-US" dirty="0" smtClean="0"/>
              <a:t>: Chromaticism and Ambiguity of Tonality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8766" y="1295401"/>
            <a:ext cx="7460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Few strong cadences; frequent vagueness or uncertainty of tonal centers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99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893" y="3152239"/>
            <a:ext cx="4081723" cy="10591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92693" y="3228439"/>
            <a:ext cx="61490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30000" dirty="0" smtClean="0"/>
              <a:t>7</a:t>
            </a:r>
            <a:endParaRPr lang="en-US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5492693" y="3821234"/>
            <a:ext cx="99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Or</a:t>
            </a:r>
          </a:p>
          <a:p>
            <a:r>
              <a:rPr lang="en-US" sz="1400" dirty="0" smtClean="0"/>
              <a:t>deceptive/</a:t>
            </a:r>
          </a:p>
          <a:p>
            <a:r>
              <a:rPr lang="en-US" sz="1400" dirty="0" smtClean="0"/>
              <a:t>evaded</a:t>
            </a:r>
          </a:p>
          <a:p>
            <a:r>
              <a:rPr lang="en-US" sz="1400" dirty="0" smtClean="0"/>
              <a:t>cadence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218474" y="3152239"/>
            <a:ext cx="7620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263298" y="3152239"/>
            <a:ext cx="7620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34318" y="1905000"/>
            <a:ext cx="76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?</a:t>
            </a:r>
            <a:endParaRPr lang="en-US" sz="8000" dirty="0"/>
          </a:p>
        </p:txBody>
      </p:sp>
      <p:sp>
        <p:nvSpPr>
          <p:cNvPr id="8" name="TextBox 7"/>
          <p:cNvSpPr txBox="1"/>
          <p:nvPr/>
        </p:nvSpPr>
        <p:spPr>
          <a:xfrm>
            <a:off x="3033452" y="3029128"/>
            <a:ext cx="17871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</a:t>
            </a:r>
            <a:r>
              <a:rPr lang="en-US" sz="1000" dirty="0" smtClean="0"/>
              <a:t>hromatic; tonally uncertain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2099081" y="609600"/>
            <a:ext cx="4844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Tristan</a:t>
            </a:r>
            <a:r>
              <a:rPr lang="en-US" dirty="0" smtClean="0"/>
              <a:t>: Chromaticism and Ambiguity of Tonality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8766" y="1295401"/>
            <a:ext cx="7460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Few strong cadences; frequent vagueness or uncertainty of tonal centers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0" y="3317733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Onset</a:t>
            </a:r>
          </a:p>
          <a:p>
            <a:r>
              <a:rPr lang="en-US" sz="1600" dirty="0" smtClean="0"/>
              <a:t>of a</a:t>
            </a:r>
          </a:p>
          <a:p>
            <a:r>
              <a:rPr lang="en-US" sz="1600" dirty="0"/>
              <a:t>p</a:t>
            </a:r>
            <a:r>
              <a:rPr lang="en-US" sz="1600" dirty="0" smtClean="0"/>
              <a:t>hrase 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2250611" y="3529392"/>
            <a:ext cx="457200" cy="414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8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893" y="3152239"/>
            <a:ext cx="4081723" cy="10591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92693" y="3228439"/>
            <a:ext cx="61490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30000" dirty="0" smtClean="0"/>
              <a:t>7</a:t>
            </a:r>
            <a:endParaRPr lang="en-US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5492693" y="3821234"/>
            <a:ext cx="99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Or</a:t>
            </a:r>
          </a:p>
          <a:p>
            <a:r>
              <a:rPr lang="en-US" sz="1400" dirty="0" smtClean="0"/>
              <a:t>deceptive/</a:t>
            </a:r>
          </a:p>
          <a:p>
            <a:r>
              <a:rPr lang="en-US" sz="1400" dirty="0" smtClean="0"/>
              <a:t>evaded</a:t>
            </a:r>
          </a:p>
          <a:p>
            <a:r>
              <a:rPr lang="en-US" sz="1400" dirty="0" smtClean="0"/>
              <a:t>cadence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218474" y="3152239"/>
            <a:ext cx="7620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263298" y="3152239"/>
            <a:ext cx="7620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34318" y="1905000"/>
            <a:ext cx="76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?</a:t>
            </a:r>
            <a:endParaRPr lang="en-US" sz="8000" dirty="0"/>
          </a:p>
        </p:txBody>
      </p:sp>
      <p:sp>
        <p:nvSpPr>
          <p:cNvPr id="8" name="TextBox 7"/>
          <p:cNvSpPr txBox="1"/>
          <p:nvPr/>
        </p:nvSpPr>
        <p:spPr>
          <a:xfrm>
            <a:off x="3033452" y="3029128"/>
            <a:ext cx="17871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</a:t>
            </a:r>
            <a:r>
              <a:rPr lang="en-US" sz="1000" dirty="0" smtClean="0"/>
              <a:t>hromatic; tonally uncertain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2099081" y="609600"/>
            <a:ext cx="4844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Tristan</a:t>
            </a:r>
            <a:r>
              <a:rPr lang="en-US" dirty="0" smtClean="0"/>
              <a:t>: Chromaticism and Ambiguity of Tonality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8766" y="1295401"/>
            <a:ext cx="7460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Few strong cadences; frequent vagueness or uncertainty of tonal centers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0" y="3317733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Onset</a:t>
            </a:r>
          </a:p>
          <a:p>
            <a:r>
              <a:rPr lang="en-US" sz="1600" dirty="0" smtClean="0"/>
              <a:t>of a</a:t>
            </a:r>
          </a:p>
          <a:p>
            <a:r>
              <a:rPr lang="en-US" sz="1600" dirty="0"/>
              <a:t>p</a:t>
            </a:r>
            <a:r>
              <a:rPr lang="en-US" sz="1600" dirty="0" smtClean="0"/>
              <a:t>hrase 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2250611" y="3529392"/>
            <a:ext cx="457200" cy="4149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77667" y="5410201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Harmonically ambiguous “</a:t>
            </a:r>
            <a:r>
              <a:rPr lang="en-US" dirty="0" err="1" smtClean="0"/>
              <a:t>Tristanesque</a:t>
            </a:r>
            <a:r>
              <a:rPr lang="en-US" dirty="0" smtClean="0"/>
              <a:t>” appoggiaturas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28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52400"/>
            <a:ext cx="6043301" cy="18774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“German Romantic Operas”</a:t>
            </a:r>
          </a:p>
          <a:p>
            <a:endParaRPr lang="en-US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Wagner, </a:t>
            </a:r>
            <a:r>
              <a:rPr lang="en-US" sz="1600" i="1" dirty="0" smtClean="0"/>
              <a:t>Der </a:t>
            </a:r>
            <a:r>
              <a:rPr lang="en-US" sz="1600" i="1" dirty="0" err="1" smtClean="0"/>
              <a:t>fliegende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Holländer</a:t>
            </a:r>
            <a:r>
              <a:rPr lang="en-US" sz="1600" i="1" dirty="0" smtClean="0"/>
              <a:t> </a:t>
            </a:r>
            <a:r>
              <a:rPr lang="en-US" sz="1600" dirty="0" smtClean="0"/>
              <a:t>(1841, Dresden prem., 1843)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Wagner, </a:t>
            </a:r>
            <a:r>
              <a:rPr lang="en-US" sz="1600" i="1" dirty="0" err="1" smtClean="0"/>
              <a:t>Tannhäuser</a:t>
            </a:r>
            <a:r>
              <a:rPr lang="en-US" sz="1600" i="1" dirty="0" smtClean="0"/>
              <a:t> </a:t>
            </a:r>
            <a:r>
              <a:rPr lang="en-US" sz="1600" dirty="0" smtClean="0"/>
              <a:t>(1843-45, Dresden prem., 1845)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Wagner, </a:t>
            </a:r>
            <a:r>
              <a:rPr lang="en-US" sz="1600" i="1" dirty="0" err="1" smtClean="0"/>
              <a:t>Lohengrin</a:t>
            </a:r>
            <a:r>
              <a:rPr lang="en-US" sz="1600" dirty="0" smtClean="0"/>
              <a:t> (1846-48, Weimar prem., 1850)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3802" y="2895600"/>
            <a:ext cx="7772400" cy="32932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“Music Dramas”</a:t>
            </a:r>
          </a:p>
          <a:p>
            <a:endParaRPr lang="en-US" sz="1600" dirty="0" smtClean="0"/>
          </a:p>
          <a:p>
            <a:r>
              <a:rPr lang="en-US" sz="1600" i="1" dirty="0" smtClean="0"/>
              <a:t>Der Ring des </a:t>
            </a:r>
            <a:r>
              <a:rPr lang="en-US" sz="1600" i="1" dirty="0" err="1" smtClean="0"/>
              <a:t>Nibelungen</a:t>
            </a:r>
            <a:r>
              <a:rPr lang="en-US" sz="1600" dirty="0" smtClean="0"/>
              <a:t> (Tetralogy):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Das Rheingold</a:t>
            </a:r>
            <a:r>
              <a:rPr lang="en-US" sz="1600" dirty="0" smtClean="0"/>
              <a:t> (1853-54)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Die </a:t>
            </a:r>
            <a:r>
              <a:rPr lang="en-US" sz="1600" i="1" dirty="0" err="1" smtClean="0"/>
              <a:t>Walküre</a:t>
            </a:r>
            <a:r>
              <a:rPr lang="en-US" sz="1600" dirty="0" smtClean="0"/>
              <a:t> (1854-56)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Siegfried</a:t>
            </a:r>
            <a:r>
              <a:rPr lang="en-US" sz="1600" dirty="0" smtClean="0"/>
              <a:t>, Acts 1 &amp; 2 (1856-57)</a:t>
            </a:r>
          </a:p>
          <a:p>
            <a:r>
              <a:rPr lang="en-US" sz="1600" dirty="0" smtClean="0"/>
              <a:t>		 		</a:t>
            </a:r>
            <a:r>
              <a:rPr lang="en-US" sz="1600" i="1" dirty="0" smtClean="0"/>
              <a:t>Tristan und Isolde</a:t>
            </a:r>
            <a:r>
              <a:rPr lang="en-US" sz="1600" dirty="0" smtClean="0"/>
              <a:t> (1857-59)</a:t>
            </a:r>
            <a:endParaRPr lang="en-US" sz="1600" dirty="0"/>
          </a:p>
          <a:p>
            <a:r>
              <a:rPr lang="en-US" sz="1600" dirty="0" smtClean="0"/>
              <a:t>				</a:t>
            </a:r>
            <a:r>
              <a:rPr lang="en-US" sz="1600" i="1" dirty="0" smtClean="0"/>
              <a:t>Die Meistersinger von </a:t>
            </a:r>
            <a:r>
              <a:rPr lang="en-US" sz="1600" i="1" dirty="0" err="1" smtClean="0"/>
              <a:t>Nürnberg</a:t>
            </a:r>
            <a:r>
              <a:rPr lang="en-US" sz="1600" dirty="0" smtClean="0"/>
              <a:t> (1862-67)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Siegfried</a:t>
            </a:r>
            <a:r>
              <a:rPr lang="en-US" sz="1600" dirty="0" smtClean="0"/>
              <a:t>, Act 3 (1869-71)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err="1" smtClean="0"/>
              <a:t>Götterdämmerung</a:t>
            </a:r>
            <a:r>
              <a:rPr lang="en-US" sz="1600" i="1" dirty="0" smtClean="0"/>
              <a:t> </a:t>
            </a:r>
            <a:r>
              <a:rPr lang="en-US" sz="1600" dirty="0" smtClean="0"/>
              <a:t>(1869-74)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 smtClean="0"/>
              <a:t>   				</a:t>
            </a:r>
            <a:r>
              <a:rPr lang="en-US" sz="1600" i="1" dirty="0" smtClean="0"/>
              <a:t>Parsifal</a:t>
            </a:r>
            <a:r>
              <a:rPr lang="en-US" sz="1600" dirty="0" smtClean="0"/>
              <a:t> (1878-81)</a:t>
            </a:r>
            <a:endParaRPr lang="en-US" sz="1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2438400"/>
            <a:ext cx="8429002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4774250" y="4949439"/>
            <a:ext cx="368395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8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7" y="831707"/>
            <a:ext cx="8406133" cy="47308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5880931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Wagner, </a:t>
            </a:r>
            <a:r>
              <a:rPr lang="en-US" i="1" dirty="0"/>
              <a:t>Die Meistersinger von </a:t>
            </a:r>
            <a:r>
              <a:rPr lang="en-US" i="1" dirty="0" err="1"/>
              <a:t>Nürnberg</a:t>
            </a:r>
            <a:r>
              <a:rPr lang="en-US" i="1" dirty="0"/>
              <a:t> </a:t>
            </a:r>
            <a:r>
              <a:rPr lang="en-US" dirty="0" smtClean="0"/>
              <a:t>(1862-67)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9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4" y="457200"/>
            <a:ext cx="3872216" cy="54501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1340" y="5989616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Wagner, </a:t>
            </a:r>
            <a:r>
              <a:rPr lang="en-US" i="1" dirty="0"/>
              <a:t>Die Meistersinger von </a:t>
            </a:r>
            <a:r>
              <a:rPr lang="en-US" i="1" dirty="0" err="1"/>
              <a:t>Nürnberg</a:t>
            </a:r>
            <a:r>
              <a:rPr lang="en-US" i="1" dirty="0"/>
              <a:t> </a:t>
            </a:r>
            <a:r>
              <a:rPr lang="en-US" dirty="0" smtClean="0"/>
              <a:t>(1862-67)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346" y="2133600"/>
            <a:ext cx="4985854" cy="280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3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3800" y="-1447800"/>
            <a:ext cx="15468600" cy="154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4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685800"/>
            <a:ext cx="3626189" cy="4948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8288" y="598062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Otto von Bismarck (1815-1898)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85800"/>
            <a:ext cx="3048000" cy="504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9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5096282" cy="38160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714" y="881729"/>
            <a:ext cx="3626189" cy="49482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413266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Unification of Germany, 1871 (The “Second Reich”)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28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19050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1848-49: Crucial Years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3686798" cy="556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4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85800"/>
            <a:ext cx="6647330" cy="60430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5230" y="2286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Europe in 1871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48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2" y="609600"/>
            <a:ext cx="3035808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3626" y="6210545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Ludwig II of Bavaria (1845-86)</a:t>
            </a:r>
          </a:p>
          <a:p>
            <a:pPr algn="ctr"/>
            <a:r>
              <a:rPr lang="en-US" sz="1400" dirty="0" smtClean="0"/>
              <a:t>(reigned 1864-86)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30" y="663304"/>
            <a:ext cx="3581400" cy="545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4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36" y="945094"/>
            <a:ext cx="3155977" cy="487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236" y="914400"/>
            <a:ext cx="3276600" cy="49272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6436" y="5974294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Hans von </a:t>
            </a:r>
            <a:r>
              <a:rPr lang="en-US" dirty="0" err="1" smtClean="0"/>
              <a:t>Bülow</a:t>
            </a:r>
            <a:r>
              <a:rPr lang="en-US" dirty="0" smtClean="0"/>
              <a:t>                                            </a:t>
            </a:r>
            <a:r>
              <a:rPr lang="en-US" dirty="0" err="1" smtClean="0"/>
              <a:t>Cosima</a:t>
            </a:r>
            <a:r>
              <a:rPr lang="en-US" dirty="0" smtClean="0"/>
              <a:t> </a:t>
            </a:r>
            <a:r>
              <a:rPr lang="en-US" dirty="0"/>
              <a:t>(Liszt) von </a:t>
            </a:r>
            <a:r>
              <a:rPr lang="en-US" dirty="0" err="1" smtClean="0"/>
              <a:t>Bülow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42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8" y="1940924"/>
            <a:ext cx="1870790" cy="28908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826452"/>
            <a:ext cx="3276600" cy="49272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6538" y="5990033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Richard Wagner 	</a:t>
            </a:r>
            <a:r>
              <a:rPr lang="en-US" dirty="0"/>
              <a:t> </a:t>
            </a:r>
            <a:r>
              <a:rPr lang="en-US" dirty="0" smtClean="0"/>
              <a:t>                         </a:t>
            </a:r>
            <a:r>
              <a:rPr lang="en-US" dirty="0" err="1" smtClean="0"/>
              <a:t>Cosima</a:t>
            </a:r>
            <a:r>
              <a:rPr lang="en-US" dirty="0" smtClean="0"/>
              <a:t> </a:t>
            </a:r>
            <a:r>
              <a:rPr lang="en-US" dirty="0"/>
              <a:t>(Liszt) von </a:t>
            </a:r>
            <a:r>
              <a:rPr lang="en-US" dirty="0" err="1" smtClean="0"/>
              <a:t>Bülow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28" y="837134"/>
            <a:ext cx="3947472" cy="493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4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2000"/>
            <a:ext cx="6858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6550" y="6172200"/>
            <a:ext cx="323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Tribschen</a:t>
            </a:r>
            <a:r>
              <a:rPr lang="en-US" dirty="0" smtClean="0"/>
              <a:t> (Lucerne, Switzerland)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59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14400"/>
            <a:ext cx="3594069" cy="5105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6800"/>
            <a:ext cx="350779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6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4520" y="1752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Premieres in Munich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286000"/>
            <a:ext cx="5029200" cy="266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i="1" dirty="0"/>
              <a:t>Tristan und Isolde</a:t>
            </a:r>
            <a:r>
              <a:rPr lang="en-US" dirty="0"/>
              <a:t> (1857-59</a:t>
            </a:r>
            <a:r>
              <a:rPr lang="en-US" dirty="0" smtClean="0"/>
              <a:t>) – 1865 </a:t>
            </a:r>
            <a:endParaRPr lang="en-US" dirty="0"/>
          </a:p>
          <a:p>
            <a:r>
              <a:rPr lang="en-US" dirty="0"/>
              <a:t>				</a:t>
            </a:r>
            <a:endParaRPr lang="en-US" dirty="0" smtClean="0"/>
          </a:p>
          <a:p>
            <a:r>
              <a:rPr lang="en-US" i="1" dirty="0" smtClean="0"/>
              <a:t>Die </a:t>
            </a:r>
            <a:r>
              <a:rPr lang="en-US" i="1" dirty="0"/>
              <a:t>Meistersinger von </a:t>
            </a:r>
            <a:r>
              <a:rPr lang="en-US" i="1" dirty="0" err="1"/>
              <a:t>Nürnberg</a:t>
            </a:r>
            <a:r>
              <a:rPr lang="en-US" dirty="0"/>
              <a:t> (1862-67</a:t>
            </a:r>
            <a:r>
              <a:rPr lang="en-US" dirty="0" smtClean="0"/>
              <a:t>) – 1868</a:t>
            </a:r>
          </a:p>
          <a:p>
            <a:endParaRPr lang="en-US" dirty="0" smtClean="0"/>
          </a:p>
          <a:p>
            <a:r>
              <a:rPr lang="en-US" i="1" dirty="0" smtClean="0"/>
              <a:t>Das </a:t>
            </a:r>
            <a:r>
              <a:rPr lang="en-US" i="1" dirty="0"/>
              <a:t>Rheingold</a:t>
            </a:r>
            <a:r>
              <a:rPr lang="en-US" dirty="0"/>
              <a:t> (1853-54</a:t>
            </a:r>
            <a:r>
              <a:rPr lang="en-US" dirty="0" smtClean="0"/>
              <a:t>) – 1869</a:t>
            </a:r>
          </a:p>
          <a:p>
            <a:endParaRPr lang="en-US" dirty="0"/>
          </a:p>
          <a:p>
            <a:r>
              <a:rPr lang="en-US" i="1" dirty="0"/>
              <a:t>Die </a:t>
            </a:r>
            <a:r>
              <a:rPr lang="en-US" i="1" dirty="0" err="1"/>
              <a:t>Walküre</a:t>
            </a:r>
            <a:r>
              <a:rPr lang="en-US" dirty="0"/>
              <a:t> (1854-56</a:t>
            </a:r>
            <a:r>
              <a:rPr lang="en-US" dirty="0" smtClean="0"/>
              <a:t>) – 1870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178" y="304800"/>
            <a:ext cx="4474041" cy="2706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011424"/>
            <a:ext cx="2687825" cy="384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1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4520" y="1752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Premieres in Munich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286000"/>
            <a:ext cx="5029200" cy="266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i="1" dirty="0"/>
              <a:t>Tristan und Isolde</a:t>
            </a:r>
            <a:r>
              <a:rPr lang="en-US" dirty="0"/>
              <a:t> (1857-59</a:t>
            </a:r>
            <a:r>
              <a:rPr lang="en-US" dirty="0" smtClean="0"/>
              <a:t>) – 1865 </a:t>
            </a:r>
            <a:endParaRPr lang="en-US" dirty="0"/>
          </a:p>
          <a:p>
            <a:r>
              <a:rPr lang="en-US" dirty="0"/>
              <a:t>				</a:t>
            </a:r>
            <a:endParaRPr lang="en-US" dirty="0" smtClean="0"/>
          </a:p>
          <a:p>
            <a:r>
              <a:rPr lang="en-US" i="1" dirty="0" smtClean="0"/>
              <a:t>Die </a:t>
            </a:r>
            <a:r>
              <a:rPr lang="en-US" i="1" dirty="0"/>
              <a:t>Meistersinger von </a:t>
            </a:r>
            <a:r>
              <a:rPr lang="en-US" i="1" dirty="0" err="1"/>
              <a:t>Nürnberg</a:t>
            </a:r>
            <a:r>
              <a:rPr lang="en-US" dirty="0"/>
              <a:t> (1862-67</a:t>
            </a:r>
            <a:r>
              <a:rPr lang="en-US" dirty="0" smtClean="0"/>
              <a:t>) – 1868</a:t>
            </a:r>
          </a:p>
          <a:p>
            <a:endParaRPr lang="en-US" dirty="0" smtClean="0"/>
          </a:p>
          <a:p>
            <a:r>
              <a:rPr lang="en-US" i="1" dirty="0" smtClean="0"/>
              <a:t>Das </a:t>
            </a:r>
            <a:r>
              <a:rPr lang="en-US" i="1" dirty="0"/>
              <a:t>Rheingold</a:t>
            </a:r>
            <a:r>
              <a:rPr lang="en-US" dirty="0"/>
              <a:t> (1853-54</a:t>
            </a:r>
            <a:r>
              <a:rPr lang="en-US" dirty="0" smtClean="0"/>
              <a:t>) – 1869</a:t>
            </a:r>
          </a:p>
          <a:p>
            <a:endParaRPr lang="en-US" dirty="0"/>
          </a:p>
          <a:p>
            <a:r>
              <a:rPr lang="en-US" i="1" dirty="0"/>
              <a:t>Die </a:t>
            </a:r>
            <a:r>
              <a:rPr lang="en-US" i="1" dirty="0" err="1"/>
              <a:t>Walküre</a:t>
            </a:r>
            <a:r>
              <a:rPr lang="en-US" dirty="0"/>
              <a:t> (1854-56</a:t>
            </a:r>
            <a:r>
              <a:rPr lang="en-US" dirty="0" smtClean="0"/>
              <a:t>) – 1870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178" y="304800"/>
            <a:ext cx="4474041" cy="2706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011424"/>
            <a:ext cx="2687825" cy="3846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1111" y="5334000"/>
            <a:ext cx="4084178" cy="11695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At this time Wagner was also returning to and completing the </a:t>
            </a:r>
            <a:r>
              <a:rPr lang="en-US" sz="1400" i="1" dirty="0" smtClean="0"/>
              <a:t>Ring</a:t>
            </a:r>
            <a:r>
              <a:rPr lang="en-US" sz="1400" dirty="0" smtClean="0"/>
              <a:t> cycle: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/>
              <a:t>Siegfried</a:t>
            </a:r>
            <a:r>
              <a:rPr lang="en-US" sz="1400" dirty="0"/>
              <a:t>, Act 3 (1869-71)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err="1"/>
              <a:t>Götterdämmerung</a:t>
            </a:r>
            <a:r>
              <a:rPr lang="en-US" sz="1400" i="1" dirty="0"/>
              <a:t> </a:t>
            </a:r>
            <a:r>
              <a:rPr lang="en-US" sz="1400" dirty="0"/>
              <a:t>(1869-74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0172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"/>
            <a:ext cx="8959197" cy="59727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6324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Bayreuth—</a:t>
            </a:r>
            <a:r>
              <a:rPr lang="en-US" dirty="0" err="1" smtClean="0"/>
              <a:t>Festspielhaus</a:t>
            </a:r>
            <a:r>
              <a:rPr lang="en-US" dirty="0" smtClean="0"/>
              <a:t> (1876)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40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11" y="116597"/>
            <a:ext cx="8636950" cy="61646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0" y="6324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Bayreuth—</a:t>
            </a:r>
            <a:r>
              <a:rPr lang="en-US" dirty="0" err="1" smtClean="0"/>
              <a:t>Festspielhaus</a:t>
            </a:r>
            <a:r>
              <a:rPr lang="en-US" dirty="0" smtClean="0"/>
              <a:t> (1876)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9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190500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1848-49: Crucial Years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1848 Revolutions throughout Europe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3686798" cy="556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3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6284"/>
            <a:ext cx="7696200" cy="5772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3469" y="62484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Bayreuth—</a:t>
            </a:r>
            <a:r>
              <a:rPr lang="en-US" dirty="0" err="1" smtClean="0"/>
              <a:t>Festspielhaus</a:t>
            </a:r>
            <a:r>
              <a:rPr lang="en-US" dirty="0" smtClean="0"/>
              <a:t> (1876)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87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5250"/>
            <a:ext cx="7239000" cy="5940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6248401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Bayreuth—</a:t>
            </a:r>
            <a:r>
              <a:rPr lang="en-US" dirty="0" err="1" smtClean="0"/>
              <a:t>Haus</a:t>
            </a:r>
            <a:r>
              <a:rPr lang="en-US" dirty="0" smtClean="0"/>
              <a:t> </a:t>
            </a:r>
            <a:r>
              <a:rPr lang="en-US" dirty="0" err="1" smtClean="0"/>
              <a:t>Wahnfried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23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2667000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“Beethoven” (1870)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“On the Term ‘Music Drama’” (1872)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“Religion and Art” (1880)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4114800" cy="58693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300" y="6326534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Siegfried and Richard Wagner, 1880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2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2667000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“Beethoven” (1870)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“On the Term ‘Music Drama’” (1872)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	Music Drama = “deeds of music</a:t>
            </a:r>
          </a:p>
          <a:p>
            <a:r>
              <a:rPr lang="en-US" dirty="0"/>
              <a:t>	made visible</a:t>
            </a:r>
            <a:r>
              <a:rPr lang="en-US" dirty="0" smtClean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“Religion and Art” (1880)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4114800" cy="58693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300" y="6326534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Siegfried and Richard Wagner, 1880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14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882134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“Religion and Art” (1880)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4114800" cy="58693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300" y="6326534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Siegfried and Richard Wagner, 1880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1828800"/>
            <a:ext cx="1752600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endParaRPr lang="en-US" sz="1400" dirty="0"/>
          </a:p>
          <a:p>
            <a:pPr algn="ctr"/>
            <a:r>
              <a:rPr lang="en-US" sz="1400" dirty="0" smtClean="0"/>
              <a:t>Christian Symbols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735082" y="4638942"/>
            <a:ext cx="1752600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endParaRPr lang="en-US" sz="1400" dirty="0"/>
          </a:p>
          <a:p>
            <a:pPr algn="ctr"/>
            <a:r>
              <a:rPr lang="en-US" sz="1400" dirty="0" smtClean="0"/>
              <a:t>Religion</a:t>
            </a:r>
          </a:p>
          <a:p>
            <a:endParaRPr lang="en-US" sz="1400" dirty="0"/>
          </a:p>
          <a:p>
            <a:endParaRPr lang="en-US" sz="1400" dirty="0"/>
          </a:p>
        </p:txBody>
      </p:sp>
      <p:cxnSp>
        <p:nvCxnSpPr>
          <p:cNvPr id="8" name="Straight Arrow Connector 7"/>
          <p:cNvCxnSpPr>
            <a:endCxn id="6" idx="0"/>
          </p:cNvCxnSpPr>
          <p:nvPr/>
        </p:nvCxnSpPr>
        <p:spPr>
          <a:xfrm>
            <a:off x="5600700" y="3048000"/>
            <a:ext cx="10682" cy="15909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76800" y="1553938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 former times: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4914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882134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“Religion and Art” (1880)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4114800" cy="58693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300" y="6326534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Siegfried and Richard Wagner, 1880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4400" y="1828800"/>
            <a:ext cx="1752600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endParaRPr lang="en-US" sz="1400" dirty="0"/>
          </a:p>
          <a:p>
            <a:pPr algn="ctr"/>
            <a:r>
              <a:rPr lang="en-US" sz="1400" dirty="0" smtClean="0"/>
              <a:t>Christian Symbols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735082" y="4638942"/>
            <a:ext cx="1752600" cy="116955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endParaRPr lang="en-US" sz="1400" dirty="0"/>
          </a:p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Religion</a:t>
            </a:r>
          </a:p>
          <a:p>
            <a:endParaRPr lang="en-US" sz="1400" dirty="0"/>
          </a:p>
          <a:p>
            <a:endParaRPr lang="en-US" sz="1400" dirty="0"/>
          </a:p>
        </p:txBody>
      </p:sp>
      <p:cxnSp>
        <p:nvCxnSpPr>
          <p:cNvPr id="8" name="Straight Arrow Connector 7"/>
          <p:cNvCxnSpPr>
            <a:endCxn id="6" idx="0"/>
          </p:cNvCxnSpPr>
          <p:nvPr/>
        </p:nvCxnSpPr>
        <p:spPr>
          <a:xfrm>
            <a:off x="5600700" y="3048000"/>
            <a:ext cx="10682" cy="1590942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20839" y="1551801"/>
            <a:ext cx="1744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But today, with Wagner: 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7086600" y="4628972"/>
            <a:ext cx="1752600" cy="11695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endParaRPr lang="en-US" sz="1400" dirty="0"/>
          </a:p>
          <a:p>
            <a:pPr algn="ctr"/>
            <a:r>
              <a:rPr lang="en-US" sz="1400" dirty="0" smtClean="0"/>
              <a:t>Art</a:t>
            </a:r>
          </a:p>
          <a:p>
            <a:pPr algn="ctr"/>
            <a:r>
              <a:rPr lang="en-US" sz="1400" dirty="0" smtClean="0"/>
              <a:t>(Music)</a:t>
            </a:r>
          </a:p>
          <a:p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611382" y="3020938"/>
            <a:ext cx="2019300" cy="15809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99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599"/>
            <a:ext cx="9220200" cy="53822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5334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Wagner, </a:t>
            </a:r>
            <a:r>
              <a:rPr lang="en-US" i="1" dirty="0" smtClean="0"/>
              <a:t>Parsifal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1878-81; premiere Bayreuth, 1882)</a:t>
            </a:r>
          </a:p>
          <a:p>
            <a:pPr algn="ctr"/>
            <a:r>
              <a:rPr lang="en-US" sz="1400" i="1" dirty="0" err="1"/>
              <a:t>Ein</a:t>
            </a:r>
            <a:r>
              <a:rPr lang="en-US" sz="1400" i="1" dirty="0"/>
              <a:t> </a:t>
            </a:r>
            <a:r>
              <a:rPr lang="en-US" sz="1400" i="1" dirty="0" err="1"/>
              <a:t>Bühnenweihfestspiel</a:t>
            </a:r>
            <a:r>
              <a:rPr lang="en-US" sz="1400" dirty="0"/>
              <a:t> (A Festival Play for the Consecration of </a:t>
            </a:r>
            <a:r>
              <a:rPr lang="en-US" sz="1400" dirty="0" smtClean="0"/>
              <a:t>a Stage)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0694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128141" cy="541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3810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Wagner, </a:t>
            </a:r>
            <a:r>
              <a:rPr lang="en-US" i="1" dirty="0" smtClean="0"/>
              <a:t>Parsifal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1878-81; premiere Bayreuth, 1882)</a:t>
            </a:r>
          </a:p>
          <a:p>
            <a:pPr algn="ctr"/>
            <a:r>
              <a:rPr lang="en-US" sz="1400" i="1" dirty="0" err="1"/>
              <a:t>Ein</a:t>
            </a:r>
            <a:r>
              <a:rPr lang="en-US" sz="1400" i="1" dirty="0"/>
              <a:t> </a:t>
            </a:r>
            <a:r>
              <a:rPr lang="en-US" sz="1400" i="1" dirty="0" err="1"/>
              <a:t>Bühnenweihfestspiel</a:t>
            </a:r>
            <a:r>
              <a:rPr lang="en-US" sz="1400" dirty="0"/>
              <a:t> (A Festival Play for the Consecration of the Stage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2061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757680"/>
            <a:ext cx="9296400" cy="4338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7620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Wagner, </a:t>
            </a:r>
            <a:r>
              <a:rPr lang="en-US" i="1" dirty="0" smtClean="0"/>
              <a:t>Parsifal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1878-81; premiere Bayreuth, 1882)</a:t>
            </a:r>
          </a:p>
          <a:p>
            <a:pPr algn="ctr"/>
            <a:r>
              <a:rPr lang="en-US" sz="1400" i="1" dirty="0" err="1"/>
              <a:t>Ein</a:t>
            </a:r>
            <a:r>
              <a:rPr lang="en-US" sz="1400" i="1" dirty="0"/>
              <a:t> </a:t>
            </a:r>
            <a:r>
              <a:rPr lang="en-US" sz="1400" i="1" dirty="0" err="1"/>
              <a:t>Bühnenweihfestspiel</a:t>
            </a:r>
            <a:r>
              <a:rPr lang="en-US" sz="1400" dirty="0"/>
              <a:t> (A Festival Play for the Consecration of the Stage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0518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364" y="1371600"/>
            <a:ext cx="5446051" cy="1815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76400"/>
            <a:ext cx="3338557" cy="3356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98" y="3717418"/>
            <a:ext cx="5636584" cy="26304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0" y="457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Parsifal</a:t>
            </a:r>
            <a:r>
              <a:rPr lang="en-US" dirty="0" smtClean="0"/>
              <a:t>: Prelude to Act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33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1905000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1848-49: Crucial Years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1848 Revolutions throughout Europe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1849: Revolution spreads to Dresden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3686798" cy="556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7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372600" cy="5471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5334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Wagner, </a:t>
            </a:r>
            <a:r>
              <a:rPr lang="en-US" i="1" dirty="0" smtClean="0"/>
              <a:t>Parsifal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1878-81; premiere Bayreuth, 1882)</a:t>
            </a:r>
          </a:p>
          <a:p>
            <a:pPr algn="ctr"/>
            <a:r>
              <a:rPr lang="en-US" sz="1400" i="1" dirty="0" err="1"/>
              <a:t>Ein</a:t>
            </a:r>
            <a:r>
              <a:rPr lang="en-US" sz="1400" i="1" dirty="0"/>
              <a:t> </a:t>
            </a:r>
            <a:r>
              <a:rPr lang="en-US" sz="1400" i="1" dirty="0" err="1"/>
              <a:t>Bühnenweihfestspiel</a:t>
            </a:r>
            <a:r>
              <a:rPr lang="en-US" sz="1400" dirty="0"/>
              <a:t> (A Festival Play for the Consecration of </a:t>
            </a:r>
            <a:r>
              <a:rPr lang="en-US" sz="1400" dirty="0" smtClean="0"/>
              <a:t>a Stage)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7374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128141" cy="541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3810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Wagner, </a:t>
            </a:r>
            <a:r>
              <a:rPr lang="en-US" i="1" dirty="0" smtClean="0"/>
              <a:t>Parsifal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1878-81; premiere Bayreuth, 1882)</a:t>
            </a:r>
          </a:p>
          <a:p>
            <a:pPr algn="ctr"/>
            <a:r>
              <a:rPr lang="en-US" sz="1400" i="1" dirty="0" err="1"/>
              <a:t>Ein</a:t>
            </a:r>
            <a:r>
              <a:rPr lang="en-US" sz="1400" i="1" dirty="0"/>
              <a:t> </a:t>
            </a:r>
            <a:r>
              <a:rPr lang="en-US" sz="1400" i="1" dirty="0" err="1"/>
              <a:t>Bühnenweihfestspiel</a:t>
            </a:r>
            <a:r>
              <a:rPr lang="en-US" sz="1400" dirty="0"/>
              <a:t> (A Festival Play for the Consecration of the Stage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0669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757680"/>
            <a:ext cx="9296400" cy="4338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7620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Wagner, </a:t>
            </a:r>
            <a:r>
              <a:rPr lang="en-US" i="1" dirty="0" smtClean="0"/>
              <a:t>Parsifal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1878-81; premiere Bayreuth, 1882)</a:t>
            </a:r>
          </a:p>
          <a:p>
            <a:pPr algn="ctr"/>
            <a:r>
              <a:rPr lang="en-US" sz="1400" i="1" dirty="0" err="1"/>
              <a:t>Ein</a:t>
            </a:r>
            <a:r>
              <a:rPr lang="en-US" sz="1400" i="1" dirty="0"/>
              <a:t> </a:t>
            </a:r>
            <a:r>
              <a:rPr lang="en-US" sz="1400" i="1" dirty="0" err="1"/>
              <a:t>Bühnenweihfestspiel</a:t>
            </a:r>
            <a:r>
              <a:rPr lang="en-US" sz="1400" dirty="0"/>
              <a:t> (A Festival Play for the Consecration of the Stage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084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364" y="1371600"/>
            <a:ext cx="5446051" cy="1815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76400"/>
            <a:ext cx="3338557" cy="3356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98" y="3717418"/>
            <a:ext cx="5636584" cy="26304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0" y="457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Parsifal</a:t>
            </a:r>
            <a:r>
              <a:rPr lang="en-US" dirty="0" smtClean="0"/>
              <a:t>: Prelude to Act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70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1905000"/>
            <a:ext cx="403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1848-49: Crucial Years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1848 Revolutions throughout Europe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1849: Revolution spreads to Dresden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Wagner, agitator, forced to flee Germany—to Switzerland – widespread ban on his music in Germany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3686798" cy="556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5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52400"/>
            <a:ext cx="6043301" cy="18774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“German Romantic Operas”</a:t>
            </a:r>
          </a:p>
          <a:p>
            <a:endParaRPr lang="en-US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Wagner, </a:t>
            </a:r>
            <a:r>
              <a:rPr lang="en-US" sz="1600" i="1" dirty="0" smtClean="0"/>
              <a:t>Der </a:t>
            </a:r>
            <a:r>
              <a:rPr lang="en-US" sz="1600" i="1" dirty="0" err="1" smtClean="0"/>
              <a:t>fliegende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Holländer</a:t>
            </a:r>
            <a:r>
              <a:rPr lang="en-US" sz="1600" i="1" dirty="0" smtClean="0"/>
              <a:t> </a:t>
            </a:r>
            <a:r>
              <a:rPr lang="en-US" sz="1600" dirty="0" smtClean="0"/>
              <a:t>(1841, Dresden prem., 1843)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Wagner, </a:t>
            </a:r>
            <a:r>
              <a:rPr lang="en-US" sz="1600" i="1" dirty="0" err="1" smtClean="0"/>
              <a:t>Tannhäuser</a:t>
            </a:r>
            <a:r>
              <a:rPr lang="en-US" sz="1600" i="1" dirty="0" smtClean="0"/>
              <a:t> </a:t>
            </a:r>
            <a:r>
              <a:rPr lang="en-US" sz="1600" dirty="0" smtClean="0"/>
              <a:t>(1843-45, Dresden prem., 1845)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Wagner, </a:t>
            </a:r>
            <a:r>
              <a:rPr lang="en-US" sz="1600" i="1" dirty="0" err="1" smtClean="0"/>
              <a:t>Lohengrin</a:t>
            </a:r>
            <a:r>
              <a:rPr lang="en-US" sz="1600" dirty="0" smtClean="0"/>
              <a:t> (1846-48, Weimar prem., 1850)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3802" y="2895600"/>
            <a:ext cx="7772400" cy="32932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“Music Dramas”</a:t>
            </a:r>
          </a:p>
          <a:p>
            <a:endParaRPr lang="en-US" sz="1600" dirty="0" smtClean="0"/>
          </a:p>
          <a:p>
            <a:r>
              <a:rPr lang="en-US" sz="1600" i="1" dirty="0" smtClean="0"/>
              <a:t>Der Ring des </a:t>
            </a:r>
            <a:r>
              <a:rPr lang="en-US" sz="1600" i="1" dirty="0" err="1" smtClean="0"/>
              <a:t>Nibelungen</a:t>
            </a:r>
            <a:r>
              <a:rPr lang="en-US" sz="1600" dirty="0" smtClean="0"/>
              <a:t> (Tetralogy):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Das Rheingold</a:t>
            </a:r>
            <a:r>
              <a:rPr lang="en-US" sz="1600" dirty="0" smtClean="0"/>
              <a:t> (1853-54)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Die </a:t>
            </a:r>
            <a:r>
              <a:rPr lang="en-US" sz="1600" i="1" dirty="0" err="1" smtClean="0"/>
              <a:t>Walküre</a:t>
            </a:r>
            <a:r>
              <a:rPr lang="en-US" sz="1600" dirty="0" smtClean="0"/>
              <a:t> (1854-56)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Siegfried</a:t>
            </a:r>
            <a:r>
              <a:rPr lang="en-US" sz="1600" dirty="0" smtClean="0"/>
              <a:t>, Acts 1 &amp; 2 (1856-57)</a:t>
            </a:r>
          </a:p>
          <a:p>
            <a:r>
              <a:rPr lang="en-US" sz="1600" dirty="0" smtClean="0"/>
              <a:t>		 		</a:t>
            </a:r>
            <a:r>
              <a:rPr lang="en-US" sz="1600" i="1" dirty="0" smtClean="0"/>
              <a:t>Tristan und Isolde</a:t>
            </a:r>
            <a:r>
              <a:rPr lang="en-US" sz="1600" dirty="0" smtClean="0"/>
              <a:t> (1857-59)</a:t>
            </a:r>
            <a:endParaRPr lang="en-US" sz="1600" dirty="0"/>
          </a:p>
          <a:p>
            <a:r>
              <a:rPr lang="en-US" sz="1600" dirty="0" smtClean="0"/>
              <a:t>				</a:t>
            </a:r>
            <a:r>
              <a:rPr lang="en-US" sz="1600" i="1" dirty="0" smtClean="0"/>
              <a:t>Die Meistersinger von </a:t>
            </a:r>
            <a:r>
              <a:rPr lang="en-US" sz="1600" i="1" dirty="0" err="1" smtClean="0"/>
              <a:t>Nürnberg</a:t>
            </a:r>
            <a:r>
              <a:rPr lang="en-US" sz="1600" dirty="0" smtClean="0"/>
              <a:t> (1862-67)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smtClean="0"/>
              <a:t>Siegfried</a:t>
            </a:r>
            <a:r>
              <a:rPr lang="en-US" sz="1600" dirty="0" smtClean="0"/>
              <a:t>, Act 3 (1869-71)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i="1" dirty="0" err="1" smtClean="0"/>
              <a:t>Götterdämmerung</a:t>
            </a:r>
            <a:r>
              <a:rPr lang="en-US" sz="1600" i="1" dirty="0" smtClean="0"/>
              <a:t> </a:t>
            </a:r>
            <a:r>
              <a:rPr lang="en-US" sz="1600" dirty="0" smtClean="0"/>
              <a:t>(1869-74)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 smtClean="0"/>
              <a:t>   				</a:t>
            </a:r>
            <a:r>
              <a:rPr lang="en-US" sz="1600" i="1" dirty="0" smtClean="0"/>
              <a:t>Parsifal</a:t>
            </a:r>
            <a:r>
              <a:rPr lang="en-US" sz="1600" dirty="0" smtClean="0"/>
              <a:t> (1878-81)</a:t>
            </a:r>
            <a:endParaRPr lang="en-US" sz="1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2438400"/>
            <a:ext cx="8429002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57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</TotalTime>
  <Words>2031</Words>
  <Application>Microsoft Office PowerPoint</Application>
  <PresentationFormat>On-screen Show (4:3)</PresentationFormat>
  <Paragraphs>493</Paragraphs>
  <Slides>73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jah30</dc:creator>
  <cp:lastModifiedBy>Hepokoski, James</cp:lastModifiedBy>
  <cp:revision>78</cp:revision>
  <dcterms:created xsi:type="dcterms:W3CDTF">2016-01-23T17:50:47Z</dcterms:created>
  <dcterms:modified xsi:type="dcterms:W3CDTF">2019-04-21T15:15:59Z</dcterms:modified>
</cp:coreProperties>
</file>