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81" r:id="rId4"/>
    <p:sldId id="282" r:id="rId5"/>
    <p:sldId id="287" r:id="rId6"/>
    <p:sldId id="286" r:id="rId7"/>
    <p:sldId id="329" r:id="rId8"/>
    <p:sldId id="331" r:id="rId9"/>
    <p:sldId id="330" r:id="rId10"/>
    <p:sldId id="273" r:id="rId11"/>
    <p:sldId id="274" r:id="rId12"/>
    <p:sldId id="288" r:id="rId13"/>
    <p:sldId id="289" r:id="rId14"/>
    <p:sldId id="275" r:id="rId15"/>
    <p:sldId id="271" r:id="rId16"/>
    <p:sldId id="290" r:id="rId17"/>
    <p:sldId id="291" r:id="rId18"/>
    <p:sldId id="277" r:id="rId19"/>
    <p:sldId id="293" r:id="rId20"/>
    <p:sldId id="294" r:id="rId21"/>
    <p:sldId id="299" r:id="rId22"/>
    <p:sldId id="300" r:id="rId23"/>
    <p:sldId id="279" r:id="rId24"/>
    <p:sldId id="332" r:id="rId25"/>
    <p:sldId id="272" r:id="rId26"/>
    <p:sldId id="262" r:id="rId27"/>
    <p:sldId id="263" r:id="rId28"/>
    <p:sldId id="264" r:id="rId29"/>
    <p:sldId id="304" r:id="rId30"/>
    <p:sldId id="321" r:id="rId31"/>
    <p:sldId id="322" r:id="rId32"/>
    <p:sldId id="323" r:id="rId33"/>
    <p:sldId id="265" r:id="rId34"/>
    <p:sldId id="307" r:id="rId35"/>
    <p:sldId id="308" r:id="rId36"/>
    <p:sldId id="266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267" r:id="rId46"/>
    <p:sldId id="312" r:id="rId47"/>
    <p:sldId id="333" r:id="rId48"/>
    <p:sldId id="309" r:id="rId49"/>
    <p:sldId id="324" r:id="rId50"/>
    <p:sldId id="325" r:id="rId51"/>
    <p:sldId id="326" r:id="rId52"/>
    <p:sldId id="327" r:id="rId53"/>
    <p:sldId id="32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57" autoAdjust="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1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7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3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9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6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11C-64A7-4272-8E53-805825901C0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CC9DC-72F0-4F21-AA25-F299F1E50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0"/>
            <a:ext cx="92964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762000"/>
            <a:ext cx="3733800" cy="5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533400"/>
            <a:ext cx="414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Wagner, </a:t>
            </a:r>
            <a:r>
              <a:rPr lang="en-US" i="1" dirty="0" smtClean="0"/>
              <a:t>Der </a:t>
            </a:r>
            <a:r>
              <a:rPr lang="en-US" i="1" dirty="0" err="1" smtClean="0"/>
              <a:t>fliegende</a:t>
            </a:r>
            <a:r>
              <a:rPr lang="en-US" i="1" dirty="0" smtClean="0"/>
              <a:t> </a:t>
            </a:r>
            <a:r>
              <a:rPr lang="en-US" i="1" dirty="0" err="1" smtClean="0"/>
              <a:t>Holländer</a:t>
            </a:r>
            <a:r>
              <a:rPr lang="en-US" dirty="0" smtClean="0"/>
              <a:t>, Overture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9646" y="1283293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“Two-Block Exposition” (two tableaux, maximal contrast)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6443" y="396949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</a:t>
            </a:r>
            <a:endParaRPr lang="en-US" sz="5400" dirty="0"/>
          </a:p>
        </p:txBody>
      </p:sp>
      <p:sp>
        <p:nvSpPr>
          <p:cNvPr id="5" name="Oval 4"/>
          <p:cNvSpPr/>
          <p:nvPr/>
        </p:nvSpPr>
        <p:spPr>
          <a:xfrm>
            <a:off x="1462043" y="3250058"/>
            <a:ext cx="2438400" cy="2362200"/>
          </a:xfrm>
          <a:prstGeom prst="ellipse">
            <a:avLst/>
          </a:prstGeom>
          <a:solidFill>
            <a:srgbClr val="00B0F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0882" y="315783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</a:t>
            </a:r>
            <a:endParaRPr lang="en-US" sz="5400" dirty="0"/>
          </a:p>
        </p:txBody>
      </p:sp>
      <p:sp>
        <p:nvSpPr>
          <p:cNvPr id="7" name="Oval 6"/>
          <p:cNvSpPr/>
          <p:nvPr/>
        </p:nvSpPr>
        <p:spPr>
          <a:xfrm>
            <a:off x="4510043" y="2438400"/>
            <a:ext cx="2438400" cy="23622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66316" y="5845324"/>
            <a:ext cx="1976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tormy, troubled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“masculine”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4843" y="4898521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piano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gentle, mild, patient,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“redemptive feminine”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9506" y="489282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inor tonic: </a:t>
            </a:r>
            <a:r>
              <a:rPr lang="en-US" sz="1200" dirty="0" err="1" smtClean="0"/>
              <a:t>i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19643" y="4152763"/>
            <a:ext cx="1411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ajor </a:t>
            </a:r>
            <a:r>
              <a:rPr lang="en-US" sz="1200" dirty="0" err="1" smtClean="0"/>
              <a:t>mediant</a:t>
            </a:r>
            <a:r>
              <a:rPr lang="en-US" sz="1200" dirty="0" smtClean="0"/>
              <a:t>: III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022548" y="305298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068126" y="305298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/>
          <p:cNvSpPr/>
          <p:nvPr/>
        </p:nvSpPr>
        <p:spPr>
          <a:xfrm rot="5400000">
            <a:off x="3915725" y="2524680"/>
            <a:ext cx="304800" cy="74184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352800" y="2422021"/>
            <a:ext cx="146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Effect: “camera pan”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82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2941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</a:t>
            </a:r>
            <a:endParaRPr lang="en-US" sz="5400" dirty="0"/>
          </a:p>
        </p:txBody>
      </p:sp>
      <p:sp>
        <p:nvSpPr>
          <p:cNvPr id="3" name="Oval 2"/>
          <p:cNvSpPr/>
          <p:nvPr/>
        </p:nvSpPr>
        <p:spPr>
          <a:xfrm>
            <a:off x="1676400" y="1009978"/>
            <a:ext cx="2438400" cy="2362200"/>
          </a:xfrm>
          <a:prstGeom prst="ellipse">
            <a:avLst/>
          </a:prstGeom>
          <a:solidFill>
            <a:srgbClr val="00B0F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5239" y="91775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</a:t>
            </a:r>
            <a:endParaRPr lang="en-US" sz="5400" dirty="0"/>
          </a:p>
        </p:txBody>
      </p:sp>
      <p:sp>
        <p:nvSpPr>
          <p:cNvPr id="5" name="Oval 4"/>
          <p:cNvSpPr/>
          <p:nvPr/>
        </p:nvSpPr>
        <p:spPr>
          <a:xfrm>
            <a:off x="4724400" y="198320"/>
            <a:ext cx="2438400" cy="23622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80673" y="3605244"/>
            <a:ext cx="1976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tormy, troubled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“masculine”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658441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piano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gentle, mild, patient,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“redemptive feminine”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3863" y="265274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inor tonic: </a:t>
            </a:r>
            <a:r>
              <a:rPr lang="en-US" sz="1200" dirty="0" err="1" smtClean="0"/>
              <a:t>i</a:t>
            </a:r>
            <a:endParaRPr lang="en-US" sz="1200" dirty="0" smtClean="0"/>
          </a:p>
          <a:p>
            <a:pPr algn="ctr"/>
            <a:r>
              <a:rPr lang="en-US" sz="1200" dirty="0" smtClean="0"/>
              <a:t>Dutchman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912683"/>
            <a:ext cx="141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ajor </a:t>
            </a:r>
            <a:r>
              <a:rPr lang="en-US" sz="1200" dirty="0" err="1" smtClean="0"/>
              <a:t>mediant</a:t>
            </a:r>
            <a:r>
              <a:rPr lang="en-US" sz="1200" dirty="0" smtClean="0"/>
              <a:t>: III</a:t>
            </a:r>
          </a:p>
          <a:p>
            <a:pPr algn="ctr"/>
            <a:r>
              <a:rPr lang="en-US" sz="1200" dirty="0" err="1" smtClean="0"/>
              <a:t>Senta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36905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82483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5400000">
            <a:off x="4130082" y="284600"/>
            <a:ext cx="304800" cy="74184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67157" y="181941"/>
            <a:ext cx="146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Effect: “camera pan”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9704" y="4571999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Emerging: musical ideas as more explicit signs</a:t>
            </a:r>
          </a:p>
        </p:txBody>
      </p:sp>
    </p:spTree>
    <p:extLst>
      <p:ext uri="{BB962C8B-B14F-4D97-AF65-F5344CB8AC3E}">
        <p14:creationId xmlns:p14="http://schemas.microsoft.com/office/powerpoint/2010/main" val="26213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2941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</a:t>
            </a:r>
            <a:endParaRPr lang="en-US" sz="5400" dirty="0"/>
          </a:p>
        </p:txBody>
      </p:sp>
      <p:sp>
        <p:nvSpPr>
          <p:cNvPr id="3" name="Oval 2"/>
          <p:cNvSpPr/>
          <p:nvPr/>
        </p:nvSpPr>
        <p:spPr>
          <a:xfrm>
            <a:off x="1676400" y="1009978"/>
            <a:ext cx="2438400" cy="2362200"/>
          </a:xfrm>
          <a:prstGeom prst="ellipse">
            <a:avLst/>
          </a:prstGeom>
          <a:solidFill>
            <a:srgbClr val="00B0F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5239" y="91775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</a:t>
            </a:r>
            <a:endParaRPr lang="en-US" sz="5400" dirty="0"/>
          </a:p>
        </p:txBody>
      </p:sp>
      <p:sp>
        <p:nvSpPr>
          <p:cNvPr id="5" name="Oval 4"/>
          <p:cNvSpPr/>
          <p:nvPr/>
        </p:nvSpPr>
        <p:spPr>
          <a:xfrm>
            <a:off x="4724400" y="198320"/>
            <a:ext cx="2438400" cy="23622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80673" y="3605244"/>
            <a:ext cx="1976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tormy, troubled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“masculine”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658441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piano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gentle, mild, patient,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“redemptive feminine”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3863" y="265274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inor tonic: </a:t>
            </a:r>
            <a:r>
              <a:rPr lang="en-US" sz="1200" dirty="0" err="1" smtClean="0"/>
              <a:t>i</a:t>
            </a:r>
            <a:endParaRPr lang="en-US" sz="1200" dirty="0" smtClean="0"/>
          </a:p>
          <a:p>
            <a:pPr algn="ctr"/>
            <a:r>
              <a:rPr lang="en-US" sz="1200" dirty="0" smtClean="0"/>
              <a:t>Dutchman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912683"/>
            <a:ext cx="141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ajor </a:t>
            </a:r>
            <a:r>
              <a:rPr lang="en-US" sz="1200" dirty="0" err="1" smtClean="0"/>
              <a:t>mediant</a:t>
            </a:r>
            <a:r>
              <a:rPr lang="en-US" sz="1200" dirty="0" smtClean="0"/>
              <a:t>: III</a:t>
            </a:r>
          </a:p>
          <a:p>
            <a:pPr algn="ctr"/>
            <a:r>
              <a:rPr lang="en-US" sz="1200" dirty="0" err="1" smtClean="0"/>
              <a:t>Senta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36905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82483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5400000">
            <a:off x="4130082" y="284600"/>
            <a:ext cx="304800" cy="74184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67157" y="181941"/>
            <a:ext cx="146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Effect: “camera pan”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9704" y="4571999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Emerging: musical ideas as more explicit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Themes and textures to be understood as symbols, signifiers of persons, situations, nameable locations, deeds, or moods</a:t>
            </a:r>
          </a:p>
        </p:txBody>
      </p:sp>
    </p:spTree>
    <p:extLst>
      <p:ext uri="{BB962C8B-B14F-4D97-AF65-F5344CB8AC3E}">
        <p14:creationId xmlns:p14="http://schemas.microsoft.com/office/powerpoint/2010/main" val="33928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2941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</a:t>
            </a:r>
            <a:endParaRPr lang="en-US" sz="5400" dirty="0"/>
          </a:p>
        </p:txBody>
      </p:sp>
      <p:sp>
        <p:nvSpPr>
          <p:cNvPr id="3" name="Oval 2"/>
          <p:cNvSpPr/>
          <p:nvPr/>
        </p:nvSpPr>
        <p:spPr>
          <a:xfrm>
            <a:off x="1676400" y="1009978"/>
            <a:ext cx="2438400" cy="2362200"/>
          </a:xfrm>
          <a:prstGeom prst="ellipse">
            <a:avLst/>
          </a:prstGeom>
          <a:solidFill>
            <a:srgbClr val="00B0F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5239" y="91775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</a:t>
            </a:r>
            <a:endParaRPr lang="en-US" sz="5400" dirty="0"/>
          </a:p>
        </p:txBody>
      </p:sp>
      <p:sp>
        <p:nvSpPr>
          <p:cNvPr id="5" name="Oval 4"/>
          <p:cNvSpPr/>
          <p:nvPr/>
        </p:nvSpPr>
        <p:spPr>
          <a:xfrm>
            <a:off x="4724400" y="198320"/>
            <a:ext cx="2438400" cy="2362200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80673" y="3605244"/>
            <a:ext cx="1976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tormy, troubled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“masculine”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658441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piano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gentle, mild, patient,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“redemptive feminine”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3863" y="265274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inor tonic: </a:t>
            </a:r>
            <a:r>
              <a:rPr lang="en-US" sz="1200" dirty="0" err="1" smtClean="0"/>
              <a:t>i</a:t>
            </a:r>
            <a:endParaRPr lang="en-US" sz="1200" dirty="0" smtClean="0"/>
          </a:p>
          <a:p>
            <a:pPr algn="ctr"/>
            <a:r>
              <a:rPr lang="en-US" sz="1200" dirty="0" smtClean="0"/>
              <a:t>Dutchman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912683"/>
            <a:ext cx="141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ajor </a:t>
            </a:r>
            <a:r>
              <a:rPr lang="en-US" sz="1200" dirty="0" err="1" smtClean="0"/>
              <a:t>mediant</a:t>
            </a:r>
            <a:r>
              <a:rPr lang="en-US" sz="1200" dirty="0" smtClean="0"/>
              <a:t>: III</a:t>
            </a:r>
          </a:p>
          <a:p>
            <a:pPr algn="ctr"/>
            <a:r>
              <a:rPr lang="en-US" sz="1200" dirty="0" err="1" smtClean="0"/>
              <a:t>Senta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36905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82483" y="812905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5400000">
            <a:off x="4130082" y="284600"/>
            <a:ext cx="304800" cy="74184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67157" y="181941"/>
            <a:ext cx="146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Effect: “camera pan”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9704" y="4571999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Emerging: musical ideas as more explicit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Themes and textures to be understood as symbols, signifiers of persons, situations, nameable locations, deeds, or moods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Thus: heightening the semiotic aspect of music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5943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Signifier                                             Signified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733800" y="6128266"/>
            <a:ext cx="21134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8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88015"/>
            <a:ext cx="2927985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120083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1843: </a:t>
            </a:r>
            <a:r>
              <a:rPr lang="en-US" i="1" dirty="0" smtClean="0"/>
              <a:t>The Flying Dutchman</a:t>
            </a:r>
            <a:r>
              <a:rPr lang="en-US" dirty="0" smtClean="0"/>
              <a:t> and appointment as </a:t>
            </a:r>
            <a:r>
              <a:rPr lang="en-US" i="1" dirty="0"/>
              <a:t>K</a:t>
            </a:r>
            <a:r>
              <a:rPr lang="en-US" i="1" dirty="0" smtClean="0"/>
              <a:t>apellmeister</a:t>
            </a:r>
            <a:r>
              <a:rPr lang="en-US" dirty="0" smtClean="0"/>
              <a:t> at the Dresden Court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57400"/>
            <a:ext cx="4457700" cy="3142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1550" y="5536743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Dresden Court Opera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9" y="757016"/>
            <a:ext cx="7620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5388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</a:t>
            </a:r>
            <a:r>
              <a:rPr lang="en-US" sz="1600" dirty="0"/>
              <a:t>premiere 1843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</a:t>
            </a:r>
            <a:r>
              <a:rPr lang="en-US" sz="1600" dirty="0"/>
              <a:t>premiere, </a:t>
            </a:r>
            <a:r>
              <a:rPr lang="en-US" sz="1600" dirty="0" smtClean="0"/>
              <a:t>1845)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9" y="757016"/>
            <a:ext cx="7620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5388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</a:t>
            </a:r>
            <a:r>
              <a:rPr lang="en-US" sz="1600" dirty="0"/>
              <a:t>premiere, </a:t>
            </a:r>
            <a:r>
              <a:rPr lang="en-US" sz="1600" dirty="0" smtClean="0"/>
              <a:t>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premiere, 1845)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79248" y="5779806"/>
            <a:ext cx="650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Even more maximal contrasts and extremes (e.g., in plot: the struggle between sensual  eroticism and spiritual renunciation)</a:t>
            </a:r>
          </a:p>
        </p:txBody>
      </p:sp>
    </p:spTree>
    <p:extLst>
      <p:ext uri="{BB962C8B-B14F-4D97-AF65-F5344CB8AC3E}">
        <p14:creationId xmlns:p14="http://schemas.microsoft.com/office/powerpoint/2010/main" val="34136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9" y="757016"/>
            <a:ext cx="7620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5388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prem., 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premiere, 1845)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79248" y="5779806"/>
            <a:ext cx="650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Even more maximal contrasts and extremes (e.g., in plot: the struggle between sensual  eroticism and spiritual renunciation)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Musical goal: search for maximal effects to overwhelm the listener—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quasi-hypnotic power</a:t>
            </a:r>
          </a:p>
        </p:txBody>
      </p:sp>
    </p:spTree>
    <p:extLst>
      <p:ext uri="{BB962C8B-B14F-4D97-AF65-F5344CB8AC3E}">
        <p14:creationId xmlns:p14="http://schemas.microsoft.com/office/powerpoint/2010/main" val="34136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153" y="3048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Mendelssohn, [“Nocturne’], Con moto tranquillo, from the Incidental Music to </a:t>
            </a:r>
          </a:p>
          <a:p>
            <a:pPr algn="ctr"/>
            <a:r>
              <a:rPr lang="en-US" sz="1400" i="1" dirty="0" smtClean="0"/>
              <a:t>A Midsummer Night’s Dream</a:t>
            </a:r>
            <a:r>
              <a:rPr lang="en-US" sz="1400" dirty="0" smtClean="0"/>
              <a:t> (1843): E major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58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153" y="3048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Mendelssohn, [“Nocturne”], Con moto tranquillo, from the Incidental Music to </a:t>
            </a:r>
          </a:p>
          <a:p>
            <a:pPr algn="ctr"/>
            <a:r>
              <a:rPr lang="en-US" sz="1400" i="1" dirty="0" smtClean="0"/>
              <a:t>A Midsummer Night’s Dream</a:t>
            </a:r>
            <a:r>
              <a:rPr lang="en-US" sz="1400" dirty="0" smtClean="0"/>
              <a:t> (1843): E major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61309" y="989890"/>
            <a:ext cx="765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Lyric Binary Format: Often Implied: 8 Lines of Poetic Text (Two Quatrains)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20550" y="2879718"/>
            <a:ext cx="7390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                       </a:t>
            </a:r>
            <a:r>
              <a:rPr lang="en-US" b="1" dirty="0" err="1" smtClean="0"/>
              <a:t>a</a:t>
            </a:r>
            <a:r>
              <a:rPr lang="en-US" b="1" dirty="0" smtClean="0"/>
              <a:t>’                          b                         </a:t>
            </a:r>
            <a:r>
              <a:rPr lang="en-US" b="1" dirty="0" smtClean="0">
                <a:solidFill>
                  <a:srgbClr val="C00000"/>
                </a:solidFill>
              </a:rPr>
              <a:t>a’’</a:t>
            </a:r>
            <a:r>
              <a:rPr lang="en-US" b="1" dirty="0" smtClean="0"/>
              <a:t>      </a:t>
            </a:r>
            <a:r>
              <a:rPr lang="en-US" dirty="0" smtClean="0"/>
              <a:t>             (coda)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97985" y="239338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92876" y="2897142"/>
            <a:ext cx="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20550" y="2850582"/>
            <a:ext cx="0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38114" y="2393382"/>
            <a:ext cx="448" cy="14800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404990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49814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03439" y="2897142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97350" y="2012382"/>
            <a:ext cx="13441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I:PAC (ESC)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963750" y="235304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30350" y="2043159"/>
            <a:ext cx="9708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 or V: PAC</a:t>
            </a:r>
            <a:endParaRPr lang="en-US" sz="1400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2388344" y="2452897"/>
            <a:ext cx="315467" cy="26510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4683965" y="3097086"/>
            <a:ext cx="220446" cy="13112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6032084" y="3113843"/>
            <a:ext cx="196857" cy="1254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75456" y="4007029"/>
            <a:ext cx="2464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Usually a balanced phrase-pair</a:t>
            </a:r>
          </a:p>
          <a:p>
            <a:r>
              <a:rPr lang="en-US" sz="1400" dirty="0" smtClean="0"/>
              <a:t>(often a period) or some other self-contained phrase structure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680926" y="3936160"/>
            <a:ext cx="94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Sets up V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989238" y="2053186"/>
            <a:ext cx="607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I:HC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335350" y="2422518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33426" y="3937010"/>
            <a:ext cx="1126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Climactic</a:t>
            </a:r>
          </a:p>
          <a:p>
            <a:r>
              <a:rPr lang="en-US" sz="1400" dirty="0" smtClean="0"/>
              <a:t>utterance:</a:t>
            </a:r>
          </a:p>
          <a:p>
            <a:r>
              <a:rPr lang="en-US" sz="1400" dirty="0" smtClean="0"/>
              <a:t>“the point”</a:t>
            </a:r>
            <a:endParaRPr lang="en-US" sz="1400" dirty="0"/>
          </a:p>
        </p:txBody>
      </p:sp>
      <p:sp>
        <p:nvSpPr>
          <p:cNvPr id="43" name="Arc 42"/>
          <p:cNvSpPr/>
          <p:nvPr/>
        </p:nvSpPr>
        <p:spPr>
          <a:xfrm>
            <a:off x="1220550" y="2304623"/>
            <a:ext cx="2464366" cy="737348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1098757">
            <a:off x="1499312" y="1641483"/>
            <a:ext cx="5410204" cy="166043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rved Right Arrow 44"/>
          <p:cNvSpPr/>
          <p:nvPr/>
        </p:nvSpPr>
        <p:spPr>
          <a:xfrm rot="16200000">
            <a:off x="3453270" y="2741573"/>
            <a:ext cx="1219200" cy="5227440"/>
          </a:xfrm>
          <a:prstGeom prst="curv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73150" y="1675300"/>
            <a:ext cx="2837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Trajectories toward obligatory cadences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211836" y="5349031"/>
            <a:ext cx="20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Thus: an end-accented format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78668" y="4392910"/>
            <a:ext cx="1717587" cy="430887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Post-cadential dissipation </a:t>
            </a:r>
          </a:p>
          <a:p>
            <a:r>
              <a:rPr lang="en-US" sz="1100" dirty="0" smtClean="0"/>
              <a:t>of tension</a:t>
            </a:r>
            <a:endParaRPr lang="en-US" sz="1100" dirty="0"/>
          </a:p>
        </p:txBody>
      </p:sp>
      <p:sp>
        <p:nvSpPr>
          <p:cNvPr id="50" name="Arc 49"/>
          <p:cNvSpPr/>
          <p:nvPr/>
        </p:nvSpPr>
        <p:spPr>
          <a:xfrm>
            <a:off x="4181147" y="2508571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>
            <a:off x="5548262" y="2508570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15215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153" y="3048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Mendelssohn, [“Nocturne”], Con moto tranquillo, from the Incidental Music to </a:t>
            </a:r>
          </a:p>
          <a:p>
            <a:pPr algn="ctr"/>
            <a:r>
              <a:rPr lang="en-US" sz="1400" i="1" dirty="0" smtClean="0"/>
              <a:t>A Midsummer Night’s Dream</a:t>
            </a:r>
            <a:r>
              <a:rPr lang="en-US" sz="1400" dirty="0" smtClean="0"/>
              <a:t> (1843): E major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61309" y="989890"/>
            <a:ext cx="765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Lyric Binary Format: Often Implied: 8 Lines of Poetic Text (Two Quatrains)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20550" y="2879718"/>
            <a:ext cx="55723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                       </a:t>
            </a:r>
            <a:r>
              <a:rPr lang="en-US" b="1" dirty="0" err="1" smtClean="0"/>
              <a:t>a</a:t>
            </a:r>
            <a:r>
              <a:rPr lang="en-US" b="1" dirty="0" smtClean="0"/>
              <a:t>’                          b                         </a:t>
            </a:r>
            <a:r>
              <a:rPr lang="en-US" b="1" dirty="0" smtClean="0">
                <a:solidFill>
                  <a:srgbClr val="C00000"/>
                </a:solidFill>
              </a:rPr>
              <a:t>a’’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97985" y="239338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92876" y="2897142"/>
            <a:ext cx="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20550" y="2850582"/>
            <a:ext cx="0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38114" y="2393382"/>
            <a:ext cx="448" cy="14800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404990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49814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03439" y="2850582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05909" y="2012382"/>
            <a:ext cx="695526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I:PAC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963750" y="235304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30350" y="2043159"/>
            <a:ext cx="9708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 or V: PAC</a:t>
            </a:r>
            <a:endParaRPr lang="en-US" sz="1400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2388344" y="2452897"/>
            <a:ext cx="315467" cy="26510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4683965" y="3097086"/>
            <a:ext cx="220446" cy="13112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6032084" y="3113843"/>
            <a:ext cx="196857" cy="1254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73671" y="4033389"/>
            <a:ext cx="85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Period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680926" y="3936160"/>
            <a:ext cx="94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Sets up V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989238" y="2053186"/>
            <a:ext cx="607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I:HC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335350" y="2422518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33426" y="3937010"/>
            <a:ext cx="1126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Climactic</a:t>
            </a:r>
          </a:p>
          <a:p>
            <a:r>
              <a:rPr lang="en-US" sz="1400" dirty="0" smtClean="0"/>
              <a:t>utterance:</a:t>
            </a:r>
          </a:p>
          <a:p>
            <a:r>
              <a:rPr lang="en-US" sz="1400" dirty="0" smtClean="0"/>
              <a:t>“the point”</a:t>
            </a:r>
            <a:endParaRPr lang="en-US" sz="1400" dirty="0"/>
          </a:p>
        </p:txBody>
      </p:sp>
      <p:sp>
        <p:nvSpPr>
          <p:cNvPr id="43" name="Arc 42"/>
          <p:cNvSpPr/>
          <p:nvPr/>
        </p:nvSpPr>
        <p:spPr>
          <a:xfrm>
            <a:off x="1220550" y="2304623"/>
            <a:ext cx="2464366" cy="737348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1098757">
            <a:off x="1489075" y="1655967"/>
            <a:ext cx="5222122" cy="1505764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rved Right Arrow 44"/>
          <p:cNvSpPr/>
          <p:nvPr/>
        </p:nvSpPr>
        <p:spPr>
          <a:xfrm rot="16200000">
            <a:off x="3649057" y="2400975"/>
            <a:ext cx="609600" cy="4951650"/>
          </a:xfrm>
          <a:prstGeom prst="curv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91060" y="4341166"/>
            <a:ext cx="20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Thus: an end-accented format</a:t>
            </a:r>
          </a:p>
        </p:txBody>
      </p:sp>
      <p:sp>
        <p:nvSpPr>
          <p:cNvPr id="50" name="Arc 49"/>
          <p:cNvSpPr/>
          <p:nvPr/>
        </p:nvSpPr>
        <p:spPr>
          <a:xfrm>
            <a:off x="4181147" y="2508571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>
            <a:off x="5548262" y="2508570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153" y="3048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Mendelssohn, [“Nocturne”], Con moto tranquillo, from the Incidental Music to </a:t>
            </a:r>
          </a:p>
          <a:p>
            <a:pPr algn="ctr"/>
            <a:r>
              <a:rPr lang="en-US" sz="1400" i="1" dirty="0" smtClean="0"/>
              <a:t>A Midsummer Night’s Dream</a:t>
            </a:r>
            <a:r>
              <a:rPr lang="en-US" sz="1400" dirty="0" smtClean="0"/>
              <a:t> (1843): E major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61309" y="989890"/>
            <a:ext cx="765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Lyric Binary Format: Often Implied: 8 Lines of Poetic Text (Two Quatrains)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20550" y="2879718"/>
            <a:ext cx="55723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                       </a:t>
            </a:r>
            <a:r>
              <a:rPr lang="en-US" b="1" dirty="0" err="1" smtClean="0"/>
              <a:t>a</a:t>
            </a:r>
            <a:r>
              <a:rPr lang="en-US" b="1" dirty="0" smtClean="0"/>
              <a:t>’                          b                         </a:t>
            </a:r>
            <a:r>
              <a:rPr lang="en-US" b="1" dirty="0" smtClean="0">
                <a:solidFill>
                  <a:srgbClr val="C00000"/>
                </a:solidFill>
              </a:rPr>
              <a:t>a’’        </a:t>
            </a:r>
            <a:r>
              <a:rPr lang="en-US" b="1" dirty="0" smtClean="0"/>
              <a:t>      </a:t>
            </a:r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97985" y="239338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92876" y="2897142"/>
            <a:ext cx="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20550" y="2850582"/>
            <a:ext cx="0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38114" y="2393382"/>
            <a:ext cx="448" cy="14800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404990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49814" y="2545782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03439" y="2850582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963750" y="235304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81401" y="2043158"/>
            <a:ext cx="7077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: PAC</a:t>
            </a:r>
            <a:endParaRPr lang="en-US" sz="1400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2388344" y="2452897"/>
            <a:ext cx="315467" cy="26510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4683965" y="3097086"/>
            <a:ext cx="220446" cy="13112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6032084" y="3113843"/>
            <a:ext cx="196857" cy="1254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209800" y="4033389"/>
            <a:ext cx="85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Period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680926" y="3936160"/>
            <a:ext cx="94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Sets up V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989238" y="2053186"/>
            <a:ext cx="607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I:HC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335350" y="2422518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33426" y="3937010"/>
            <a:ext cx="1126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Climactic</a:t>
            </a:r>
          </a:p>
          <a:p>
            <a:r>
              <a:rPr lang="en-US" sz="1400" dirty="0" smtClean="0"/>
              <a:t>utterance:</a:t>
            </a:r>
          </a:p>
          <a:p>
            <a:r>
              <a:rPr lang="en-US" sz="1400" dirty="0" smtClean="0"/>
              <a:t>“the point”</a:t>
            </a:r>
            <a:endParaRPr lang="en-US" sz="1400" dirty="0"/>
          </a:p>
        </p:txBody>
      </p:sp>
      <p:sp>
        <p:nvSpPr>
          <p:cNvPr id="43" name="Arc 42"/>
          <p:cNvSpPr/>
          <p:nvPr/>
        </p:nvSpPr>
        <p:spPr>
          <a:xfrm>
            <a:off x="1220550" y="2304623"/>
            <a:ext cx="2464366" cy="737348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1098757">
            <a:off x="1499312" y="1641483"/>
            <a:ext cx="5410204" cy="166043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rved Right Arrow 44"/>
          <p:cNvSpPr/>
          <p:nvPr/>
        </p:nvSpPr>
        <p:spPr>
          <a:xfrm rot="16200000">
            <a:off x="3649057" y="2400975"/>
            <a:ext cx="609600" cy="4951650"/>
          </a:xfrm>
          <a:prstGeom prst="curvedRightArrow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91060" y="4341166"/>
            <a:ext cx="20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Thus: an end-accented format</a:t>
            </a:r>
          </a:p>
        </p:txBody>
      </p:sp>
      <p:sp>
        <p:nvSpPr>
          <p:cNvPr id="50" name="Arc 49"/>
          <p:cNvSpPr/>
          <p:nvPr/>
        </p:nvSpPr>
        <p:spPr>
          <a:xfrm>
            <a:off x="4181147" y="2508571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>
            <a:off x="5548262" y="2508570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430350" y="5779806"/>
            <a:ext cx="55723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sz="1400" b="1" dirty="0" smtClean="0"/>
              <a:t>, recomposed, extended  </a:t>
            </a:r>
            <a:r>
              <a:rPr lang="en-US" b="1" dirty="0" smtClean="0"/>
              <a:t>                        </a:t>
            </a:r>
            <a:r>
              <a:rPr lang="en-US" b="1" dirty="0" smtClean="0">
                <a:solidFill>
                  <a:srgbClr val="C00000"/>
                </a:solidFill>
              </a:rPr>
              <a:t>a’’ </a:t>
            </a:r>
            <a:r>
              <a:rPr lang="en-US" sz="1400" b="1" dirty="0" smtClean="0">
                <a:solidFill>
                  <a:srgbClr val="C00000"/>
                </a:solidFill>
              </a:rPr>
              <a:t>expanded </a:t>
            </a:r>
            <a:r>
              <a:rPr lang="en-US" b="1" dirty="0" smtClean="0">
                <a:solidFill>
                  <a:srgbClr val="C00000"/>
                </a:solidFill>
              </a:rPr>
              <a:t>      </a:t>
            </a:r>
            <a:r>
              <a:rPr lang="en-US" b="1" dirty="0" smtClean="0"/>
              <a:t>coda      </a:t>
            </a:r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6607166" y="5791200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305909" y="2012382"/>
            <a:ext cx="695526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I:PAC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915835" y="5377934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15200" y="4996934"/>
            <a:ext cx="13441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I:PAC (ESC)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987299" y="5791200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Left Arrow 2"/>
          <p:cNvSpPr/>
          <p:nvPr/>
        </p:nvSpPr>
        <p:spPr>
          <a:xfrm rot="17348680">
            <a:off x="4167471" y="-498969"/>
            <a:ext cx="1289582" cy="7359849"/>
          </a:xfrm>
          <a:prstGeom prst="curvedLef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81401" y="3081808"/>
            <a:ext cx="3276598" cy="26757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987299" y="6162053"/>
            <a:ext cx="1013132" cy="600164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Post-cadential </a:t>
            </a:r>
          </a:p>
          <a:p>
            <a:r>
              <a:rPr lang="en-US" sz="1100" dirty="0" smtClean="0"/>
              <a:t>dissipation of tension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806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153" y="304799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Wagner, Overture to </a:t>
            </a:r>
            <a:r>
              <a:rPr lang="en-US" sz="1400" i="1" dirty="0" err="1" smtClean="0"/>
              <a:t>Tannhäuser</a:t>
            </a:r>
            <a:r>
              <a:rPr lang="en-US" sz="1400" dirty="0" smtClean="0"/>
              <a:t>, Introduction: E Major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836005" y="645338"/>
            <a:ext cx="197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Lyric Binary Format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20548" y="2905356"/>
            <a:ext cx="761865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      </a:t>
            </a:r>
            <a:r>
              <a:rPr lang="en-US" b="1" dirty="0" err="1" smtClean="0"/>
              <a:t>a</a:t>
            </a:r>
            <a:r>
              <a:rPr lang="en-US" b="1" dirty="0" smtClean="0"/>
              <a:t>               x                           b           </a:t>
            </a:r>
            <a:r>
              <a:rPr lang="en-US" b="1" dirty="0" err="1" smtClean="0"/>
              <a:t>b</a:t>
            </a:r>
            <a:r>
              <a:rPr lang="en-US" b="1" dirty="0" smtClean="0"/>
              <a:t>                                    </a:t>
            </a:r>
            <a:r>
              <a:rPr lang="en-US" sz="4400" b="1" dirty="0" smtClean="0">
                <a:solidFill>
                  <a:srgbClr val="C00000"/>
                </a:solidFill>
              </a:rPr>
              <a:t>a  </a:t>
            </a:r>
            <a:r>
              <a:rPr lang="en-US" sz="4400" b="1" dirty="0" err="1" smtClean="0">
                <a:solidFill>
                  <a:srgbClr val="C00000"/>
                </a:solidFill>
              </a:rPr>
              <a:t>a</a:t>
            </a:r>
            <a:r>
              <a:rPr lang="en-US" sz="4400" b="1" dirty="0" smtClean="0">
                <a:solidFill>
                  <a:srgbClr val="C00000"/>
                </a:solidFill>
              </a:rPr>
              <a:t>     x!</a:t>
            </a:r>
            <a:r>
              <a:rPr lang="en-US" sz="4400" b="1" dirty="0" smtClean="0"/>
              <a:t>  </a:t>
            </a:r>
            <a:r>
              <a:rPr lang="en-US" b="1" dirty="0" smtClean="0"/>
              <a:t>    </a:t>
            </a:r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888280" y="243148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05500" y="2905356"/>
            <a:ext cx="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20550" y="2850582"/>
            <a:ext cx="0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38114" y="2393382"/>
            <a:ext cx="448" cy="14800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660676" y="2613331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705500" y="2613331"/>
            <a:ext cx="1522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20082" y="2888682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987889" y="249903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02484" y="2191102"/>
            <a:ext cx="67866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V: PAC</a:t>
            </a:r>
            <a:endParaRPr lang="en-US" sz="1400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2426090" y="2583346"/>
            <a:ext cx="315467" cy="26510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5228226" y="2706870"/>
            <a:ext cx="289156" cy="24529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7150335" y="3173857"/>
            <a:ext cx="410489" cy="147003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26642" y="3924055"/>
            <a:ext cx="94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Sets up V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983416" y="2053187"/>
            <a:ext cx="607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I:HC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308072" y="2422519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660676" y="3908875"/>
            <a:ext cx="1126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Climactic</a:t>
            </a:r>
          </a:p>
          <a:p>
            <a:r>
              <a:rPr lang="en-US" sz="1400" dirty="0" smtClean="0"/>
              <a:t>utterance:</a:t>
            </a:r>
          </a:p>
          <a:p>
            <a:r>
              <a:rPr lang="en-US" sz="1400" dirty="0" smtClean="0"/>
              <a:t>“the point”</a:t>
            </a:r>
            <a:endParaRPr lang="en-US" sz="1400" dirty="0"/>
          </a:p>
        </p:txBody>
      </p:sp>
      <p:sp>
        <p:nvSpPr>
          <p:cNvPr id="43" name="Arc 42"/>
          <p:cNvSpPr/>
          <p:nvPr/>
        </p:nvSpPr>
        <p:spPr>
          <a:xfrm>
            <a:off x="1220550" y="2304623"/>
            <a:ext cx="2464366" cy="737348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1098757">
            <a:off x="1498567" y="1593526"/>
            <a:ext cx="6067613" cy="1698196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rved Right Arrow 44"/>
          <p:cNvSpPr/>
          <p:nvPr/>
        </p:nvSpPr>
        <p:spPr>
          <a:xfrm rot="16200000">
            <a:off x="3649057" y="2400975"/>
            <a:ext cx="609600" cy="4951650"/>
          </a:xfrm>
          <a:prstGeom prst="curvedRightArrow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c 49"/>
          <p:cNvSpPr/>
          <p:nvPr/>
        </p:nvSpPr>
        <p:spPr>
          <a:xfrm>
            <a:off x="4181147" y="2508571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>
            <a:off x="5548262" y="2508570"/>
            <a:ext cx="1043289" cy="494411"/>
          </a:xfrm>
          <a:prstGeom prst="arc">
            <a:avLst>
              <a:gd name="adj1" fmla="val 10695732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430350" y="5779805"/>
            <a:ext cx="4409541" cy="382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sz="1400" b="1" dirty="0" smtClean="0"/>
              <a:t>, revisited in </a:t>
            </a:r>
            <a:r>
              <a:rPr lang="en-US" sz="1400" b="1" i="1" dirty="0" smtClean="0"/>
              <a:t>diminuendo</a:t>
            </a:r>
            <a:r>
              <a:rPr lang="en-US" b="1" i="1" dirty="0" smtClean="0"/>
              <a:t>   </a:t>
            </a:r>
            <a:r>
              <a:rPr lang="en-US" b="1" dirty="0" smtClean="0"/>
              <a:t>                    </a:t>
            </a:r>
            <a:r>
              <a:rPr lang="en-US" b="1" dirty="0" smtClean="0">
                <a:solidFill>
                  <a:srgbClr val="C00000"/>
                </a:solidFill>
              </a:rPr>
              <a:t>a  </a:t>
            </a:r>
            <a:r>
              <a:rPr lang="en-US" b="1" dirty="0" err="1" smtClean="0">
                <a:solidFill>
                  <a:srgbClr val="C00000"/>
                </a:solidFill>
              </a:rPr>
              <a:t>a</a:t>
            </a:r>
            <a:r>
              <a:rPr lang="en-US" b="1" dirty="0" smtClean="0">
                <a:solidFill>
                  <a:srgbClr val="C00000"/>
                </a:solidFill>
              </a:rPr>
              <a:t>   x . . .       </a:t>
            </a:r>
            <a:r>
              <a:rPr lang="en-US" b="1" dirty="0" smtClean="0"/>
              <a:t>       </a:t>
            </a:r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6607166" y="5791200"/>
            <a:ext cx="0" cy="36933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18425" y="2030988"/>
            <a:ext cx="8429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V:PAC</a:t>
            </a:r>
            <a:endParaRPr lang="en-US" dirty="0"/>
          </a:p>
        </p:txBody>
      </p:sp>
      <p:sp>
        <p:nvSpPr>
          <p:cNvPr id="3" name="Curved Left Arrow 2"/>
          <p:cNvSpPr/>
          <p:nvPr/>
        </p:nvSpPr>
        <p:spPr>
          <a:xfrm rot="17348680">
            <a:off x="4259062" y="-564125"/>
            <a:ext cx="1151101" cy="7359094"/>
          </a:xfrm>
          <a:prstGeom prst="curvedLef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81402" y="3404943"/>
            <a:ext cx="5333998" cy="23526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34433" y="4000999"/>
            <a:ext cx="106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Sentence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48432" y="3669552"/>
            <a:ext cx="1187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f</a:t>
            </a:r>
            <a:r>
              <a:rPr lang="en-US" sz="1200" b="1" i="1" dirty="0" smtClean="0"/>
              <a:t>ortissimo!</a:t>
            </a:r>
            <a:endParaRPr lang="en-US" sz="1200" b="1" i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076459" y="1786721"/>
            <a:ext cx="2538505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071289" y="1943425"/>
            <a:ext cx="2539471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839685" y="3404943"/>
            <a:ext cx="800899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834515" y="3561647"/>
            <a:ext cx="806069" cy="644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708903" y="3375470"/>
            <a:ext cx="800899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703733" y="3532174"/>
            <a:ext cx="806069" cy="644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029873" y="3730072"/>
            <a:ext cx="1641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waves of crescendo!</a:t>
            </a:r>
            <a:endParaRPr lang="en-US" sz="1200" b="1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1283930" y="3612641"/>
            <a:ext cx="608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piano</a:t>
            </a:r>
            <a:endParaRPr lang="en-US" sz="1200" i="1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3836005" y="6365151"/>
            <a:ext cx="2587634" cy="1375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841815" y="6502686"/>
            <a:ext cx="2587867" cy="111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705500" y="1567442"/>
            <a:ext cx="178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Crest!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204414" y="2951003"/>
            <a:ext cx="865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sequences</a:t>
            </a:r>
            <a:endParaRPr lang="en-US" sz="1100" dirty="0"/>
          </a:p>
        </p:txBody>
      </p:sp>
      <p:sp>
        <p:nvSpPr>
          <p:cNvPr id="82" name="Rectangle 81"/>
          <p:cNvSpPr/>
          <p:nvPr/>
        </p:nvSpPr>
        <p:spPr>
          <a:xfrm>
            <a:off x="7799252" y="5628477"/>
            <a:ext cx="19361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6707022" y="5468481"/>
            <a:ext cx="1653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issolves to exposition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5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839499" y="4017090"/>
            <a:ext cx="1265560" cy="3453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839499" y="4362482"/>
            <a:ext cx="1306245" cy="4166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02318" y="4089752"/>
            <a:ext cx="1953426" cy="345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02318" y="4446184"/>
            <a:ext cx="1905000" cy="266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79927" y="4008539"/>
            <a:ext cx="1627974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!!!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5744" y="3983618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 . . 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1070427" y="2547291"/>
            <a:ext cx="704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  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a</a:t>
            </a:r>
            <a:r>
              <a:rPr lang="en-US" dirty="0" smtClean="0"/>
              <a:t>       x                b                           </a:t>
            </a:r>
            <a:r>
              <a:rPr lang="en-US" dirty="0" smtClean="0">
                <a:solidFill>
                  <a:srgbClr val="FF0000"/>
                </a:solidFill>
              </a:rPr>
              <a:t>a    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   x </a:t>
            </a:r>
            <a:r>
              <a:rPr lang="en-US" dirty="0" smtClean="0"/>
              <a:t>              b            a      </a:t>
            </a:r>
            <a:r>
              <a:rPr lang="en-US" dirty="0" err="1" smtClean="0"/>
              <a:t>a</a:t>
            </a:r>
            <a:r>
              <a:rPr lang="en-US" dirty="0" smtClean="0"/>
              <a:t>   (x)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2839499" y="2326251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25656" y="2465257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801899" y="2465257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79962" y="2326251"/>
            <a:ext cx="5245693" cy="762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85153" y="304799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Wagner, Overture to </a:t>
            </a:r>
            <a:r>
              <a:rPr lang="en-US" sz="1400" i="1" dirty="0" err="1" smtClean="0"/>
              <a:t>Tannhäuser</a:t>
            </a:r>
            <a:r>
              <a:rPr lang="en-US" sz="1400" dirty="0" smtClean="0"/>
              <a:t>, Introduction: E Major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3836005" y="645338"/>
            <a:ext cx="197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Lyric Binary Format</a:t>
            </a:r>
            <a:endParaRPr lang="en-US" dirty="0"/>
          </a:p>
        </p:txBody>
      </p:sp>
      <p:sp>
        <p:nvSpPr>
          <p:cNvPr id="43" name="Arc 42"/>
          <p:cNvSpPr/>
          <p:nvPr/>
        </p:nvSpPr>
        <p:spPr>
          <a:xfrm>
            <a:off x="3186316" y="1768569"/>
            <a:ext cx="2988501" cy="1115363"/>
          </a:xfrm>
          <a:prstGeom prst="arc">
            <a:avLst>
              <a:gd name="adj1" fmla="val 11141339"/>
              <a:gd name="adj2" fmla="val 0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4179927" y="2352971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6" y="5257800"/>
            <a:ext cx="50564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4" y="5181600"/>
            <a:ext cx="368300" cy="3634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04" y="5257800"/>
            <a:ext cx="368300" cy="363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529441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c</a:t>
            </a:r>
            <a:r>
              <a:rPr lang="en-US" sz="1400" i="1" dirty="0" err="1" smtClean="0"/>
              <a:t>resc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152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9" y="757016"/>
            <a:ext cx="7620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5388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prem., 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premiere, 1845)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79248" y="5779806"/>
            <a:ext cx="650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Even more maximal contrasts and extremes (e.g., in plot: the struggle between sensual  eroticism and spiritual renunciation)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Musical goal: search for maximal effects to overwhelm the listener—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quasi-hypnotic power – and hence </a:t>
            </a:r>
            <a:r>
              <a:rPr lang="en-US" sz="1400" u="sng" dirty="0" smtClean="0"/>
              <a:t>control</a:t>
            </a:r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3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9" y="757016"/>
            <a:ext cx="7620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premiere, 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</a:t>
            </a:r>
            <a:r>
              <a:rPr lang="en-US" sz="1600" dirty="0"/>
              <a:t>premiere, </a:t>
            </a:r>
            <a:r>
              <a:rPr lang="en-US" sz="1600" dirty="0" smtClean="0"/>
              <a:t>1845)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Lohengrin</a:t>
            </a:r>
            <a:r>
              <a:rPr lang="en-US" sz="1600" dirty="0" smtClean="0"/>
              <a:t> (1846-48, Weimar </a:t>
            </a:r>
            <a:r>
              <a:rPr lang="en-US" sz="1600" dirty="0"/>
              <a:t>premiere, </a:t>
            </a:r>
            <a:r>
              <a:rPr lang="en-US" sz="1600" dirty="0" smtClean="0"/>
              <a:t>1850)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" y="685800"/>
            <a:ext cx="8697951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0133" y="609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Lohengrin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37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3680924" cy="4903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57400"/>
            <a:ext cx="4786677" cy="303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0133" y="609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Lohengrin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08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609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Lohengrin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24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9050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1848-49: Crucial Years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3686798" cy="5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24055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9050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1848-49: Crucial Years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1848 Revolutions throughout Europe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3686798" cy="5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9050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1848-49: Crucial Years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1848 Revolutions throughout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Revolution spreads to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3686798" cy="5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9050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1848-49: Crucial Years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1848 Revolutions throughout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Revolution spreads to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Wagner, agitator, forced to flee Germany—to Switzerland – widespread ban on his music in Germany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3686798" cy="5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685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1849-51: The Transformation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522795"/>
            <a:ext cx="739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Aesthetic Writings: Rethinking of Musical Principles and Aims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Art and 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The Artwork of the Future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1851: </a:t>
            </a:r>
            <a:r>
              <a:rPr lang="en-US" i="1" dirty="0" smtClean="0"/>
              <a:t>Opera and Drama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685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1849-51: The Transformation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522795"/>
            <a:ext cx="739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Aesthetic Writings: Rethinking of Musical Principles and Aims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Art and 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The Artwork of the Future</a:t>
            </a:r>
            <a:r>
              <a:rPr lang="en-US" dirty="0" smtClean="0"/>
              <a:t>: Concept, </a:t>
            </a:r>
            <a:r>
              <a:rPr lang="en-US" i="1" dirty="0" smtClean="0"/>
              <a:t>Gesamtkunstwerk</a:t>
            </a:r>
            <a:r>
              <a:rPr lang="en-US" dirty="0" smtClean="0"/>
              <a:t> (“total artwork,” a synthesis of drama, poetry, and music)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1851: </a:t>
            </a:r>
            <a:r>
              <a:rPr lang="en-US" i="1" dirty="0" smtClean="0"/>
              <a:t>Opera and Drama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5636" y="21813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1849-51: The Transformation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5436" y="1055132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Aesthetic Writings: Rethinking of Musical Principles and Aims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Art and 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1849: </a:t>
            </a:r>
            <a:r>
              <a:rPr lang="en-US" i="1" dirty="0" smtClean="0"/>
              <a:t>The Artwork of the Future</a:t>
            </a:r>
            <a:r>
              <a:rPr lang="en-US" dirty="0" smtClean="0"/>
              <a:t>: Concept, </a:t>
            </a:r>
            <a:r>
              <a:rPr lang="en-US" i="1" dirty="0" smtClean="0"/>
              <a:t>Gesamtkunstwerk</a:t>
            </a:r>
            <a:r>
              <a:rPr lang="en-US" dirty="0" smtClean="0"/>
              <a:t> (“total artwork,” a synthesis of drama, poetry, and music)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1851: </a:t>
            </a:r>
            <a:r>
              <a:rPr lang="en-US" i="1" dirty="0" smtClean="0"/>
              <a:t>Opera and Drama</a:t>
            </a:r>
            <a:r>
              <a:rPr lang="en-US" dirty="0" smtClean="0"/>
              <a:t>: extended description of his new approach to music and music drama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57" y="3623723"/>
            <a:ext cx="3810000" cy="31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</p:txBody>
      </p:sp>
    </p:spTree>
    <p:extLst>
      <p:ext uri="{BB962C8B-B14F-4D97-AF65-F5344CB8AC3E}">
        <p14:creationId xmlns:p14="http://schemas.microsoft.com/office/powerpoint/2010/main" val="10797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04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</a:t>
            </a:r>
            <a:r>
              <a:rPr lang="en-US" sz="1600" dirty="0"/>
              <a:t>premiere, </a:t>
            </a:r>
            <a:r>
              <a:rPr lang="en-US" sz="1600" dirty="0" smtClean="0"/>
              <a:t>1843)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24055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Modulation and recurrence of keys: a musical equivalent of </a:t>
            </a:r>
            <a:r>
              <a:rPr lang="en-US" sz="1400" i="1" dirty="0" err="1" smtClean="0"/>
              <a:t>Stabreim</a:t>
            </a:r>
            <a:endParaRPr lang="en-US" sz="1400" i="1" dirty="0" smtClean="0"/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Modulation and recurrence of keys: a musical equivalent of </a:t>
            </a:r>
            <a:r>
              <a:rPr lang="en-US" sz="1400" i="1" dirty="0" err="1" smtClean="0"/>
              <a:t>Stabreim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Melody: “the horizontal surface of harmony”; traditional melodic structures are minimized or avoided in favor of ongoing dramatic declamation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Modulation and recurrence of keys: a musical equivalent of </a:t>
            </a:r>
            <a:r>
              <a:rPr lang="en-US" sz="1400" i="1" dirty="0" err="1" smtClean="0"/>
              <a:t>Stabreim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Melody: “the horizontal surface of harmony”; traditional melodic structures are minimized or avoided in favor of ongoing dramatic declamation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Originally: no chorus; no simultaneous singing</a:t>
            </a:r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Modulation and recurrence of keys: a musical equivalent of </a:t>
            </a:r>
            <a:r>
              <a:rPr lang="en-US" sz="1400" i="1" dirty="0" err="1" smtClean="0"/>
              <a:t>Stabreim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Melody: “the horizontal surface of harmony”; traditional melodic structures are minimized or avoided in favor of ongoing dramatic declamation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Originally: no chorus; no simultaneous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Active (symphonic) orchestra adds psychological depth to the words and action—sometimes uttering or revealing what is unspoken</a:t>
            </a:r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0114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71" y="685800"/>
            <a:ext cx="5410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Synthesis/fusion of “opera” and “symphony” (symphonic opera, operatic symphony), with equal emphasis given to all aspects within it.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</a:t>
            </a:r>
            <a:r>
              <a:rPr lang="en-US" sz="1400" u="sng" dirty="0" smtClean="0"/>
              <a:t>Music Drama</a:t>
            </a:r>
            <a:r>
              <a:rPr lang="en-US" sz="1400" dirty="0" smtClean="0"/>
              <a:t>” – No longer “opera”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topic: myths and/or ancient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Texts:</a:t>
            </a:r>
            <a:endParaRPr lang="en-US" sz="1400" dirty="0"/>
          </a:p>
          <a:p>
            <a:r>
              <a:rPr lang="en-US" sz="1400" dirty="0" smtClean="0"/>
              <a:t>	Elevated, deep, ancient in flavor</a:t>
            </a:r>
          </a:p>
          <a:p>
            <a:r>
              <a:rPr lang="en-US" sz="1400" dirty="0"/>
              <a:t>	</a:t>
            </a:r>
            <a:r>
              <a:rPr lang="en-US" sz="1400" i="1" dirty="0" err="1" smtClean="0"/>
              <a:t>Stabreim</a:t>
            </a:r>
            <a:r>
              <a:rPr lang="en-US" sz="1400" dirty="0" smtClean="0"/>
              <a:t>, not end-rhyme (shows kinship of feeling)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Free rhythm—replaces regularity of stock poetic meters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Modulation and recurrence of keys: a musical equivalent of </a:t>
            </a:r>
            <a:r>
              <a:rPr lang="en-US" sz="1400" i="1" dirty="0" err="1" smtClean="0"/>
              <a:t>Stabreim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Melody: “the horizontal surface of harmony”; traditional melodic structures are minimized or avoided in favor of ongoing dramatic declamation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Originally: no chorus; no simultaneous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Active (symphonic) orchestra adds psychological depth to the words and action—sometimes uttering or revealing what is unspoken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Symphonic web of nearly omnipresent motives: </a:t>
            </a:r>
            <a:r>
              <a:rPr lang="en-US" sz="1400" i="1" dirty="0" smtClean="0"/>
              <a:t>Leitmotifs</a:t>
            </a:r>
            <a:r>
              <a:rPr lang="en-US" sz="1400" dirty="0" smtClean="0"/>
              <a:t> (“motives of remembrance”; “motives of foreboding”)</a:t>
            </a:r>
          </a:p>
        </p:txBody>
      </p:sp>
    </p:spTree>
    <p:extLst>
      <p:ext uri="{BB962C8B-B14F-4D97-AF65-F5344CB8AC3E}">
        <p14:creationId xmlns:p14="http://schemas.microsoft.com/office/powerpoint/2010/main" val="4148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685800"/>
            <a:ext cx="6043301" cy="1877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“German Romantic Operas”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</a:t>
            </a:r>
            <a:r>
              <a:rPr lang="en-US" sz="1600" dirty="0"/>
              <a:t>premiere, </a:t>
            </a:r>
            <a:r>
              <a:rPr lang="en-US" sz="1600" dirty="0" smtClean="0"/>
              <a:t>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</a:t>
            </a:r>
            <a:r>
              <a:rPr lang="en-US" sz="1600" dirty="0"/>
              <a:t>premiere, </a:t>
            </a:r>
            <a:r>
              <a:rPr lang="en-US" sz="1600" dirty="0" smtClean="0"/>
              <a:t>1845)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Lohengrin</a:t>
            </a:r>
            <a:r>
              <a:rPr lang="en-US" sz="1600" dirty="0" smtClean="0"/>
              <a:t> (1846-48, Weimar </a:t>
            </a:r>
            <a:r>
              <a:rPr lang="en-US" sz="1600" dirty="0"/>
              <a:t>premiere, </a:t>
            </a:r>
            <a:r>
              <a:rPr lang="en-US" sz="1600" dirty="0" smtClean="0"/>
              <a:t>1850)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3189718"/>
            <a:ext cx="69342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“Music Dramas”</a:t>
            </a:r>
          </a:p>
          <a:p>
            <a:endParaRPr lang="en-US" dirty="0" smtClean="0"/>
          </a:p>
          <a:p>
            <a:r>
              <a:rPr lang="en-US" i="1" dirty="0" smtClean="0"/>
              <a:t>Der Ring des </a:t>
            </a:r>
            <a:r>
              <a:rPr lang="en-US" i="1" dirty="0" err="1" smtClean="0"/>
              <a:t>Nibelungen</a:t>
            </a:r>
            <a:r>
              <a:rPr lang="en-US" dirty="0" smtClean="0"/>
              <a:t> (Tetralogy):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Das Rheingold</a:t>
            </a:r>
            <a:r>
              <a:rPr lang="en-US" dirty="0" smtClean="0"/>
              <a:t> (1853-54)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Die </a:t>
            </a:r>
            <a:r>
              <a:rPr lang="en-US" i="1" dirty="0" err="1" smtClean="0"/>
              <a:t>Walküre</a:t>
            </a:r>
            <a:r>
              <a:rPr lang="en-US" dirty="0" smtClean="0"/>
              <a:t> (1854-56)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Siegfried</a:t>
            </a:r>
            <a:r>
              <a:rPr lang="en-US" dirty="0" smtClean="0"/>
              <a:t> (1856-57; 1869-71)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Götterdämmerung</a:t>
            </a:r>
            <a:r>
              <a:rPr lang="en-US" i="1" dirty="0" smtClean="0"/>
              <a:t> </a:t>
            </a:r>
            <a:r>
              <a:rPr lang="en-US" dirty="0" smtClean="0"/>
              <a:t>(1869-74)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2895600"/>
            <a:ext cx="842900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52400"/>
            <a:ext cx="6043301" cy="1877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“German Romantic Operas”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</a:t>
            </a:r>
            <a:r>
              <a:rPr lang="en-US" sz="1600" dirty="0"/>
              <a:t>premiere, </a:t>
            </a:r>
            <a:r>
              <a:rPr lang="en-US" sz="1600" dirty="0" smtClean="0"/>
              <a:t>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Tannhäuser</a:t>
            </a:r>
            <a:r>
              <a:rPr lang="en-US" sz="1600" i="1" dirty="0" smtClean="0"/>
              <a:t> </a:t>
            </a:r>
            <a:r>
              <a:rPr lang="en-US" sz="1600" dirty="0" smtClean="0"/>
              <a:t>(1843-45, Dresden </a:t>
            </a:r>
            <a:r>
              <a:rPr lang="en-US" sz="1600" dirty="0"/>
              <a:t>premiere, </a:t>
            </a:r>
            <a:r>
              <a:rPr lang="en-US" sz="1600" dirty="0" smtClean="0"/>
              <a:t>1845)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err="1" smtClean="0"/>
              <a:t>Lohengrin</a:t>
            </a:r>
            <a:r>
              <a:rPr lang="en-US" sz="1600" dirty="0" smtClean="0"/>
              <a:t> (1846-48, Weimar </a:t>
            </a:r>
            <a:r>
              <a:rPr lang="en-US" sz="1600" dirty="0"/>
              <a:t>premiere, </a:t>
            </a:r>
            <a:r>
              <a:rPr lang="en-US" sz="1600" dirty="0" smtClean="0"/>
              <a:t>1850)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3802" y="2895600"/>
            <a:ext cx="7772400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“Music Dramas”</a:t>
            </a:r>
          </a:p>
          <a:p>
            <a:endParaRPr lang="en-US" sz="1600" dirty="0" smtClean="0"/>
          </a:p>
          <a:p>
            <a:r>
              <a:rPr lang="en-US" sz="1600" i="1" dirty="0" smtClean="0"/>
              <a:t>Der Ring des </a:t>
            </a:r>
            <a:r>
              <a:rPr lang="en-US" sz="1600" i="1" dirty="0" err="1" smtClean="0"/>
              <a:t>Nibelungen</a:t>
            </a:r>
            <a:r>
              <a:rPr lang="en-US" sz="1600" dirty="0" smtClean="0"/>
              <a:t> (Tetralogy):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Das Rheingold</a:t>
            </a:r>
            <a:r>
              <a:rPr lang="en-US" sz="1600" dirty="0" smtClean="0"/>
              <a:t> (1853-54)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Die </a:t>
            </a:r>
            <a:r>
              <a:rPr lang="en-US" sz="1600" i="1" dirty="0" err="1" smtClean="0"/>
              <a:t>Walküre</a:t>
            </a:r>
            <a:r>
              <a:rPr lang="en-US" sz="1600" dirty="0" smtClean="0"/>
              <a:t> (1854-56)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Siegfried</a:t>
            </a:r>
            <a:r>
              <a:rPr lang="en-US" sz="1600" dirty="0" smtClean="0"/>
              <a:t>, Acts 1 &amp; 2 (1856-57)</a:t>
            </a:r>
          </a:p>
          <a:p>
            <a:r>
              <a:rPr lang="en-US" sz="1600" dirty="0" smtClean="0"/>
              <a:t>		 		</a:t>
            </a:r>
            <a:r>
              <a:rPr lang="en-US" sz="1600" i="1" dirty="0" smtClean="0"/>
              <a:t>Tristan und Isolde</a:t>
            </a:r>
            <a:r>
              <a:rPr lang="en-US" sz="1600" dirty="0" smtClean="0"/>
              <a:t> (1857-59)</a:t>
            </a:r>
            <a:endParaRPr lang="en-US" sz="1600" dirty="0"/>
          </a:p>
          <a:p>
            <a:r>
              <a:rPr lang="en-US" sz="1600" dirty="0" smtClean="0"/>
              <a:t>				</a:t>
            </a:r>
            <a:r>
              <a:rPr lang="en-US" sz="1600" i="1" dirty="0" smtClean="0"/>
              <a:t>Die Meistersinger von </a:t>
            </a:r>
            <a:r>
              <a:rPr lang="en-US" sz="1600" i="1" dirty="0" err="1" smtClean="0"/>
              <a:t>Nürnberg</a:t>
            </a:r>
            <a:r>
              <a:rPr lang="en-US" sz="1600" dirty="0" smtClean="0"/>
              <a:t> (1862-67)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Siegfried</a:t>
            </a:r>
            <a:r>
              <a:rPr lang="en-US" sz="1600" dirty="0" smtClean="0"/>
              <a:t>, Act 3 (1869-71)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err="1" smtClean="0"/>
              <a:t>Götterdämmerung</a:t>
            </a:r>
            <a:r>
              <a:rPr lang="en-US" sz="1600" i="1" dirty="0" smtClean="0"/>
              <a:t> </a:t>
            </a:r>
            <a:r>
              <a:rPr lang="en-US" sz="1600" dirty="0" smtClean="0"/>
              <a:t>(1869-74)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   				</a:t>
            </a:r>
            <a:r>
              <a:rPr lang="en-US" sz="1600" i="1" dirty="0" smtClean="0"/>
              <a:t>Parsifal</a:t>
            </a:r>
            <a:r>
              <a:rPr lang="en-US" sz="1600" dirty="0" smtClean="0"/>
              <a:t> (1878-81)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" y="2438400"/>
            <a:ext cx="842900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3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gner, Walkure, from Wotan's Farewell, 'der freier als ich, der Gott'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914400"/>
            <a:ext cx="813435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867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Wagner, </a:t>
            </a:r>
            <a:r>
              <a:rPr lang="en-US" i="1" dirty="0" smtClean="0"/>
              <a:t>Die </a:t>
            </a:r>
            <a:r>
              <a:rPr lang="en-US" i="1" dirty="0" err="1" smtClean="0"/>
              <a:t>Walküre</a:t>
            </a:r>
            <a:r>
              <a:rPr lang="en-US" dirty="0" smtClean="0"/>
              <a:t>, Act 3, “Wotan’s Farewell”</a:t>
            </a:r>
            <a:endParaRPr lang="en-US" dirty="0"/>
          </a:p>
          <a:p>
            <a:pPr algn="ctr"/>
            <a:r>
              <a:rPr lang="en-US" dirty="0" smtClean="0"/>
              <a:t>James Morris, Hildegard Behrens: the Metropolitan </a:t>
            </a:r>
            <a:r>
              <a:rPr lang="en-US" dirty="0"/>
              <a:t>Opera, </a:t>
            </a:r>
            <a:r>
              <a:rPr lang="en-US" dirty="0" smtClean="0"/>
              <a:t>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3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25880"/>
            <a:ext cx="2895600" cy="4260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867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The World as Will and Representation </a:t>
            </a:r>
          </a:p>
          <a:p>
            <a:pPr algn="ctr"/>
            <a:r>
              <a:rPr lang="en-US" sz="1600" dirty="0" smtClean="0"/>
              <a:t>(orig. 1819)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53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0" y="12954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“pessimistic”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099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3" y="990600"/>
            <a:ext cx="88392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6388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Wagner, </a:t>
            </a:r>
            <a:r>
              <a:rPr lang="en-US" i="1" dirty="0" smtClean="0"/>
              <a:t>Der </a:t>
            </a:r>
            <a:r>
              <a:rPr lang="en-US" i="1" dirty="0" err="1" smtClean="0"/>
              <a:t>fliegende</a:t>
            </a:r>
            <a:r>
              <a:rPr lang="en-US" i="1" dirty="0" smtClean="0"/>
              <a:t> </a:t>
            </a:r>
            <a:r>
              <a:rPr lang="en-US" i="1" dirty="0" err="1" smtClean="0"/>
              <a:t>Holländer</a:t>
            </a:r>
            <a:r>
              <a:rPr lang="en-US" dirty="0" smtClean="0"/>
              <a:t>, Sailor’s Chorus, Act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0" y="12954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“pessimistic”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Complex philosophy of a ruthless “will,” objectified in human beings, underpinning us all, driving us ever onward: desire, despair, distress</a:t>
            </a:r>
          </a:p>
        </p:txBody>
      </p:sp>
    </p:spTree>
    <p:extLst>
      <p:ext uri="{BB962C8B-B14F-4D97-AF65-F5344CB8AC3E}">
        <p14:creationId xmlns:p14="http://schemas.microsoft.com/office/powerpoint/2010/main" val="3879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0" y="1295400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“pessimistic”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Complex philosophy of a ruthless “will,” objectified in human beings, underpinning us all, driving us ever onward: desire, despair, distress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Only two temporary escape routes:</a:t>
            </a:r>
          </a:p>
          <a:p>
            <a:endParaRPr lang="en-US" sz="1600" dirty="0"/>
          </a:p>
          <a:p>
            <a:r>
              <a:rPr lang="en-US" sz="16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79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0" y="1295400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“pessimistic”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Complex philosophy of a ruthless “will,” objectified in human beings, underpinning us all, driving us ever onward: desire, despair, distress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Only two temporary escape routes:</a:t>
            </a:r>
          </a:p>
          <a:p>
            <a:endParaRPr lang="en-US" sz="1600" dirty="0"/>
          </a:p>
          <a:p>
            <a:r>
              <a:rPr lang="en-US" sz="1600" dirty="0" smtClean="0"/>
              <a:t>	renunciation of desire, becoming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non-conscious of the world and its 	problems</a:t>
            </a:r>
          </a:p>
          <a:p>
            <a:endParaRPr lang="en-US" sz="1600" dirty="0" smtClean="0"/>
          </a:p>
          <a:p>
            <a:r>
              <a:rPr lang="en-US" sz="1600" dirty="0"/>
              <a:t>	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79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880"/>
            <a:ext cx="3419061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Arthur Schopenhauer (1788-1860)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0" y="1295400"/>
            <a:ext cx="457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“pessimistic”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Complex philosophy of a ruthless “will,” objectified in human beings, underpinning us all, driving us ever onward: desire, despair, distress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Only two temporary escape routes:</a:t>
            </a:r>
          </a:p>
          <a:p>
            <a:endParaRPr lang="en-US" sz="1600" dirty="0"/>
          </a:p>
          <a:p>
            <a:r>
              <a:rPr lang="en-US" sz="1600" dirty="0" smtClean="0"/>
              <a:t>	renunciation of desire, becoming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non-conscious of the world and its 	problems</a:t>
            </a:r>
          </a:p>
          <a:p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music, the highest of the arts,</a:t>
            </a:r>
            <a:br>
              <a:rPr lang="en-US" sz="1600" dirty="0" smtClean="0"/>
            </a:br>
            <a:r>
              <a:rPr lang="en-US" sz="1600" dirty="0" smtClean="0"/>
              <a:t>	temporarily capable of 	contemplating the will itself, </a:t>
            </a:r>
          </a:p>
          <a:p>
            <a:r>
              <a:rPr lang="en-US" sz="1600" dirty="0" smtClean="0"/>
              <a:t>	accessing the inner essence of things—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a bodiless drive to the “thing-in-itself”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behind all reality</a:t>
            </a:r>
          </a:p>
        </p:txBody>
      </p:sp>
    </p:spTree>
    <p:extLst>
      <p:ext uri="{BB962C8B-B14F-4D97-AF65-F5344CB8AC3E}">
        <p14:creationId xmlns:p14="http://schemas.microsoft.com/office/powerpoint/2010/main" val="3879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04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premiere, 1843)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486401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Tone of moral </a:t>
            </a:r>
            <a:r>
              <a:rPr lang="en-US" sz="1400" dirty="0" smtClean="0"/>
              <a:t>earnestness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35552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04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premiere, 1843)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486401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Tone of moral earnestness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Writes the libretto himself (complete control)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8418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04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premiere, 1843)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486401"/>
            <a:ext cx="586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Tone of moral earnestness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Writes the libretto himself (complete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“Extremism”: starting to go beyond existing limits of sonority, intensity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8418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3200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1830s: French Grand Opera (Meyerbeer, </a:t>
            </a:r>
            <a:r>
              <a:rPr lang="en-US" sz="1200" dirty="0" err="1" smtClean="0">
                <a:solidFill>
                  <a:srgbClr val="FF0000"/>
                </a:solidFill>
              </a:rPr>
              <a:t>Halévy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1830s: Italian “bel canto” opera (Bellini, Donizetti)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498" y="4114800"/>
            <a:ext cx="6043301" cy="104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(sporadic, lesser works by minor composers </a:t>
            </a:r>
          </a:p>
          <a:p>
            <a:pPr algn="ctr"/>
            <a:r>
              <a:rPr lang="en-US" sz="1400" dirty="0" smtClean="0"/>
              <a:t>in the 1830s, but then:)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Wagner, </a:t>
            </a:r>
            <a:r>
              <a:rPr lang="en-US" sz="1600" i="1" dirty="0" smtClean="0"/>
              <a:t>Der </a:t>
            </a:r>
            <a:r>
              <a:rPr lang="en-US" sz="1600" i="1" dirty="0" err="1" smtClean="0"/>
              <a:t>fliegende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Holländer</a:t>
            </a:r>
            <a:r>
              <a:rPr lang="en-US" sz="1600" i="1" dirty="0" smtClean="0"/>
              <a:t> </a:t>
            </a:r>
            <a:r>
              <a:rPr lang="en-US" sz="1600" dirty="0" smtClean="0"/>
              <a:t>(1841, Dresden premiere, 1843)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2572898"/>
            <a:ext cx="0" cy="16181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486401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Tone of moral earnestness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Writes the libretto himself (complete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“Extremism”: starting to go beyond existing limits of sonority,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Overture: maximal contrast of exposition’s P and S (origins: Weber)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19498" y="754684"/>
            <a:ext cx="6043301" cy="1823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“German Romantic Operas”</a:t>
            </a:r>
            <a:endParaRPr lang="en-US" sz="1600" dirty="0"/>
          </a:p>
          <a:p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Der Freischütz </a:t>
            </a:r>
            <a:r>
              <a:rPr lang="en-US" sz="1600" dirty="0" smtClean="0"/>
              <a:t>(1821)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err="1" smtClean="0"/>
              <a:t>Euryanthe</a:t>
            </a:r>
            <a:r>
              <a:rPr lang="en-US" sz="1600" dirty="0" smtClean="0"/>
              <a:t> (1823)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Weber, </a:t>
            </a:r>
            <a:r>
              <a:rPr lang="en-US" sz="1600" i="1" dirty="0" smtClean="0"/>
              <a:t>Oberon</a:t>
            </a:r>
            <a:r>
              <a:rPr lang="en-US" sz="1600" dirty="0" smtClean="0"/>
              <a:t> (1826) – Weber’s death, 1826</a:t>
            </a:r>
          </a:p>
        </p:txBody>
      </p:sp>
    </p:spTree>
    <p:extLst>
      <p:ext uri="{BB962C8B-B14F-4D97-AF65-F5344CB8AC3E}">
        <p14:creationId xmlns:p14="http://schemas.microsoft.com/office/powerpoint/2010/main" val="8418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2691</Words>
  <Application>Microsoft Office PowerPoint</Application>
  <PresentationFormat>On-screen Show (4:3)</PresentationFormat>
  <Paragraphs>535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Faculty Support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92</cp:revision>
  <dcterms:created xsi:type="dcterms:W3CDTF">2016-01-15T14:34:57Z</dcterms:created>
  <dcterms:modified xsi:type="dcterms:W3CDTF">2019-02-10T15:56:08Z</dcterms:modified>
</cp:coreProperties>
</file>