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34" r:id="rId2"/>
    <p:sldId id="269" r:id="rId3"/>
    <p:sldId id="326" r:id="rId4"/>
    <p:sldId id="257" r:id="rId5"/>
    <p:sldId id="270" r:id="rId6"/>
    <p:sldId id="271" r:id="rId7"/>
    <p:sldId id="335" r:id="rId8"/>
    <p:sldId id="272" r:id="rId9"/>
    <p:sldId id="328" r:id="rId10"/>
    <p:sldId id="273" r:id="rId11"/>
    <p:sldId id="274" r:id="rId12"/>
    <p:sldId id="275" r:id="rId13"/>
    <p:sldId id="276" r:id="rId14"/>
    <p:sldId id="277" r:id="rId15"/>
    <p:sldId id="278" r:id="rId16"/>
    <p:sldId id="346" r:id="rId17"/>
    <p:sldId id="279" r:id="rId18"/>
    <p:sldId id="280" r:id="rId19"/>
    <p:sldId id="338" r:id="rId20"/>
    <p:sldId id="339" r:id="rId21"/>
    <p:sldId id="281" r:id="rId22"/>
    <p:sldId id="342" r:id="rId23"/>
    <p:sldId id="282" r:id="rId24"/>
    <p:sldId id="283" r:id="rId25"/>
    <p:sldId id="347" r:id="rId26"/>
    <p:sldId id="348" r:id="rId27"/>
    <p:sldId id="336" r:id="rId28"/>
    <p:sldId id="258" r:id="rId29"/>
    <p:sldId id="340" r:id="rId30"/>
    <p:sldId id="341" r:id="rId31"/>
    <p:sldId id="284" r:id="rId32"/>
    <p:sldId id="285" r:id="rId33"/>
    <p:sldId id="286" r:id="rId34"/>
    <p:sldId id="287" r:id="rId35"/>
    <p:sldId id="288" r:id="rId36"/>
    <p:sldId id="289" r:id="rId37"/>
    <p:sldId id="290" r:id="rId38"/>
    <p:sldId id="337" r:id="rId39"/>
    <p:sldId id="300" r:id="rId40"/>
    <p:sldId id="343" r:id="rId41"/>
    <p:sldId id="291" r:id="rId42"/>
    <p:sldId id="302" r:id="rId43"/>
    <p:sldId id="303" r:id="rId44"/>
    <p:sldId id="304" r:id="rId45"/>
    <p:sldId id="329" r:id="rId46"/>
    <p:sldId id="330" r:id="rId47"/>
    <p:sldId id="259" r:id="rId48"/>
    <p:sldId id="344" r:id="rId49"/>
    <p:sldId id="305" r:id="rId50"/>
    <p:sldId id="307" r:id="rId51"/>
    <p:sldId id="308" r:id="rId52"/>
    <p:sldId id="310" r:id="rId53"/>
    <p:sldId id="349" r:id="rId54"/>
    <p:sldId id="331" r:id="rId55"/>
    <p:sldId id="311" r:id="rId56"/>
    <p:sldId id="312" r:id="rId57"/>
    <p:sldId id="313" r:id="rId58"/>
    <p:sldId id="332" r:id="rId59"/>
    <p:sldId id="345" r:id="rId60"/>
    <p:sldId id="261" r:id="rId61"/>
    <p:sldId id="350" r:id="rId62"/>
    <p:sldId id="314" r:id="rId63"/>
    <p:sldId id="315" r:id="rId64"/>
    <p:sldId id="316" r:id="rId65"/>
    <p:sldId id="318" r:id="rId66"/>
    <p:sldId id="317" r:id="rId67"/>
    <p:sldId id="319" r:id="rId68"/>
    <p:sldId id="320" r:id="rId69"/>
    <p:sldId id="321" r:id="rId70"/>
    <p:sldId id="322" r:id="rId71"/>
    <p:sldId id="324" r:id="rId72"/>
    <p:sldId id="32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4"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33E7A-34DC-48CE-841B-BCBBA4A46AD8}" type="datetimeFigureOut">
              <a:rPr lang="en-US" smtClean="0"/>
              <a:t>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0570A-25F0-44DA-9A9D-53CCAC22F175}" type="slidenum">
              <a:rPr lang="en-US" smtClean="0"/>
              <a:t>‹#›</a:t>
            </a:fld>
            <a:endParaRPr lang="en-US"/>
          </a:p>
        </p:txBody>
      </p:sp>
    </p:spTree>
    <p:extLst>
      <p:ext uri="{BB962C8B-B14F-4D97-AF65-F5344CB8AC3E}">
        <p14:creationId xmlns:p14="http://schemas.microsoft.com/office/powerpoint/2010/main" val="340704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05BC5-4913-4452-9491-5225B79FBA4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315969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05BC5-4913-4452-9491-5225B79FBA4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284910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05BC5-4913-4452-9491-5225B79FBA4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26511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05BC5-4913-4452-9491-5225B79FBA4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347862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05BC5-4913-4452-9491-5225B79FBA4F}"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71565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05BC5-4913-4452-9491-5225B79FBA4F}"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225317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05BC5-4913-4452-9491-5225B79FBA4F}"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100579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05BC5-4913-4452-9491-5225B79FBA4F}"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347572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05BC5-4913-4452-9491-5225B79FBA4F}"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11212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05BC5-4913-4452-9491-5225B79FBA4F}"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198466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05BC5-4913-4452-9491-5225B79FBA4F}"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C6688-C113-46EE-BFB5-B0B30BD9564D}" type="slidenum">
              <a:rPr lang="en-US" smtClean="0"/>
              <a:t>‹#›</a:t>
            </a:fld>
            <a:endParaRPr lang="en-US"/>
          </a:p>
        </p:txBody>
      </p:sp>
    </p:spTree>
    <p:extLst>
      <p:ext uri="{BB962C8B-B14F-4D97-AF65-F5344CB8AC3E}">
        <p14:creationId xmlns:p14="http://schemas.microsoft.com/office/powerpoint/2010/main" val="2429223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05BC5-4913-4452-9491-5225B79FBA4F}" type="datetimeFigureOut">
              <a:rPr lang="en-US" smtClean="0"/>
              <a:t>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C6688-C113-46EE-BFB5-B0B30BD9564D}" type="slidenum">
              <a:rPr lang="en-US" smtClean="0"/>
              <a:t>‹#›</a:t>
            </a:fld>
            <a:endParaRPr lang="en-US"/>
          </a:p>
        </p:txBody>
      </p:sp>
    </p:spTree>
    <p:extLst>
      <p:ext uri="{BB962C8B-B14F-4D97-AF65-F5344CB8AC3E}">
        <p14:creationId xmlns:p14="http://schemas.microsoft.com/office/powerpoint/2010/main" val="4105362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9525000" cy="7162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30840" y="838200"/>
            <a:ext cx="2743200" cy="369332"/>
          </a:xfrm>
          <a:prstGeom prst="rect">
            <a:avLst/>
          </a:prstGeom>
          <a:noFill/>
        </p:spPr>
        <p:txBody>
          <a:bodyPr wrap="square" rtlCol="0">
            <a:spAutoFit/>
          </a:bodyPr>
          <a:lstStyle/>
          <a:p>
            <a:r>
              <a:rPr lang="en-US" b="1" dirty="0" smtClean="0"/>
              <a:t>The Symphony, 1830-1876</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82" y="1676400"/>
            <a:ext cx="2743200" cy="40085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1682097"/>
            <a:ext cx="3061280" cy="394530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050" y="1676400"/>
            <a:ext cx="2780232" cy="3975733"/>
          </a:xfrm>
          <a:prstGeom prst="rect">
            <a:avLst/>
          </a:prstGeom>
        </p:spPr>
      </p:pic>
    </p:spTree>
    <p:extLst>
      <p:ext uri="{BB962C8B-B14F-4D97-AF65-F5344CB8AC3E}">
        <p14:creationId xmlns:p14="http://schemas.microsoft.com/office/powerpoint/2010/main" val="306516085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097696"/>
            <a:ext cx="4070634" cy="5171555"/>
          </a:xfrm>
          <a:prstGeom prst="rect">
            <a:avLst/>
          </a:prstGeom>
        </p:spPr>
      </p:pic>
      <p:sp>
        <p:nvSpPr>
          <p:cNvPr id="9" name="TextBox 8"/>
          <p:cNvSpPr txBox="1"/>
          <p:nvPr/>
        </p:nvSpPr>
        <p:spPr>
          <a:xfrm>
            <a:off x="1748327" y="1260350"/>
            <a:ext cx="3200400" cy="1077218"/>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242481"/>
            <a:ext cx="4038600" cy="5182275"/>
          </a:xfrm>
          <a:prstGeom prst="rect">
            <a:avLst/>
          </a:prstGeom>
        </p:spPr>
      </p:pic>
      <p:sp>
        <p:nvSpPr>
          <p:cNvPr id="6" name="TextBox 5"/>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464" y="3124200"/>
            <a:ext cx="5423647" cy="3352800"/>
          </a:xfrm>
          <a:prstGeom prst="rect">
            <a:avLst/>
          </a:prstGeom>
        </p:spPr>
      </p:pic>
      <p:sp>
        <p:nvSpPr>
          <p:cNvPr id="8" name="TextBox 7"/>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338554"/>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612" y="3111601"/>
            <a:ext cx="2471420" cy="3530600"/>
          </a:xfrm>
          <a:prstGeom prst="rect">
            <a:avLst/>
          </a:prstGeom>
        </p:spPr>
      </p:pic>
      <p:sp>
        <p:nvSpPr>
          <p:cNvPr id="8" name="TextBox 7"/>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584775"/>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420" y="3352800"/>
            <a:ext cx="2546096" cy="3200400"/>
          </a:xfrm>
          <a:prstGeom prst="rect">
            <a:avLst/>
          </a:prstGeom>
        </p:spPr>
      </p:pic>
      <p:sp>
        <p:nvSpPr>
          <p:cNvPr id="8" name="TextBox 7"/>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err="1" smtClean="0"/>
              <a:t>huguenots</a:t>
            </a:r>
            <a:r>
              <a:rPr lang="en-US" sz="1600" dirty="0" smtClean="0"/>
              <a:t> (1836)</a:t>
            </a:r>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352800"/>
            <a:ext cx="2609315" cy="310745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922" y="4343400"/>
            <a:ext cx="3852199" cy="2381359"/>
          </a:xfrm>
          <a:prstGeom prst="rect">
            <a:avLst/>
          </a:prstGeom>
        </p:spPr>
      </p:pic>
      <p:sp>
        <p:nvSpPr>
          <p:cNvPr id="12" name="TextBox 11"/>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a:t>H</a:t>
            </a:r>
            <a:r>
              <a:rPr lang="en-US" sz="1600" i="1" dirty="0" smtClean="0"/>
              <a:t>uguenots</a:t>
            </a:r>
            <a:r>
              <a:rPr lang="en-US" sz="1600" dirty="0" smtClean="0"/>
              <a:t> (1836)</a:t>
            </a:r>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922" y="4343400"/>
            <a:ext cx="3852199" cy="2381359"/>
          </a:xfrm>
          <a:prstGeom prst="rect">
            <a:avLst/>
          </a:prstGeom>
        </p:spPr>
      </p:pic>
      <p:sp>
        <p:nvSpPr>
          <p:cNvPr id="12" name="TextBox 11"/>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
        <p:nvSpPr>
          <p:cNvPr id="4" name="TextBox 3"/>
          <p:cNvSpPr txBox="1"/>
          <p:nvPr/>
        </p:nvSpPr>
        <p:spPr>
          <a:xfrm>
            <a:off x="6162942" y="2953421"/>
            <a:ext cx="2743200" cy="461665"/>
          </a:xfrm>
          <a:prstGeom prst="rect">
            <a:avLst/>
          </a:prstGeom>
          <a:noFill/>
        </p:spPr>
        <p:txBody>
          <a:bodyPr wrap="square" rtlCol="0">
            <a:spAutoFit/>
          </a:bodyPr>
          <a:lstStyle/>
          <a:p>
            <a:pPr algn="ctr"/>
            <a:r>
              <a:rPr lang="en-US" sz="1200" i="1" dirty="0" smtClean="0">
                <a:solidFill>
                  <a:srgbClr val="FF0000"/>
                </a:solidFill>
              </a:rPr>
              <a:t>Huguenots: </a:t>
            </a:r>
            <a:r>
              <a:rPr lang="en-US" sz="1200" dirty="0" smtClean="0">
                <a:solidFill>
                  <a:srgbClr val="FF0000"/>
                </a:solidFill>
              </a:rPr>
              <a:t>“</a:t>
            </a:r>
            <a:r>
              <a:rPr lang="en-US" sz="1200" dirty="0" err="1" smtClean="0">
                <a:solidFill>
                  <a:srgbClr val="FF0000"/>
                </a:solidFill>
              </a:rPr>
              <a:t>Une</a:t>
            </a:r>
            <a:r>
              <a:rPr lang="en-US" sz="1200" dirty="0" smtClean="0">
                <a:solidFill>
                  <a:srgbClr val="FF0000"/>
                </a:solidFill>
              </a:rPr>
              <a:t> dame, noble et sage”</a:t>
            </a:r>
          </a:p>
          <a:p>
            <a:pPr algn="ctr"/>
            <a:r>
              <a:rPr lang="en-US" sz="1200" dirty="0" smtClean="0">
                <a:solidFill>
                  <a:srgbClr val="FF0000"/>
                </a:solidFill>
              </a:rPr>
              <a:t>(</a:t>
            </a:r>
            <a:r>
              <a:rPr lang="en-US" sz="1200" dirty="0" err="1" smtClean="0">
                <a:solidFill>
                  <a:srgbClr val="FF0000"/>
                </a:solidFill>
              </a:rPr>
              <a:t>Cavatine</a:t>
            </a:r>
            <a:r>
              <a:rPr lang="en-US" sz="1200" dirty="0" smtClean="0">
                <a:solidFill>
                  <a:srgbClr val="FF0000"/>
                </a:solidFill>
              </a:rPr>
              <a:t> </a:t>
            </a:r>
            <a:r>
              <a:rPr lang="en-US" sz="1200" dirty="0">
                <a:solidFill>
                  <a:srgbClr val="FF0000"/>
                </a:solidFill>
              </a:rPr>
              <a:t>du </a:t>
            </a:r>
            <a:r>
              <a:rPr lang="en-US" sz="1200" dirty="0" smtClean="0">
                <a:solidFill>
                  <a:srgbClr val="FF0000"/>
                </a:solidFill>
              </a:rPr>
              <a:t>page</a:t>
            </a:r>
            <a:r>
              <a:rPr lang="en-US" sz="1200" i="1" dirty="0" smtClean="0">
                <a:solidFill>
                  <a:srgbClr val="FF0000"/>
                </a:solidFill>
              </a:rPr>
              <a:t>)</a:t>
            </a:r>
            <a:endParaRPr lang="en-US" sz="1200" i="1" dirty="0">
              <a:solidFill>
                <a:srgbClr val="FF00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3352800"/>
            <a:ext cx="2609315" cy="3107457"/>
          </a:xfrm>
          <a:prstGeom prst="rect">
            <a:avLst/>
          </a:prstGeom>
        </p:spPr>
      </p:pic>
    </p:spTree>
    <p:extLst>
      <p:ext uri="{BB962C8B-B14F-4D97-AF65-F5344CB8AC3E}">
        <p14:creationId xmlns:p14="http://schemas.microsoft.com/office/powerpoint/2010/main" val="4590574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err="1" smtClean="0"/>
              <a:t>huguenots</a:t>
            </a:r>
            <a:r>
              <a:rPr lang="en-US" sz="1600" dirty="0" smtClean="0"/>
              <a:t> (1836)</a:t>
            </a:r>
            <a:endParaRPr lang="en-US" sz="1600" dirty="0"/>
          </a:p>
        </p:txBody>
      </p:sp>
      <p:sp>
        <p:nvSpPr>
          <p:cNvPr id="8" name="TextBox 7"/>
          <p:cNvSpPr txBox="1"/>
          <p:nvPr/>
        </p:nvSpPr>
        <p:spPr>
          <a:xfrm>
            <a:off x="667284" y="4343400"/>
            <a:ext cx="8134884" cy="369332"/>
          </a:xfrm>
          <a:prstGeom prst="rect">
            <a:avLst/>
          </a:prstGeom>
          <a:noFill/>
        </p:spPr>
        <p:txBody>
          <a:bodyPr wrap="square" rtlCol="0">
            <a:spAutoFit/>
          </a:bodyPr>
          <a:lstStyle/>
          <a:p>
            <a:r>
              <a:rPr lang="en-US" dirty="0" smtClean="0"/>
              <a:t>3.  Italian “bel canto” opera of the 1830s</a:t>
            </a:r>
          </a:p>
        </p:txBody>
      </p:sp>
      <p:sp>
        <p:nvSpPr>
          <p:cNvPr id="9" name="TextBox 8"/>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err="1" smtClean="0"/>
              <a:t>huguenots</a:t>
            </a:r>
            <a:r>
              <a:rPr lang="en-US" sz="1600" dirty="0" smtClean="0"/>
              <a:t> (1836)</a:t>
            </a:r>
            <a:endParaRPr lang="en-US" sz="1600" dirty="0"/>
          </a:p>
        </p:txBody>
      </p:sp>
      <p:sp>
        <p:nvSpPr>
          <p:cNvPr id="8" name="TextBox 7"/>
          <p:cNvSpPr txBox="1"/>
          <p:nvPr/>
        </p:nvSpPr>
        <p:spPr>
          <a:xfrm>
            <a:off x="667284" y="4343400"/>
            <a:ext cx="8134884" cy="369332"/>
          </a:xfrm>
          <a:prstGeom prst="rect">
            <a:avLst/>
          </a:prstGeom>
          <a:noFill/>
        </p:spPr>
        <p:txBody>
          <a:bodyPr wrap="square" rtlCol="0">
            <a:spAutoFit/>
          </a:bodyPr>
          <a:lstStyle/>
          <a:p>
            <a:r>
              <a:rPr lang="en-US" dirty="0" smtClean="0"/>
              <a:t>3.  Italian “bel canto” opera of the 1830s</a:t>
            </a:r>
          </a:p>
        </p:txBody>
      </p:sp>
      <p:sp>
        <p:nvSpPr>
          <p:cNvPr id="9" name="TextBox 8"/>
          <p:cNvSpPr txBox="1"/>
          <p:nvPr/>
        </p:nvSpPr>
        <p:spPr>
          <a:xfrm>
            <a:off x="1793905" y="4823608"/>
            <a:ext cx="4516452" cy="830997"/>
          </a:xfrm>
          <a:prstGeom prst="rect">
            <a:avLst/>
          </a:prstGeom>
          <a:noFill/>
        </p:spPr>
        <p:txBody>
          <a:bodyPr wrap="square" rtlCol="0">
            <a:spAutoFit/>
          </a:bodyPr>
          <a:lstStyle/>
          <a:p>
            <a:r>
              <a:rPr lang="en-US" sz="1600" dirty="0" smtClean="0"/>
              <a:t>Vincenzo Bellini, </a:t>
            </a:r>
            <a:r>
              <a:rPr lang="en-US" sz="1600" i="1" dirty="0" smtClean="0"/>
              <a:t>I </a:t>
            </a:r>
            <a:r>
              <a:rPr lang="en-US" sz="1600" i="1" dirty="0" err="1" smtClean="0"/>
              <a:t>Capuleti</a:t>
            </a:r>
            <a:r>
              <a:rPr lang="en-US" sz="1600" i="1" dirty="0" smtClean="0"/>
              <a:t> e I </a:t>
            </a:r>
            <a:r>
              <a:rPr lang="en-US" sz="1600" i="1" dirty="0" err="1" smtClean="0"/>
              <a:t>Montecchi</a:t>
            </a:r>
            <a:r>
              <a:rPr lang="en-US" sz="1600" dirty="0" smtClean="0"/>
              <a:t> (1830), </a:t>
            </a:r>
          </a:p>
          <a:p>
            <a:r>
              <a:rPr lang="en-US" sz="1600" dirty="0"/>
              <a:t> </a:t>
            </a:r>
            <a:r>
              <a:rPr lang="en-US" sz="1600" dirty="0" smtClean="0"/>
              <a:t>               </a:t>
            </a:r>
            <a:r>
              <a:rPr lang="en-US" sz="1600" i="1" dirty="0" smtClean="0"/>
              <a:t>La </a:t>
            </a:r>
            <a:r>
              <a:rPr lang="en-US" sz="1600" i="1" dirty="0" err="1" smtClean="0"/>
              <a:t>sonnambula</a:t>
            </a:r>
            <a:r>
              <a:rPr lang="en-US" sz="1600" i="1" dirty="0" smtClean="0"/>
              <a:t> </a:t>
            </a:r>
            <a:r>
              <a:rPr lang="en-US" sz="1600" dirty="0" smtClean="0"/>
              <a:t>(1831), </a:t>
            </a:r>
            <a:r>
              <a:rPr lang="en-US" sz="1600" i="1" dirty="0" smtClean="0"/>
              <a:t>Norma</a:t>
            </a:r>
            <a:r>
              <a:rPr lang="en-US" sz="1600" dirty="0" smtClean="0"/>
              <a:t> (1831)</a:t>
            </a:r>
          </a:p>
          <a:p>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35725"/>
            <a:ext cx="2724149" cy="3632199"/>
          </a:xfrm>
          <a:prstGeom prst="rect">
            <a:avLst/>
          </a:prstGeom>
        </p:spPr>
      </p:pic>
      <p:sp>
        <p:nvSpPr>
          <p:cNvPr id="10" name="TextBox 9"/>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err="1" smtClean="0"/>
              <a:t>huguenots</a:t>
            </a:r>
            <a:r>
              <a:rPr lang="en-US" sz="1600" dirty="0" smtClean="0"/>
              <a:t> (1836)</a:t>
            </a:r>
            <a:endParaRPr lang="en-US" sz="1600" dirty="0"/>
          </a:p>
        </p:txBody>
      </p:sp>
      <p:sp>
        <p:nvSpPr>
          <p:cNvPr id="8" name="TextBox 7"/>
          <p:cNvSpPr txBox="1"/>
          <p:nvPr/>
        </p:nvSpPr>
        <p:spPr>
          <a:xfrm>
            <a:off x="667284" y="4343400"/>
            <a:ext cx="8134884" cy="369332"/>
          </a:xfrm>
          <a:prstGeom prst="rect">
            <a:avLst/>
          </a:prstGeom>
          <a:noFill/>
        </p:spPr>
        <p:txBody>
          <a:bodyPr wrap="square" rtlCol="0">
            <a:spAutoFit/>
          </a:bodyPr>
          <a:lstStyle/>
          <a:p>
            <a:r>
              <a:rPr lang="en-US" dirty="0" smtClean="0"/>
              <a:t>3.  Italian “bel canto” opera of the 1830s</a:t>
            </a:r>
          </a:p>
        </p:txBody>
      </p:sp>
      <p:sp>
        <p:nvSpPr>
          <p:cNvPr id="9" name="TextBox 8"/>
          <p:cNvSpPr txBox="1"/>
          <p:nvPr/>
        </p:nvSpPr>
        <p:spPr>
          <a:xfrm>
            <a:off x="1793905" y="4823608"/>
            <a:ext cx="4516452" cy="830997"/>
          </a:xfrm>
          <a:prstGeom prst="rect">
            <a:avLst/>
          </a:prstGeom>
          <a:noFill/>
        </p:spPr>
        <p:txBody>
          <a:bodyPr wrap="square" rtlCol="0">
            <a:spAutoFit/>
          </a:bodyPr>
          <a:lstStyle/>
          <a:p>
            <a:r>
              <a:rPr lang="en-US" sz="1600" dirty="0" smtClean="0"/>
              <a:t>Vincenzo Bellini, </a:t>
            </a:r>
            <a:r>
              <a:rPr lang="en-US" sz="1600" i="1" dirty="0" smtClean="0"/>
              <a:t>I </a:t>
            </a:r>
            <a:r>
              <a:rPr lang="en-US" sz="1600" i="1" dirty="0" err="1" smtClean="0"/>
              <a:t>Capuleti</a:t>
            </a:r>
            <a:r>
              <a:rPr lang="en-US" sz="1600" i="1" dirty="0" smtClean="0"/>
              <a:t> e I </a:t>
            </a:r>
            <a:r>
              <a:rPr lang="en-US" sz="1600" i="1" dirty="0" err="1" smtClean="0"/>
              <a:t>Montecchi</a:t>
            </a:r>
            <a:r>
              <a:rPr lang="en-US" sz="1600" dirty="0" smtClean="0"/>
              <a:t> (1830), </a:t>
            </a:r>
          </a:p>
          <a:p>
            <a:r>
              <a:rPr lang="en-US" sz="1600" dirty="0"/>
              <a:t> </a:t>
            </a:r>
            <a:r>
              <a:rPr lang="en-US" sz="1600" dirty="0" smtClean="0"/>
              <a:t>               </a:t>
            </a:r>
            <a:r>
              <a:rPr lang="en-US" sz="1600" i="1" dirty="0" smtClean="0"/>
              <a:t>La </a:t>
            </a:r>
            <a:r>
              <a:rPr lang="en-US" sz="1600" i="1" dirty="0" err="1" smtClean="0"/>
              <a:t>sonnambula</a:t>
            </a:r>
            <a:r>
              <a:rPr lang="en-US" sz="1600" i="1" dirty="0" smtClean="0"/>
              <a:t> </a:t>
            </a:r>
            <a:r>
              <a:rPr lang="en-US" sz="1600" dirty="0" smtClean="0"/>
              <a:t>(1831), </a:t>
            </a:r>
            <a:r>
              <a:rPr lang="en-US" sz="1600" i="1" dirty="0" smtClean="0"/>
              <a:t>Norma</a:t>
            </a:r>
            <a:r>
              <a:rPr lang="en-US" sz="1600" dirty="0" smtClean="0"/>
              <a:t> (1831)</a:t>
            </a:r>
          </a:p>
          <a:p>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35725"/>
            <a:ext cx="2724149" cy="3632199"/>
          </a:xfrm>
          <a:prstGeom prst="rect">
            <a:avLst/>
          </a:prstGeom>
        </p:spPr>
      </p:pic>
      <p:sp>
        <p:nvSpPr>
          <p:cNvPr id="10" name="TextBox 9"/>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
        <p:nvSpPr>
          <p:cNvPr id="4" name="TextBox 3"/>
          <p:cNvSpPr txBox="1"/>
          <p:nvPr/>
        </p:nvSpPr>
        <p:spPr>
          <a:xfrm>
            <a:off x="1793905" y="5791200"/>
            <a:ext cx="2549495" cy="276999"/>
          </a:xfrm>
          <a:prstGeom prst="rect">
            <a:avLst/>
          </a:prstGeom>
          <a:noFill/>
        </p:spPr>
        <p:txBody>
          <a:bodyPr wrap="square" rtlCol="0">
            <a:spAutoFit/>
          </a:bodyPr>
          <a:lstStyle/>
          <a:p>
            <a:r>
              <a:rPr lang="en-US" sz="1200" i="1" dirty="0" err="1" smtClean="0">
                <a:solidFill>
                  <a:srgbClr val="FF0000"/>
                </a:solidFill>
              </a:rPr>
              <a:t>Sonnambula</a:t>
            </a:r>
            <a:r>
              <a:rPr lang="en-US" sz="1200" dirty="0" smtClean="0">
                <a:solidFill>
                  <a:srgbClr val="FF0000"/>
                </a:solidFill>
              </a:rPr>
              <a:t>, Duet, “</a:t>
            </a:r>
            <a:r>
              <a:rPr lang="en-US" sz="1200" dirty="0" err="1" smtClean="0">
                <a:solidFill>
                  <a:srgbClr val="FF0000"/>
                </a:solidFill>
              </a:rPr>
              <a:t>Scritti</a:t>
            </a:r>
            <a:r>
              <a:rPr lang="en-US" sz="1200" dirty="0" smtClean="0">
                <a:solidFill>
                  <a:srgbClr val="FF0000"/>
                </a:solidFill>
              </a:rPr>
              <a:t> </a:t>
            </a:r>
            <a:r>
              <a:rPr lang="en-US" sz="1200" dirty="0" err="1" smtClean="0">
                <a:solidFill>
                  <a:srgbClr val="FF0000"/>
                </a:solidFill>
              </a:rPr>
              <a:t>nel</a:t>
            </a:r>
            <a:r>
              <a:rPr lang="en-US" sz="1200" dirty="0" smtClean="0">
                <a:solidFill>
                  <a:srgbClr val="FF0000"/>
                </a:solidFill>
              </a:rPr>
              <a:t> </a:t>
            </a:r>
            <a:r>
              <a:rPr lang="en-US" sz="1200" dirty="0" err="1" smtClean="0">
                <a:solidFill>
                  <a:srgbClr val="FF0000"/>
                </a:solidFill>
              </a:rPr>
              <a:t>ciel</a:t>
            </a:r>
            <a:r>
              <a:rPr lang="en-US" sz="1200" dirty="0" smtClean="0">
                <a:solidFill>
                  <a:srgbClr val="FF0000"/>
                </a:solidFill>
              </a:rPr>
              <a:t>”</a:t>
            </a:r>
            <a:endParaRPr lang="en-US" sz="1200" dirty="0">
              <a:solidFill>
                <a:srgbClr val="FF0000"/>
              </a:solidFill>
            </a:endParaRPr>
          </a:p>
        </p:txBody>
      </p:sp>
    </p:spTree>
    <p:extLst>
      <p:ext uri="{BB962C8B-B14F-4D97-AF65-F5344CB8AC3E}">
        <p14:creationId xmlns:p14="http://schemas.microsoft.com/office/powerpoint/2010/main" val="33500991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639" y="874520"/>
            <a:ext cx="5029200" cy="369332"/>
          </a:xfrm>
          <a:prstGeom prst="rect">
            <a:avLst/>
          </a:prstGeom>
          <a:noFill/>
        </p:spPr>
        <p:txBody>
          <a:bodyPr wrap="square" rtlCol="0">
            <a:spAutoFit/>
          </a:bodyPr>
          <a:lstStyle/>
          <a:p>
            <a:r>
              <a:rPr lang="en-US" dirty="0" smtClean="0"/>
              <a:t>The Crisis of the 1830s?  The Great Age Now Gone?</a:t>
            </a:r>
            <a:endParaRPr lang="en-US" dirty="0"/>
          </a:p>
        </p:txBody>
      </p:sp>
      <p:sp>
        <p:nvSpPr>
          <p:cNvPr id="3" name="TextBox 2"/>
          <p:cNvSpPr txBox="1"/>
          <p:nvPr/>
        </p:nvSpPr>
        <p:spPr>
          <a:xfrm>
            <a:off x="2286000" y="2057400"/>
            <a:ext cx="4232661" cy="2585323"/>
          </a:xfrm>
          <a:prstGeom prst="rect">
            <a:avLst/>
          </a:prstGeom>
          <a:solidFill>
            <a:schemeClr val="bg2">
              <a:lumMod val="90000"/>
            </a:schemeClr>
          </a:solidFill>
          <a:ln w="76200">
            <a:solidFill>
              <a:schemeClr val="tx1"/>
            </a:solidFill>
          </a:ln>
        </p:spPr>
        <p:txBody>
          <a:bodyPr wrap="square" rtlCol="0">
            <a:spAutoFit/>
          </a:bodyPr>
          <a:lstStyle/>
          <a:p>
            <a:r>
              <a:rPr lang="en-US" dirty="0" smtClean="0"/>
              <a:t>Mozart			1791</a:t>
            </a:r>
          </a:p>
          <a:p>
            <a:endParaRPr lang="en-US" dirty="0"/>
          </a:p>
          <a:p>
            <a:r>
              <a:rPr lang="en-US" dirty="0" smtClean="0"/>
              <a:t>Haydn			1809</a:t>
            </a:r>
          </a:p>
          <a:p>
            <a:endParaRPr lang="en-US" dirty="0"/>
          </a:p>
          <a:p>
            <a:r>
              <a:rPr lang="en-US" dirty="0" smtClean="0"/>
              <a:t>Weber			1826</a:t>
            </a:r>
          </a:p>
          <a:p>
            <a:endParaRPr lang="en-US" dirty="0"/>
          </a:p>
          <a:p>
            <a:r>
              <a:rPr lang="en-US" dirty="0" smtClean="0"/>
              <a:t>Beethoven		1827</a:t>
            </a:r>
          </a:p>
          <a:p>
            <a:endParaRPr lang="en-US" dirty="0"/>
          </a:p>
          <a:p>
            <a:r>
              <a:rPr lang="en-US" dirty="0" smtClean="0"/>
              <a:t>Schubert			1828</a:t>
            </a:r>
          </a:p>
        </p:txBody>
      </p:sp>
    </p:spTree>
    <p:extLst>
      <p:ext uri="{BB962C8B-B14F-4D97-AF65-F5344CB8AC3E}">
        <p14:creationId xmlns:p14="http://schemas.microsoft.com/office/powerpoint/2010/main" val="13527760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err="1" smtClean="0"/>
              <a:t>huguenots</a:t>
            </a:r>
            <a:r>
              <a:rPr lang="en-US" sz="1600" dirty="0" smtClean="0"/>
              <a:t> (1836)</a:t>
            </a:r>
            <a:endParaRPr lang="en-US" sz="1600" dirty="0"/>
          </a:p>
        </p:txBody>
      </p:sp>
      <p:sp>
        <p:nvSpPr>
          <p:cNvPr id="8" name="TextBox 7"/>
          <p:cNvSpPr txBox="1"/>
          <p:nvPr/>
        </p:nvSpPr>
        <p:spPr>
          <a:xfrm>
            <a:off x="667284" y="4343400"/>
            <a:ext cx="8134884" cy="369332"/>
          </a:xfrm>
          <a:prstGeom prst="rect">
            <a:avLst/>
          </a:prstGeom>
          <a:noFill/>
        </p:spPr>
        <p:txBody>
          <a:bodyPr wrap="square" rtlCol="0">
            <a:spAutoFit/>
          </a:bodyPr>
          <a:lstStyle/>
          <a:p>
            <a:r>
              <a:rPr lang="en-US" dirty="0" smtClean="0"/>
              <a:t>3.  Italian “bel canto” opera of the 1830s</a:t>
            </a:r>
          </a:p>
        </p:txBody>
      </p:sp>
      <p:sp>
        <p:nvSpPr>
          <p:cNvPr id="9" name="TextBox 8"/>
          <p:cNvSpPr txBox="1"/>
          <p:nvPr/>
        </p:nvSpPr>
        <p:spPr>
          <a:xfrm>
            <a:off x="1793905" y="4823608"/>
            <a:ext cx="4516452" cy="830997"/>
          </a:xfrm>
          <a:prstGeom prst="rect">
            <a:avLst/>
          </a:prstGeom>
          <a:noFill/>
        </p:spPr>
        <p:txBody>
          <a:bodyPr wrap="square" rtlCol="0">
            <a:spAutoFit/>
          </a:bodyPr>
          <a:lstStyle/>
          <a:p>
            <a:r>
              <a:rPr lang="en-US" sz="1600" dirty="0" smtClean="0"/>
              <a:t>Vincenzo Bellini, </a:t>
            </a:r>
            <a:r>
              <a:rPr lang="en-US" sz="1600" i="1" dirty="0" smtClean="0"/>
              <a:t>I </a:t>
            </a:r>
            <a:r>
              <a:rPr lang="en-US" sz="1600" i="1" dirty="0" err="1" smtClean="0"/>
              <a:t>Capuleti</a:t>
            </a:r>
            <a:r>
              <a:rPr lang="en-US" sz="1600" i="1" dirty="0" smtClean="0"/>
              <a:t> e I </a:t>
            </a:r>
            <a:r>
              <a:rPr lang="en-US" sz="1600" i="1" dirty="0" err="1" smtClean="0"/>
              <a:t>Montecchi</a:t>
            </a:r>
            <a:r>
              <a:rPr lang="en-US" sz="1600" dirty="0" smtClean="0"/>
              <a:t> (1830), </a:t>
            </a:r>
          </a:p>
          <a:p>
            <a:r>
              <a:rPr lang="en-US" sz="1600" dirty="0"/>
              <a:t> </a:t>
            </a:r>
            <a:r>
              <a:rPr lang="en-US" sz="1600" dirty="0" smtClean="0"/>
              <a:t>               </a:t>
            </a:r>
            <a:r>
              <a:rPr lang="en-US" sz="1600" i="1" dirty="0" smtClean="0"/>
              <a:t>La </a:t>
            </a:r>
            <a:r>
              <a:rPr lang="en-US" sz="1600" i="1" dirty="0" err="1" smtClean="0"/>
              <a:t>sonnambula</a:t>
            </a:r>
            <a:r>
              <a:rPr lang="en-US" sz="1600" i="1" dirty="0" smtClean="0"/>
              <a:t> </a:t>
            </a:r>
            <a:r>
              <a:rPr lang="en-US" sz="1600" dirty="0" smtClean="0"/>
              <a:t>(1831), </a:t>
            </a:r>
            <a:r>
              <a:rPr lang="en-US" sz="1600" i="1" dirty="0" smtClean="0"/>
              <a:t>Norma</a:t>
            </a:r>
            <a:r>
              <a:rPr lang="en-US" sz="1600" dirty="0" smtClean="0"/>
              <a:t> (1831)</a:t>
            </a:r>
          </a:p>
          <a:p>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035725"/>
            <a:ext cx="2724149" cy="3632199"/>
          </a:xfrm>
          <a:prstGeom prst="rect">
            <a:avLst/>
          </a:prstGeom>
        </p:spPr>
      </p:pic>
      <p:sp>
        <p:nvSpPr>
          <p:cNvPr id="10" name="TextBox 9"/>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
        <p:nvSpPr>
          <p:cNvPr id="4" name="TextBox 3"/>
          <p:cNvSpPr txBox="1"/>
          <p:nvPr/>
        </p:nvSpPr>
        <p:spPr>
          <a:xfrm>
            <a:off x="1793905" y="5791200"/>
            <a:ext cx="4073495" cy="276999"/>
          </a:xfrm>
          <a:prstGeom prst="rect">
            <a:avLst/>
          </a:prstGeom>
          <a:noFill/>
        </p:spPr>
        <p:txBody>
          <a:bodyPr wrap="square" rtlCol="0">
            <a:spAutoFit/>
          </a:bodyPr>
          <a:lstStyle/>
          <a:p>
            <a:r>
              <a:rPr lang="en-US" sz="1200" i="1" dirty="0" err="1" smtClean="0">
                <a:solidFill>
                  <a:srgbClr val="FF0000"/>
                </a:solidFill>
              </a:rPr>
              <a:t>Sonnambula</a:t>
            </a:r>
            <a:r>
              <a:rPr lang="en-US" sz="1200" dirty="0" smtClean="0">
                <a:solidFill>
                  <a:srgbClr val="FF0000"/>
                </a:solidFill>
              </a:rPr>
              <a:t>, Aria, “Ah, non </a:t>
            </a:r>
            <a:r>
              <a:rPr lang="en-US" sz="1200" dirty="0" err="1" smtClean="0">
                <a:solidFill>
                  <a:srgbClr val="FF0000"/>
                </a:solidFill>
              </a:rPr>
              <a:t>credea</a:t>
            </a:r>
            <a:r>
              <a:rPr lang="en-US" sz="1200" dirty="0" smtClean="0">
                <a:solidFill>
                  <a:srgbClr val="FF0000"/>
                </a:solidFill>
              </a:rPr>
              <a:t> </a:t>
            </a:r>
            <a:r>
              <a:rPr lang="en-US" sz="1200" dirty="0" err="1" smtClean="0">
                <a:solidFill>
                  <a:srgbClr val="FF0000"/>
                </a:solidFill>
              </a:rPr>
              <a:t>mirarti</a:t>
            </a:r>
            <a:r>
              <a:rPr lang="en-US" sz="1200" dirty="0" smtClean="0">
                <a:solidFill>
                  <a:srgbClr val="FF0000"/>
                </a:solidFill>
              </a:rPr>
              <a:t>”</a:t>
            </a:r>
            <a:endParaRPr lang="en-US" sz="1200" dirty="0">
              <a:solidFill>
                <a:srgbClr val="FF0000"/>
              </a:solidFill>
            </a:endParaRPr>
          </a:p>
        </p:txBody>
      </p:sp>
    </p:spTree>
    <p:extLst>
      <p:ext uri="{BB962C8B-B14F-4D97-AF65-F5344CB8AC3E}">
        <p14:creationId xmlns:p14="http://schemas.microsoft.com/office/powerpoint/2010/main" val="18770573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4" name="TextBox 3"/>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err="1" smtClean="0"/>
              <a:t>huguenots</a:t>
            </a:r>
            <a:r>
              <a:rPr lang="en-US" sz="1600" dirty="0" smtClean="0"/>
              <a:t> (1836)</a:t>
            </a:r>
            <a:endParaRPr lang="en-US" sz="1600" dirty="0"/>
          </a:p>
        </p:txBody>
      </p:sp>
      <p:sp>
        <p:nvSpPr>
          <p:cNvPr id="8" name="TextBox 7"/>
          <p:cNvSpPr txBox="1"/>
          <p:nvPr/>
        </p:nvSpPr>
        <p:spPr>
          <a:xfrm>
            <a:off x="667284" y="4343400"/>
            <a:ext cx="8134884" cy="369332"/>
          </a:xfrm>
          <a:prstGeom prst="rect">
            <a:avLst/>
          </a:prstGeom>
          <a:noFill/>
        </p:spPr>
        <p:txBody>
          <a:bodyPr wrap="square" rtlCol="0">
            <a:spAutoFit/>
          </a:bodyPr>
          <a:lstStyle/>
          <a:p>
            <a:r>
              <a:rPr lang="en-US" dirty="0" smtClean="0"/>
              <a:t>3.  Italian “bel canto” opera of the 1830s</a:t>
            </a:r>
          </a:p>
        </p:txBody>
      </p:sp>
      <p:sp>
        <p:nvSpPr>
          <p:cNvPr id="9" name="TextBox 8"/>
          <p:cNvSpPr txBox="1"/>
          <p:nvPr/>
        </p:nvSpPr>
        <p:spPr>
          <a:xfrm>
            <a:off x="1793905" y="4823608"/>
            <a:ext cx="4516452" cy="1569660"/>
          </a:xfrm>
          <a:prstGeom prst="rect">
            <a:avLst/>
          </a:prstGeom>
          <a:noFill/>
        </p:spPr>
        <p:txBody>
          <a:bodyPr wrap="square" rtlCol="0">
            <a:spAutoFit/>
          </a:bodyPr>
          <a:lstStyle/>
          <a:p>
            <a:r>
              <a:rPr lang="en-US" sz="1600" dirty="0" smtClean="0"/>
              <a:t>Vincenzo Bellini, </a:t>
            </a:r>
            <a:r>
              <a:rPr lang="en-US" sz="1600" i="1" dirty="0" smtClean="0"/>
              <a:t>I </a:t>
            </a:r>
            <a:r>
              <a:rPr lang="en-US" sz="1600" i="1" dirty="0" err="1" smtClean="0"/>
              <a:t>Capuleti</a:t>
            </a:r>
            <a:r>
              <a:rPr lang="en-US" sz="1600" i="1" dirty="0" smtClean="0"/>
              <a:t> e I </a:t>
            </a:r>
            <a:r>
              <a:rPr lang="en-US" sz="1600" i="1" dirty="0" err="1" smtClean="0"/>
              <a:t>Montecchi</a:t>
            </a:r>
            <a:r>
              <a:rPr lang="en-US" sz="1600" dirty="0" smtClean="0"/>
              <a:t> (1830), </a:t>
            </a:r>
          </a:p>
          <a:p>
            <a:r>
              <a:rPr lang="en-US" sz="1600" dirty="0"/>
              <a:t> </a:t>
            </a:r>
            <a:r>
              <a:rPr lang="en-US" sz="1600" dirty="0" smtClean="0"/>
              <a:t>               </a:t>
            </a:r>
            <a:r>
              <a:rPr lang="en-US" sz="1600" i="1" dirty="0" smtClean="0"/>
              <a:t>La </a:t>
            </a:r>
            <a:r>
              <a:rPr lang="en-US" sz="1600" i="1" dirty="0" err="1" smtClean="0"/>
              <a:t>sonnambula</a:t>
            </a:r>
            <a:r>
              <a:rPr lang="en-US" sz="1600" i="1" dirty="0" smtClean="0"/>
              <a:t> </a:t>
            </a:r>
            <a:r>
              <a:rPr lang="en-US" sz="1600" dirty="0" smtClean="0"/>
              <a:t>(1831), </a:t>
            </a:r>
            <a:r>
              <a:rPr lang="en-US" sz="1600" i="1" dirty="0" smtClean="0"/>
              <a:t>Norma</a:t>
            </a:r>
            <a:r>
              <a:rPr lang="en-US" sz="1600" dirty="0" smtClean="0"/>
              <a:t> (1831)</a:t>
            </a:r>
          </a:p>
          <a:p>
            <a:endParaRPr lang="en-US" sz="1600" dirty="0"/>
          </a:p>
          <a:p>
            <a:r>
              <a:rPr lang="en-US" sz="1600" dirty="0" smtClean="0"/>
              <a:t>Gaetano Donizetti, </a:t>
            </a:r>
            <a:r>
              <a:rPr lang="en-US" sz="1600" i="1" dirty="0" smtClean="0"/>
              <a:t>Anna </a:t>
            </a:r>
            <a:r>
              <a:rPr lang="en-US" sz="1600" i="1" dirty="0" err="1" smtClean="0"/>
              <a:t>Bolena</a:t>
            </a:r>
            <a:r>
              <a:rPr lang="en-US" sz="1600" i="1" dirty="0" smtClean="0"/>
              <a:t> </a:t>
            </a:r>
            <a:r>
              <a:rPr lang="en-US" sz="1600" dirty="0" smtClean="0"/>
              <a:t>(1830), </a:t>
            </a:r>
          </a:p>
          <a:p>
            <a:r>
              <a:rPr lang="en-US" sz="1600" dirty="0"/>
              <a:t> </a:t>
            </a:r>
            <a:r>
              <a:rPr lang="en-US" sz="1600" dirty="0" smtClean="0"/>
              <a:t>                </a:t>
            </a:r>
            <a:r>
              <a:rPr lang="en-US" sz="1600" i="1" dirty="0" err="1" smtClean="0"/>
              <a:t>L’elisir</a:t>
            </a:r>
            <a:r>
              <a:rPr lang="en-US" sz="1600" i="1" dirty="0" smtClean="0"/>
              <a:t> </a:t>
            </a:r>
            <a:r>
              <a:rPr lang="en-US" sz="1600" i="1" dirty="0" err="1" smtClean="0"/>
              <a:t>d’amore</a:t>
            </a:r>
            <a:r>
              <a:rPr lang="en-US" sz="1600" dirty="0" smtClean="0"/>
              <a:t> (1832), </a:t>
            </a:r>
          </a:p>
          <a:p>
            <a:r>
              <a:rPr lang="en-US" sz="1600" dirty="0"/>
              <a:t> </a:t>
            </a:r>
            <a:r>
              <a:rPr lang="en-US" sz="1600" dirty="0" smtClean="0"/>
              <a:t>                </a:t>
            </a:r>
            <a:r>
              <a:rPr lang="en-US" sz="1600" i="1" dirty="0" smtClean="0"/>
              <a:t>Lucia de Lammermoor</a:t>
            </a:r>
            <a:r>
              <a:rPr lang="en-US" sz="1600" dirty="0" smtClean="0"/>
              <a:t> (1835)</a:t>
            </a:r>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034" y="3810000"/>
            <a:ext cx="2886075" cy="2886075"/>
          </a:xfrm>
          <a:prstGeom prst="rect">
            <a:avLst/>
          </a:prstGeom>
        </p:spPr>
      </p:pic>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4" name="TextBox 3"/>
          <p:cNvSpPr txBox="1"/>
          <p:nvPr/>
        </p:nvSpPr>
        <p:spPr>
          <a:xfrm>
            <a:off x="1748327" y="1260350"/>
            <a:ext cx="3200400" cy="1323439"/>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a:p>
            <a:r>
              <a:rPr lang="en-US" sz="1600" dirty="0" smtClean="0"/>
              <a:t>Friedrich </a:t>
            </a:r>
            <a:r>
              <a:rPr lang="en-US" sz="1600" dirty="0" err="1" smtClean="0"/>
              <a:t>Kalkbrenner</a:t>
            </a:r>
            <a:endParaRPr lang="en-US" sz="1600" dirty="0" smtClean="0"/>
          </a:p>
          <a:p>
            <a:r>
              <a:rPr lang="en-US" sz="1600" dirty="0" smtClean="0"/>
              <a:t>Johann Peter </a:t>
            </a:r>
            <a:r>
              <a:rPr lang="en-US" sz="1600" dirty="0" err="1" smtClean="0"/>
              <a:t>Pixis</a:t>
            </a:r>
            <a:endParaRPr lang="en-US" sz="1600" dirty="0"/>
          </a:p>
        </p:txBody>
      </p:sp>
      <p:sp>
        <p:nvSpPr>
          <p:cNvPr id="5" name="TextBox 4"/>
          <p:cNvSpPr txBox="1"/>
          <p:nvPr/>
        </p:nvSpPr>
        <p:spPr>
          <a:xfrm>
            <a:off x="646632" y="2587075"/>
            <a:ext cx="8134884" cy="369332"/>
          </a:xfrm>
          <a:prstGeom prst="rect">
            <a:avLst/>
          </a:prstGeom>
          <a:noFill/>
        </p:spPr>
        <p:txBody>
          <a:bodyPr wrap="square" rtlCol="0">
            <a:spAutoFit/>
          </a:bodyPr>
          <a:lstStyle/>
          <a:p>
            <a:r>
              <a:rPr lang="en-US" dirty="0" smtClean="0"/>
              <a:t>2.  French “grand opera” (large-scale, 5-act spectacles; “big business”) </a:t>
            </a:r>
          </a:p>
        </p:txBody>
      </p:sp>
      <p:sp>
        <p:nvSpPr>
          <p:cNvPr id="6" name="TextBox 5"/>
          <p:cNvSpPr txBox="1"/>
          <p:nvPr/>
        </p:nvSpPr>
        <p:spPr>
          <a:xfrm>
            <a:off x="1748327" y="3147208"/>
            <a:ext cx="4516452" cy="1077218"/>
          </a:xfrm>
          <a:prstGeom prst="rect">
            <a:avLst/>
          </a:prstGeom>
          <a:noFill/>
        </p:spPr>
        <p:txBody>
          <a:bodyPr wrap="square" rtlCol="0">
            <a:spAutoFit/>
          </a:bodyPr>
          <a:lstStyle/>
          <a:p>
            <a:r>
              <a:rPr lang="en-US" sz="1600" dirty="0" smtClean="0"/>
              <a:t>Daniel-Fran</a:t>
            </a:r>
            <a:r>
              <a:rPr lang="az-Cyrl-AZ" sz="1600" dirty="0" smtClean="0"/>
              <a:t>ҫ</a:t>
            </a:r>
            <a:r>
              <a:rPr lang="en-US" sz="1600" dirty="0" err="1" smtClean="0"/>
              <a:t>ois</a:t>
            </a:r>
            <a:r>
              <a:rPr lang="en-US" sz="1600" dirty="0" smtClean="0"/>
              <a:t> Auber, </a:t>
            </a:r>
            <a:r>
              <a:rPr lang="en-US" sz="1600" i="1" dirty="0" smtClean="0"/>
              <a:t>La </a:t>
            </a:r>
            <a:r>
              <a:rPr lang="en-US" sz="1600" i="1" dirty="0" err="1" smtClean="0"/>
              <a:t>muette</a:t>
            </a:r>
            <a:r>
              <a:rPr lang="en-US" sz="1600" i="1" dirty="0" smtClean="0"/>
              <a:t> de Portici </a:t>
            </a:r>
            <a:r>
              <a:rPr lang="en-US" sz="1600" dirty="0" smtClean="0"/>
              <a:t>(1828)</a:t>
            </a:r>
          </a:p>
          <a:p>
            <a:r>
              <a:rPr lang="en-US" sz="1600" dirty="0" err="1" smtClean="0"/>
              <a:t>Gioachino</a:t>
            </a:r>
            <a:r>
              <a:rPr lang="en-US" sz="1600" dirty="0" smtClean="0"/>
              <a:t> Rossini, </a:t>
            </a:r>
            <a:r>
              <a:rPr lang="en-US" sz="1600" i="1" dirty="0" smtClean="0"/>
              <a:t>Guillaume Tell</a:t>
            </a:r>
            <a:r>
              <a:rPr lang="en-US" sz="1600" dirty="0" smtClean="0"/>
              <a:t> (1829)</a:t>
            </a:r>
          </a:p>
          <a:p>
            <a:r>
              <a:rPr lang="en-US" sz="1600" dirty="0" smtClean="0"/>
              <a:t>Giacomo Meyerbeer, </a:t>
            </a:r>
            <a:r>
              <a:rPr lang="en-US" sz="1600" i="1" dirty="0" smtClean="0"/>
              <a:t>Robert le </a:t>
            </a:r>
            <a:r>
              <a:rPr lang="en-US" sz="1600" i="1" dirty="0" err="1" smtClean="0"/>
              <a:t>diable</a:t>
            </a:r>
            <a:r>
              <a:rPr lang="en-US" sz="1600" i="1" dirty="0" smtClean="0"/>
              <a:t> </a:t>
            </a:r>
            <a:r>
              <a:rPr lang="en-US" sz="1600" dirty="0" smtClean="0"/>
              <a:t>(1831), </a:t>
            </a:r>
          </a:p>
          <a:p>
            <a:r>
              <a:rPr lang="en-US" sz="1600" i="1" dirty="0"/>
              <a:t> </a:t>
            </a:r>
            <a:r>
              <a:rPr lang="en-US" sz="1600" i="1" dirty="0" smtClean="0"/>
              <a:t>                Les </a:t>
            </a:r>
            <a:r>
              <a:rPr lang="en-US" sz="1600" i="1" dirty="0" err="1" smtClean="0"/>
              <a:t>huguenots</a:t>
            </a:r>
            <a:r>
              <a:rPr lang="en-US" sz="1600" dirty="0" smtClean="0"/>
              <a:t> (1836)</a:t>
            </a:r>
            <a:endParaRPr lang="en-US" sz="1600" dirty="0"/>
          </a:p>
        </p:txBody>
      </p:sp>
      <p:sp>
        <p:nvSpPr>
          <p:cNvPr id="8" name="TextBox 7"/>
          <p:cNvSpPr txBox="1"/>
          <p:nvPr/>
        </p:nvSpPr>
        <p:spPr>
          <a:xfrm>
            <a:off x="667284" y="4343400"/>
            <a:ext cx="8134884" cy="369332"/>
          </a:xfrm>
          <a:prstGeom prst="rect">
            <a:avLst/>
          </a:prstGeom>
          <a:noFill/>
        </p:spPr>
        <p:txBody>
          <a:bodyPr wrap="square" rtlCol="0">
            <a:spAutoFit/>
          </a:bodyPr>
          <a:lstStyle/>
          <a:p>
            <a:r>
              <a:rPr lang="en-US" dirty="0" smtClean="0"/>
              <a:t>3.  Italian “bel canto” opera of the 1830s</a:t>
            </a:r>
          </a:p>
        </p:txBody>
      </p:sp>
      <p:sp>
        <p:nvSpPr>
          <p:cNvPr id="9" name="TextBox 8"/>
          <p:cNvSpPr txBox="1"/>
          <p:nvPr/>
        </p:nvSpPr>
        <p:spPr>
          <a:xfrm>
            <a:off x="1793905" y="4823608"/>
            <a:ext cx="4516452" cy="1569660"/>
          </a:xfrm>
          <a:prstGeom prst="rect">
            <a:avLst/>
          </a:prstGeom>
          <a:noFill/>
        </p:spPr>
        <p:txBody>
          <a:bodyPr wrap="square" rtlCol="0">
            <a:spAutoFit/>
          </a:bodyPr>
          <a:lstStyle/>
          <a:p>
            <a:r>
              <a:rPr lang="en-US" sz="1600" dirty="0" smtClean="0"/>
              <a:t>Vincenzo Bellini, </a:t>
            </a:r>
            <a:r>
              <a:rPr lang="en-US" sz="1600" i="1" dirty="0" smtClean="0"/>
              <a:t>I </a:t>
            </a:r>
            <a:r>
              <a:rPr lang="en-US" sz="1600" i="1" dirty="0" err="1" smtClean="0"/>
              <a:t>Capuleti</a:t>
            </a:r>
            <a:r>
              <a:rPr lang="en-US" sz="1600" i="1" dirty="0" smtClean="0"/>
              <a:t> e I </a:t>
            </a:r>
            <a:r>
              <a:rPr lang="en-US" sz="1600" i="1" dirty="0" err="1" smtClean="0"/>
              <a:t>Montecchi</a:t>
            </a:r>
            <a:r>
              <a:rPr lang="en-US" sz="1600" dirty="0" smtClean="0"/>
              <a:t> (1830), </a:t>
            </a:r>
          </a:p>
          <a:p>
            <a:r>
              <a:rPr lang="en-US" sz="1600" dirty="0"/>
              <a:t> </a:t>
            </a:r>
            <a:r>
              <a:rPr lang="en-US" sz="1600" dirty="0" smtClean="0"/>
              <a:t>               </a:t>
            </a:r>
            <a:r>
              <a:rPr lang="en-US" sz="1600" i="1" dirty="0" smtClean="0"/>
              <a:t>La </a:t>
            </a:r>
            <a:r>
              <a:rPr lang="en-US" sz="1600" i="1" dirty="0" err="1" smtClean="0"/>
              <a:t>sonnambula</a:t>
            </a:r>
            <a:r>
              <a:rPr lang="en-US" sz="1600" i="1" dirty="0" smtClean="0"/>
              <a:t> </a:t>
            </a:r>
            <a:r>
              <a:rPr lang="en-US" sz="1600" dirty="0" smtClean="0"/>
              <a:t>(1831), </a:t>
            </a:r>
            <a:r>
              <a:rPr lang="en-US" sz="1600" i="1" dirty="0" smtClean="0"/>
              <a:t>Norma</a:t>
            </a:r>
            <a:r>
              <a:rPr lang="en-US" sz="1600" dirty="0" smtClean="0"/>
              <a:t> (1831)</a:t>
            </a:r>
          </a:p>
          <a:p>
            <a:endParaRPr lang="en-US" sz="1600" dirty="0"/>
          </a:p>
          <a:p>
            <a:r>
              <a:rPr lang="en-US" sz="1600" dirty="0" smtClean="0"/>
              <a:t>Gaetano Donizetti, </a:t>
            </a:r>
            <a:r>
              <a:rPr lang="en-US" sz="1600" i="1" dirty="0" smtClean="0"/>
              <a:t>Anna </a:t>
            </a:r>
            <a:r>
              <a:rPr lang="en-US" sz="1600" i="1" dirty="0" err="1" smtClean="0"/>
              <a:t>Bolena</a:t>
            </a:r>
            <a:r>
              <a:rPr lang="en-US" sz="1600" i="1" dirty="0" smtClean="0"/>
              <a:t> </a:t>
            </a:r>
            <a:r>
              <a:rPr lang="en-US" sz="1600" dirty="0" smtClean="0"/>
              <a:t>(1830), </a:t>
            </a:r>
          </a:p>
          <a:p>
            <a:r>
              <a:rPr lang="en-US" sz="1600" dirty="0"/>
              <a:t> </a:t>
            </a:r>
            <a:r>
              <a:rPr lang="en-US" sz="1600" dirty="0" smtClean="0"/>
              <a:t>                </a:t>
            </a:r>
            <a:r>
              <a:rPr lang="en-US" sz="1600" i="1" dirty="0" err="1" smtClean="0"/>
              <a:t>L’elisir</a:t>
            </a:r>
            <a:r>
              <a:rPr lang="en-US" sz="1600" i="1" dirty="0" smtClean="0"/>
              <a:t> </a:t>
            </a:r>
            <a:r>
              <a:rPr lang="en-US" sz="1600" i="1" dirty="0" err="1" smtClean="0"/>
              <a:t>d’amore</a:t>
            </a:r>
            <a:r>
              <a:rPr lang="en-US" sz="1600" dirty="0" smtClean="0"/>
              <a:t> (1832), </a:t>
            </a:r>
          </a:p>
          <a:p>
            <a:r>
              <a:rPr lang="en-US" sz="1600" dirty="0"/>
              <a:t> </a:t>
            </a:r>
            <a:r>
              <a:rPr lang="en-US" sz="1600" dirty="0" smtClean="0"/>
              <a:t>                </a:t>
            </a:r>
            <a:r>
              <a:rPr lang="en-US" sz="1600" i="1" dirty="0" smtClean="0"/>
              <a:t>Lucia de Lammermoor</a:t>
            </a:r>
            <a:r>
              <a:rPr lang="en-US" sz="1600" dirty="0" smtClean="0"/>
              <a:t> (1835)</a:t>
            </a:r>
            <a:endParaRPr lang="en-US" sz="16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034" y="3810000"/>
            <a:ext cx="2886075" cy="2886075"/>
          </a:xfrm>
          <a:prstGeom prst="rect">
            <a:avLst/>
          </a:prstGeom>
        </p:spPr>
      </p:pic>
      <p:sp>
        <p:nvSpPr>
          <p:cNvPr id="10" name="TextBox 9"/>
          <p:cNvSpPr txBox="1"/>
          <p:nvPr/>
        </p:nvSpPr>
        <p:spPr>
          <a:xfrm>
            <a:off x="3124200" y="6393268"/>
            <a:ext cx="2667000" cy="276999"/>
          </a:xfrm>
          <a:prstGeom prst="rect">
            <a:avLst/>
          </a:prstGeom>
          <a:noFill/>
        </p:spPr>
        <p:txBody>
          <a:bodyPr wrap="square" rtlCol="0">
            <a:spAutoFit/>
          </a:bodyPr>
          <a:lstStyle/>
          <a:p>
            <a:r>
              <a:rPr lang="en-US" sz="1200" i="1" dirty="0" smtClean="0">
                <a:solidFill>
                  <a:srgbClr val="FF0000"/>
                </a:solidFill>
              </a:rPr>
              <a:t>Sextet, </a:t>
            </a:r>
            <a:r>
              <a:rPr lang="en-US" sz="1200" dirty="0" smtClean="0">
                <a:solidFill>
                  <a:srgbClr val="FF0000"/>
                </a:solidFill>
              </a:rPr>
              <a:t>“Chi me </a:t>
            </a:r>
            <a:r>
              <a:rPr lang="en-US" sz="1200" dirty="0" err="1" smtClean="0">
                <a:solidFill>
                  <a:srgbClr val="FF0000"/>
                </a:solidFill>
              </a:rPr>
              <a:t>frena</a:t>
            </a:r>
            <a:r>
              <a:rPr lang="en-US" sz="1200" dirty="0" smtClean="0">
                <a:solidFill>
                  <a:srgbClr val="FF0000"/>
                </a:solidFill>
              </a:rPr>
              <a:t> in </a:t>
            </a:r>
            <a:r>
              <a:rPr lang="en-US" sz="1200" dirty="0" err="1" smtClean="0">
                <a:solidFill>
                  <a:srgbClr val="FF0000"/>
                </a:solidFill>
              </a:rPr>
              <a:t>tal</a:t>
            </a:r>
            <a:r>
              <a:rPr lang="en-US" sz="1200" dirty="0" smtClean="0">
                <a:solidFill>
                  <a:srgbClr val="FF0000"/>
                </a:solidFill>
              </a:rPr>
              <a:t> </a:t>
            </a:r>
            <a:r>
              <a:rPr lang="en-US" sz="1200" dirty="0" err="1" smtClean="0">
                <a:solidFill>
                  <a:srgbClr val="FF0000"/>
                </a:solidFill>
              </a:rPr>
              <a:t>momento</a:t>
            </a:r>
            <a:r>
              <a:rPr lang="en-US" sz="1200" dirty="0" smtClean="0">
                <a:solidFill>
                  <a:srgbClr val="FF0000"/>
                </a:solidFill>
              </a:rPr>
              <a:t>”</a:t>
            </a:r>
            <a:endParaRPr lang="en-US" sz="1200" dirty="0">
              <a:solidFill>
                <a:srgbClr val="FF0000"/>
              </a:solidFill>
            </a:endParaRPr>
          </a:p>
        </p:txBody>
      </p:sp>
    </p:spTree>
    <p:extLst>
      <p:ext uri="{BB962C8B-B14F-4D97-AF65-F5344CB8AC3E}">
        <p14:creationId xmlns:p14="http://schemas.microsoft.com/office/powerpoint/2010/main" val="1079545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Tree>
    <p:extLst>
      <p:ext uri="{BB962C8B-B14F-4D97-AF65-F5344CB8AC3E}">
        <p14:creationId xmlns:p14="http://schemas.microsoft.com/office/powerpoint/2010/main" val="410391941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endParaRPr lang="en-US" dirty="0"/>
          </a:p>
        </p:txBody>
      </p:sp>
    </p:spTree>
    <p:extLst>
      <p:ext uri="{BB962C8B-B14F-4D97-AF65-F5344CB8AC3E}">
        <p14:creationId xmlns:p14="http://schemas.microsoft.com/office/powerpoint/2010/main" val="40977059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endParaRPr lang="en-US" dirty="0"/>
          </a:p>
        </p:txBody>
      </p:sp>
      <p:sp>
        <p:nvSpPr>
          <p:cNvPr id="4" name="TextBox 3"/>
          <p:cNvSpPr txBox="1"/>
          <p:nvPr/>
        </p:nvSpPr>
        <p:spPr>
          <a:xfrm>
            <a:off x="1581150" y="2590800"/>
            <a:ext cx="5867400" cy="923330"/>
          </a:xfrm>
          <a:prstGeom prst="rect">
            <a:avLst/>
          </a:prstGeom>
          <a:noFill/>
        </p:spPr>
        <p:txBody>
          <a:bodyPr wrap="square" rtlCol="0">
            <a:spAutoFit/>
          </a:bodyPr>
          <a:lstStyle/>
          <a:p>
            <a:pPr algn="ctr"/>
            <a:r>
              <a:rPr lang="en-US" dirty="0" smtClean="0"/>
              <a:t>Music “historicism”</a:t>
            </a:r>
          </a:p>
          <a:p>
            <a:pPr algn="ctr"/>
            <a:endParaRPr lang="en-US" dirty="0"/>
          </a:p>
          <a:p>
            <a:pPr algn="ctr"/>
            <a:r>
              <a:rPr lang="en-US" dirty="0"/>
              <a:t>R</a:t>
            </a:r>
            <a:r>
              <a:rPr lang="en-US" dirty="0" smtClean="0"/>
              <a:t>eaching back to explore and cherish a much-esteemed past</a:t>
            </a:r>
            <a:endParaRPr lang="en-US" dirty="0"/>
          </a:p>
        </p:txBody>
      </p:sp>
    </p:spTree>
    <p:extLst>
      <p:ext uri="{BB962C8B-B14F-4D97-AF65-F5344CB8AC3E}">
        <p14:creationId xmlns:p14="http://schemas.microsoft.com/office/powerpoint/2010/main" val="320006722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5" name="TextBox 4"/>
          <p:cNvSpPr txBox="1"/>
          <p:nvPr/>
        </p:nvSpPr>
        <p:spPr>
          <a:xfrm>
            <a:off x="647700" y="1371601"/>
            <a:ext cx="77343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endParaRPr lang="en-US" dirty="0"/>
          </a:p>
        </p:txBody>
      </p:sp>
      <p:sp>
        <p:nvSpPr>
          <p:cNvPr id="6" name="TextBox 5"/>
          <p:cNvSpPr txBox="1"/>
          <p:nvPr/>
        </p:nvSpPr>
        <p:spPr>
          <a:xfrm>
            <a:off x="1981200" y="2401669"/>
            <a:ext cx="5334000"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Mendelssohn’s “discovery” and new premiere of Bach’s</a:t>
            </a:r>
          </a:p>
          <a:p>
            <a:r>
              <a:rPr lang="en-US" sz="1600" dirty="0" smtClean="0"/>
              <a:t>           </a:t>
            </a:r>
            <a:r>
              <a:rPr lang="en-US" sz="1600" i="1" dirty="0" smtClean="0"/>
              <a:t>St. Matthew Passion</a:t>
            </a:r>
            <a:r>
              <a:rPr lang="en-US" sz="1600" dirty="0" smtClean="0"/>
              <a:t> (Leipzig, 1829)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80748"/>
            <a:ext cx="1441461" cy="18577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966" y="2348701"/>
            <a:ext cx="1676400" cy="2198236"/>
          </a:xfrm>
          <a:prstGeom prst="rect">
            <a:avLst/>
          </a:prstGeom>
        </p:spPr>
      </p:pic>
    </p:spTree>
    <p:extLst>
      <p:ext uri="{BB962C8B-B14F-4D97-AF65-F5344CB8AC3E}">
        <p14:creationId xmlns:p14="http://schemas.microsoft.com/office/powerpoint/2010/main" val="130708366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5" name="TextBox 4"/>
          <p:cNvSpPr txBox="1"/>
          <p:nvPr/>
        </p:nvSpPr>
        <p:spPr>
          <a:xfrm>
            <a:off x="647700" y="1371601"/>
            <a:ext cx="77343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endParaRPr lang="en-US" dirty="0"/>
          </a:p>
        </p:txBody>
      </p:sp>
      <p:sp>
        <p:nvSpPr>
          <p:cNvPr id="6" name="TextBox 5"/>
          <p:cNvSpPr txBox="1"/>
          <p:nvPr/>
        </p:nvSpPr>
        <p:spPr>
          <a:xfrm>
            <a:off x="1981200" y="2401669"/>
            <a:ext cx="5334000"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Mendelssohn’s “discovery” and new premiere of Bach’s</a:t>
            </a:r>
          </a:p>
          <a:p>
            <a:r>
              <a:rPr lang="en-US" sz="1600" dirty="0" smtClean="0"/>
              <a:t>           </a:t>
            </a:r>
            <a:r>
              <a:rPr lang="en-US" sz="1600" i="1" dirty="0" smtClean="0"/>
              <a:t>St. Matthew Passion</a:t>
            </a:r>
            <a:r>
              <a:rPr lang="en-US" sz="1600" dirty="0" smtClean="0"/>
              <a:t> (Leipzig, 1829)</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Mendelssohn’s “historicizing oratorios”: </a:t>
            </a:r>
            <a:r>
              <a:rPr lang="en-US" sz="1600" i="1" dirty="0" smtClean="0"/>
              <a:t>St. Paul </a:t>
            </a:r>
            <a:r>
              <a:rPr lang="en-US" sz="1600" dirty="0" smtClean="0"/>
              <a:t>(1836),</a:t>
            </a:r>
          </a:p>
          <a:p>
            <a:r>
              <a:rPr lang="en-US" sz="1600" i="1" dirty="0" smtClean="0"/>
              <a:t>            Elijah </a:t>
            </a:r>
            <a:r>
              <a:rPr lang="en-US" sz="1600" dirty="0" smtClean="0"/>
              <a:t>(1846)</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80748"/>
            <a:ext cx="1441461" cy="18577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966" y="2348701"/>
            <a:ext cx="1676400" cy="2198236"/>
          </a:xfrm>
          <a:prstGeom prst="rect">
            <a:avLst/>
          </a:prstGeom>
        </p:spPr>
      </p:pic>
    </p:spTree>
    <p:extLst>
      <p:ext uri="{BB962C8B-B14F-4D97-AF65-F5344CB8AC3E}">
        <p14:creationId xmlns:p14="http://schemas.microsoft.com/office/powerpoint/2010/main" val="73402116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5" name="TextBox 4"/>
          <p:cNvSpPr txBox="1"/>
          <p:nvPr/>
        </p:nvSpPr>
        <p:spPr>
          <a:xfrm>
            <a:off x="647700" y="1371601"/>
            <a:ext cx="77343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endParaRPr lang="en-US" dirty="0"/>
          </a:p>
        </p:txBody>
      </p:sp>
      <p:sp>
        <p:nvSpPr>
          <p:cNvPr id="6" name="TextBox 5"/>
          <p:cNvSpPr txBox="1"/>
          <p:nvPr/>
        </p:nvSpPr>
        <p:spPr>
          <a:xfrm>
            <a:off x="1981200" y="2401669"/>
            <a:ext cx="53340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Mendelssohn’s “discovery” and new premiere of Bach’s</a:t>
            </a:r>
          </a:p>
          <a:p>
            <a:r>
              <a:rPr lang="en-US" sz="1600" dirty="0" smtClean="0"/>
              <a:t>           </a:t>
            </a:r>
            <a:r>
              <a:rPr lang="en-US" sz="1600" i="1" dirty="0" smtClean="0"/>
              <a:t>St. Matthew Passion</a:t>
            </a:r>
            <a:r>
              <a:rPr lang="en-US" sz="1600" dirty="0" smtClean="0"/>
              <a:t> (Leipzig, 1829)</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Mendelssohn’s “historicizing oratorios”: </a:t>
            </a:r>
            <a:r>
              <a:rPr lang="en-US" sz="1600" i="1" dirty="0" smtClean="0"/>
              <a:t>St. Paul </a:t>
            </a:r>
            <a:r>
              <a:rPr lang="en-US" sz="1600" dirty="0" smtClean="0"/>
              <a:t>(1836),</a:t>
            </a:r>
          </a:p>
          <a:p>
            <a:r>
              <a:rPr lang="en-US" sz="1600" i="1" dirty="0" smtClean="0"/>
              <a:t>            Elijah </a:t>
            </a:r>
            <a:r>
              <a:rPr lang="en-US" sz="1600" dirty="0" smtClean="0"/>
              <a:t>(1846)</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Mendelssohn’s six organ sonatas (1844-46)</a:t>
            </a:r>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80748"/>
            <a:ext cx="1441461" cy="18577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966" y="2348701"/>
            <a:ext cx="1676400" cy="2198236"/>
          </a:xfrm>
          <a:prstGeom prst="rect">
            <a:avLst/>
          </a:prstGeom>
        </p:spPr>
      </p:pic>
    </p:spTree>
    <p:extLst>
      <p:ext uri="{BB962C8B-B14F-4D97-AF65-F5344CB8AC3E}">
        <p14:creationId xmlns:p14="http://schemas.microsoft.com/office/powerpoint/2010/main" val="327196122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639" y="874520"/>
            <a:ext cx="5029200" cy="369332"/>
          </a:xfrm>
          <a:prstGeom prst="rect">
            <a:avLst/>
          </a:prstGeom>
          <a:noFill/>
        </p:spPr>
        <p:txBody>
          <a:bodyPr wrap="square" rtlCol="0">
            <a:spAutoFit/>
          </a:bodyPr>
          <a:lstStyle/>
          <a:p>
            <a:r>
              <a:rPr lang="en-US" dirty="0" smtClean="0"/>
              <a:t>The Crisis of the 1830s?  The Great Age Now Gone?</a:t>
            </a:r>
            <a:endParaRPr lang="en-US" dirty="0"/>
          </a:p>
        </p:txBody>
      </p:sp>
      <p:sp>
        <p:nvSpPr>
          <p:cNvPr id="3" name="TextBox 2"/>
          <p:cNvSpPr txBox="1"/>
          <p:nvPr/>
        </p:nvSpPr>
        <p:spPr>
          <a:xfrm>
            <a:off x="2286000" y="2057400"/>
            <a:ext cx="4232661" cy="3970318"/>
          </a:xfrm>
          <a:prstGeom prst="rect">
            <a:avLst/>
          </a:prstGeom>
          <a:solidFill>
            <a:schemeClr val="bg2">
              <a:lumMod val="90000"/>
            </a:schemeClr>
          </a:solidFill>
          <a:ln w="76200">
            <a:solidFill>
              <a:schemeClr val="tx1"/>
            </a:solidFill>
          </a:ln>
        </p:spPr>
        <p:txBody>
          <a:bodyPr wrap="square" rtlCol="0">
            <a:spAutoFit/>
          </a:bodyPr>
          <a:lstStyle/>
          <a:p>
            <a:r>
              <a:rPr lang="en-US" dirty="0" smtClean="0"/>
              <a:t>Mozart			1791</a:t>
            </a:r>
          </a:p>
          <a:p>
            <a:endParaRPr lang="en-US" dirty="0"/>
          </a:p>
          <a:p>
            <a:r>
              <a:rPr lang="en-US" dirty="0" smtClean="0"/>
              <a:t>Haydn			1809</a:t>
            </a:r>
          </a:p>
          <a:p>
            <a:endParaRPr lang="en-US" dirty="0"/>
          </a:p>
          <a:p>
            <a:r>
              <a:rPr lang="en-US" dirty="0" smtClean="0"/>
              <a:t>Weber			1826</a:t>
            </a:r>
          </a:p>
          <a:p>
            <a:endParaRPr lang="en-US" dirty="0"/>
          </a:p>
          <a:p>
            <a:r>
              <a:rPr lang="en-US" dirty="0" smtClean="0"/>
              <a:t>Beethoven		1827</a:t>
            </a:r>
          </a:p>
          <a:p>
            <a:endParaRPr lang="en-US" dirty="0"/>
          </a:p>
          <a:p>
            <a:r>
              <a:rPr lang="en-US" dirty="0" smtClean="0"/>
              <a:t>Schubert			1828</a:t>
            </a:r>
          </a:p>
          <a:p>
            <a:endParaRPr lang="en-US" dirty="0"/>
          </a:p>
          <a:p>
            <a:endParaRPr lang="en-US" dirty="0" smtClean="0"/>
          </a:p>
          <a:p>
            <a:r>
              <a:rPr lang="en-US" dirty="0" smtClean="0"/>
              <a:t>Hegel			1831</a:t>
            </a:r>
          </a:p>
          <a:p>
            <a:endParaRPr lang="en-US" dirty="0"/>
          </a:p>
          <a:p>
            <a:r>
              <a:rPr lang="en-US" dirty="0" smtClean="0"/>
              <a:t>Goethe			1832</a:t>
            </a:r>
            <a:endParaRPr lang="en-US" dirty="0"/>
          </a:p>
        </p:txBody>
      </p:sp>
    </p:spTree>
    <p:extLst>
      <p:ext uri="{BB962C8B-B14F-4D97-AF65-F5344CB8AC3E}">
        <p14:creationId xmlns:p14="http://schemas.microsoft.com/office/powerpoint/2010/main" val="88401701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5" name="TextBox 4"/>
          <p:cNvSpPr txBox="1"/>
          <p:nvPr/>
        </p:nvSpPr>
        <p:spPr>
          <a:xfrm>
            <a:off x="647700" y="1371601"/>
            <a:ext cx="77343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endParaRPr lang="en-US" dirty="0"/>
          </a:p>
        </p:txBody>
      </p:sp>
      <p:sp>
        <p:nvSpPr>
          <p:cNvPr id="6" name="TextBox 5"/>
          <p:cNvSpPr txBox="1"/>
          <p:nvPr/>
        </p:nvSpPr>
        <p:spPr>
          <a:xfrm>
            <a:off x="1981200" y="2401669"/>
            <a:ext cx="5334000"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Mendelssohn’s “discovery” and new premiere of Bach’s</a:t>
            </a:r>
          </a:p>
          <a:p>
            <a:r>
              <a:rPr lang="en-US" sz="1600" dirty="0" smtClean="0"/>
              <a:t>           </a:t>
            </a:r>
            <a:r>
              <a:rPr lang="en-US" sz="1600" i="1" dirty="0" smtClean="0"/>
              <a:t>St. Matthew Passion</a:t>
            </a:r>
            <a:r>
              <a:rPr lang="en-US" sz="1600" dirty="0" smtClean="0"/>
              <a:t> (Leipzig, 1829)</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Mendelssohn’s “historicizing oratorios”: </a:t>
            </a:r>
            <a:r>
              <a:rPr lang="en-US" sz="1600" i="1" dirty="0" smtClean="0"/>
              <a:t>St. Paul </a:t>
            </a:r>
            <a:r>
              <a:rPr lang="en-US" sz="1600" dirty="0" smtClean="0"/>
              <a:t>(1836),</a:t>
            </a:r>
          </a:p>
          <a:p>
            <a:r>
              <a:rPr lang="en-US" sz="1600" i="1" dirty="0" smtClean="0"/>
              <a:t>            Elijah </a:t>
            </a:r>
            <a:r>
              <a:rPr lang="en-US" sz="1600" dirty="0" smtClean="0"/>
              <a:t>(1846)</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Mendelssohn’s six organ sonatas (1844-46)</a:t>
            </a:r>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80748"/>
            <a:ext cx="1441461" cy="18577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966" y="2348701"/>
            <a:ext cx="1676400" cy="2198236"/>
          </a:xfrm>
          <a:prstGeom prst="rect">
            <a:avLst/>
          </a:prstGeom>
        </p:spPr>
      </p:pic>
      <p:sp>
        <p:nvSpPr>
          <p:cNvPr id="4" name="TextBox 3"/>
          <p:cNvSpPr txBox="1"/>
          <p:nvPr/>
        </p:nvSpPr>
        <p:spPr>
          <a:xfrm>
            <a:off x="2247900" y="5257800"/>
            <a:ext cx="4191000" cy="369332"/>
          </a:xfrm>
          <a:prstGeom prst="rect">
            <a:avLst/>
          </a:prstGeom>
          <a:noFill/>
        </p:spPr>
        <p:txBody>
          <a:bodyPr wrap="square" rtlCol="0">
            <a:spAutoFit/>
          </a:bodyPr>
          <a:lstStyle/>
          <a:p>
            <a:r>
              <a:rPr lang="en-US" dirty="0" smtClean="0">
                <a:solidFill>
                  <a:srgbClr val="FF0000"/>
                </a:solidFill>
              </a:rPr>
              <a:t>All part of  the “Romantic Baroque Revival”</a:t>
            </a:r>
            <a:endParaRPr lang="en-US" dirty="0">
              <a:solidFill>
                <a:srgbClr val="FF0000"/>
              </a:solidFill>
            </a:endParaRPr>
          </a:p>
        </p:txBody>
      </p:sp>
    </p:spTree>
    <p:extLst>
      <p:ext uri="{BB962C8B-B14F-4D97-AF65-F5344CB8AC3E}">
        <p14:creationId xmlns:p14="http://schemas.microsoft.com/office/powerpoint/2010/main" val="38926803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Emergence of institutionalized networks of support to sustain and perpetuate the art-music tradition: </a:t>
            </a:r>
            <a:endParaRPr lang="en-US" u="sng" dirty="0"/>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institutionalized networks of support to sustain and perpetuate the art-music tradition: </a:t>
            </a:r>
            <a:endParaRPr lang="en-US" u="sng" dirty="0"/>
          </a:p>
        </p:txBody>
      </p:sp>
      <p:sp>
        <p:nvSpPr>
          <p:cNvPr id="4" name="TextBox 3"/>
          <p:cNvSpPr txBox="1"/>
          <p:nvPr/>
        </p:nvSpPr>
        <p:spPr>
          <a:xfrm>
            <a:off x="1778236" y="2819400"/>
            <a:ext cx="7041735"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More public concerts and the founding of more civic orchestras as matters of urban pride and historical memory</a:t>
            </a:r>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institutionalized networks of support to sustain and perpetuate the art-music tradition: </a:t>
            </a:r>
            <a:endParaRPr lang="en-US" u="sng" dirty="0"/>
          </a:p>
        </p:txBody>
      </p:sp>
      <p:sp>
        <p:nvSpPr>
          <p:cNvPr id="4" name="TextBox 3"/>
          <p:cNvSpPr txBox="1"/>
          <p:nvPr/>
        </p:nvSpPr>
        <p:spPr>
          <a:xfrm>
            <a:off x="1778236" y="2819400"/>
            <a:ext cx="7041735"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More public concerts and the founding of more civic orchestras as matters of urban pride and historical memory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More music criticism and commentary  in the press (1824, A. B. Marx’s </a:t>
            </a:r>
          </a:p>
          <a:p>
            <a:r>
              <a:rPr lang="en-US" sz="1400" i="1" dirty="0" smtClean="0"/>
              <a:t>       Berliner </a:t>
            </a:r>
            <a:r>
              <a:rPr lang="en-US" sz="1400" i="1" dirty="0" err="1" smtClean="0"/>
              <a:t>allgemeine</a:t>
            </a:r>
            <a:r>
              <a:rPr lang="en-US" sz="1400" i="1" dirty="0" smtClean="0"/>
              <a:t> </a:t>
            </a:r>
            <a:r>
              <a:rPr lang="en-US" sz="1400" i="1" dirty="0" err="1" smtClean="0"/>
              <a:t>musikalische</a:t>
            </a:r>
            <a:r>
              <a:rPr lang="en-US" sz="1400" i="1" dirty="0" smtClean="0"/>
              <a:t> </a:t>
            </a:r>
            <a:r>
              <a:rPr lang="en-US" sz="1400" i="1" dirty="0" err="1" smtClean="0"/>
              <a:t>Zeitung</a:t>
            </a:r>
            <a:r>
              <a:rPr lang="en-US" sz="1400" dirty="0" smtClean="0"/>
              <a:t>; 1834, Schumann’s </a:t>
            </a:r>
            <a:r>
              <a:rPr lang="en-US" sz="1400" i="1" dirty="0" err="1" smtClean="0"/>
              <a:t>Neue</a:t>
            </a:r>
            <a:r>
              <a:rPr lang="en-US" sz="1400" i="1" dirty="0" smtClean="0"/>
              <a:t> </a:t>
            </a:r>
            <a:r>
              <a:rPr lang="en-US" sz="1400" i="1" dirty="0" err="1" smtClean="0"/>
              <a:t>Zeitschrift</a:t>
            </a:r>
            <a:r>
              <a:rPr lang="en-US" sz="1400" i="1" dirty="0" smtClean="0"/>
              <a:t> </a:t>
            </a:r>
            <a:r>
              <a:rPr lang="en-US" sz="1400" i="1" dirty="0" err="1" smtClean="0"/>
              <a:t>für</a:t>
            </a:r>
            <a:r>
              <a:rPr lang="en-US" sz="1400" i="1" dirty="0" smtClean="0"/>
              <a:t> </a:t>
            </a:r>
            <a:r>
              <a:rPr lang="en-US" sz="1400" i="1" dirty="0" err="1" smtClean="0"/>
              <a:t>Musik</a:t>
            </a:r>
            <a:r>
              <a:rPr lang="en-US" sz="1400" dirty="0" smtClean="0"/>
              <a:t>)</a:t>
            </a:r>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institutionalized networks of support to sustain and perpetuate the art-music tradition: </a:t>
            </a:r>
            <a:endParaRPr lang="en-US" u="sng" dirty="0"/>
          </a:p>
        </p:txBody>
      </p:sp>
      <p:sp>
        <p:nvSpPr>
          <p:cNvPr id="4" name="TextBox 3"/>
          <p:cNvSpPr txBox="1"/>
          <p:nvPr/>
        </p:nvSpPr>
        <p:spPr>
          <a:xfrm>
            <a:off x="1778236" y="2819400"/>
            <a:ext cx="7041735"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More public concerts and the founding of more civic orchestras as matters of urban pride and historical memory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More music criticism and commentary  in the press (1824, A. B. Marx’s </a:t>
            </a:r>
          </a:p>
          <a:p>
            <a:r>
              <a:rPr lang="en-US" sz="1400" i="1" dirty="0"/>
              <a:t> </a:t>
            </a:r>
            <a:r>
              <a:rPr lang="en-US" sz="1400" i="1" dirty="0" smtClean="0"/>
              <a:t>      Berliner </a:t>
            </a:r>
            <a:r>
              <a:rPr lang="en-US" sz="1400" i="1" dirty="0" err="1" smtClean="0"/>
              <a:t>allgemeine</a:t>
            </a:r>
            <a:r>
              <a:rPr lang="en-US" sz="1400" i="1" dirty="0" smtClean="0"/>
              <a:t> </a:t>
            </a:r>
            <a:r>
              <a:rPr lang="en-US" sz="1400" i="1" dirty="0" err="1" smtClean="0"/>
              <a:t>musikalische</a:t>
            </a:r>
            <a:r>
              <a:rPr lang="en-US" sz="1400" i="1" dirty="0" smtClean="0"/>
              <a:t> </a:t>
            </a:r>
            <a:r>
              <a:rPr lang="en-US" sz="1400" i="1" dirty="0" err="1" smtClean="0"/>
              <a:t>Zeitung</a:t>
            </a:r>
            <a:r>
              <a:rPr lang="en-US" sz="1400" dirty="0" smtClean="0"/>
              <a:t>; 1834, Schumann’s </a:t>
            </a:r>
            <a:r>
              <a:rPr lang="en-US" sz="1400" i="1" dirty="0" err="1" smtClean="0"/>
              <a:t>Neue</a:t>
            </a:r>
            <a:r>
              <a:rPr lang="en-US" sz="1400" i="1" dirty="0" smtClean="0"/>
              <a:t> </a:t>
            </a:r>
            <a:r>
              <a:rPr lang="en-US" sz="1400" i="1" dirty="0" err="1" smtClean="0"/>
              <a:t>Zeitschrift</a:t>
            </a:r>
            <a:r>
              <a:rPr lang="en-US" sz="1400" i="1" dirty="0" smtClean="0"/>
              <a:t> </a:t>
            </a:r>
            <a:r>
              <a:rPr lang="en-US" sz="1400" i="1" dirty="0" err="1" smtClean="0"/>
              <a:t>für</a:t>
            </a:r>
            <a:r>
              <a:rPr lang="en-US" sz="1400" i="1" dirty="0" smtClean="0"/>
              <a:t> </a:t>
            </a:r>
            <a:r>
              <a:rPr lang="en-US" sz="1400" i="1" dirty="0" err="1" smtClean="0"/>
              <a:t>Musik</a:t>
            </a:r>
            <a:r>
              <a:rPr lang="en-US" sz="1400" dirty="0" smtClean="0"/>
              <a:t>)</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Music begins to be taught in universities (!): 1830, A.B. Marx, University of Berlin</a:t>
            </a:r>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institutionalized networks of support to sustain and perpetuate the art-music tradition: </a:t>
            </a:r>
            <a:endParaRPr lang="en-US" u="sng" dirty="0"/>
          </a:p>
        </p:txBody>
      </p:sp>
      <p:sp>
        <p:nvSpPr>
          <p:cNvPr id="4" name="TextBox 3"/>
          <p:cNvSpPr txBox="1"/>
          <p:nvPr/>
        </p:nvSpPr>
        <p:spPr>
          <a:xfrm>
            <a:off x="1778236" y="2819400"/>
            <a:ext cx="7041735"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More public concerts and the founding of more civic orchestras as matters of urban pride and historical memory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More music criticism and commentary  in the press (1824, A. B. Marx’s </a:t>
            </a:r>
          </a:p>
          <a:p>
            <a:r>
              <a:rPr lang="en-US" sz="1400" i="1" dirty="0"/>
              <a:t>       Berliner </a:t>
            </a:r>
            <a:r>
              <a:rPr lang="en-US" sz="1400" i="1" dirty="0" err="1"/>
              <a:t>allgemeine</a:t>
            </a:r>
            <a:r>
              <a:rPr lang="en-US" sz="1400" i="1" dirty="0"/>
              <a:t> </a:t>
            </a:r>
            <a:r>
              <a:rPr lang="en-US" sz="1400" i="1" dirty="0" err="1"/>
              <a:t>musikalische</a:t>
            </a:r>
            <a:r>
              <a:rPr lang="en-US" sz="1400" i="1" dirty="0"/>
              <a:t> </a:t>
            </a:r>
            <a:r>
              <a:rPr lang="en-US" sz="1400" i="1" dirty="0" err="1"/>
              <a:t>Zeitung</a:t>
            </a:r>
            <a:r>
              <a:rPr lang="en-US" sz="1400" dirty="0"/>
              <a:t>; 1834, Schumann’s </a:t>
            </a:r>
            <a:r>
              <a:rPr lang="en-US" sz="1400" i="1" dirty="0" err="1"/>
              <a:t>Neue</a:t>
            </a:r>
            <a:r>
              <a:rPr lang="en-US" sz="1400" i="1" dirty="0"/>
              <a:t> </a:t>
            </a:r>
            <a:r>
              <a:rPr lang="en-US" sz="1400" i="1" dirty="0" err="1"/>
              <a:t>Zeitschrift</a:t>
            </a:r>
            <a:r>
              <a:rPr lang="en-US" sz="1400" i="1" dirty="0"/>
              <a:t> </a:t>
            </a:r>
            <a:r>
              <a:rPr lang="en-US" sz="1400" i="1" dirty="0" err="1"/>
              <a:t>für</a:t>
            </a:r>
            <a:r>
              <a:rPr lang="en-US" sz="1400" i="1" dirty="0"/>
              <a:t> </a:t>
            </a:r>
            <a:r>
              <a:rPr lang="en-US" sz="1400" i="1" dirty="0" err="1"/>
              <a:t>Musik</a:t>
            </a:r>
            <a:r>
              <a:rPr lang="en-US" sz="1400" dirty="0" smtClean="0"/>
              <a:t>)</a:t>
            </a:r>
          </a:p>
          <a:p>
            <a:endParaRPr lang="en-US" sz="1400" dirty="0"/>
          </a:p>
          <a:p>
            <a:pPr marL="285750" indent="-285750">
              <a:buFont typeface="Arial" panose="020B0604020202020204" pitchFamily="34" charset="0"/>
              <a:buChar char="•"/>
            </a:pPr>
            <a:r>
              <a:rPr lang="en-US" sz="1400" dirty="0" smtClean="0"/>
              <a:t>Music begins to be taught in universities (!): 1830, A.B. Marx, University of Berlin</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More conservatories are established to pass on the tradition (1843, Mendelssohn founds the Leipzig Conservatory)</a:t>
            </a:r>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institutionalized networks of support to sustain and perpetuate the art-music tradition: </a:t>
            </a:r>
            <a:endParaRPr lang="en-US" u="sng" dirty="0"/>
          </a:p>
        </p:txBody>
      </p:sp>
      <p:sp>
        <p:nvSpPr>
          <p:cNvPr id="4" name="TextBox 3"/>
          <p:cNvSpPr txBox="1"/>
          <p:nvPr/>
        </p:nvSpPr>
        <p:spPr>
          <a:xfrm>
            <a:off x="1778236" y="2819400"/>
            <a:ext cx="7041735"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More public concerts and the founding of more civic orchestras as matters of urban pride and historical memory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More music criticism and commentary  in the press (1824, A. B. Marx’s </a:t>
            </a:r>
          </a:p>
          <a:p>
            <a:r>
              <a:rPr lang="en-US" sz="1400" i="1" dirty="0"/>
              <a:t>       Berliner </a:t>
            </a:r>
            <a:r>
              <a:rPr lang="en-US" sz="1400" i="1" dirty="0" err="1"/>
              <a:t>allgemeine</a:t>
            </a:r>
            <a:r>
              <a:rPr lang="en-US" sz="1400" i="1" dirty="0"/>
              <a:t> </a:t>
            </a:r>
            <a:r>
              <a:rPr lang="en-US" sz="1400" i="1" dirty="0" err="1"/>
              <a:t>musikalische</a:t>
            </a:r>
            <a:r>
              <a:rPr lang="en-US" sz="1400" i="1" dirty="0"/>
              <a:t> </a:t>
            </a:r>
            <a:r>
              <a:rPr lang="en-US" sz="1400" i="1" dirty="0" err="1"/>
              <a:t>Zeitung</a:t>
            </a:r>
            <a:r>
              <a:rPr lang="en-US" sz="1400" dirty="0"/>
              <a:t>; 1834, Schumann’s </a:t>
            </a:r>
            <a:r>
              <a:rPr lang="en-US" sz="1400" i="1" dirty="0" err="1"/>
              <a:t>Neue</a:t>
            </a:r>
            <a:r>
              <a:rPr lang="en-US" sz="1400" i="1" dirty="0"/>
              <a:t> </a:t>
            </a:r>
            <a:r>
              <a:rPr lang="en-US" sz="1400" i="1" dirty="0" err="1"/>
              <a:t>Zeitschrift</a:t>
            </a:r>
            <a:r>
              <a:rPr lang="en-US" sz="1400" i="1" dirty="0"/>
              <a:t> </a:t>
            </a:r>
            <a:r>
              <a:rPr lang="en-US" sz="1400" i="1" dirty="0" err="1"/>
              <a:t>für</a:t>
            </a:r>
            <a:r>
              <a:rPr lang="en-US" sz="1400" i="1" dirty="0"/>
              <a:t> </a:t>
            </a:r>
            <a:r>
              <a:rPr lang="en-US" sz="1400" i="1" dirty="0" err="1"/>
              <a:t>Musik</a:t>
            </a:r>
            <a:r>
              <a:rPr lang="en-US" sz="1400" dirty="0"/>
              <a:t>)</a:t>
            </a:r>
          </a:p>
          <a:p>
            <a:endParaRPr lang="en-US" sz="1400" dirty="0"/>
          </a:p>
          <a:p>
            <a:pPr marL="285750" indent="-285750">
              <a:buFont typeface="Arial" panose="020B0604020202020204" pitchFamily="34" charset="0"/>
              <a:buChar char="•"/>
            </a:pPr>
            <a:r>
              <a:rPr lang="en-US" sz="1400" dirty="0" smtClean="0"/>
              <a:t>Music begins to be taught in universities (!): 1830, A.B. Marx, University of Berlin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More conservatories are established to pass on the tradition (1843, Mendelssohn founds the Leipzig Conservatory)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Knowledge about music begins to be more systematized in histories and textbooks (Raphael </a:t>
            </a:r>
            <a:r>
              <a:rPr lang="en-US" sz="1400" dirty="0" err="1" smtClean="0"/>
              <a:t>Kiesewetter</a:t>
            </a:r>
            <a:r>
              <a:rPr lang="en-US" sz="1400" dirty="0" smtClean="0"/>
              <a:t>, A.B. Marx)—and in published “study scores”</a:t>
            </a:r>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institutionalized networks of support to sustain and perpetuate the art-music tradition: </a:t>
            </a:r>
            <a:endParaRPr lang="en-US" u="sng" dirty="0"/>
          </a:p>
        </p:txBody>
      </p:sp>
      <p:sp>
        <p:nvSpPr>
          <p:cNvPr id="4" name="TextBox 3"/>
          <p:cNvSpPr txBox="1"/>
          <p:nvPr/>
        </p:nvSpPr>
        <p:spPr>
          <a:xfrm>
            <a:off x="1778236" y="2819400"/>
            <a:ext cx="7041735"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More public concerts and the founding of more civic orchestras as matters of urban pride and historical memory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More music criticism and commentary  in the press (1824, A. B. Marx’s </a:t>
            </a:r>
          </a:p>
          <a:p>
            <a:r>
              <a:rPr lang="en-US" sz="1400" i="1" dirty="0"/>
              <a:t>       Berliner </a:t>
            </a:r>
            <a:r>
              <a:rPr lang="en-US" sz="1400" i="1" dirty="0" err="1"/>
              <a:t>allgemeine</a:t>
            </a:r>
            <a:r>
              <a:rPr lang="en-US" sz="1400" i="1" dirty="0"/>
              <a:t> </a:t>
            </a:r>
            <a:r>
              <a:rPr lang="en-US" sz="1400" i="1" dirty="0" err="1"/>
              <a:t>musikalische</a:t>
            </a:r>
            <a:r>
              <a:rPr lang="en-US" sz="1400" i="1" dirty="0"/>
              <a:t> </a:t>
            </a:r>
            <a:r>
              <a:rPr lang="en-US" sz="1400" i="1" dirty="0" err="1"/>
              <a:t>Zeitung</a:t>
            </a:r>
            <a:r>
              <a:rPr lang="en-US" sz="1400" dirty="0"/>
              <a:t>; 1834, Schumann’s </a:t>
            </a:r>
            <a:r>
              <a:rPr lang="en-US" sz="1400" i="1" dirty="0" err="1"/>
              <a:t>Neue</a:t>
            </a:r>
            <a:r>
              <a:rPr lang="en-US" sz="1400" i="1" dirty="0"/>
              <a:t> </a:t>
            </a:r>
            <a:r>
              <a:rPr lang="en-US" sz="1400" i="1" dirty="0" err="1"/>
              <a:t>Zeitschrift</a:t>
            </a:r>
            <a:r>
              <a:rPr lang="en-US" sz="1400" i="1" dirty="0"/>
              <a:t> </a:t>
            </a:r>
            <a:r>
              <a:rPr lang="en-US" sz="1400" i="1" dirty="0" err="1"/>
              <a:t>für</a:t>
            </a:r>
            <a:r>
              <a:rPr lang="en-US" sz="1400" i="1" dirty="0"/>
              <a:t> </a:t>
            </a:r>
            <a:r>
              <a:rPr lang="en-US" sz="1400" i="1" dirty="0" err="1"/>
              <a:t>Musik</a:t>
            </a:r>
            <a:r>
              <a:rPr lang="en-US" sz="1400" dirty="0"/>
              <a:t>)</a:t>
            </a:r>
          </a:p>
          <a:p>
            <a:endParaRPr lang="en-US" sz="1400" dirty="0"/>
          </a:p>
          <a:p>
            <a:pPr marL="285750" indent="-285750">
              <a:buFont typeface="Arial" panose="020B0604020202020204" pitchFamily="34" charset="0"/>
              <a:buChar char="•"/>
            </a:pPr>
            <a:r>
              <a:rPr lang="en-US" sz="1400" dirty="0" smtClean="0"/>
              <a:t>Music begins to be taught in universities (!): 1830, A.B. Marx, University of Berlin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More conservatories are founded to pass on the tradition (1843, Mendelssohn </a:t>
            </a:r>
            <a:r>
              <a:rPr lang="en-US" sz="1400" dirty="0" smtClean="0"/>
              <a:t>founds</a:t>
            </a:r>
          </a:p>
          <a:p>
            <a:r>
              <a:rPr lang="en-US" sz="1400" dirty="0"/>
              <a:t> </a:t>
            </a:r>
            <a:r>
              <a:rPr lang="en-US" sz="1400" dirty="0" smtClean="0"/>
              <a:t>     </a:t>
            </a:r>
            <a:r>
              <a:rPr lang="en-US" sz="1400" dirty="0" smtClean="0"/>
              <a:t> </a:t>
            </a:r>
            <a:r>
              <a:rPr lang="en-US" sz="1400" dirty="0" smtClean="0"/>
              <a:t>the Leipzig Conservatory)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Knowledge about music begins to be more systematized in histories and textbooks (Raphael </a:t>
            </a:r>
            <a:r>
              <a:rPr lang="en-US" sz="1400" dirty="0" err="1"/>
              <a:t>Kiesewetter</a:t>
            </a:r>
            <a:r>
              <a:rPr lang="en-US" sz="1400" dirty="0"/>
              <a:t>, A.B. Marx)—and in published “study scores”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New publication projects, critical editions of past masters (1851, founding of the </a:t>
            </a:r>
          </a:p>
          <a:p>
            <a:r>
              <a:rPr lang="en-US" sz="1400" dirty="0"/>
              <a:t> </a:t>
            </a:r>
            <a:r>
              <a:rPr lang="en-US" sz="1400" dirty="0" smtClean="0"/>
              <a:t>      Bach </a:t>
            </a:r>
            <a:r>
              <a:rPr lang="en-US" sz="1400" dirty="0" err="1" smtClean="0"/>
              <a:t>Gesellschaft</a:t>
            </a:r>
            <a:r>
              <a:rPr lang="en-US" sz="1400" dirty="0" smtClean="0"/>
              <a:t>)</a:t>
            </a:r>
            <a:endParaRPr lang="en-US" sz="1400" dirty="0"/>
          </a:p>
        </p:txBody>
      </p:sp>
    </p:spTree>
    <p:extLst>
      <p:ext uri="{BB962C8B-B14F-4D97-AF65-F5344CB8AC3E}">
        <p14:creationId xmlns:p14="http://schemas.microsoft.com/office/powerpoint/2010/main" val="2431681671"/>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Emergence of </a:t>
            </a:r>
            <a:r>
              <a:rPr lang="en-US" b="1" dirty="0" smtClean="0">
                <a:solidFill>
                  <a:srgbClr val="FF0000"/>
                </a:solidFill>
              </a:rPr>
              <a:t>the liberal-humanist</a:t>
            </a:r>
            <a:r>
              <a:rPr lang="en-US" b="1" u="sng" dirty="0" smtClean="0">
                <a:solidFill>
                  <a:srgbClr val="FF0000"/>
                </a:solidFill>
              </a:rPr>
              <a:t> institution of art music</a:t>
            </a:r>
            <a:r>
              <a:rPr lang="en-US" b="1" dirty="0" smtClean="0"/>
              <a:t> </a:t>
            </a:r>
            <a:r>
              <a:rPr lang="en-US" dirty="0" smtClean="0"/>
              <a:t>to sustain and perpetuate the art-music tradition: </a:t>
            </a:r>
            <a:endParaRPr lang="en-US" u="sng" dirty="0"/>
          </a:p>
        </p:txBody>
      </p:sp>
      <p:sp>
        <p:nvSpPr>
          <p:cNvPr id="4" name="TextBox 3"/>
          <p:cNvSpPr txBox="1"/>
          <p:nvPr/>
        </p:nvSpPr>
        <p:spPr>
          <a:xfrm>
            <a:off x="1778236" y="2819400"/>
            <a:ext cx="7041735"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More public concerts and the founding of more civic orchestras as matters of urban pride and historical memory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More music criticism and commentary  in the press (1824, A. B. Marx’s </a:t>
            </a:r>
          </a:p>
          <a:p>
            <a:r>
              <a:rPr lang="en-US" sz="1400" i="1" dirty="0"/>
              <a:t>       Berliner </a:t>
            </a:r>
            <a:r>
              <a:rPr lang="en-US" sz="1400" i="1" dirty="0" err="1"/>
              <a:t>allgemeine</a:t>
            </a:r>
            <a:r>
              <a:rPr lang="en-US" sz="1400" i="1" dirty="0"/>
              <a:t> </a:t>
            </a:r>
            <a:r>
              <a:rPr lang="en-US" sz="1400" i="1" dirty="0" err="1"/>
              <a:t>musikalische</a:t>
            </a:r>
            <a:r>
              <a:rPr lang="en-US" sz="1400" i="1" dirty="0"/>
              <a:t> </a:t>
            </a:r>
            <a:r>
              <a:rPr lang="en-US" sz="1400" i="1" dirty="0" err="1"/>
              <a:t>Zeitung</a:t>
            </a:r>
            <a:r>
              <a:rPr lang="en-US" sz="1400" dirty="0"/>
              <a:t>; 1834, Schumann’s </a:t>
            </a:r>
            <a:r>
              <a:rPr lang="en-US" sz="1400" i="1" dirty="0" err="1"/>
              <a:t>Neue</a:t>
            </a:r>
            <a:r>
              <a:rPr lang="en-US" sz="1400" i="1" dirty="0"/>
              <a:t> </a:t>
            </a:r>
            <a:r>
              <a:rPr lang="en-US" sz="1400" i="1" dirty="0" err="1"/>
              <a:t>Zeitschrift</a:t>
            </a:r>
            <a:r>
              <a:rPr lang="en-US" sz="1400" i="1" dirty="0"/>
              <a:t> </a:t>
            </a:r>
            <a:r>
              <a:rPr lang="en-US" sz="1400" i="1" dirty="0" err="1"/>
              <a:t>für</a:t>
            </a:r>
            <a:r>
              <a:rPr lang="en-US" sz="1400" i="1" dirty="0"/>
              <a:t> </a:t>
            </a:r>
            <a:r>
              <a:rPr lang="en-US" sz="1400" i="1" dirty="0" err="1"/>
              <a:t>Musik</a:t>
            </a:r>
            <a:r>
              <a:rPr lang="en-US" sz="1400" dirty="0"/>
              <a:t>)</a:t>
            </a:r>
          </a:p>
          <a:p>
            <a:endParaRPr lang="en-US" sz="1400" dirty="0"/>
          </a:p>
          <a:p>
            <a:pPr marL="285750" indent="-285750">
              <a:buFont typeface="Arial" panose="020B0604020202020204" pitchFamily="34" charset="0"/>
              <a:buChar char="•"/>
            </a:pPr>
            <a:r>
              <a:rPr lang="en-US" sz="1400" dirty="0" smtClean="0"/>
              <a:t>Music begins to be taught in universities (!): 1830, A.B. Marx, University of Berlin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More conservatories are established to pass on the tradition (1843, Mendelssohn founds the Leipzig Conservatory)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Knowledge about music begins to be more systematized in histories and textbooks (Raphael </a:t>
            </a:r>
            <a:r>
              <a:rPr lang="en-US" sz="1400" dirty="0" err="1"/>
              <a:t>Kiesewetter</a:t>
            </a:r>
            <a:r>
              <a:rPr lang="en-US" sz="1400" dirty="0"/>
              <a:t>, A.B. Marx)—and in published “study scores”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New publication projects, critical editions of past masters (1851, founding of the </a:t>
            </a:r>
          </a:p>
          <a:p>
            <a:r>
              <a:rPr lang="en-US" sz="1400" dirty="0"/>
              <a:t> </a:t>
            </a:r>
            <a:r>
              <a:rPr lang="en-US" sz="1400" dirty="0" smtClean="0"/>
              <a:t>      Bach </a:t>
            </a:r>
            <a:r>
              <a:rPr lang="en-US" sz="1400" dirty="0" err="1" smtClean="0"/>
              <a:t>Gesellschaft</a:t>
            </a:r>
            <a:r>
              <a:rPr lang="en-US" sz="1400" dirty="0" smtClean="0"/>
              <a:t>)</a:t>
            </a:r>
            <a:endParaRPr lang="en-US" sz="1400" dirty="0"/>
          </a:p>
        </p:txBody>
      </p:sp>
      <p:sp>
        <p:nvSpPr>
          <p:cNvPr id="5" name="Rounded Rectangle 4"/>
          <p:cNvSpPr/>
          <p:nvPr/>
        </p:nvSpPr>
        <p:spPr>
          <a:xfrm>
            <a:off x="1616221" y="2722215"/>
            <a:ext cx="7365764" cy="3733800"/>
          </a:xfrm>
          <a:prstGeom prst="roundRect">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497341"/>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Emergence of the liberal-humanist </a:t>
            </a:r>
            <a:r>
              <a:rPr lang="en-US" u="sng" dirty="0" smtClean="0"/>
              <a:t>institution of art music</a:t>
            </a:r>
            <a:r>
              <a:rPr lang="en-US" dirty="0" smtClean="0"/>
              <a:t> to sustain and perpetuate the art-music tradition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Composers: Since the standard forms and genres seem to be played out</a:t>
            </a:r>
            <a:r>
              <a:rPr lang="en-US" dirty="0"/>
              <a:t> </a:t>
            </a:r>
            <a:r>
              <a:rPr lang="en-US" dirty="0" smtClean="0"/>
              <a:t>(or “routinized”), a new premium is put on compositional innovation.  How best to continue the now-”old” tradition?</a:t>
            </a:r>
          </a:p>
        </p:txBody>
      </p:sp>
    </p:spTree>
    <p:extLst>
      <p:ext uri="{BB962C8B-B14F-4D97-AF65-F5344CB8AC3E}">
        <p14:creationId xmlns:p14="http://schemas.microsoft.com/office/powerpoint/2010/main" val="18565716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pic>
        <p:nvPicPr>
          <p:cNvPr id="1026" name="Picture 2" descr="Image result for map italy, france 18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573103" cy="526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8888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Emergence of the liberal-humanist </a:t>
            </a:r>
            <a:r>
              <a:rPr lang="en-US" u="sng" dirty="0" smtClean="0"/>
              <a:t>institution of art music</a:t>
            </a:r>
            <a:r>
              <a:rPr lang="en-US" dirty="0" smtClean="0"/>
              <a:t> to sustain and perpetuate the art-music tradition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Composers: Since the standard forms and genres seem to be played out</a:t>
            </a:r>
            <a:r>
              <a:rPr lang="en-US" dirty="0"/>
              <a:t> </a:t>
            </a:r>
            <a:r>
              <a:rPr lang="en-US" dirty="0" smtClean="0"/>
              <a:t>(or “routinized”), a new premium is put on compositional innovation.  How best to continue the now-”old” tradition?</a:t>
            </a:r>
            <a:r>
              <a:rPr lang="en-US" dirty="0">
                <a:solidFill>
                  <a:srgbClr val="FF0000"/>
                </a:solidFill>
              </a:rPr>
              <a:t> Thus: the problem of simultaneous </a:t>
            </a:r>
            <a:r>
              <a:rPr lang="en-US" i="1" u="sng" dirty="0">
                <a:solidFill>
                  <a:srgbClr val="FF0000"/>
                </a:solidFill>
              </a:rPr>
              <a:t>conservation </a:t>
            </a:r>
            <a:r>
              <a:rPr lang="en-US" dirty="0">
                <a:solidFill>
                  <a:srgbClr val="FF0000"/>
                </a:solidFill>
              </a:rPr>
              <a:t>and </a:t>
            </a:r>
            <a:r>
              <a:rPr lang="en-US" i="1" u="sng" dirty="0" smtClean="0">
                <a:solidFill>
                  <a:srgbClr val="FF0000"/>
                </a:solidFill>
              </a:rPr>
              <a:t>innovation.</a:t>
            </a:r>
            <a:endParaRPr lang="en-US" i="1" u="sng" dirty="0">
              <a:solidFill>
                <a:srgbClr val="FF0000"/>
              </a:solidFill>
            </a:endParaRP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92764491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the liberal-humanist </a:t>
            </a:r>
            <a:r>
              <a:rPr lang="en-US" u="sng" dirty="0"/>
              <a:t>institution of art music</a:t>
            </a:r>
            <a:r>
              <a:rPr lang="en-US" dirty="0"/>
              <a:t> to sustain and perpetuate the art-music tradition</a:t>
            </a:r>
          </a:p>
          <a:p>
            <a:endParaRPr lang="en-US" dirty="0"/>
          </a:p>
          <a:p>
            <a:pPr marL="285750" indent="-285750">
              <a:buFont typeface="Arial" panose="020B0604020202020204" pitchFamily="34" charset="0"/>
              <a:buChar char="•"/>
            </a:pPr>
            <a:r>
              <a:rPr lang="en-US" dirty="0"/>
              <a:t>Composers: Since the standard forms and genres seem to be played out (or “routinized”), a new premium is put on compositional innovation.  How best to continue the now-”old” tradition?</a:t>
            </a:r>
            <a:r>
              <a:rPr lang="en-US" dirty="0">
                <a:solidFill>
                  <a:srgbClr val="FF0000"/>
                </a:solidFill>
              </a:rPr>
              <a:t> Thus: the problem of simultaneous </a:t>
            </a:r>
            <a:r>
              <a:rPr lang="en-US" i="1" u="sng" dirty="0">
                <a:solidFill>
                  <a:srgbClr val="FF0000"/>
                </a:solidFill>
              </a:rPr>
              <a:t>conservation </a:t>
            </a:r>
            <a:r>
              <a:rPr lang="en-US" dirty="0">
                <a:solidFill>
                  <a:srgbClr val="FF0000"/>
                </a:solidFill>
              </a:rPr>
              <a:t>and </a:t>
            </a:r>
            <a:r>
              <a:rPr lang="en-US" i="1" u="sng" dirty="0">
                <a:solidFill>
                  <a:srgbClr val="FF0000"/>
                </a:solidFill>
              </a:rPr>
              <a:t>innovation</a:t>
            </a:r>
            <a:r>
              <a:rPr lang="en-US" i="1" u="sng" dirty="0" smtClean="0">
                <a:solidFill>
                  <a:srgbClr val="FF0000"/>
                </a:solidFill>
              </a:rPr>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And who is faced with this problem?  A new generation of composers, most of them born between 1809 and 1813:</a:t>
            </a:r>
            <a:endParaRPr lang="en-US" u="sng" dirty="0"/>
          </a:p>
        </p:txBody>
      </p:sp>
      <p:sp>
        <p:nvSpPr>
          <p:cNvPr id="5" name="TextBox 4"/>
          <p:cNvSpPr txBox="1"/>
          <p:nvPr/>
        </p:nvSpPr>
        <p:spPr>
          <a:xfrm>
            <a:off x="1752600" y="4953000"/>
            <a:ext cx="2743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Mendelssohn (1809)</a:t>
            </a:r>
          </a:p>
          <a:p>
            <a:pPr marL="285750" indent="-285750">
              <a:buFont typeface="Arial" panose="020B0604020202020204" pitchFamily="34" charset="0"/>
              <a:buChar char="•"/>
            </a:pPr>
            <a:r>
              <a:rPr lang="en-US" dirty="0" smtClean="0"/>
              <a:t>Schumann (1810)</a:t>
            </a:r>
          </a:p>
          <a:p>
            <a:pPr marL="285750" indent="-285750">
              <a:buFont typeface="Arial" panose="020B0604020202020204" pitchFamily="34" charset="0"/>
              <a:buChar char="•"/>
            </a:pPr>
            <a:r>
              <a:rPr lang="en-US" dirty="0" smtClean="0"/>
              <a:t>Liszt (1811)</a:t>
            </a:r>
          </a:p>
          <a:p>
            <a:pPr marL="285750" indent="-285750">
              <a:buFont typeface="Arial" panose="020B0604020202020204" pitchFamily="34" charset="0"/>
              <a:buChar char="•"/>
            </a:pPr>
            <a:r>
              <a:rPr lang="en-US" dirty="0" smtClean="0"/>
              <a:t>Wagner (1813)</a:t>
            </a:r>
          </a:p>
        </p:txBody>
      </p:sp>
    </p:spTree>
    <p:extLst>
      <p:ext uri="{BB962C8B-B14F-4D97-AF65-F5344CB8AC3E}">
        <p14:creationId xmlns:p14="http://schemas.microsoft.com/office/powerpoint/2010/main" val="18247269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the liberal-humanist </a:t>
            </a:r>
            <a:r>
              <a:rPr lang="en-US" u="sng" dirty="0"/>
              <a:t>institution of art music</a:t>
            </a:r>
            <a:r>
              <a:rPr lang="en-US" dirty="0"/>
              <a:t> to sustain and perpetuate the art-music tradition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Composers: Since the standard forms and genres seem to be played out (or “routinized”), a new premium is put on compositional innovation.  How best to continue the now-”old” tradition?</a:t>
            </a:r>
            <a:r>
              <a:rPr lang="en-US" dirty="0">
                <a:solidFill>
                  <a:srgbClr val="FF0000"/>
                </a:solidFill>
              </a:rPr>
              <a:t> Thus: the problem of simultaneous </a:t>
            </a:r>
            <a:r>
              <a:rPr lang="en-US" i="1" u="sng" dirty="0">
                <a:solidFill>
                  <a:srgbClr val="FF0000"/>
                </a:solidFill>
              </a:rPr>
              <a:t>conservation </a:t>
            </a:r>
            <a:r>
              <a:rPr lang="en-US" dirty="0">
                <a:solidFill>
                  <a:srgbClr val="FF0000"/>
                </a:solidFill>
              </a:rPr>
              <a:t>and </a:t>
            </a:r>
            <a:r>
              <a:rPr lang="en-US" i="1" u="sng" dirty="0">
                <a:solidFill>
                  <a:srgbClr val="FF0000"/>
                </a:solidFill>
              </a:rPr>
              <a:t>innovation.</a:t>
            </a:r>
          </a:p>
          <a:p>
            <a:r>
              <a:rPr lang="en-US" dirty="0" smtClean="0"/>
              <a:t> </a:t>
            </a:r>
            <a:endParaRPr lang="en-US" dirty="0"/>
          </a:p>
          <a:p>
            <a:pPr marL="285750" indent="-285750">
              <a:buFont typeface="Arial" panose="020B0604020202020204" pitchFamily="34" charset="0"/>
              <a:buChar char="•"/>
            </a:pPr>
            <a:r>
              <a:rPr lang="en-US" dirty="0" smtClean="0"/>
              <a:t>And who is faced with this problem?  A new generation of composers, most of them born between 1809 and 1813:</a:t>
            </a:r>
            <a:endParaRPr lang="en-US" u="sng" dirty="0"/>
          </a:p>
        </p:txBody>
      </p:sp>
      <p:sp>
        <p:nvSpPr>
          <p:cNvPr id="6" name="TextBox 5"/>
          <p:cNvSpPr txBox="1"/>
          <p:nvPr/>
        </p:nvSpPr>
        <p:spPr>
          <a:xfrm>
            <a:off x="6019800" y="5091499"/>
            <a:ext cx="1905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C00000"/>
                </a:solidFill>
              </a:rPr>
              <a:t>Berlioz (1803)</a:t>
            </a:r>
          </a:p>
          <a:p>
            <a:pPr marL="285750" indent="-285750">
              <a:buFont typeface="Arial" panose="020B0604020202020204" pitchFamily="34" charset="0"/>
              <a:buChar char="•"/>
            </a:pPr>
            <a:r>
              <a:rPr lang="en-US" dirty="0" smtClean="0">
                <a:solidFill>
                  <a:srgbClr val="C00000"/>
                </a:solidFill>
              </a:rPr>
              <a:t>Chopin (1810)</a:t>
            </a:r>
          </a:p>
          <a:p>
            <a:pPr marL="285750" indent="-285750">
              <a:buFont typeface="Arial" panose="020B0604020202020204" pitchFamily="34" charset="0"/>
              <a:buChar char="•"/>
            </a:pPr>
            <a:r>
              <a:rPr lang="en-US" dirty="0" smtClean="0">
                <a:solidFill>
                  <a:srgbClr val="C00000"/>
                </a:solidFill>
              </a:rPr>
              <a:t>Verdi (1813)</a:t>
            </a:r>
            <a:endParaRPr lang="en-US" dirty="0">
              <a:solidFill>
                <a:srgbClr val="C00000"/>
              </a:solidFill>
            </a:endParaRPr>
          </a:p>
        </p:txBody>
      </p:sp>
      <p:sp>
        <p:nvSpPr>
          <p:cNvPr id="7" name="TextBox 6"/>
          <p:cNvSpPr txBox="1"/>
          <p:nvPr/>
        </p:nvSpPr>
        <p:spPr>
          <a:xfrm>
            <a:off x="1752600" y="4953000"/>
            <a:ext cx="2743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Mendelssohn (1809)</a:t>
            </a:r>
          </a:p>
          <a:p>
            <a:pPr marL="285750" indent="-285750">
              <a:buFont typeface="Arial" panose="020B0604020202020204" pitchFamily="34" charset="0"/>
              <a:buChar char="•"/>
            </a:pPr>
            <a:r>
              <a:rPr lang="en-US" dirty="0" smtClean="0"/>
              <a:t>Schumann (1810)</a:t>
            </a:r>
          </a:p>
          <a:p>
            <a:pPr marL="285750" indent="-285750">
              <a:buFont typeface="Arial" panose="020B0604020202020204" pitchFamily="34" charset="0"/>
              <a:buChar char="•"/>
            </a:pPr>
            <a:r>
              <a:rPr lang="en-US" dirty="0" smtClean="0"/>
              <a:t>Liszt (1811)</a:t>
            </a:r>
          </a:p>
          <a:p>
            <a:pPr marL="285750" indent="-285750">
              <a:buFont typeface="Arial" panose="020B0604020202020204" pitchFamily="34" charset="0"/>
              <a:buChar char="•"/>
            </a:pPr>
            <a:r>
              <a:rPr lang="en-US" dirty="0" smtClean="0"/>
              <a:t>Wagner (1813)</a:t>
            </a:r>
          </a:p>
        </p:txBody>
      </p:sp>
    </p:spTree>
    <p:extLst>
      <p:ext uri="{BB962C8B-B14F-4D97-AF65-F5344CB8AC3E}">
        <p14:creationId xmlns:p14="http://schemas.microsoft.com/office/powerpoint/2010/main" val="1856571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the liberal-humanist </a:t>
            </a:r>
            <a:r>
              <a:rPr lang="en-US" u="sng" dirty="0"/>
              <a:t>institution of art music</a:t>
            </a:r>
            <a:r>
              <a:rPr lang="en-US" dirty="0"/>
              <a:t> to sustain and perpetuate the art-music tradition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Composers: Since the standard forms and genres seem to be played out (or “routinized”), a new premium is put on compositional innovation.  How best to continue the now-”old” tradition?</a:t>
            </a:r>
          </a:p>
        </p:txBody>
      </p:sp>
      <p:sp>
        <p:nvSpPr>
          <p:cNvPr id="7" name="TextBox 6"/>
          <p:cNvSpPr txBox="1"/>
          <p:nvPr/>
        </p:nvSpPr>
        <p:spPr>
          <a:xfrm>
            <a:off x="1524000" y="3886200"/>
            <a:ext cx="7086600" cy="1077218"/>
          </a:xfrm>
          <a:prstGeom prst="rect">
            <a:avLst/>
          </a:prstGeom>
          <a:noFill/>
        </p:spPr>
        <p:txBody>
          <a:bodyPr wrap="square" rtlCol="0">
            <a:spAutoFit/>
          </a:bodyPr>
          <a:lstStyle/>
          <a:p>
            <a:pPr algn="ctr"/>
            <a:r>
              <a:rPr lang="en-US" dirty="0" smtClean="0"/>
              <a:t>Paradox: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400" dirty="0" smtClean="0"/>
              <a:t>On the one hand, the institution of art music is solidifying, crystallizing, seeking to expand and attract more listeners.  </a:t>
            </a:r>
          </a:p>
        </p:txBody>
      </p:sp>
    </p:spTree>
    <p:extLst>
      <p:ext uri="{BB962C8B-B14F-4D97-AF65-F5344CB8AC3E}">
        <p14:creationId xmlns:p14="http://schemas.microsoft.com/office/powerpoint/2010/main" val="1556365109"/>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the liberal-humanist </a:t>
            </a:r>
            <a:r>
              <a:rPr lang="en-US" u="sng" dirty="0"/>
              <a:t>institution of art music</a:t>
            </a:r>
            <a:r>
              <a:rPr lang="en-US" dirty="0"/>
              <a:t> to sustain and perpetuate the art-music tradition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Composers: Since the standard forms and genres seem to be played out (or “routinized”), a new premium is put on compositional innovation.  How best to continue the now-”old” tradition?</a:t>
            </a:r>
          </a:p>
        </p:txBody>
      </p:sp>
      <p:sp>
        <p:nvSpPr>
          <p:cNvPr id="7" name="TextBox 6"/>
          <p:cNvSpPr txBox="1"/>
          <p:nvPr/>
        </p:nvSpPr>
        <p:spPr>
          <a:xfrm>
            <a:off x="1524000" y="3886200"/>
            <a:ext cx="7086600" cy="2154436"/>
          </a:xfrm>
          <a:prstGeom prst="rect">
            <a:avLst/>
          </a:prstGeom>
          <a:noFill/>
        </p:spPr>
        <p:txBody>
          <a:bodyPr wrap="square" rtlCol="0">
            <a:spAutoFit/>
          </a:bodyPr>
          <a:lstStyle/>
          <a:p>
            <a:pPr algn="ctr"/>
            <a:r>
              <a:rPr lang="en-US" dirty="0" smtClean="0"/>
              <a:t>Paradox: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400" dirty="0" smtClean="0"/>
              <a:t>On the one hand, the institution of art music is solidifying, crystallizing, seeking to expand and attract more listeners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On the other hand, Austro-Germanic musical composition and style is itself driven to become more difficult, more specialized, more innovative, more complex—because of the imperatives of history and the belief in “progress” (and thus destined to become increasingly autonomous, increasingly removed from concerns about audience)</a:t>
            </a:r>
          </a:p>
        </p:txBody>
      </p:sp>
    </p:spTree>
    <p:extLst>
      <p:ext uri="{BB962C8B-B14F-4D97-AF65-F5344CB8AC3E}">
        <p14:creationId xmlns:p14="http://schemas.microsoft.com/office/powerpoint/2010/main" val="1556365109"/>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68069"/>
            <a:ext cx="3962400" cy="646331"/>
          </a:xfrm>
          <a:prstGeom prst="rect">
            <a:avLst/>
          </a:prstGeom>
          <a:noFill/>
        </p:spPr>
        <p:txBody>
          <a:bodyPr wrap="square" rtlCol="0">
            <a:spAutoFit/>
          </a:bodyPr>
          <a:lstStyle/>
          <a:p>
            <a:pPr algn="ctr"/>
            <a:r>
              <a:rPr lang="en-US" dirty="0" smtClean="0"/>
              <a:t>Austro-Germanic Culture of the 1830s: </a:t>
            </a:r>
          </a:p>
          <a:p>
            <a:pPr algn="ctr"/>
            <a:r>
              <a:rPr lang="en-US" dirty="0" smtClean="0"/>
              <a:t>A Crisis of Continuation?</a:t>
            </a:r>
            <a:endParaRPr lang="en-US" dirty="0"/>
          </a:p>
        </p:txBody>
      </p:sp>
      <p:sp>
        <p:nvSpPr>
          <p:cNvPr id="3" name="TextBox 2"/>
          <p:cNvSpPr txBox="1"/>
          <p:nvPr/>
        </p:nvSpPr>
        <p:spPr>
          <a:xfrm>
            <a:off x="2819400" y="914400"/>
            <a:ext cx="3352800" cy="369332"/>
          </a:xfrm>
          <a:prstGeom prst="rect">
            <a:avLst/>
          </a:prstGeom>
          <a:noFill/>
        </p:spPr>
        <p:txBody>
          <a:bodyPr wrap="square" rtlCol="0">
            <a:spAutoFit/>
          </a:bodyPr>
          <a:lstStyle/>
          <a:p>
            <a:r>
              <a:rPr lang="en-US" dirty="0" smtClean="0"/>
              <a:t>Responses, New Developments:</a:t>
            </a:r>
            <a:endParaRPr lang="en-US" dirty="0"/>
          </a:p>
        </p:txBody>
      </p:sp>
      <p:sp>
        <p:nvSpPr>
          <p:cNvPr id="9" name="TextBox 8"/>
          <p:cNvSpPr txBox="1"/>
          <p:nvPr/>
        </p:nvSpPr>
        <p:spPr>
          <a:xfrm>
            <a:off x="647700" y="1371600"/>
            <a:ext cx="77343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new “historical” turn, intertwined with nationalism; recovery of past music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Emergence of the liberal-humanist </a:t>
            </a:r>
            <a:r>
              <a:rPr lang="en-US" u="sng" dirty="0"/>
              <a:t>institution of art music</a:t>
            </a:r>
            <a:r>
              <a:rPr lang="en-US" dirty="0"/>
              <a:t> to sustain and perpetuate the art-music tradition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Composers: Since the standard forms and genres seem to be played out (or “routinized”), a new premium is put on compositional innovation.  How best to continue the now-”old” tradition?</a:t>
            </a:r>
          </a:p>
          <a:p>
            <a:r>
              <a:rPr lang="en-US" dirty="0" smtClean="0"/>
              <a:t> </a:t>
            </a:r>
            <a:endParaRPr lang="en-US" dirty="0"/>
          </a:p>
          <a:p>
            <a:pPr marL="285750" indent="-285750">
              <a:buFont typeface="Arial" panose="020B0604020202020204" pitchFamily="34" charset="0"/>
              <a:buChar char="•"/>
            </a:pPr>
            <a:r>
              <a:rPr lang="en-US" dirty="0" smtClean="0"/>
              <a:t>And who is faced with this problem?  A new generation of composers, most of them born between 1809 and 1813:</a:t>
            </a:r>
            <a:endParaRPr lang="en-US" u="sng" dirty="0"/>
          </a:p>
        </p:txBody>
      </p:sp>
      <p:sp>
        <p:nvSpPr>
          <p:cNvPr id="5" name="TextBox 4"/>
          <p:cNvSpPr txBox="1"/>
          <p:nvPr/>
        </p:nvSpPr>
        <p:spPr>
          <a:xfrm>
            <a:off x="1752600" y="4648200"/>
            <a:ext cx="2743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Mendelssohn (1809)</a:t>
            </a:r>
          </a:p>
          <a:p>
            <a:pPr marL="285750" indent="-285750">
              <a:buFont typeface="Arial" panose="020B0604020202020204" pitchFamily="34" charset="0"/>
              <a:buChar char="•"/>
            </a:pPr>
            <a:r>
              <a:rPr lang="en-US" dirty="0" smtClean="0"/>
              <a:t>Schumann (1810)</a:t>
            </a:r>
          </a:p>
          <a:p>
            <a:pPr marL="285750" indent="-285750">
              <a:buFont typeface="Arial" panose="020B0604020202020204" pitchFamily="34" charset="0"/>
              <a:buChar char="•"/>
            </a:pPr>
            <a:r>
              <a:rPr lang="en-US" dirty="0" smtClean="0"/>
              <a:t>Liszt (1811)</a:t>
            </a:r>
          </a:p>
          <a:p>
            <a:pPr marL="285750" indent="-285750">
              <a:buFont typeface="Arial" panose="020B0604020202020204" pitchFamily="34" charset="0"/>
              <a:buChar char="•"/>
            </a:pPr>
            <a:r>
              <a:rPr lang="en-US" dirty="0" smtClean="0"/>
              <a:t>Wagner (1813)</a:t>
            </a:r>
          </a:p>
        </p:txBody>
      </p:sp>
      <p:sp>
        <p:nvSpPr>
          <p:cNvPr id="6" name="TextBox 5"/>
          <p:cNvSpPr txBox="1"/>
          <p:nvPr/>
        </p:nvSpPr>
        <p:spPr>
          <a:xfrm>
            <a:off x="6019800" y="4919502"/>
            <a:ext cx="19050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C00000"/>
                </a:solidFill>
              </a:rPr>
              <a:t>Berlioz (1803)</a:t>
            </a:r>
          </a:p>
          <a:p>
            <a:pPr marL="285750" indent="-285750">
              <a:buFont typeface="Arial" panose="020B0604020202020204" pitchFamily="34" charset="0"/>
              <a:buChar char="•"/>
            </a:pPr>
            <a:r>
              <a:rPr lang="en-US" dirty="0" smtClean="0">
                <a:solidFill>
                  <a:srgbClr val="C00000"/>
                </a:solidFill>
              </a:rPr>
              <a:t>Chopin (1810)</a:t>
            </a:r>
          </a:p>
          <a:p>
            <a:pPr marL="285750" indent="-285750">
              <a:buFont typeface="Arial" panose="020B0604020202020204" pitchFamily="34" charset="0"/>
              <a:buChar char="•"/>
            </a:pPr>
            <a:r>
              <a:rPr lang="en-US" dirty="0" smtClean="0">
                <a:solidFill>
                  <a:srgbClr val="C00000"/>
                </a:solidFill>
              </a:rPr>
              <a:t>Verdi (1813)</a:t>
            </a:r>
            <a:endParaRPr lang="en-US" dirty="0">
              <a:solidFill>
                <a:srgbClr val="C00000"/>
              </a:solidFill>
            </a:endParaRPr>
          </a:p>
        </p:txBody>
      </p:sp>
    </p:spTree>
    <p:extLst>
      <p:ext uri="{BB962C8B-B14F-4D97-AF65-F5344CB8AC3E}">
        <p14:creationId xmlns:p14="http://schemas.microsoft.com/office/powerpoint/2010/main" val="3813317724"/>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81000"/>
            <a:ext cx="2514600" cy="369332"/>
          </a:xfrm>
          <a:prstGeom prst="rect">
            <a:avLst/>
          </a:prstGeom>
          <a:noFill/>
        </p:spPr>
        <p:txBody>
          <a:bodyPr wrap="square" rtlCol="0">
            <a:spAutoFit/>
          </a:bodyPr>
          <a:lstStyle/>
          <a:p>
            <a:r>
              <a:rPr lang="en-US" dirty="0" smtClean="0"/>
              <a:t>Whither the Symphony?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43000"/>
            <a:ext cx="6664086" cy="4648200"/>
          </a:xfrm>
          <a:prstGeom prst="rect">
            <a:avLst/>
          </a:prstGeom>
        </p:spPr>
      </p:pic>
      <p:sp>
        <p:nvSpPr>
          <p:cNvPr id="4" name="TextBox 3"/>
          <p:cNvSpPr txBox="1"/>
          <p:nvPr/>
        </p:nvSpPr>
        <p:spPr>
          <a:xfrm>
            <a:off x="2476500" y="6173688"/>
            <a:ext cx="3505200" cy="307777"/>
          </a:xfrm>
          <a:prstGeom prst="rect">
            <a:avLst/>
          </a:prstGeom>
          <a:noFill/>
        </p:spPr>
        <p:txBody>
          <a:bodyPr wrap="square" rtlCol="0">
            <a:spAutoFit/>
          </a:bodyPr>
          <a:lstStyle/>
          <a:p>
            <a:r>
              <a:rPr lang="en-US" sz="1400" dirty="0" smtClean="0"/>
              <a:t>Leipzig </a:t>
            </a:r>
            <a:r>
              <a:rPr lang="en-US" sz="1400" dirty="0" err="1" smtClean="0"/>
              <a:t>Gewandhaus</a:t>
            </a:r>
            <a:r>
              <a:rPr lang="en-US" sz="1400" dirty="0" smtClean="0"/>
              <a:t> Concert Hall, pre-1850</a:t>
            </a:r>
            <a:endParaRPr lang="en-US" sz="1400" dirty="0"/>
          </a:p>
        </p:txBody>
      </p:sp>
    </p:spTree>
    <p:extLst>
      <p:ext uri="{BB962C8B-B14F-4D97-AF65-F5344CB8AC3E}">
        <p14:creationId xmlns:p14="http://schemas.microsoft.com/office/powerpoint/2010/main" val="357160255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66288"/>
            <a:ext cx="3549215" cy="3549215"/>
          </a:xfrm>
          <a:prstGeom prst="rect">
            <a:avLst/>
          </a:prstGeom>
        </p:spPr>
      </p:pic>
      <p:sp>
        <p:nvSpPr>
          <p:cNvPr id="5" name="TextBox 4"/>
          <p:cNvSpPr txBox="1"/>
          <p:nvPr/>
        </p:nvSpPr>
        <p:spPr>
          <a:xfrm>
            <a:off x="1447800" y="6363095"/>
            <a:ext cx="2717618" cy="369332"/>
          </a:xfrm>
          <a:prstGeom prst="rect">
            <a:avLst/>
          </a:prstGeom>
          <a:noFill/>
        </p:spPr>
        <p:txBody>
          <a:bodyPr wrap="square" rtlCol="0">
            <a:spAutoFit/>
          </a:bodyPr>
          <a:lstStyle/>
          <a:p>
            <a:r>
              <a:rPr lang="en-US" dirty="0" smtClean="0"/>
              <a:t>Hector Berlioz (1803-1869)</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743200"/>
            <a:ext cx="2618723" cy="38045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609" y="224253"/>
            <a:ext cx="3196190" cy="2397143"/>
          </a:xfrm>
          <a:prstGeom prst="rect">
            <a:avLst/>
          </a:prstGeom>
        </p:spPr>
      </p:pic>
      <p:sp>
        <p:nvSpPr>
          <p:cNvPr id="6" name="TextBox 5"/>
          <p:cNvSpPr txBox="1"/>
          <p:nvPr/>
        </p:nvSpPr>
        <p:spPr>
          <a:xfrm>
            <a:off x="4495800" y="4724400"/>
            <a:ext cx="762000" cy="381000"/>
          </a:xfrm>
          <a:prstGeom prst="rect">
            <a:avLst/>
          </a:prstGeom>
          <a:noFill/>
        </p:spPr>
        <p:txBody>
          <a:bodyPr wrap="square" rtlCol="0">
            <a:spAutoFit/>
          </a:bodyPr>
          <a:lstStyle/>
          <a:p>
            <a:r>
              <a:rPr lang="en-US" dirty="0" smtClean="0"/>
              <a:t>1830</a:t>
            </a:r>
            <a:endParaRPr lang="en-US" dirty="0"/>
          </a:p>
        </p:txBody>
      </p:sp>
    </p:spTree>
    <p:extLst>
      <p:ext uri="{BB962C8B-B14F-4D97-AF65-F5344CB8AC3E}">
        <p14:creationId xmlns:p14="http://schemas.microsoft.com/office/powerpoint/2010/main" val="1594777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666288"/>
            <a:ext cx="3549215" cy="3549215"/>
          </a:xfrm>
          <a:prstGeom prst="rect">
            <a:avLst/>
          </a:prstGeom>
        </p:spPr>
      </p:pic>
      <p:sp>
        <p:nvSpPr>
          <p:cNvPr id="5" name="TextBox 4"/>
          <p:cNvSpPr txBox="1"/>
          <p:nvPr/>
        </p:nvSpPr>
        <p:spPr>
          <a:xfrm>
            <a:off x="1447800" y="6363095"/>
            <a:ext cx="2717618" cy="369332"/>
          </a:xfrm>
          <a:prstGeom prst="rect">
            <a:avLst/>
          </a:prstGeom>
          <a:noFill/>
        </p:spPr>
        <p:txBody>
          <a:bodyPr wrap="square" rtlCol="0">
            <a:spAutoFit/>
          </a:bodyPr>
          <a:lstStyle/>
          <a:p>
            <a:r>
              <a:rPr lang="en-US" dirty="0" smtClean="0"/>
              <a:t>Hector Berlioz (1803-1869)</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743200"/>
            <a:ext cx="2618723" cy="38045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609" y="224253"/>
            <a:ext cx="3196190" cy="2397143"/>
          </a:xfrm>
          <a:prstGeom prst="rect">
            <a:avLst/>
          </a:prstGeom>
        </p:spPr>
      </p:pic>
      <p:sp>
        <p:nvSpPr>
          <p:cNvPr id="4" name="TextBox 3"/>
          <p:cNvSpPr txBox="1"/>
          <p:nvPr/>
        </p:nvSpPr>
        <p:spPr>
          <a:xfrm>
            <a:off x="5791200" y="6209206"/>
            <a:ext cx="1905000" cy="307777"/>
          </a:xfrm>
          <a:prstGeom prst="rect">
            <a:avLst/>
          </a:prstGeom>
          <a:noFill/>
        </p:spPr>
        <p:txBody>
          <a:bodyPr wrap="square" rtlCol="0">
            <a:spAutoFit/>
          </a:bodyPr>
          <a:lstStyle/>
          <a:p>
            <a:r>
              <a:rPr lang="en-US" sz="1400" dirty="0">
                <a:solidFill>
                  <a:srgbClr val="FF0000"/>
                </a:solidFill>
              </a:rPr>
              <a:t>a</a:t>
            </a:r>
            <a:r>
              <a:rPr lang="en-US" sz="1400" dirty="0" smtClean="0">
                <a:solidFill>
                  <a:srgbClr val="FF0000"/>
                </a:solidFill>
              </a:rPr>
              <a:t> “program symphony”</a:t>
            </a:r>
            <a:endParaRPr lang="en-US" sz="1400" dirty="0">
              <a:solidFill>
                <a:srgbClr val="FF0000"/>
              </a:solidFill>
            </a:endParaRPr>
          </a:p>
        </p:txBody>
      </p:sp>
      <p:sp>
        <p:nvSpPr>
          <p:cNvPr id="6" name="TextBox 5"/>
          <p:cNvSpPr txBox="1"/>
          <p:nvPr/>
        </p:nvSpPr>
        <p:spPr>
          <a:xfrm>
            <a:off x="4495800" y="4724400"/>
            <a:ext cx="762000" cy="381000"/>
          </a:xfrm>
          <a:prstGeom prst="rect">
            <a:avLst/>
          </a:prstGeom>
          <a:noFill/>
        </p:spPr>
        <p:txBody>
          <a:bodyPr wrap="square" rtlCol="0">
            <a:spAutoFit/>
          </a:bodyPr>
          <a:lstStyle/>
          <a:p>
            <a:r>
              <a:rPr lang="en-US" dirty="0" smtClean="0"/>
              <a:t>1830</a:t>
            </a:r>
            <a:endParaRPr lang="en-US" dirty="0"/>
          </a:p>
        </p:txBody>
      </p:sp>
    </p:spTree>
    <p:extLst>
      <p:ext uri="{BB962C8B-B14F-4D97-AF65-F5344CB8AC3E}">
        <p14:creationId xmlns:p14="http://schemas.microsoft.com/office/powerpoint/2010/main" val="170443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58956"/>
            <a:ext cx="4724400" cy="4724400"/>
          </a:xfrm>
          <a:prstGeom prst="rect">
            <a:avLst/>
          </a:prstGeom>
        </p:spPr>
      </p:pic>
      <p:sp>
        <p:nvSpPr>
          <p:cNvPr id="5" name="TextBox 4"/>
          <p:cNvSpPr txBox="1"/>
          <p:nvPr/>
        </p:nvSpPr>
        <p:spPr>
          <a:xfrm>
            <a:off x="533400" y="6019800"/>
            <a:ext cx="2819400" cy="369332"/>
          </a:xfrm>
          <a:prstGeom prst="rect">
            <a:avLst/>
          </a:prstGeom>
          <a:noFill/>
        </p:spPr>
        <p:txBody>
          <a:bodyPr wrap="square" rtlCol="0">
            <a:spAutoFit/>
          </a:bodyPr>
          <a:lstStyle/>
          <a:p>
            <a:r>
              <a:rPr lang="en-US" dirty="0" smtClean="0"/>
              <a:t>Hector Berlioz (1803-1869)</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4502" y="1158956"/>
            <a:ext cx="3552674" cy="4724400"/>
          </a:xfrm>
          <a:prstGeom prst="rect">
            <a:avLst/>
          </a:prstGeom>
        </p:spPr>
      </p:pic>
      <p:sp>
        <p:nvSpPr>
          <p:cNvPr id="8" name="TextBox 7"/>
          <p:cNvSpPr txBox="1"/>
          <p:nvPr/>
        </p:nvSpPr>
        <p:spPr>
          <a:xfrm>
            <a:off x="5029200" y="5920388"/>
            <a:ext cx="3505200" cy="646331"/>
          </a:xfrm>
          <a:prstGeom prst="rect">
            <a:avLst/>
          </a:prstGeom>
          <a:noFill/>
        </p:spPr>
        <p:txBody>
          <a:bodyPr wrap="square" rtlCol="0">
            <a:spAutoFit/>
          </a:bodyPr>
          <a:lstStyle/>
          <a:p>
            <a:pPr algn="ctr"/>
            <a:r>
              <a:rPr lang="en-US" dirty="0" smtClean="0"/>
              <a:t>Draft of the </a:t>
            </a:r>
          </a:p>
          <a:p>
            <a:pPr algn="ctr"/>
            <a:r>
              <a:rPr lang="en-US" i="1" dirty="0" smtClean="0"/>
              <a:t>Symphonie </a:t>
            </a:r>
            <a:r>
              <a:rPr lang="en-US" i="1" dirty="0" err="1" smtClean="0"/>
              <a:t>fantastique</a:t>
            </a:r>
            <a:r>
              <a:rPr lang="en-US" dirty="0" smtClean="0"/>
              <a:t> program</a:t>
            </a:r>
            <a:endParaRPr lang="en-US" dirty="0"/>
          </a:p>
        </p:txBody>
      </p:sp>
    </p:spTree>
    <p:extLst>
      <p:ext uri="{BB962C8B-B14F-4D97-AF65-F5344CB8AC3E}">
        <p14:creationId xmlns:p14="http://schemas.microsoft.com/office/powerpoint/2010/main" val="170979099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2743201"/>
            <a:ext cx="1295400" cy="381000"/>
          </a:xfrm>
          <a:prstGeom prst="rect">
            <a:avLst/>
          </a:prstGeom>
          <a:noFill/>
        </p:spPr>
        <p:txBody>
          <a:bodyPr wrap="square" rtlCol="0">
            <a:spAutoFit/>
          </a:bodyPr>
          <a:lstStyle/>
          <a:p>
            <a:r>
              <a:rPr lang="en-US" dirty="0" smtClean="0"/>
              <a:t>“Idée fixe”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136" y="3581400"/>
            <a:ext cx="4836540" cy="1722124"/>
          </a:xfrm>
          <a:prstGeom prst="rect">
            <a:avLst/>
          </a:prstGeom>
        </p:spPr>
      </p:pic>
      <p:sp>
        <p:nvSpPr>
          <p:cNvPr id="2" name="TextBox 1"/>
          <p:cNvSpPr txBox="1"/>
          <p:nvPr/>
        </p:nvSpPr>
        <p:spPr>
          <a:xfrm>
            <a:off x="4572000" y="642359"/>
            <a:ext cx="3886200" cy="1754326"/>
          </a:xfrm>
          <a:prstGeom prst="rect">
            <a:avLst/>
          </a:prstGeom>
          <a:noFill/>
        </p:spPr>
        <p:txBody>
          <a:bodyPr wrap="square" rtlCol="0">
            <a:spAutoFit/>
          </a:bodyPr>
          <a:lstStyle/>
          <a:p>
            <a:pPr algn="ctr"/>
            <a:r>
              <a:rPr lang="en-US" dirty="0" smtClean="0"/>
              <a:t>Central Structural Idea:</a:t>
            </a:r>
          </a:p>
          <a:p>
            <a:pPr algn="ctr"/>
            <a:endParaRPr lang="en-US" dirty="0"/>
          </a:p>
          <a:p>
            <a:pPr algn="ctr"/>
            <a:r>
              <a:rPr lang="en-US" dirty="0"/>
              <a:t>a</a:t>
            </a:r>
            <a:r>
              <a:rPr lang="en-US" dirty="0" smtClean="0"/>
              <a:t> recurring theme is identified with a specific personage or verbal concept, threading its way through different sonic environments</a:t>
            </a:r>
            <a:endParaRPr lang="en-US" dirty="0"/>
          </a:p>
        </p:txBody>
      </p:sp>
    </p:spTree>
    <p:extLst>
      <p:ext uri="{BB962C8B-B14F-4D97-AF65-F5344CB8AC3E}">
        <p14:creationId xmlns:p14="http://schemas.microsoft.com/office/powerpoint/2010/main" val="1730808387"/>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sp>
        <p:nvSpPr>
          <p:cNvPr id="2" name="TextBox 1"/>
          <p:cNvSpPr txBox="1"/>
          <p:nvPr/>
        </p:nvSpPr>
        <p:spPr>
          <a:xfrm>
            <a:off x="4343400" y="1593791"/>
            <a:ext cx="4419600" cy="3693319"/>
          </a:xfrm>
          <a:prstGeom prst="rect">
            <a:avLst/>
          </a:prstGeom>
          <a:noFill/>
        </p:spPr>
        <p:txBody>
          <a:bodyPr wrap="square" rtlCol="0">
            <a:spAutoFit/>
          </a:bodyPr>
          <a:lstStyle/>
          <a:p>
            <a:pPr marL="342900" indent="-342900">
              <a:buAutoNum type="arabicPeriod"/>
            </a:pPr>
            <a:r>
              <a:rPr lang="en-US" dirty="0" err="1" smtClean="0"/>
              <a:t>Rêveries</a:t>
            </a:r>
            <a:r>
              <a:rPr lang="en-US" dirty="0" smtClean="0"/>
              <a:t>—Passions 		C</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Un </a:t>
            </a:r>
            <a:r>
              <a:rPr lang="en-US" dirty="0" err="1" smtClean="0"/>
              <a:t>bal</a:t>
            </a:r>
            <a:r>
              <a:rPr lang="en-US" dirty="0" smtClean="0"/>
              <a:t>			A</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Scène aux champs		F</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Marche au </a:t>
            </a:r>
            <a:r>
              <a:rPr lang="en-US" dirty="0" err="1" smtClean="0"/>
              <a:t>supplice</a:t>
            </a:r>
            <a:r>
              <a:rPr lang="en-US" dirty="0" smtClean="0"/>
              <a:t>		g</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err="1" smtClean="0"/>
              <a:t>Songe</a:t>
            </a:r>
            <a:r>
              <a:rPr lang="en-US" dirty="0" smtClean="0"/>
              <a:t> </a:t>
            </a:r>
            <a:r>
              <a:rPr lang="en-US" dirty="0" err="1" smtClean="0"/>
              <a:t>d’une</a:t>
            </a:r>
            <a:r>
              <a:rPr lang="en-US" dirty="0" smtClean="0"/>
              <a:t> </a:t>
            </a:r>
            <a:r>
              <a:rPr lang="en-US" dirty="0" err="1" smtClean="0"/>
              <a:t>nuit</a:t>
            </a:r>
            <a:r>
              <a:rPr lang="en-US" dirty="0" smtClean="0"/>
              <a:t> du Sabbat  	c-C                        </a:t>
            </a:r>
            <a:endParaRPr lang="en-US" dirty="0"/>
          </a:p>
        </p:txBody>
      </p:sp>
      <p:sp>
        <p:nvSpPr>
          <p:cNvPr id="3" name="TextBox 2"/>
          <p:cNvSpPr txBox="1"/>
          <p:nvPr/>
        </p:nvSpPr>
        <p:spPr>
          <a:xfrm>
            <a:off x="4495800" y="304800"/>
            <a:ext cx="4191000" cy="646331"/>
          </a:xfrm>
          <a:prstGeom prst="rect">
            <a:avLst/>
          </a:prstGeom>
          <a:noFill/>
        </p:spPr>
        <p:txBody>
          <a:bodyPr wrap="square" rtlCol="0">
            <a:spAutoFit/>
          </a:bodyPr>
          <a:lstStyle/>
          <a:p>
            <a:pPr algn="ctr"/>
            <a:r>
              <a:rPr lang="en-US" i="1" dirty="0"/>
              <a:t>Symphonie </a:t>
            </a:r>
            <a:r>
              <a:rPr lang="en-US" i="1" dirty="0" err="1" smtClean="0"/>
              <a:t>fantastique</a:t>
            </a:r>
            <a:r>
              <a:rPr lang="en-US" dirty="0" smtClean="0"/>
              <a:t>: </a:t>
            </a:r>
          </a:p>
          <a:p>
            <a:pPr algn="ctr"/>
            <a:r>
              <a:rPr lang="en-US" dirty="0" smtClean="0"/>
              <a:t>Episode in the Life of an Artist</a:t>
            </a:r>
            <a:endParaRPr lang="en-US" dirty="0"/>
          </a:p>
        </p:txBody>
      </p:sp>
    </p:spTree>
    <p:extLst>
      <p:ext uri="{BB962C8B-B14F-4D97-AF65-F5344CB8AC3E}">
        <p14:creationId xmlns:p14="http://schemas.microsoft.com/office/powerpoint/2010/main" val="1941179813"/>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sp>
        <p:nvSpPr>
          <p:cNvPr id="2" name="TextBox 1"/>
          <p:cNvSpPr txBox="1"/>
          <p:nvPr/>
        </p:nvSpPr>
        <p:spPr>
          <a:xfrm>
            <a:off x="4343400" y="1593791"/>
            <a:ext cx="4419600" cy="3693319"/>
          </a:xfrm>
          <a:prstGeom prst="rect">
            <a:avLst/>
          </a:prstGeom>
          <a:noFill/>
        </p:spPr>
        <p:txBody>
          <a:bodyPr wrap="square" rtlCol="0">
            <a:spAutoFit/>
          </a:bodyPr>
          <a:lstStyle/>
          <a:p>
            <a:pPr marL="342900" indent="-342900">
              <a:buAutoNum type="arabicPeriod"/>
            </a:pPr>
            <a:r>
              <a:rPr lang="en-US" dirty="0" err="1" smtClean="0"/>
              <a:t>Rêveries</a:t>
            </a:r>
            <a:r>
              <a:rPr lang="en-US" dirty="0" smtClean="0"/>
              <a:t>—Passions 		C</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Un </a:t>
            </a:r>
            <a:r>
              <a:rPr lang="en-US" dirty="0" err="1" smtClean="0"/>
              <a:t>bal</a:t>
            </a:r>
            <a:r>
              <a:rPr lang="en-US" dirty="0" smtClean="0"/>
              <a:t>			A</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Scène aux champs		F</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Marche au </a:t>
            </a:r>
            <a:r>
              <a:rPr lang="en-US" dirty="0" err="1" smtClean="0"/>
              <a:t>supplice</a:t>
            </a:r>
            <a:r>
              <a:rPr lang="en-US" dirty="0" smtClean="0"/>
              <a:t>		g</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err="1" smtClean="0"/>
              <a:t>Songe</a:t>
            </a:r>
            <a:r>
              <a:rPr lang="en-US" dirty="0" smtClean="0"/>
              <a:t> </a:t>
            </a:r>
            <a:r>
              <a:rPr lang="en-US" dirty="0" err="1" smtClean="0"/>
              <a:t>d’une</a:t>
            </a:r>
            <a:r>
              <a:rPr lang="en-US" dirty="0" smtClean="0"/>
              <a:t> </a:t>
            </a:r>
            <a:r>
              <a:rPr lang="en-US" dirty="0" err="1" smtClean="0"/>
              <a:t>nuit</a:t>
            </a:r>
            <a:r>
              <a:rPr lang="en-US" dirty="0" smtClean="0"/>
              <a:t> du Sabbat  	c-C                        </a:t>
            </a:r>
            <a:endParaRPr lang="en-US" dirty="0"/>
          </a:p>
        </p:txBody>
      </p:sp>
      <p:sp>
        <p:nvSpPr>
          <p:cNvPr id="3" name="Rectangle 2"/>
          <p:cNvSpPr/>
          <p:nvPr/>
        </p:nvSpPr>
        <p:spPr>
          <a:xfrm>
            <a:off x="4343400" y="1371600"/>
            <a:ext cx="4114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304800"/>
            <a:ext cx="4191000" cy="646331"/>
          </a:xfrm>
          <a:prstGeom prst="rect">
            <a:avLst/>
          </a:prstGeom>
          <a:noFill/>
        </p:spPr>
        <p:txBody>
          <a:bodyPr wrap="square" rtlCol="0">
            <a:spAutoFit/>
          </a:bodyPr>
          <a:lstStyle/>
          <a:p>
            <a:pPr algn="ctr"/>
            <a:r>
              <a:rPr lang="en-US" i="1" dirty="0"/>
              <a:t>Symphonie </a:t>
            </a:r>
            <a:r>
              <a:rPr lang="en-US" i="1" dirty="0" err="1" smtClean="0"/>
              <a:t>fantastique</a:t>
            </a:r>
            <a:r>
              <a:rPr lang="en-US" dirty="0" smtClean="0"/>
              <a:t>: </a:t>
            </a:r>
          </a:p>
          <a:p>
            <a:pPr algn="ctr"/>
            <a:r>
              <a:rPr lang="en-US" dirty="0" smtClean="0"/>
              <a:t>Episode in the Life of an Artist</a:t>
            </a:r>
            <a:endParaRPr lang="en-US" dirty="0"/>
          </a:p>
        </p:txBody>
      </p:sp>
    </p:spTree>
    <p:extLst>
      <p:ext uri="{BB962C8B-B14F-4D97-AF65-F5344CB8AC3E}">
        <p14:creationId xmlns:p14="http://schemas.microsoft.com/office/powerpoint/2010/main" val="856287077"/>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2743201"/>
            <a:ext cx="1295400" cy="381000"/>
          </a:xfrm>
          <a:prstGeom prst="rect">
            <a:avLst/>
          </a:prstGeom>
          <a:noFill/>
        </p:spPr>
        <p:txBody>
          <a:bodyPr wrap="square" rtlCol="0">
            <a:spAutoFit/>
          </a:bodyPr>
          <a:lstStyle/>
          <a:p>
            <a:r>
              <a:rPr lang="en-US" dirty="0" smtClean="0"/>
              <a:t>“Idée fixe”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136" y="3581400"/>
            <a:ext cx="4836540" cy="1722124"/>
          </a:xfrm>
          <a:prstGeom prst="rect">
            <a:avLst/>
          </a:prstGeom>
        </p:spPr>
      </p:pic>
      <p:sp>
        <p:nvSpPr>
          <p:cNvPr id="2" name="TextBox 1"/>
          <p:cNvSpPr txBox="1"/>
          <p:nvPr/>
        </p:nvSpPr>
        <p:spPr>
          <a:xfrm>
            <a:off x="4572000" y="642359"/>
            <a:ext cx="3886200" cy="1754326"/>
          </a:xfrm>
          <a:prstGeom prst="rect">
            <a:avLst/>
          </a:prstGeom>
          <a:noFill/>
        </p:spPr>
        <p:txBody>
          <a:bodyPr wrap="square" rtlCol="0">
            <a:spAutoFit/>
          </a:bodyPr>
          <a:lstStyle/>
          <a:p>
            <a:pPr algn="ctr"/>
            <a:r>
              <a:rPr lang="en-US" dirty="0" smtClean="0"/>
              <a:t>Central Structural Idea:</a:t>
            </a:r>
          </a:p>
          <a:p>
            <a:pPr algn="ctr"/>
            <a:endParaRPr lang="en-US" dirty="0"/>
          </a:p>
          <a:p>
            <a:pPr algn="ctr"/>
            <a:r>
              <a:rPr lang="en-US" dirty="0"/>
              <a:t>a</a:t>
            </a:r>
            <a:r>
              <a:rPr lang="en-US" dirty="0" smtClean="0"/>
              <a:t> recurring theme is identified with a specific personage or verbal concept, threading its way through different sonic environments</a:t>
            </a:r>
            <a:endParaRPr lang="en-US" dirty="0"/>
          </a:p>
        </p:txBody>
      </p:sp>
    </p:spTree>
    <p:extLst>
      <p:ext uri="{BB962C8B-B14F-4D97-AF65-F5344CB8AC3E}">
        <p14:creationId xmlns:p14="http://schemas.microsoft.com/office/powerpoint/2010/main" val="1753200945"/>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sp>
        <p:nvSpPr>
          <p:cNvPr id="2" name="TextBox 1"/>
          <p:cNvSpPr txBox="1"/>
          <p:nvPr/>
        </p:nvSpPr>
        <p:spPr>
          <a:xfrm>
            <a:off x="4343400" y="1593791"/>
            <a:ext cx="4419600" cy="3693319"/>
          </a:xfrm>
          <a:prstGeom prst="rect">
            <a:avLst/>
          </a:prstGeom>
          <a:noFill/>
        </p:spPr>
        <p:txBody>
          <a:bodyPr wrap="square" rtlCol="0">
            <a:spAutoFit/>
          </a:bodyPr>
          <a:lstStyle/>
          <a:p>
            <a:pPr marL="342900" indent="-342900">
              <a:buAutoNum type="arabicPeriod"/>
            </a:pPr>
            <a:r>
              <a:rPr lang="en-US" dirty="0" err="1" smtClean="0"/>
              <a:t>Rêveries</a:t>
            </a:r>
            <a:r>
              <a:rPr lang="en-US" dirty="0" smtClean="0"/>
              <a:t>—Passions 		C</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Un </a:t>
            </a:r>
            <a:r>
              <a:rPr lang="en-US" dirty="0" err="1" smtClean="0"/>
              <a:t>bal</a:t>
            </a:r>
            <a:r>
              <a:rPr lang="en-US" dirty="0" smtClean="0"/>
              <a:t>			A</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Scène aux champs		F</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Marche au </a:t>
            </a:r>
            <a:r>
              <a:rPr lang="en-US" dirty="0" err="1" smtClean="0"/>
              <a:t>supplice</a:t>
            </a:r>
            <a:r>
              <a:rPr lang="en-US" dirty="0" smtClean="0"/>
              <a:t>		g</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err="1" smtClean="0"/>
              <a:t>Songe</a:t>
            </a:r>
            <a:r>
              <a:rPr lang="en-US" dirty="0" smtClean="0"/>
              <a:t> </a:t>
            </a:r>
            <a:r>
              <a:rPr lang="en-US" dirty="0" err="1" smtClean="0"/>
              <a:t>d’une</a:t>
            </a:r>
            <a:r>
              <a:rPr lang="en-US" dirty="0" smtClean="0"/>
              <a:t> </a:t>
            </a:r>
            <a:r>
              <a:rPr lang="en-US" dirty="0" err="1" smtClean="0"/>
              <a:t>nuit</a:t>
            </a:r>
            <a:r>
              <a:rPr lang="en-US" dirty="0" smtClean="0"/>
              <a:t> du Sabbat  	c-C                        </a:t>
            </a:r>
            <a:endParaRPr lang="en-US" dirty="0"/>
          </a:p>
        </p:txBody>
      </p:sp>
      <p:sp>
        <p:nvSpPr>
          <p:cNvPr id="3" name="Rectangle 2"/>
          <p:cNvSpPr/>
          <p:nvPr/>
        </p:nvSpPr>
        <p:spPr>
          <a:xfrm>
            <a:off x="4343400" y="1371600"/>
            <a:ext cx="4114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304800"/>
            <a:ext cx="4191000" cy="646331"/>
          </a:xfrm>
          <a:prstGeom prst="rect">
            <a:avLst/>
          </a:prstGeom>
          <a:noFill/>
        </p:spPr>
        <p:txBody>
          <a:bodyPr wrap="square" rtlCol="0">
            <a:spAutoFit/>
          </a:bodyPr>
          <a:lstStyle/>
          <a:p>
            <a:pPr algn="ctr"/>
            <a:r>
              <a:rPr lang="en-US" i="1" dirty="0"/>
              <a:t>Symphonie </a:t>
            </a:r>
            <a:r>
              <a:rPr lang="en-US" i="1" dirty="0" err="1" smtClean="0"/>
              <a:t>fantastique</a:t>
            </a:r>
            <a:r>
              <a:rPr lang="en-US" dirty="0" smtClean="0"/>
              <a:t>: </a:t>
            </a:r>
          </a:p>
          <a:p>
            <a:pPr algn="ctr"/>
            <a:r>
              <a:rPr lang="en-US" dirty="0" smtClean="0"/>
              <a:t>Episode in the Life of an Artist</a:t>
            </a:r>
            <a:endParaRPr lang="en-US" dirty="0"/>
          </a:p>
        </p:txBody>
      </p:sp>
      <p:sp>
        <p:nvSpPr>
          <p:cNvPr id="4" name="TextBox 3"/>
          <p:cNvSpPr txBox="1"/>
          <p:nvPr/>
        </p:nvSpPr>
        <p:spPr>
          <a:xfrm>
            <a:off x="532446" y="6141660"/>
            <a:ext cx="3124200" cy="646331"/>
          </a:xfrm>
          <a:prstGeom prst="rect">
            <a:avLst/>
          </a:prstGeom>
          <a:noFill/>
        </p:spPr>
        <p:txBody>
          <a:bodyPr wrap="square" rtlCol="0">
            <a:spAutoFit/>
          </a:bodyPr>
          <a:lstStyle/>
          <a:p>
            <a:r>
              <a:rPr lang="en-US" dirty="0" smtClean="0">
                <a:solidFill>
                  <a:srgbClr val="00B0F0"/>
                </a:solidFill>
              </a:rPr>
              <a:t>The aesthetic of the “</a:t>
            </a:r>
            <a:r>
              <a:rPr lang="en-US" i="1" dirty="0" err="1" smtClean="0">
                <a:solidFill>
                  <a:srgbClr val="00B0F0"/>
                </a:solidFill>
              </a:rPr>
              <a:t>imprévu</a:t>
            </a:r>
            <a:r>
              <a:rPr lang="en-US" dirty="0" smtClean="0">
                <a:solidFill>
                  <a:srgbClr val="00B0F0"/>
                </a:solidFill>
              </a:rPr>
              <a:t>”</a:t>
            </a:r>
          </a:p>
          <a:p>
            <a:r>
              <a:rPr lang="en-US" dirty="0" smtClean="0">
                <a:solidFill>
                  <a:srgbClr val="00B0F0"/>
                </a:solidFill>
              </a:rPr>
              <a:t>(unforeseen turns and shocks)</a:t>
            </a:r>
            <a:endParaRPr lang="en-US" dirty="0">
              <a:solidFill>
                <a:srgbClr val="00B0F0"/>
              </a:solidFill>
            </a:endParaRPr>
          </a:p>
        </p:txBody>
      </p:sp>
    </p:spTree>
    <p:extLst>
      <p:ext uri="{BB962C8B-B14F-4D97-AF65-F5344CB8AC3E}">
        <p14:creationId xmlns:p14="http://schemas.microsoft.com/office/powerpoint/2010/main" val="3265814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sp>
        <p:nvSpPr>
          <p:cNvPr id="2" name="TextBox 1"/>
          <p:cNvSpPr txBox="1"/>
          <p:nvPr/>
        </p:nvSpPr>
        <p:spPr>
          <a:xfrm>
            <a:off x="4343400" y="1593791"/>
            <a:ext cx="4419600" cy="3693319"/>
          </a:xfrm>
          <a:prstGeom prst="rect">
            <a:avLst/>
          </a:prstGeom>
          <a:noFill/>
        </p:spPr>
        <p:txBody>
          <a:bodyPr wrap="square" rtlCol="0">
            <a:spAutoFit/>
          </a:bodyPr>
          <a:lstStyle/>
          <a:p>
            <a:pPr marL="342900" indent="-342900">
              <a:buAutoNum type="arabicPeriod"/>
            </a:pPr>
            <a:r>
              <a:rPr lang="en-US" dirty="0" err="1" smtClean="0"/>
              <a:t>Rêveries</a:t>
            </a:r>
            <a:r>
              <a:rPr lang="en-US" dirty="0" smtClean="0"/>
              <a:t>—Passions 		C</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Un </a:t>
            </a:r>
            <a:r>
              <a:rPr lang="en-US" dirty="0" err="1" smtClean="0"/>
              <a:t>bal</a:t>
            </a:r>
            <a:r>
              <a:rPr lang="en-US" dirty="0" smtClean="0"/>
              <a:t>			A</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Scène aux champs		F</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Marche au </a:t>
            </a:r>
            <a:r>
              <a:rPr lang="en-US" dirty="0" err="1" smtClean="0"/>
              <a:t>supplice</a:t>
            </a:r>
            <a:r>
              <a:rPr lang="en-US" dirty="0" smtClean="0"/>
              <a:t>		g</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err="1" smtClean="0"/>
              <a:t>Songe</a:t>
            </a:r>
            <a:r>
              <a:rPr lang="en-US" dirty="0" smtClean="0"/>
              <a:t> </a:t>
            </a:r>
            <a:r>
              <a:rPr lang="en-US" dirty="0" err="1" smtClean="0"/>
              <a:t>d’une</a:t>
            </a:r>
            <a:r>
              <a:rPr lang="en-US" dirty="0" smtClean="0"/>
              <a:t> </a:t>
            </a:r>
            <a:r>
              <a:rPr lang="en-US" dirty="0" err="1" smtClean="0"/>
              <a:t>nuit</a:t>
            </a:r>
            <a:r>
              <a:rPr lang="en-US" dirty="0" smtClean="0"/>
              <a:t> du Sabbat  	c-C                        </a:t>
            </a:r>
            <a:endParaRPr lang="en-US" dirty="0"/>
          </a:p>
        </p:txBody>
      </p:sp>
      <p:sp>
        <p:nvSpPr>
          <p:cNvPr id="4" name="Rectangle 3"/>
          <p:cNvSpPr/>
          <p:nvPr/>
        </p:nvSpPr>
        <p:spPr>
          <a:xfrm>
            <a:off x="4351234" y="2286000"/>
            <a:ext cx="4114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304800"/>
            <a:ext cx="4191000" cy="646331"/>
          </a:xfrm>
          <a:prstGeom prst="rect">
            <a:avLst/>
          </a:prstGeom>
          <a:noFill/>
        </p:spPr>
        <p:txBody>
          <a:bodyPr wrap="square" rtlCol="0">
            <a:spAutoFit/>
          </a:bodyPr>
          <a:lstStyle/>
          <a:p>
            <a:pPr algn="ctr"/>
            <a:r>
              <a:rPr lang="en-US" i="1" dirty="0"/>
              <a:t>Symphonie </a:t>
            </a:r>
            <a:r>
              <a:rPr lang="en-US" i="1" dirty="0" err="1" smtClean="0"/>
              <a:t>fantastique</a:t>
            </a:r>
            <a:r>
              <a:rPr lang="en-US" dirty="0" smtClean="0"/>
              <a:t>: </a:t>
            </a:r>
          </a:p>
          <a:p>
            <a:pPr algn="ctr"/>
            <a:r>
              <a:rPr lang="en-US" dirty="0" smtClean="0"/>
              <a:t>Episode in the Life of an Artist</a:t>
            </a:r>
            <a:endParaRPr lang="en-US" dirty="0"/>
          </a:p>
        </p:txBody>
      </p:sp>
      <p:sp>
        <p:nvSpPr>
          <p:cNvPr id="6" name="TextBox 5"/>
          <p:cNvSpPr txBox="1"/>
          <p:nvPr/>
        </p:nvSpPr>
        <p:spPr>
          <a:xfrm>
            <a:off x="532446" y="6141660"/>
            <a:ext cx="3124200" cy="646331"/>
          </a:xfrm>
          <a:prstGeom prst="rect">
            <a:avLst/>
          </a:prstGeom>
          <a:noFill/>
        </p:spPr>
        <p:txBody>
          <a:bodyPr wrap="square" rtlCol="0">
            <a:spAutoFit/>
          </a:bodyPr>
          <a:lstStyle/>
          <a:p>
            <a:r>
              <a:rPr lang="en-US" dirty="0" smtClean="0">
                <a:solidFill>
                  <a:srgbClr val="00B0F0"/>
                </a:solidFill>
              </a:rPr>
              <a:t>The aesthetic of the “</a:t>
            </a:r>
            <a:r>
              <a:rPr lang="en-US" i="1" dirty="0" err="1" smtClean="0">
                <a:solidFill>
                  <a:srgbClr val="00B0F0"/>
                </a:solidFill>
              </a:rPr>
              <a:t>imprévu</a:t>
            </a:r>
            <a:r>
              <a:rPr lang="en-US" dirty="0" smtClean="0">
                <a:solidFill>
                  <a:srgbClr val="00B0F0"/>
                </a:solidFill>
              </a:rPr>
              <a:t>”</a:t>
            </a:r>
          </a:p>
          <a:p>
            <a:r>
              <a:rPr lang="en-US" dirty="0" smtClean="0">
                <a:solidFill>
                  <a:srgbClr val="00B0F0"/>
                </a:solidFill>
              </a:rPr>
              <a:t>(unforeseen turns and shocks)</a:t>
            </a:r>
            <a:endParaRPr lang="en-US" dirty="0">
              <a:solidFill>
                <a:srgbClr val="00B0F0"/>
              </a:solidFill>
            </a:endParaRPr>
          </a:p>
        </p:txBody>
      </p:sp>
    </p:spTree>
    <p:extLst>
      <p:ext uri="{BB962C8B-B14F-4D97-AF65-F5344CB8AC3E}">
        <p14:creationId xmlns:p14="http://schemas.microsoft.com/office/powerpoint/2010/main" val="856287077"/>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sp>
        <p:nvSpPr>
          <p:cNvPr id="2" name="TextBox 1"/>
          <p:cNvSpPr txBox="1"/>
          <p:nvPr/>
        </p:nvSpPr>
        <p:spPr>
          <a:xfrm>
            <a:off x="4343400" y="1593791"/>
            <a:ext cx="4419600" cy="3693319"/>
          </a:xfrm>
          <a:prstGeom prst="rect">
            <a:avLst/>
          </a:prstGeom>
          <a:noFill/>
        </p:spPr>
        <p:txBody>
          <a:bodyPr wrap="square" rtlCol="0">
            <a:spAutoFit/>
          </a:bodyPr>
          <a:lstStyle/>
          <a:p>
            <a:pPr marL="342900" indent="-342900">
              <a:buAutoNum type="arabicPeriod"/>
            </a:pPr>
            <a:r>
              <a:rPr lang="en-US" dirty="0" err="1" smtClean="0"/>
              <a:t>Rêveries</a:t>
            </a:r>
            <a:r>
              <a:rPr lang="en-US" dirty="0" smtClean="0"/>
              <a:t>—Passions 		C</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Un </a:t>
            </a:r>
            <a:r>
              <a:rPr lang="en-US" dirty="0" err="1" smtClean="0"/>
              <a:t>bal</a:t>
            </a:r>
            <a:r>
              <a:rPr lang="en-US" dirty="0" smtClean="0"/>
              <a:t>			A</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Scène aux champs		F</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Marche au </a:t>
            </a:r>
            <a:r>
              <a:rPr lang="en-US" dirty="0" err="1" smtClean="0"/>
              <a:t>supplice</a:t>
            </a:r>
            <a:r>
              <a:rPr lang="en-US" dirty="0" smtClean="0"/>
              <a:t>		g</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err="1" smtClean="0"/>
              <a:t>Songe</a:t>
            </a:r>
            <a:r>
              <a:rPr lang="en-US" dirty="0" smtClean="0"/>
              <a:t> </a:t>
            </a:r>
            <a:r>
              <a:rPr lang="en-US" dirty="0" err="1" smtClean="0"/>
              <a:t>d’une</a:t>
            </a:r>
            <a:r>
              <a:rPr lang="en-US" dirty="0" smtClean="0"/>
              <a:t> </a:t>
            </a:r>
            <a:r>
              <a:rPr lang="en-US" dirty="0" err="1" smtClean="0"/>
              <a:t>nuit</a:t>
            </a:r>
            <a:r>
              <a:rPr lang="en-US" dirty="0" smtClean="0"/>
              <a:t> du Sabbat  	c-C                        </a:t>
            </a:r>
            <a:endParaRPr lang="en-US" dirty="0"/>
          </a:p>
        </p:txBody>
      </p:sp>
      <p:sp>
        <p:nvSpPr>
          <p:cNvPr id="4" name="Rectangle 3"/>
          <p:cNvSpPr/>
          <p:nvPr/>
        </p:nvSpPr>
        <p:spPr>
          <a:xfrm>
            <a:off x="4343400" y="3886200"/>
            <a:ext cx="4114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304800"/>
            <a:ext cx="4191000" cy="646331"/>
          </a:xfrm>
          <a:prstGeom prst="rect">
            <a:avLst/>
          </a:prstGeom>
          <a:noFill/>
        </p:spPr>
        <p:txBody>
          <a:bodyPr wrap="square" rtlCol="0">
            <a:spAutoFit/>
          </a:bodyPr>
          <a:lstStyle/>
          <a:p>
            <a:pPr algn="ctr"/>
            <a:r>
              <a:rPr lang="en-US" i="1" dirty="0"/>
              <a:t>Symphonie </a:t>
            </a:r>
            <a:r>
              <a:rPr lang="en-US" i="1" dirty="0" err="1" smtClean="0"/>
              <a:t>fantastique</a:t>
            </a:r>
            <a:r>
              <a:rPr lang="en-US" dirty="0" smtClean="0"/>
              <a:t>: </a:t>
            </a:r>
          </a:p>
          <a:p>
            <a:pPr algn="ctr"/>
            <a:r>
              <a:rPr lang="en-US" dirty="0" smtClean="0"/>
              <a:t>Episode in the Life of an Artist</a:t>
            </a:r>
            <a:endParaRPr lang="en-US" dirty="0"/>
          </a:p>
        </p:txBody>
      </p:sp>
      <p:sp>
        <p:nvSpPr>
          <p:cNvPr id="6" name="TextBox 5"/>
          <p:cNvSpPr txBox="1"/>
          <p:nvPr/>
        </p:nvSpPr>
        <p:spPr>
          <a:xfrm>
            <a:off x="532446" y="6141660"/>
            <a:ext cx="3124200" cy="646331"/>
          </a:xfrm>
          <a:prstGeom prst="rect">
            <a:avLst/>
          </a:prstGeom>
          <a:noFill/>
        </p:spPr>
        <p:txBody>
          <a:bodyPr wrap="square" rtlCol="0">
            <a:spAutoFit/>
          </a:bodyPr>
          <a:lstStyle/>
          <a:p>
            <a:r>
              <a:rPr lang="en-US" dirty="0" smtClean="0">
                <a:solidFill>
                  <a:srgbClr val="00B0F0"/>
                </a:solidFill>
              </a:rPr>
              <a:t>The aesthetic of the “</a:t>
            </a:r>
            <a:r>
              <a:rPr lang="en-US" i="1" dirty="0" err="1" smtClean="0">
                <a:solidFill>
                  <a:srgbClr val="00B0F0"/>
                </a:solidFill>
              </a:rPr>
              <a:t>imprévu</a:t>
            </a:r>
            <a:r>
              <a:rPr lang="en-US" dirty="0" smtClean="0">
                <a:solidFill>
                  <a:srgbClr val="00B0F0"/>
                </a:solidFill>
              </a:rPr>
              <a:t>”</a:t>
            </a:r>
          </a:p>
          <a:p>
            <a:r>
              <a:rPr lang="en-US" dirty="0" smtClean="0">
                <a:solidFill>
                  <a:srgbClr val="00B0F0"/>
                </a:solidFill>
              </a:rPr>
              <a:t>(unforeseen turns and shocks)</a:t>
            </a:r>
            <a:endParaRPr lang="en-US" dirty="0">
              <a:solidFill>
                <a:srgbClr val="00B0F0"/>
              </a:solidFill>
            </a:endParaRPr>
          </a:p>
        </p:txBody>
      </p:sp>
    </p:spTree>
    <p:extLst>
      <p:ext uri="{BB962C8B-B14F-4D97-AF65-F5344CB8AC3E}">
        <p14:creationId xmlns:p14="http://schemas.microsoft.com/office/powerpoint/2010/main" val="856287077"/>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sp>
        <p:nvSpPr>
          <p:cNvPr id="2" name="TextBox 1"/>
          <p:cNvSpPr txBox="1"/>
          <p:nvPr/>
        </p:nvSpPr>
        <p:spPr>
          <a:xfrm>
            <a:off x="4343400" y="1593791"/>
            <a:ext cx="4419600" cy="3693319"/>
          </a:xfrm>
          <a:prstGeom prst="rect">
            <a:avLst/>
          </a:prstGeom>
          <a:noFill/>
        </p:spPr>
        <p:txBody>
          <a:bodyPr wrap="square" rtlCol="0">
            <a:spAutoFit/>
          </a:bodyPr>
          <a:lstStyle/>
          <a:p>
            <a:pPr marL="342900" indent="-342900">
              <a:buAutoNum type="arabicPeriod"/>
            </a:pPr>
            <a:r>
              <a:rPr lang="en-US" dirty="0" err="1" smtClean="0"/>
              <a:t>Rêveries</a:t>
            </a:r>
            <a:r>
              <a:rPr lang="en-US" dirty="0" smtClean="0"/>
              <a:t>—Passions 		C</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Un </a:t>
            </a:r>
            <a:r>
              <a:rPr lang="en-US" dirty="0" err="1" smtClean="0"/>
              <a:t>bal</a:t>
            </a:r>
            <a:r>
              <a:rPr lang="en-US" dirty="0" smtClean="0"/>
              <a:t>			A</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Scène aux champs		F</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Marche au </a:t>
            </a:r>
            <a:r>
              <a:rPr lang="en-US" dirty="0" err="1" smtClean="0"/>
              <a:t>supplice</a:t>
            </a:r>
            <a:r>
              <a:rPr lang="en-US" dirty="0" smtClean="0"/>
              <a:t>		g</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err="1" smtClean="0"/>
              <a:t>Songe</a:t>
            </a:r>
            <a:r>
              <a:rPr lang="en-US" dirty="0" smtClean="0"/>
              <a:t> </a:t>
            </a:r>
            <a:r>
              <a:rPr lang="en-US" dirty="0" err="1" smtClean="0"/>
              <a:t>d’une</a:t>
            </a:r>
            <a:r>
              <a:rPr lang="en-US" dirty="0" smtClean="0"/>
              <a:t> </a:t>
            </a:r>
            <a:r>
              <a:rPr lang="en-US" dirty="0" err="1" smtClean="0"/>
              <a:t>nuit</a:t>
            </a:r>
            <a:r>
              <a:rPr lang="en-US" dirty="0" smtClean="0"/>
              <a:t> du Sabbat  	c-C                        </a:t>
            </a:r>
            <a:endParaRPr lang="en-US" dirty="0"/>
          </a:p>
        </p:txBody>
      </p:sp>
      <p:sp>
        <p:nvSpPr>
          <p:cNvPr id="4" name="Rectangle 3"/>
          <p:cNvSpPr/>
          <p:nvPr/>
        </p:nvSpPr>
        <p:spPr>
          <a:xfrm>
            <a:off x="4343400" y="4724400"/>
            <a:ext cx="4114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304800"/>
            <a:ext cx="4191000" cy="646331"/>
          </a:xfrm>
          <a:prstGeom prst="rect">
            <a:avLst/>
          </a:prstGeom>
          <a:noFill/>
        </p:spPr>
        <p:txBody>
          <a:bodyPr wrap="square" rtlCol="0">
            <a:spAutoFit/>
          </a:bodyPr>
          <a:lstStyle/>
          <a:p>
            <a:pPr algn="ctr"/>
            <a:r>
              <a:rPr lang="en-US" i="1" dirty="0"/>
              <a:t>Symphonie </a:t>
            </a:r>
            <a:r>
              <a:rPr lang="en-US" i="1" dirty="0" err="1" smtClean="0"/>
              <a:t>fantastique</a:t>
            </a:r>
            <a:r>
              <a:rPr lang="en-US" dirty="0" smtClean="0"/>
              <a:t>: </a:t>
            </a:r>
          </a:p>
          <a:p>
            <a:pPr algn="ctr"/>
            <a:r>
              <a:rPr lang="en-US" dirty="0" smtClean="0"/>
              <a:t>Episode in the Life of an Artist</a:t>
            </a:r>
            <a:endParaRPr lang="en-US" dirty="0"/>
          </a:p>
        </p:txBody>
      </p:sp>
      <p:sp>
        <p:nvSpPr>
          <p:cNvPr id="6" name="TextBox 5"/>
          <p:cNvSpPr txBox="1"/>
          <p:nvPr/>
        </p:nvSpPr>
        <p:spPr>
          <a:xfrm>
            <a:off x="532446" y="6141660"/>
            <a:ext cx="3124200" cy="646331"/>
          </a:xfrm>
          <a:prstGeom prst="rect">
            <a:avLst/>
          </a:prstGeom>
          <a:noFill/>
        </p:spPr>
        <p:txBody>
          <a:bodyPr wrap="square" rtlCol="0">
            <a:spAutoFit/>
          </a:bodyPr>
          <a:lstStyle/>
          <a:p>
            <a:r>
              <a:rPr lang="en-US" dirty="0" smtClean="0">
                <a:solidFill>
                  <a:srgbClr val="00B0F0"/>
                </a:solidFill>
              </a:rPr>
              <a:t>The aesthetic of the “</a:t>
            </a:r>
            <a:r>
              <a:rPr lang="en-US" i="1" dirty="0" err="1" smtClean="0">
                <a:solidFill>
                  <a:srgbClr val="00B0F0"/>
                </a:solidFill>
              </a:rPr>
              <a:t>imprévu</a:t>
            </a:r>
            <a:r>
              <a:rPr lang="en-US" dirty="0" smtClean="0">
                <a:solidFill>
                  <a:srgbClr val="00B0F0"/>
                </a:solidFill>
              </a:rPr>
              <a:t>”</a:t>
            </a:r>
          </a:p>
          <a:p>
            <a:r>
              <a:rPr lang="en-US" dirty="0" smtClean="0">
                <a:solidFill>
                  <a:srgbClr val="00B0F0"/>
                </a:solidFill>
              </a:rPr>
              <a:t>(unforeseen turns and shocks)</a:t>
            </a:r>
            <a:endParaRPr lang="en-US" dirty="0">
              <a:solidFill>
                <a:srgbClr val="00B0F0"/>
              </a:solidFill>
            </a:endParaRPr>
          </a:p>
        </p:txBody>
      </p:sp>
    </p:spTree>
    <p:extLst>
      <p:ext uri="{BB962C8B-B14F-4D97-AF65-F5344CB8AC3E}">
        <p14:creationId xmlns:p14="http://schemas.microsoft.com/office/powerpoint/2010/main" val="85628707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sp>
        <p:nvSpPr>
          <p:cNvPr id="2" name="TextBox 1"/>
          <p:cNvSpPr txBox="1"/>
          <p:nvPr/>
        </p:nvSpPr>
        <p:spPr>
          <a:xfrm>
            <a:off x="4343400" y="1593791"/>
            <a:ext cx="4419600" cy="3693319"/>
          </a:xfrm>
          <a:prstGeom prst="rect">
            <a:avLst/>
          </a:prstGeom>
          <a:noFill/>
        </p:spPr>
        <p:txBody>
          <a:bodyPr wrap="square" rtlCol="0">
            <a:spAutoFit/>
          </a:bodyPr>
          <a:lstStyle/>
          <a:p>
            <a:pPr marL="342900" indent="-342900">
              <a:buAutoNum type="arabicPeriod"/>
            </a:pPr>
            <a:r>
              <a:rPr lang="en-US" dirty="0" err="1" smtClean="0"/>
              <a:t>Rêveries</a:t>
            </a:r>
            <a:r>
              <a:rPr lang="en-US" dirty="0" smtClean="0"/>
              <a:t>—Passions 		C</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Un </a:t>
            </a:r>
            <a:r>
              <a:rPr lang="en-US" dirty="0" err="1" smtClean="0"/>
              <a:t>bal</a:t>
            </a:r>
            <a:r>
              <a:rPr lang="en-US" dirty="0" smtClean="0"/>
              <a:t>			A</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Scène aux champs		F</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Marche au </a:t>
            </a:r>
            <a:r>
              <a:rPr lang="en-US" dirty="0" err="1" smtClean="0"/>
              <a:t>supplice</a:t>
            </a:r>
            <a:r>
              <a:rPr lang="en-US" dirty="0" smtClean="0"/>
              <a:t>		g</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err="1" smtClean="0"/>
              <a:t>Songe</a:t>
            </a:r>
            <a:r>
              <a:rPr lang="en-US" dirty="0" smtClean="0"/>
              <a:t> </a:t>
            </a:r>
            <a:r>
              <a:rPr lang="en-US" dirty="0" err="1" smtClean="0"/>
              <a:t>d’une</a:t>
            </a:r>
            <a:r>
              <a:rPr lang="en-US" dirty="0" smtClean="0"/>
              <a:t> </a:t>
            </a:r>
            <a:r>
              <a:rPr lang="en-US" dirty="0" err="1" smtClean="0"/>
              <a:t>nuit</a:t>
            </a:r>
            <a:r>
              <a:rPr lang="en-US" dirty="0" smtClean="0"/>
              <a:t> du Sabbat  	c-C                        </a:t>
            </a:r>
            <a:endParaRPr lang="en-US" dirty="0"/>
          </a:p>
        </p:txBody>
      </p:sp>
      <p:sp>
        <p:nvSpPr>
          <p:cNvPr id="4" name="Rectangle 3"/>
          <p:cNvSpPr/>
          <p:nvPr/>
        </p:nvSpPr>
        <p:spPr>
          <a:xfrm>
            <a:off x="4343400" y="4724400"/>
            <a:ext cx="41148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95800" y="304800"/>
            <a:ext cx="4191000" cy="646331"/>
          </a:xfrm>
          <a:prstGeom prst="rect">
            <a:avLst/>
          </a:prstGeom>
          <a:noFill/>
        </p:spPr>
        <p:txBody>
          <a:bodyPr wrap="square" rtlCol="0">
            <a:spAutoFit/>
          </a:bodyPr>
          <a:lstStyle/>
          <a:p>
            <a:pPr algn="ctr"/>
            <a:r>
              <a:rPr lang="en-US" i="1" dirty="0"/>
              <a:t>Symphonie </a:t>
            </a:r>
            <a:r>
              <a:rPr lang="en-US" i="1" dirty="0" err="1" smtClean="0"/>
              <a:t>fantastique</a:t>
            </a:r>
            <a:r>
              <a:rPr lang="en-US" dirty="0" smtClean="0"/>
              <a:t>: </a:t>
            </a:r>
          </a:p>
          <a:p>
            <a:pPr algn="ctr"/>
            <a:r>
              <a:rPr lang="en-US" dirty="0" smtClean="0"/>
              <a:t>Episode in the Life of an Artist</a:t>
            </a:r>
            <a:endParaRPr lang="en-US" dirty="0"/>
          </a:p>
        </p:txBody>
      </p:sp>
      <p:sp>
        <p:nvSpPr>
          <p:cNvPr id="6" name="TextBox 5"/>
          <p:cNvSpPr txBox="1"/>
          <p:nvPr/>
        </p:nvSpPr>
        <p:spPr>
          <a:xfrm>
            <a:off x="532446" y="6141660"/>
            <a:ext cx="3124200" cy="646331"/>
          </a:xfrm>
          <a:prstGeom prst="rect">
            <a:avLst/>
          </a:prstGeom>
          <a:noFill/>
        </p:spPr>
        <p:txBody>
          <a:bodyPr wrap="square" rtlCol="0">
            <a:spAutoFit/>
          </a:bodyPr>
          <a:lstStyle/>
          <a:p>
            <a:r>
              <a:rPr lang="en-US" dirty="0" smtClean="0">
                <a:solidFill>
                  <a:srgbClr val="00B0F0"/>
                </a:solidFill>
              </a:rPr>
              <a:t>The aesthetic of the “</a:t>
            </a:r>
            <a:r>
              <a:rPr lang="en-US" i="1" dirty="0" err="1" smtClean="0">
                <a:solidFill>
                  <a:srgbClr val="00B0F0"/>
                </a:solidFill>
              </a:rPr>
              <a:t>imprévu</a:t>
            </a:r>
            <a:r>
              <a:rPr lang="en-US" dirty="0" smtClean="0">
                <a:solidFill>
                  <a:srgbClr val="00B0F0"/>
                </a:solidFill>
              </a:rPr>
              <a:t>”</a:t>
            </a:r>
          </a:p>
          <a:p>
            <a:r>
              <a:rPr lang="en-US" dirty="0" smtClean="0">
                <a:solidFill>
                  <a:srgbClr val="00B0F0"/>
                </a:solidFill>
              </a:rPr>
              <a:t>(unforeseen turns and shocks)</a:t>
            </a:r>
            <a:endParaRPr lang="en-US" dirty="0">
              <a:solidFill>
                <a:srgbClr val="00B0F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097" y="5577693"/>
            <a:ext cx="1655511" cy="1241633"/>
          </a:xfrm>
          <a:prstGeom prst="rect">
            <a:avLst/>
          </a:prstGeom>
        </p:spPr>
      </p:pic>
    </p:spTree>
    <p:extLst>
      <p:ext uri="{BB962C8B-B14F-4D97-AF65-F5344CB8AC3E}">
        <p14:creationId xmlns:p14="http://schemas.microsoft.com/office/powerpoint/2010/main" val="1270421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2743201"/>
            <a:ext cx="1295400" cy="381000"/>
          </a:xfrm>
          <a:prstGeom prst="rect">
            <a:avLst/>
          </a:prstGeom>
          <a:noFill/>
        </p:spPr>
        <p:txBody>
          <a:bodyPr wrap="square" rtlCol="0">
            <a:spAutoFit/>
          </a:bodyPr>
          <a:lstStyle/>
          <a:p>
            <a:r>
              <a:rPr lang="en-US" dirty="0" smtClean="0"/>
              <a:t>“Idée fixe”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1" y="642359"/>
            <a:ext cx="4122151" cy="5474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7136" y="3581400"/>
            <a:ext cx="4836540" cy="1722124"/>
          </a:xfrm>
          <a:prstGeom prst="rect">
            <a:avLst/>
          </a:prstGeom>
        </p:spPr>
      </p:pic>
      <p:sp>
        <p:nvSpPr>
          <p:cNvPr id="2" name="TextBox 1"/>
          <p:cNvSpPr txBox="1"/>
          <p:nvPr/>
        </p:nvSpPr>
        <p:spPr>
          <a:xfrm>
            <a:off x="4572000" y="642359"/>
            <a:ext cx="3886200" cy="1754326"/>
          </a:xfrm>
          <a:prstGeom prst="rect">
            <a:avLst/>
          </a:prstGeom>
          <a:noFill/>
        </p:spPr>
        <p:txBody>
          <a:bodyPr wrap="square" rtlCol="0">
            <a:spAutoFit/>
          </a:bodyPr>
          <a:lstStyle/>
          <a:p>
            <a:pPr algn="ctr"/>
            <a:r>
              <a:rPr lang="en-US" dirty="0" smtClean="0"/>
              <a:t>Central Structural Idea:</a:t>
            </a:r>
          </a:p>
          <a:p>
            <a:pPr algn="ctr"/>
            <a:endParaRPr lang="en-US" dirty="0"/>
          </a:p>
          <a:p>
            <a:pPr algn="ctr"/>
            <a:r>
              <a:rPr lang="en-US" dirty="0"/>
              <a:t>a</a:t>
            </a:r>
            <a:r>
              <a:rPr lang="en-US" dirty="0" smtClean="0"/>
              <a:t> recurring theme is identified with a specific personage or verbal concept, threading its way through different sonic environments</a:t>
            </a:r>
            <a:endParaRPr lang="en-US" dirty="0"/>
          </a:p>
        </p:txBody>
      </p:sp>
    </p:spTree>
    <p:extLst>
      <p:ext uri="{BB962C8B-B14F-4D97-AF65-F5344CB8AC3E}">
        <p14:creationId xmlns:p14="http://schemas.microsoft.com/office/powerpoint/2010/main" val="261823029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988" y="1231088"/>
            <a:ext cx="4025069" cy="5416451"/>
          </a:xfrm>
          <a:prstGeom prst="rect">
            <a:avLst/>
          </a:prstGeom>
        </p:spPr>
      </p:pic>
      <p:sp>
        <p:nvSpPr>
          <p:cNvPr id="6" name="TextBox 5"/>
          <p:cNvSpPr txBox="1"/>
          <p:nvPr/>
        </p:nvSpPr>
        <p:spPr>
          <a:xfrm>
            <a:off x="914400" y="1447800"/>
            <a:ext cx="3200400" cy="338554"/>
          </a:xfrm>
          <a:prstGeom prst="rect">
            <a:avLst/>
          </a:prstGeom>
          <a:noFill/>
        </p:spPr>
        <p:txBody>
          <a:bodyPr wrap="square" rtlCol="0">
            <a:spAutoFit/>
          </a:bodyPr>
          <a:lstStyle/>
          <a:p>
            <a:r>
              <a:rPr lang="en-US" sz="1600" dirty="0" err="1" smtClean="0"/>
              <a:t>Nicolò</a:t>
            </a:r>
            <a:r>
              <a:rPr lang="en-US" sz="1600" dirty="0" smtClean="0"/>
              <a:t> Paganini</a:t>
            </a:r>
          </a:p>
        </p:txBody>
      </p:sp>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55206728"/>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pic>
        <p:nvPicPr>
          <p:cNvPr id="2050" name="Picture 2" descr="Image result for manuscripts beethoven nin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23174"/>
            <a:ext cx="7315200" cy="53127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795745"/>
            <a:ext cx="6096000" cy="369332"/>
          </a:xfrm>
          <a:prstGeom prst="rect">
            <a:avLst/>
          </a:prstGeom>
          <a:noFill/>
        </p:spPr>
        <p:txBody>
          <a:bodyPr wrap="square" rtlCol="0">
            <a:spAutoFit/>
          </a:bodyPr>
          <a:lstStyle/>
          <a:p>
            <a:r>
              <a:rPr lang="en-US" dirty="0" smtClean="0">
                <a:solidFill>
                  <a:srgbClr val="FF0000"/>
                </a:solidFill>
              </a:rPr>
              <a:t>Especially after Beethoven’s Ninth! What could follow </a:t>
            </a:r>
            <a:r>
              <a:rPr lang="en-US" u="sng" dirty="0" smtClean="0">
                <a:solidFill>
                  <a:srgbClr val="FF0000"/>
                </a:solidFill>
              </a:rPr>
              <a:t>that</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3330954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584775"/>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1323439"/>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endParaRPr lang="en-US" sz="1600" dirty="0" smtClean="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1815882"/>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2585323"/>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endParaRPr lang="en-US" dirty="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2554545"/>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r>
              <a:rPr lang="en-US" sz="1600" dirty="0" smtClean="0"/>
              <a:t>1846-51: Schumann Symphonies, 2, 3, and 4</a:t>
            </a:r>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3662541"/>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r>
              <a:rPr lang="en-US" sz="1600" dirty="0" smtClean="0"/>
              <a:t>1846-51: Schumann Symphonies, 2, 3, and 4</a:t>
            </a:r>
          </a:p>
          <a:p>
            <a:endParaRPr lang="en-US" sz="1600" dirty="0"/>
          </a:p>
          <a:p>
            <a:r>
              <a:rPr lang="en-US" sz="1600" dirty="0" smtClean="0"/>
              <a:t>1851: Posthumous publication of Mendelssohn, Symphony No. 4 (“Italian”)</a:t>
            </a:r>
            <a:endParaRPr lang="en-US" sz="4400" dirty="0"/>
          </a:p>
          <a:p>
            <a:endParaRPr lang="en-US" sz="4000" dirty="0" smtClean="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3908762"/>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r>
              <a:rPr lang="en-US" sz="1600" dirty="0" smtClean="0"/>
              <a:t>1846-51: Schumann Symphonies, 2, 3, and 4</a:t>
            </a:r>
          </a:p>
          <a:p>
            <a:endParaRPr lang="en-US" sz="1600" dirty="0"/>
          </a:p>
          <a:p>
            <a:r>
              <a:rPr lang="en-US" sz="1600" dirty="0" smtClean="0"/>
              <a:t>1851: Posthumous publication of Mendelssohn, Symphony No. 4 (“Italian”)</a:t>
            </a:r>
            <a:endParaRPr lang="en-US" sz="4400" dirty="0"/>
          </a:p>
          <a:p>
            <a:r>
              <a:rPr lang="en-US" sz="4000" dirty="0" smtClean="0"/>
              <a:t>----------------------------------------------</a:t>
            </a:r>
          </a:p>
          <a:p>
            <a:endParaRPr lang="en-US" sz="1600" dirty="0" smtClean="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4401205"/>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r>
              <a:rPr lang="en-US" sz="1600" dirty="0" smtClean="0"/>
              <a:t>1846-51: Schumann Symphonies, 2, 3, and 4</a:t>
            </a:r>
          </a:p>
          <a:p>
            <a:endParaRPr lang="en-US" sz="1600" dirty="0"/>
          </a:p>
          <a:p>
            <a:r>
              <a:rPr lang="en-US" sz="1600" dirty="0" smtClean="0"/>
              <a:t>1851: Posthumous publication of Mendelssohn, Symphony No. 4 (“Italian”)</a:t>
            </a:r>
            <a:endParaRPr lang="en-US" sz="4400" dirty="0"/>
          </a:p>
          <a:p>
            <a:r>
              <a:rPr lang="en-US" sz="4000" dirty="0" smtClean="0"/>
              <a:t>----------------------------------------------</a:t>
            </a:r>
          </a:p>
          <a:p>
            <a:endParaRPr lang="en-US" sz="1600" dirty="0" smtClean="0"/>
          </a:p>
          <a:p>
            <a:r>
              <a:rPr lang="en-US" sz="1600" dirty="0" smtClean="0"/>
              <a:t>1867: Discovery and Publication of Schubert, Symphony No. 8 (“Unfinished”)!</a:t>
            </a:r>
          </a:p>
          <a:p>
            <a:endParaRPr lang="en-US" sz="1600" dirty="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988" y="1231088"/>
            <a:ext cx="4025069" cy="5416451"/>
          </a:xfrm>
          <a:prstGeom prst="rect">
            <a:avLst/>
          </a:prstGeom>
        </p:spPr>
      </p:pic>
      <p:sp>
        <p:nvSpPr>
          <p:cNvPr id="6" name="TextBox 5"/>
          <p:cNvSpPr txBox="1"/>
          <p:nvPr/>
        </p:nvSpPr>
        <p:spPr>
          <a:xfrm>
            <a:off x="914400" y="1447800"/>
            <a:ext cx="3200400" cy="338554"/>
          </a:xfrm>
          <a:prstGeom prst="rect">
            <a:avLst/>
          </a:prstGeom>
          <a:noFill/>
        </p:spPr>
        <p:txBody>
          <a:bodyPr wrap="square" rtlCol="0">
            <a:spAutoFit/>
          </a:bodyPr>
          <a:lstStyle/>
          <a:p>
            <a:r>
              <a:rPr lang="en-US" sz="1600" dirty="0" err="1" smtClean="0"/>
              <a:t>Nicolò</a:t>
            </a:r>
            <a:r>
              <a:rPr lang="en-US" sz="1600" dirty="0" smtClean="0"/>
              <a:t> Paganini</a:t>
            </a:r>
          </a:p>
        </p:txBody>
      </p:sp>
      <p:sp>
        <p:nvSpPr>
          <p:cNvPr id="4" name="TextBox 3"/>
          <p:cNvSpPr txBox="1"/>
          <p:nvPr/>
        </p:nvSpPr>
        <p:spPr>
          <a:xfrm>
            <a:off x="942109" y="2883932"/>
            <a:ext cx="2667000" cy="369332"/>
          </a:xfrm>
          <a:prstGeom prst="rect">
            <a:avLst/>
          </a:prstGeom>
          <a:noFill/>
        </p:spPr>
        <p:txBody>
          <a:bodyPr wrap="square" rtlCol="0">
            <a:spAutoFit/>
          </a:bodyPr>
          <a:lstStyle/>
          <a:p>
            <a:r>
              <a:rPr lang="en-US" dirty="0" smtClean="0"/>
              <a:t>24 Caprices, op. 1 (1820)</a:t>
            </a:r>
            <a:endParaRPr lang="en-US" dirty="0"/>
          </a:p>
        </p:txBody>
      </p:sp>
    </p:spTree>
    <p:extLst>
      <p:ext uri="{BB962C8B-B14F-4D97-AF65-F5344CB8AC3E}">
        <p14:creationId xmlns:p14="http://schemas.microsoft.com/office/powerpoint/2010/main" val="3548913662"/>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4647426"/>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r>
              <a:rPr lang="en-US" sz="1600" dirty="0" smtClean="0"/>
              <a:t>1846-51: Schumann Symphonies, 2, 3, and 4</a:t>
            </a:r>
          </a:p>
          <a:p>
            <a:endParaRPr lang="en-US" sz="1600" dirty="0"/>
          </a:p>
          <a:p>
            <a:r>
              <a:rPr lang="en-US" sz="1600" dirty="0" smtClean="0"/>
              <a:t>1851: Posthumous publication of Mendelssohn, Symphony No. 4 (“Italian”)</a:t>
            </a:r>
            <a:endParaRPr lang="en-US" sz="4400" dirty="0"/>
          </a:p>
          <a:p>
            <a:r>
              <a:rPr lang="en-US" sz="4000" dirty="0" smtClean="0"/>
              <a:t>----------------------------------------------</a:t>
            </a:r>
          </a:p>
          <a:p>
            <a:endParaRPr lang="en-US" sz="1600" dirty="0" smtClean="0"/>
          </a:p>
          <a:p>
            <a:r>
              <a:rPr lang="en-US" sz="1600" dirty="0" smtClean="0"/>
              <a:t>1867: Discovery and Publication of Schubert, Symphony No. 8 (“Unfinished”)!</a:t>
            </a:r>
          </a:p>
          <a:p>
            <a:endParaRPr lang="en-US" sz="1600" dirty="0"/>
          </a:p>
          <a:p>
            <a:r>
              <a:rPr lang="en-US" sz="1600" dirty="0" smtClean="0"/>
              <a:t>1868: Posthumous publication of Mendelssohn’s Symphony No. 5 (”Reformation”)</a:t>
            </a:r>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3958888558"/>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5386090"/>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r>
              <a:rPr lang="en-US" sz="1600" dirty="0" smtClean="0"/>
              <a:t>1846-51: Schumann Symphonies, 2, 3, and 4</a:t>
            </a:r>
          </a:p>
          <a:p>
            <a:endParaRPr lang="en-US" sz="1600" dirty="0"/>
          </a:p>
          <a:p>
            <a:r>
              <a:rPr lang="en-US" sz="1600" dirty="0" smtClean="0"/>
              <a:t>1851: Posthumous publication of Mendelssohn, Symphony No. 4 (“Italian”)</a:t>
            </a:r>
            <a:endParaRPr lang="en-US" sz="4400" dirty="0"/>
          </a:p>
          <a:p>
            <a:r>
              <a:rPr lang="en-US" sz="4000" dirty="0" smtClean="0"/>
              <a:t>----------------------------------------------</a:t>
            </a:r>
          </a:p>
          <a:p>
            <a:endParaRPr lang="en-US" sz="1600" dirty="0" smtClean="0"/>
          </a:p>
          <a:p>
            <a:r>
              <a:rPr lang="en-US" sz="1600" dirty="0" smtClean="0"/>
              <a:t>1867: Discovery and Publication of Schubert, Symphony No. 8 (“Unfinished”)!</a:t>
            </a:r>
          </a:p>
          <a:p>
            <a:endParaRPr lang="en-US" sz="1600" dirty="0"/>
          </a:p>
          <a:p>
            <a:r>
              <a:rPr lang="en-US" sz="1600" dirty="0" smtClean="0"/>
              <a:t>1868: Posthumous publication of Mendelssohn’s Symphony No. 5 (”Reformation”)</a:t>
            </a:r>
          </a:p>
          <a:p>
            <a:endParaRPr lang="en-US" sz="1600" dirty="0"/>
          </a:p>
          <a:p>
            <a:r>
              <a:rPr lang="en-US" sz="1600" dirty="0" smtClean="0"/>
              <a:t>1868-70: Bruch, Symphonies 1 and 2</a:t>
            </a:r>
          </a:p>
          <a:p>
            <a:endParaRPr lang="en-US" sz="1600" dirty="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spTree>
    <p:extLst>
      <p:ext uri="{BB962C8B-B14F-4D97-AF65-F5344CB8AC3E}">
        <p14:creationId xmlns:p14="http://schemas.microsoft.com/office/powerpoint/2010/main" val="1794291688"/>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850103"/>
            <a:ext cx="7467600" cy="5632311"/>
          </a:xfrm>
          <a:prstGeom prst="rect">
            <a:avLst/>
          </a:prstGeom>
          <a:noFill/>
        </p:spPr>
        <p:txBody>
          <a:bodyPr wrap="square" rtlCol="0">
            <a:spAutoFit/>
          </a:bodyPr>
          <a:lstStyle/>
          <a:p>
            <a:r>
              <a:rPr lang="en-US" sz="1600" dirty="0" smtClean="0"/>
              <a:t>1839: Discovery and performance of Schubert’s C-Major Symphony (No. 9, “Great”)</a:t>
            </a:r>
          </a:p>
          <a:p>
            <a:endParaRPr lang="en-US" sz="1600" dirty="0"/>
          </a:p>
          <a:p>
            <a:r>
              <a:rPr lang="en-US" sz="1600" dirty="0" smtClean="0"/>
              <a:t>1840: Mendelssohn, Symphony No. 2, “</a:t>
            </a:r>
            <a:r>
              <a:rPr lang="en-US" sz="1600" dirty="0" err="1" smtClean="0"/>
              <a:t>Lobgesang</a:t>
            </a:r>
            <a:r>
              <a:rPr lang="en-US" sz="1600" dirty="0" smtClean="0"/>
              <a:t>”</a:t>
            </a:r>
          </a:p>
          <a:p>
            <a:endParaRPr lang="en-US" sz="1600" dirty="0"/>
          </a:p>
          <a:p>
            <a:r>
              <a:rPr lang="en-US" sz="1600" dirty="0" smtClean="0"/>
              <a:t>1841: Schumann, Symphony No. 1 (“Spring”); (and the first version of what would</a:t>
            </a:r>
          </a:p>
          <a:p>
            <a:r>
              <a:rPr lang="en-US" sz="1600" dirty="0"/>
              <a:t> </a:t>
            </a:r>
            <a:r>
              <a:rPr lang="en-US" sz="1600" dirty="0" smtClean="0"/>
              <a:t>          become Symphony No. 4)</a:t>
            </a:r>
          </a:p>
          <a:p>
            <a:endParaRPr lang="en-US" sz="1600" dirty="0"/>
          </a:p>
          <a:p>
            <a:r>
              <a:rPr lang="en-US" sz="1600" dirty="0" smtClean="0"/>
              <a:t>1842: Mendelssohn, Symphony No. 3 (“Scottish”)</a:t>
            </a:r>
          </a:p>
          <a:p>
            <a:endParaRPr lang="en-US" sz="1600" dirty="0"/>
          </a:p>
          <a:p>
            <a:r>
              <a:rPr lang="en-US" sz="1600" dirty="0" smtClean="0"/>
              <a:t>1846-51: Schumann Symphonies, 2, 3, and 4</a:t>
            </a:r>
          </a:p>
          <a:p>
            <a:endParaRPr lang="en-US" sz="1600" dirty="0"/>
          </a:p>
          <a:p>
            <a:r>
              <a:rPr lang="en-US" sz="1600" dirty="0" smtClean="0"/>
              <a:t>1851: Posthumous publication of Mendelssohn, Symphony No. 4 (“Italian”)</a:t>
            </a:r>
            <a:endParaRPr lang="en-US" sz="4400" dirty="0"/>
          </a:p>
          <a:p>
            <a:r>
              <a:rPr lang="en-US" sz="4000" dirty="0" smtClean="0"/>
              <a:t>----------------------------------------------</a:t>
            </a:r>
          </a:p>
          <a:p>
            <a:endParaRPr lang="en-US" sz="1600" dirty="0" smtClean="0"/>
          </a:p>
          <a:p>
            <a:r>
              <a:rPr lang="en-US" sz="1600" dirty="0" smtClean="0"/>
              <a:t>1867: Discovery and Publication of Schubert, Symphony No. 8 (“Unfinished”)!</a:t>
            </a:r>
          </a:p>
          <a:p>
            <a:endParaRPr lang="en-US" sz="1600" dirty="0"/>
          </a:p>
          <a:p>
            <a:r>
              <a:rPr lang="en-US" sz="1600" dirty="0" smtClean="0"/>
              <a:t>1868: Posthumous publication of Mendelssohn’s Symphony No. 5 (”Reformation”)</a:t>
            </a:r>
          </a:p>
          <a:p>
            <a:endParaRPr lang="en-US" sz="1600" dirty="0"/>
          </a:p>
          <a:p>
            <a:r>
              <a:rPr lang="en-US" sz="1600" dirty="0" smtClean="0"/>
              <a:t>1868-70: Bruch, Symphonies 1 and 2</a:t>
            </a:r>
          </a:p>
          <a:p>
            <a:endParaRPr lang="en-US" sz="1600" dirty="0"/>
          </a:p>
          <a:p>
            <a:r>
              <a:rPr lang="en-US" sz="1600" dirty="0" smtClean="0"/>
              <a:t>1876: Brahms!!!  Symphony No. 1</a:t>
            </a:r>
            <a:endParaRPr lang="en-US" dirty="0"/>
          </a:p>
        </p:txBody>
      </p:sp>
      <p:sp>
        <p:nvSpPr>
          <p:cNvPr id="4" name="TextBox 3"/>
          <p:cNvSpPr txBox="1"/>
          <p:nvPr/>
        </p:nvSpPr>
        <p:spPr>
          <a:xfrm>
            <a:off x="1905000" y="426413"/>
            <a:ext cx="5334000" cy="369332"/>
          </a:xfrm>
          <a:prstGeom prst="rect">
            <a:avLst/>
          </a:prstGeom>
          <a:noFill/>
        </p:spPr>
        <p:txBody>
          <a:bodyPr wrap="square" rtlCol="0">
            <a:spAutoFit/>
          </a:bodyPr>
          <a:lstStyle/>
          <a:p>
            <a:r>
              <a:rPr lang="en-US" dirty="0" smtClean="0"/>
              <a:t>And in Germany (and Austria)? Crisis of Continuation?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5410200"/>
            <a:ext cx="1752600" cy="1314450"/>
          </a:xfrm>
          <a:prstGeom prst="rect">
            <a:avLst/>
          </a:prstGeom>
        </p:spPr>
      </p:pic>
    </p:spTree>
    <p:extLst>
      <p:ext uri="{BB962C8B-B14F-4D97-AF65-F5344CB8AC3E}">
        <p14:creationId xmlns:p14="http://schemas.microsoft.com/office/powerpoint/2010/main" val="17942916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6" name="TextBox 5"/>
          <p:cNvSpPr txBox="1"/>
          <p:nvPr/>
        </p:nvSpPr>
        <p:spPr>
          <a:xfrm>
            <a:off x="914400" y="1447800"/>
            <a:ext cx="3200400" cy="584775"/>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634" y="1069210"/>
            <a:ext cx="4369931" cy="5407790"/>
          </a:xfrm>
          <a:prstGeom prst="rect">
            <a:avLst/>
          </a:prstGeom>
        </p:spPr>
      </p:pic>
    </p:spTree>
    <p:extLst>
      <p:ext uri="{BB962C8B-B14F-4D97-AF65-F5344CB8AC3E}">
        <p14:creationId xmlns:p14="http://schemas.microsoft.com/office/powerpoint/2010/main" val="242605714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5837" y="503270"/>
            <a:ext cx="6400800" cy="369332"/>
          </a:xfrm>
          <a:prstGeom prst="rect">
            <a:avLst/>
          </a:prstGeom>
          <a:noFill/>
        </p:spPr>
        <p:txBody>
          <a:bodyPr wrap="square" rtlCol="0">
            <a:spAutoFit/>
          </a:bodyPr>
          <a:lstStyle/>
          <a:p>
            <a:r>
              <a:rPr lang="en-US" dirty="0" smtClean="0"/>
              <a:t>The 1830s: A New Age?;  Italy and France Now Leading?</a:t>
            </a:r>
            <a:endParaRPr lang="en-US" dirty="0"/>
          </a:p>
        </p:txBody>
      </p:sp>
      <p:sp>
        <p:nvSpPr>
          <p:cNvPr id="3" name="TextBox 2"/>
          <p:cNvSpPr txBox="1"/>
          <p:nvPr/>
        </p:nvSpPr>
        <p:spPr>
          <a:xfrm>
            <a:off x="628116" y="873150"/>
            <a:ext cx="6324600" cy="369332"/>
          </a:xfrm>
          <a:prstGeom prst="rect">
            <a:avLst/>
          </a:prstGeom>
          <a:noFill/>
        </p:spPr>
        <p:txBody>
          <a:bodyPr wrap="square" rtlCol="0">
            <a:spAutoFit/>
          </a:bodyPr>
          <a:lstStyle/>
          <a:p>
            <a:pPr marL="342900" indent="-342900">
              <a:buAutoNum type="arabicPeriod"/>
            </a:pPr>
            <a:r>
              <a:rPr lang="en-US" dirty="0" smtClean="0"/>
              <a:t>Solo-virtuoso showmanship</a:t>
            </a:r>
          </a:p>
        </p:txBody>
      </p:sp>
      <p:sp>
        <p:nvSpPr>
          <p:cNvPr id="6" name="TextBox 5"/>
          <p:cNvSpPr txBox="1"/>
          <p:nvPr/>
        </p:nvSpPr>
        <p:spPr>
          <a:xfrm>
            <a:off x="914400" y="1447800"/>
            <a:ext cx="3200400" cy="830997"/>
          </a:xfrm>
          <a:prstGeom prst="rect">
            <a:avLst/>
          </a:prstGeom>
          <a:noFill/>
        </p:spPr>
        <p:txBody>
          <a:bodyPr wrap="square" rtlCol="0">
            <a:spAutoFit/>
          </a:bodyPr>
          <a:lstStyle/>
          <a:p>
            <a:r>
              <a:rPr lang="en-US" sz="1600" dirty="0" err="1" smtClean="0"/>
              <a:t>Nicolò</a:t>
            </a:r>
            <a:r>
              <a:rPr lang="en-US" sz="1600" dirty="0" smtClean="0"/>
              <a:t> Paganini</a:t>
            </a:r>
          </a:p>
          <a:p>
            <a:r>
              <a:rPr lang="en-US" sz="1600" dirty="0" smtClean="0"/>
              <a:t>Franz Liszt</a:t>
            </a:r>
          </a:p>
          <a:p>
            <a:r>
              <a:rPr lang="en-US" sz="1600" dirty="0" smtClean="0"/>
              <a:t>Fryderyk Chopin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977" y="1242482"/>
            <a:ext cx="4681728" cy="5138928"/>
          </a:xfrm>
          <a:prstGeom prst="rect">
            <a:avLst/>
          </a:prstGeom>
        </p:spPr>
      </p:pic>
    </p:spTree>
    <p:extLst>
      <p:ext uri="{BB962C8B-B14F-4D97-AF65-F5344CB8AC3E}">
        <p14:creationId xmlns:p14="http://schemas.microsoft.com/office/powerpoint/2010/main" val="252080351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3662</TotalTime>
  <Words>4750</Words>
  <Application>Microsoft Office PowerPoint</Application>
  <PresentationFormat>On-screen Show (4:3)</PresentationFormat>
  <Paragraphs>732</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Faculty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Hepokoski, James</dc:creator>
  <cp:lastModifiedBy>Hepokoski, James</cp:lastModifiedBy>
  <cp:revision>87</cp:revision>
  <dcterms:created xsi:type="dcterms:W3CDTF">2016-01-13T18:04:27Z</dcterms:created>
  <dcterms:modified xsi:type="dcterms:W3CDTF">2019-02-11T14:59:22Z</dcterms:modified>
</cp:coreProperties>
</file>