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304" r:id="rId2"/>
    <p:sldId id="284" r:id="rId3"/>
    <p:sldId id="276" r:id="rId4"/>
    <p:sldId id="277" r:id="rId5"/>
    <p:sldId id="282" r:id="rId6"/>
    <p:sldId id="283" r:id="rId7"/>
    <p:sldId id="270" r:id="rId8"/>
    <p:sldId id="374" r:id="rId9"/>
    <p:sldId id="373" r:id="rId10"/>
    <p:sldId id="285" r:id="rId11"/>
    <p:sldId id="378" r:id="rId12"/>
    <p:sldId id="274" r:id="rId13"/>
    <p:sldId id="275" r:id="rId14"/>
    <p:sldId id="311" r:id="rId15"/>
    <p:sldId id="312" r:id="rId16"/>
    <p:sldId id="271" r:id="rId17"/>
    <p:sldId id="314" r:id="rId18"/>
    <p:sldId id="389" r:id="rId19"/>
    <p:sldId id="313" r:id="rId20"/>
    <p:sldId id="306" r:id="rId21"/>
    <p:sldId id="382" r:id="rId22"/>
    <p:sldId id="386" r:id="rId23"/>
    <p:sldId id="383" r:id="rId24"/>
    <p:sldId id="384" r:id="rId25"/>
    <p:sldId id="336" r:id="rId26"/>
    <p:sldId id="308" r:id="rId27"/>
    <p:sldId id="309" r:id="rId28"/>
    <p:sldId id="319" r:id="rId29"/>
    <p:sldId id="320" r:id="rId30"/>
    <p:sldId id="325" r:id="rId31"/>
    <p:sldId id="324" r:id="rId32"/>
    <p:sldId id="259" r:id="rId33"/>
    <p:sldId id="376" r:id="rId34"/>
    <p:sldId id="345" r:id="rId35"/>
    <p:sldId id="260" r:id="rId36"/>
    <p:sldId id="346" r:id="rId37"/>
    <p:sldId id="329" r:id="rId38"/>
    <p:sldId id="328" r:id="rId39"/>
    <p:sldId id="326" r:id="rId40"/>
    <p:sldId id="330" r:id="rId41"/>
    <p:sldId id="331" r:id="rId42"/>
    <p:sldId id="337" r:id="rId43"/>
    <p:sldId id="338" r:id="rId44"/>
    <p:sldId id="333" r:id="rId45"/>
    <p:sldId id="347" r:id="rId46"/>
    <p:sldId id="349" r:id="rId47"/>
    <p:sldId id="377" r:id="rId48"/>
    <p:sldId id="340" r:id="rId49"/>
    <p:sldId id="332" r:id="rId50"/>
    <p:sldId id="341" r:id="rId51"/>
    <p:sldId id="334" r:id="rId52"/>
    <p:sldId id="342" r:id="rId53"/>
    <p:sldId id="335" r:id="rId54"/>
    <p:sldId id="343" r:id="rId55"/>
    <p:sldId id="360" r:id="rId56"/>
    <p:sldId id="361" r:id="rId57"/>
    <p:sldId id="353" r:id="rId58"/>
    <p:sldId id="344" r:id="rId59"/>
    <p:sldId id="356" r:id="rId60"/>
    <p:sldId id="357" r:id="rId61"/>
    <p:sldId id="358" r:id="rId62"/>
    <p:sldId id="359" r:id="rId63"/>
    <p:sldId id="296" r:id="rId64"/>
    <p:sldId id="288" r:id="rId65"/>
    <p:sldId id="297" r:id="rId66"/>
    <p:sldId id="367" r:id="rId67"/>
    <p:sldId id="362" r:id="rId68"/>
    <p:sldId id="363" r:id="rId69"/>
    <p:sldId id="375" r:id="rId70"/>
    <p:sldId id="298" r:id="rId71"/>
    <p:sldId id="368" r:id="rId72"/>
    <p:sldId id="350" r:id="rId73"/>
    <p:sldId id="351" r:id="rId74"/>
    <p:sldId id="352" r:id="rId75"/>
    <p:sldId id="300" r:id="rId76"/>
    <p:sldId id="301" r:id="rId77"/>
    <p:sldId id="269" r:id="rId78"/>
    <p:sldId id="369" r:id="rId79"/>
    <p:sldId id="371" r:id="rId80"/>
    <p:sldId id="372" r:id="rId81"/>
    <p:sldId id="299" r:id="rId82"/>
    <p:sldId id="364" r:id="rId83"/>
    <p:sldId id="365" r:id="rId84"/>
    <p:sldId id="290" r:id="rId85"/>
    <p:sldId id="289" r:id="rId86"/>
    <p:sldId id="387" r:id="rId87"/>
    <p:sldId id="388" r:id="rId88"/>
    <p:sldId id="291" r:id="rId89"/>
    <p:sldId id="292"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29438B-28E6-44D5-B961-6810095BAD3D}">
          <p14:sldIdLst>
            <p14:sldId id="304"/>
            <p14:sldId id="284"/>
            <p14:sldId id="276"/>
            <p14:sldId id="277"/>
            <p14:sldId id="282"/>
            <p14:sldId id="283"/>
            <p14:sldId id="270"/>
            <p14:sldId id="374"/>
            <p14:sldId id="373"/>
            <p14:sldId id="285"/>
            <p14:sldId id="378"/>
            <p14:sldId id="274"/>
            <p14:sldId id="275"/>
            <p14:sldId id="311"/>
            <p14:sldId id="312"/>
            <p14:sldId id="271"/>
            <p14:sldId id="314"/>
            <p14:sldId id="389"/>
            <p14:sldId id="313"/>
            <p14:sldId id="306"/>
            <p14:sldId id="382"/>
            <p14:sldId id="386"/>
            <p14:sldId id="383"/>
            <p14:sldId id="384"/>
            <p14:sldId id="336"/>
            <p14:sldId id="308"/>
            <p14:sldId id="309"/>
            <p14:sldId id="319"/>
            <p14:sldId id="320"/>
            <p14:sldId id="325"/>
            <p14:sldId id="324"/>
            <p14:sldId id="259"/>
            <p14:sldId id="376"/>
            <p14:sldId id="345"/>
            <p14:sldId id="260"/>
            <p14:sldId id="346"/>
            <p14:sldId id="329"/>
            <p14:sldId id="328"/>
            <p14:sldId id="326"/>
            <p14:sldId id="330"/>
            <p14:sldId id="331"/>
            <p14:sldId id="337"/>
            <p14:sldId id="338"/>
            <p14:sldId id="333"/>
            <p14:sldId id="347"/>
            <p14:sldId id="349"/>
            <p14:sldId id="377"/>
            <p14:sldId id="340"/>
            <p14:sldId id="332"/>
            <p14:sldId id="341"/>
            <p14:sldId id="334"/>
            <p14:sldId id="342"/>
            <p14:sldId id="335"/>
          </p14:sldIdLst>
        </p14:section>
        <p14:section name="Untitled Section" id="{BDE61318-1C0A-421C-9EC6-6844B2537FFC}">
          <p14:sldIdLst>
            <p14:sldId id="343"/>
            <p14:sldId id="360"/>
            <p14:sldId id="361"/>
            <p14:sldId id="353"/>
            <p14:sldId id="344"/>
            <p14:sldId id="356"/>
            <p14:sldId id="357"/>
            <p14:sldId id="358"/>
            <p14:sldId id="359"/>
            <p14:sldId id="296"/>
            <p14:sldId id="288"/>
            <p14:sldId id="297"/>
            <p14:sldId id="367"/>
            <p14:sldId id="362"/>
            <p14:sldId id="363"/>
            <p14:sldId id="375"/>
            <p14:sldId id="298"/>
            <p14:sldId id="368"/>
            <p14:sldId id="350"/>
            <p14:sldId id="351"/>
            <p14:sldId id="352"/>
            <p14:sldId id="300"/>
            <p14:sldId id="301"/>
            <p14:sldId id="269"/>
            <p14:sldId id="369"/>
            <p14:sldId id="371"/>
            <p14:sldId id="372"/>
            <p14:sldId id="299"/>
            <p14:sldId id="364"/>
            <p14:sldId id="365"/>
            <p14:sldId id="290"/>
            <p14:sldId id="289"/>
            <p14:sldId id="387"/>
            <p14:sldId id="388"/>
            <p14:sldId id="291"/>
            <p14:sldId id="2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3250" autoAdjust="0"/>
  </p:normalViewPr>
  <p:slideViewPr>
    <p:cSldViewPr>
      <p:cViewPr>
        <p:scale>
          <a:sx n="68" d="100"/>
          <a:sy n="68" d="100"/>
        </p:scale>
        <p:origin x="-2880" y="-9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41A9F-7F41-4BCE-8FB4-372231C87726}" type="datetimeFigureOut">
              <a:rPr lang="en-US" smtClean="0"/>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130AF-AE98-41F3-BA9C-0484A079CAE6}" type="slidenum">
              <a:rPr lang="en-US" smtClean="0"/>
              <a:t>‹#›</a:t>
            </a:fld>
            <a:endParaRPr lang="en-US"/>
          </a:p>
        </p:txBody>
      </p:sp>
    </p:spTree>
    <p:extLst>
      <p:ext uri="{BB962C8B-B14F-4D97-AF65-F5344CB8AC3E}">
        <p14:creationId xmlns:p14="http://schemas.microsoft.com/office/powerpoint/2010/main" val="119002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130AF-AE98-41F3-BA9C-0484A079CAE6}" type="slidenum">
              <a:rPr lang="en-US" smtClean="0"/>
              <a:t>77</a:t>
            </a:fld>
            <a:endParaRPr lang="en-US"/>
          </a:p>
        </p:txBody>
      </p:sp>
    </p:spTree>
    <p:extLst>
      <p:ext uri="{BB962C8B-B14F-4D97-AF65-F5344CB8AC3E}">
        <p14:creationId xmlns:p14="http://schemas.microsoft.com/office/powerpoint/2010/main" val="359507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B20A5-D60B-4C9F-8D2A-59ED4BE65E2B}"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340127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B20A5-D60B-4C9F-8D2A-59ED4BE65E2B}"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189344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B20A5-D60B-4C9F-8D2A-59ED4BE65E2B}"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175424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B20A5-D60B-4C9F-8D2A-59ED4BE65E2B}"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195492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5B20A5-D60B-4C9F-8D2A-59ED4BE65E2B}"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43914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B20A5-D60B-4C9F-8D2A-59ED4BE65E2B}"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193583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B20A5-D60B-4C9F-8D2A-59ED4BE65E2B}" type="datetimeFigureOut">
              <a:rPr lang="en-US" smtClean="0"/>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186283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B20A5-D60B-4C9F-8D2A-59ED4BE65E2B}" type="datetimeFigureOut">
              <a:rPr lang="en-US" smtClean="0"/>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33450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B20A5-D60B-4C9F-8D2A-59ED4BE65E2B}" type="datetimeFigureOut">
              <a:rPr lang="en-US" smtClean="0"/>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218852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B20A5-D60B-4C9F-8D2A-59ED4BE65E2B}"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28315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B20A5-D60B-4C9F-8D2A-59ED4BE65E2B}"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559ED-AD8A-469E-A2B2-BDDE341A6D0E}" type="slidenum">
              <a:rPr lang="en-US" smtClean="0"/>
              <a:t>‹#›</a:t>
            </a:fld>
            <a:endParaRPr lang="en-US"/>
          </a:p>
        </p:txBody>
      </p:sp>
    </p:spTree>
    <p:extLst>
      <p:ext uri="{BB962C8B-B14F-4D97-AF65-F5344CB8AC3E}">
        <p14:creationId xmlns:p14="http://schemas.microsoft.com/office/powerpoint/2010/main" val="190547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B20A5-D60B-4C9F-8D2A-59ED4BE65E2B}" type="datetimeFigureOut">
              <a:rPr lang="en-US" smtClean="0"/>
              <a:t>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559ED-AD8A-469E-A2B2-BDDE341A6D0E}" type="slidenum">
              <a:rPr lang="en-US" smtClean="0"/>
              <a:t>‹#›</a:t>
            </a:fld>
            <a:endParaRPr lang="en-US"/>
          </a:p>
        </p:txBody>
      </p:sp>
    </p:spTree>
    <p:extLst>
      <p:ext uri="{BB962C8B-B14F-4D97-AF65-F5344CB8AC3E}">
        <p14:creationId xmlns:p14="http://schemas.microsoft.com/office/powerpoint/2010/main" val="1714310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David_Friedl%C3%A4nder" TargetMode="External"/><Relationship Id="rId13" Type="http://schemas.openxmlformats.org/officeDocument/2006/relationships/hyperlink" Target="https://en.wikipedia.org/wiki/Joseph_Perl" TargetMode="External"/><Relationship Id="rId18" Type="http://schemas.openxmlformats.org/officeDocument/2006/relationships/hyperlink" Target="https://en.wikipedia.org/wiki/Isaac_Baer_Levinsohn" TargetMode="External"/><Relationship Id="rId3" Type="http://schemas.openxmlformats.org/officeDocument/2006/relationships/hyperlink" Target="https://en.wikipedia.org/wiki/Raphael_Levi_Hannover" TargetMode="External"/><Relationship Id="rId7" Type="http://schemas.openxmlformats.org/officeDocument/2006/relationships/hyperlink" Target="https://en.wikipedia.org/wiki/Salomon_Jacob_Cohen" TargetMode="External"/><Relationship Id="rId12" Type="http://schemas.openxmlformats.org/officeDocument/2006/relationships/hyperlink" Target="https://en.wikipedia.org/wiki/Solomon_Judah_Loeb_Rapoport" TargetMode="External"/><Relationship Id="rId17" Type="http://schemas.openxmlformats.org/officeDocument/2006/relationships/hyperlink" Target="https://en.wikipedia.org/wiki/Samuel_Joseph_Fuenn" TargetMode="External"/><Relationship Id="rId2" Type="http://schemas.openxmlformats.org/officeDocument/2006/relationships/image" Target="../media/image12.jpg"/><Relationship Id="rId16" Type="http://schemas.openxmlformats.org/officeDocument/2006/relationships/hyperlink" Target="https://en.wikipedia.org/wiki/Abraham_Mapu" TargetMode="External"/><Relationship Id="rId1" Type="http://schemas.openxmlformats.org/officeDocument/2006/relationships/slideLayout" Target="../slideLayouts/slideLayout7.xml"/><Relationship Id="rId6" Type="http://schemas.openxmlformats.org/officeDocument/2006/relationships/hyperlink" Target="https://en.wikipedia.org/wiki/Marcus_Elieser_Bloch" TargetMode="External"/><Relationship Id="rId11" Type="http://schemas.openxmlformats.org/officeDocument/2006/relationships/hyperlink" Target="https://en.wikipedia.org/wiki/Judah_L%C3%B6b_Mieses" TargetMode="External"/><Relationship Id="rId5" Type="http://schemas.openxmlformats.org/officeDocument/2006/relationships/hyperlink" Target="https://en.wikipedia.org/wiki/Tobias_Cohn" TargetMode="External"/><Relationship Id="rId15" Type="http://schemas.openxmlformats.org/officeDocument/2006/relationships/hyperlink" Target="https://en.wikipedia.org/wiki/Avrom_Ber_Gotlober" TargetMode="External"/><Relationship Id="rId10" Type="http://schemas.openxmlformats.org/officeDocument/2006/relationships/hyperlink" Target="https://en.wikipedia.org/wiki/Moses_Mendelssohn" TargetMode="External"/><Relationship Id="rId4" Type="http://schemas.openxmlformats.org/officeDocument/2006/relationships/hyperlink" Target="https://en.wikipedia.org/wiki/Solomon_Dubno" TargetMode="External"/><Relationship Id="rId9" Type="http://schemas.openxmlformats.org/officeDocument/2006/relationships/hyperlink" Target="https://en.wikipedia.org/wiki/Hartwig_Wessely" TargetMode="External"/><Relationship Id="rId14" Type="http://schemas.openxmlformats.org/officeDocument/2006/relationships/hyperlink" Target="https://en.wikipedia.org/w/index.php?title=Baruch_Jeitteles&amp;action=edit&amp;redlink=1"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David_Friedl%C3%A4nder" TargetMode="External"/><Relationship Id="rId13" Type="http://schemas.openxmlformats.org/officeDocument/2006/relationships/hyperlink" Target="https://en.wikipedia.org/wiki/Joseph_Perl" TargetMode="External"/><Relationship Id="rId18" Type="http://schemas.openxmlformats.org/officeDocument/2006/relationships/hyperlink" Target="https://en.wikipedia.org/wiki/Isaac_Baer_Levinsohn" TargetMode="External"/><Relationship Id="rId3" Type="http://schemas.openxmlformats.org/officeDocument/2006/relationships/hyperlink" Target="https://en.wikipedia.org/wiki/Raphael_Levi_Hannover" TargetMode="External"/><Relationship Id="rId7" Type="http://schemas.openxmlformats.org/officeDocument/2006/relationships/hyperlink" Target="https://en.wikipedia.org/wiki/Salomon_Jacob_Cohen" TargetMode="External"/><Relationship Id="rId12" Type="http://schemas.openxmlformats.org/officeDocument/2006/relationships/hyperlink" Target="https://en.wikipedia.org/wiki/Solomon_Judah_Loeb_Rapoport" TargetMode="External"/><Relationship Id="rId17" Type="http://schemas.openxmlformats.org/officeDocument/2006/relationships/hyperlink" Target="https://en.wikipedia.org/wiki/Samuel_Joseph_Fuenn" TargetMode="External"/><Relationship Id="rId2" Type="http://schemas.openxmlformats.org/officeDocument/2006/relationships/image" Target="../media/image12.jpg"/><Relationship Id="rId16" Type="http://schemas.openxmlformats.org/officeDocument/2006/relationships/hyperlink" Target="https://en.wikipedia.org/wiki/Abraham_Mapu" TargetMode="External"/><Relationship Id="rId1" Type="http://schemas.openxmlformats.org/officeDocument/2006/relationships/slideLayout" Target="../slideLayouts/slideLayout7.xml"/><Relationship Id="rId6" Type="http://schemas.openxmlformats.org/officeDocument/2006/relationships/hyperlink" Target="https://en.wikipedia.org/wiki/Marcus_Elieser_Bloch" TargetMode="External"/><Relationship Id="rId11" Type="http://schemas.openxmlformats.org/officeDocument/2006/relationships/hyperlink" Target="https://en.wikipedia.org/wiki/Judah_L%C3%B6b_Mieses" TargetMode="External"/><Relationship Id="rId5" Type="http://schemas.openxmlformats.org/officeDocument/2006/relationships/hyperlink" Target="https://en.wikipedia.org/wiki/Tobias_Cohn" TargetMode="External"/><Relationship Id="rId15" Type="http://schemas.openxmlformats.org/officeDocument/2006/relationships/hyperlink" Target="https://en.wikipedia.org/wiki/Avrom_Ber_Gotlober" TargetMode="External"/><Relationship Id="rId10" Type="http://schemas.openxmlformats.org/officeDocument/2006/relationships/hyperlink" Target="https://en.wikipedia.org/wiki/Moses_Mendelssohn" TargetMode="External"/><Relationship Id="rId4" Type="http://schemas.openxmlformats.org/officeDocument/2006/relationships/hyperlink" Target="https://en.wikipedia.org/wiki/Solomon_Dubno" TargetMode="External"/><Relationship Id="rId9" Type="http://schemas.openxmlformats.org/officeDocument/2006/relationships/hyperlink" Target="https://en.wikipedia.org/wiki/Hartwig_Wessely" TargetMode="External"/><Relationship Id="rId14" Type="http://schemas.openxmlformats.org/officeDocument/2006/relationships/hyperlink" Target="https://en.wikipedia.org/w/index.php?title=Baruch_Jeitteles&amp;action=edit&amp;redlink=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David_Friedl%C3%A4nder" TargetMode="External"/><Relationship Id="rId13" Type="http://schemas.openxmlformats.org/officeDocument/2006/relationships/hyperlink" Target="https://en.wikipedia.org/wiki/Joseph_Perl" TargetMode="External"/><Relationship Id="rId18" Type="http://schemas.openxmlformats.org/officeDocument/2006/relationships/hyperlink" Target="https://en.wikipedia.org/wiki/Isaac_Baer_Levinsohn" TargetMode="External"/><Relationship Id="rId3" Type="http://schemas.openxmlformats.org/officeDocument/2006/relationships/hyperlink" Target="https://en.wikipedia.org/wiki/Raphael_Levi_Hannover" TargetMode="External"/><Relationship Id="rId7" Type="http://schemas.openxmlformats.org/officeDocument/2006/relationships/hyperlink" Target="https://en.wikipedia.org/wiki/Salomon_Jacob_Cohen" TargetMode="External"/><Relationship Id="rId12" Type="http://schemas.openxmlformats.org/officeDocument/2006/relationships/hyperlink" Target="https://en.wikipedia.org/wiki/Solomon_Judah_Loeb_Rapoport" TargetMode="External"/><Relationship Id="rId17" Type="http://schemas.openxmlformats.org/officeDocument/2006/relationships/hyperlink" Target="https://en.wikipedia.org/wiki/Samuel_Joseph_Fuenn" TargetMode="External"/><Relationship Id="rId2" Type="http://schemas.openxmlformats.org/officeDocument/2006/relationships/image" Target="../media/image12.jpg"/><Relationship Id="rId16" Type="http://schemas.openxmlformats.org/officeDocument/2006/relationships/hyperlink" Target="https://en.wikipedia.org/wiki/Abraham_Mapu" TargetMode="External"/><Relationship Id="rId1" Type="http://schemas.openxmlformats.org/officeDocument/2006/relationships/slideLayout" Target="../slideLayouts/slideLayout7.xml"/><Relationship Id="rId6" Type="http://schemas.openxmlformats.org/officeDocument/2006/relationships/hyperlink" Target="https://en.wikipedia.org/wiki/Marcus_Elieser_Bloch" TargetMode="External"/><Relationship Id="rId11" Type="http://schemas.openxmlformats.org/officeDocument/2006/relationships/hyperlink" Target="https://en.wikipedia.org/wiki/Judah_L%C3%B6b_Mieses" TargetMode="External"/><Relationship Id="rId5" Type="http://schemas.openxmlformats.org/officeDocument/2006/relationships/hyperlink" Target="https://en.wikipedia.org/wiki/Tobias_Cohn" TargetMode="External"/><Relationship Id="rId15" Type="http://schemas.openxmlformats.org/officeDocument/2006/relationships/hyperlink" Target="https://en.wikipedia.org/wiki/Avrom_Ber_Gotlober" TargetMode="External"/><Relationship Id="rId10" Type="http://schemas.openxmlformats.org/officeDocument/2006/relationships/hyperlink" Target="https://en.wikipedia.org/wiki/Moses_Mendelssohn" TargetMode="External"/><Relationship Id="rId4" Type="http://schemas.openxmlformats.org/officeDocument/2006/relationships/hyperlink" Target="https://en.wikipedia.org/wiki/Solomon_Dubno" TargetMode="External"/><Relationship Id="rId9" Type="http://schemas.openxmlformats.org/officeDocument/2006/relationships/hyperlink" Target="https://en.wikipedia.org/wiki/Hartwig_Wessely" TargetMode="External"/><Relationship Id="rId14" Type="http://schemas.openxmlformats.org/officeDocument/2006/relationships/hyperlink" Target="https://en.wikipedia.org/w/index.php?title=Baruch_Jeitteles&amp;action=edit&amp;redlink=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David_Friedl%C3%A4nder" TargetMode="External"/><Relationship Id="rId13" Type="http://schemas.openxmlformats.org/officeDocument/2006/relationships/hyperlink" Target="https://en.wikipedia.org/wiki/Joseph_Perl" TargetMode="External"/><Relationship Id="rId18" Type="http://schemas.openxmlformats.org/officeDocument/2006/relationships/hyperlink" Target="https://en.wikipedia.org/wiki/Isaac_Baer_Levinsohn" TargetMode="External"/><Relationship Id="rId3" Type="http://schemas.openxmlformats.org/officeDocument/2006/relationships/hyperlink" Target="https://en.wikipedia.org/wiki/Raphael_Levi_Hannover" TargetMode="External"/><Relationship Id="rId7" Type="http://schemas.openxmlformats.org/officeDocument/2006/relationships/hyperlink" Target="https://en.wikipedia.org/wiki/Salomon_Jacob_Cohen" TargetMode="External"/><Relationship Id="rId12" Type="http://schemas.openxmlformats.org/officeDocument/2006/relationships/hyperlink" Target="https://en.wikipedia.org/wiki/Solomon_Judah_Loeb_Rapoport" TargetMode="External"/><Relationship Id="rId17" Type="http://schemas.openxmlformats.org/officeDocument/2006/relationships/hyperlink" Target="https://en.wikipedia.org/wiki/Samuel_Joseph_Fuenn" TargetMode="External"/><Relationship Id="rId2" Type="http://schemas.openxmlformats.org/officeDocument/2006/relationships/image" Target="../media/image12.jpg"/><Relationship Id="rId16" Type="http://schemas.openxmlformats.org/officeDocument/2006/relationships/hyperlink" Target="https://en.wikipedia.org/wiki/Abraham_Mapu" TargetMode="External"/><Relationship Id="rId1" Type="http://schemas.openxmlformats.org/officeDocument/2006/relationships/slideLayout" Target="../slideLayouts/slideLayout7.xml"/><Relationship Id="rId6" Type="http://schemas.openxmlformats.org/officeDocument/2006/relationships/hyperlink" Target="https://en.wikipedia.org/wiki/Marcus_Elieser_Bloch" TargetMode="External"/><Relationship Id="rId11" Type="http://schemas.openxmlformats.org/officeDocument/2006/relationships/hyperlink" Target="https://en.wikipedia.org/wiki/Judah_L%C3%B6b_Mieses" TargetMode="External"/><Relationship Id="rId5" Type="http://schemas.openxmlformats.org/officeDocument/2006/relationships/hyperlink" Target="https://en.wikipedia.org/wiki/Tobias_Cohn" TargetMode="External"/><Relationship Id="rId15" Type="http://schemas.openxmlformats.org/officeDocument/2006/relationships/hyperlink" Target="https://en.wikipedia.org/wiki/Avrom_Ber_Gotlober" TargetMode="External"/><Relationship Id="rId10" Type="http://schemas.openxmlformats.org/officeDocument/2006/relationships/hyperlink" Target="https://en.wikipedia.org/wiki/Moses_Mendelssohn" TargetMode="External"/><Relationship Id="rId4" Type="http://schemas.openxmlformats.org/officeDocument/2006/relationships/hyperlink" Target="https://en.wikipedia.org/wiki/Solomon_Dubno" TargetMode="External"/><Relationship Id="rId9" Type="http://schemas.openxmlformats.org/officeDocument/2006/relationships/hyperlink" Target="https://en.wikipedia.org/wiki/Hartwig_Wessely" TargetMode="External"/><Relationship Id="rId14" Type="http://schemas.openxmlformats.org/officeDocument/2006/relationships/hyperlink" Target="https://en.wikipedia.org/w/index.php?title=Baruch_Jeitteles&amp;action=edit&amp;redlink=1"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David_Friedl%C3%A4nder" TargetMode="External"/><Relationship Id="rId13" Type="http://schemas.openxmlformats.org/officeDocument/2006/relationships/hyperlink" Target="https://en.wikipedia.org/wiki/Joseph_Perl" TargetMode="External"/><Relationship Id="rId18" Type="http://schemas.openxmlformats.org/officeDocument/2006/relationships/hyperlink" Target="https://en.wikipedia.org/wiki/Isaac_Baer_Levinsohn" TargetMode="External"/><Relationship Id="rId3" Type="http://schemas.openxmlformats.org/officeDocument/2006/relationships/hyperlink" Target="https://en.wikipedia.org/wiki/Raphael_Levi_Hannover" TargetMode="External"/><Relationship Id="rId7" Type="http://schemas.openxmlformats.org/officeDocument/2006/relationships/hyperlink" Target="https://en.wikipedia.org/wiki/Salomon_Jacob_Cohen" TargetMode="External"/><Relationship Id="rId12" Type="http://schemas.openxmlformats.org/officeDocument/2006/relationships/hyperlink" Target="https://en.wikipedia.org/wiki/Solomon_Judah_Loeb_Rapoport" TargetMode="External"/><Relationship Id="rId17" Type="http://schemas.openxmlformats.org/officeDocument/2006/relationships/hyperlink" Target="https://en.wikipedia.org/wiki/Samuel_Joseph_Fuenn" TargetMode="External"/><Relationship Id="rId2" Type="http://schemas.openxmlformats.org/officeDocument/2006/relationships/image" Target="../media/image12.jpg"/><Relationship Id="rId16" Type="http://schemas.openxmlformats.org/officeDocument/2006/relationships/hyperlink" Target="https://en.wikipedia.org/wiki/Abraham_Mapu" TargetMode="External"/><Relationship Id="rId1" Type="http://schemas.openxmlformats.org/officeDocument/2006/relationships/slideLayout" Target="../slideLayouts/slideLayout7.xml"/><Relationship Id="rId6" Type="http://schemas.openxmlformats.org/officeDocument/2006/relationships/hyperlink" Target="https://en.wikipedia.org/wiki/Marcus_Elieser_Bloch" TargetMode="External"/><Relationship Id="rId11" Type="http://schemas.openxmlformats.org/officeDocument/2006/relationships/hyperlink" Target="https://en.wikipedia.org/wiki/Judah_L%C3%B6b_Mieses" TargetMode="External"/><Relationship Id="rId5" Type="http://schemas.openxmlformats.org/officeDocument/2006/relationships/hyperlink" Target="https://en.wikipedia.org/wiki/Tobias_Cohn" TargetMode="External"/><Relationship Id="rId15" Type="http://schemas.openxmlformats.org/officeDocument/2006/relationships/hyperlink" Target="https://en.wikipedia.org/wiki/Avrom_Ber_Gotlober" TargetMode="External"/><Relationship Id="rId10" Type="http://schemas.openxmlformats.org/officeDocument/2006/relationships/hyperlink" Target="https://en.wikipedia.org/wiki/Moses_Mendelssohn" TargetMode="External"/><Relationship Id="rId4" Type="http://schemas.openxmlformats.org/officeDocument/2006/relationships/hyperlink" Target="https://en.wikipedia.org/wiki/Solomon_Dubno" TargetMode="External"/><Relationship Id="rId9" Type="http://schemas.openxmlformats.org/officeDocument/2006/relationships/hyperlink" Target="https://en.wikipedia.org/wiki/Hartwig_Wessely" TargetMode="External"/><Relationship Id="rId14" Type="http://schemas.openxmlformats.org/officeDocument/2006/relationships/hyperlink" Target="https://en.wikipedia.org/w/index.php?title=Baruch_Jeitteles&amp;action=edit&amp;redlink=1"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David_Friedl%C3%A4nder" TargetMode="External"/><Relationship Id="rId13" Type="http://schemas.openxmlformats.org/officeDocument/2006/relationships/hyperlink" Target="https://en.wikipedia.org/wiki/Joseph_Perl" TargetMode="External"/><Relationship Id="rId18" Type="http://schemas.openxmlformats.org/officeDocument/2006/relationships/hyperlink" Target="https://en.wikipedia.org/wiki/Isaac_Baer_Levinsohn" TargetMode="External"/><Relationship Id="rId3" Type="http://schemas.openxmlformats.org/officeDocument/2006/relationships/hyperlink" Target="https://en.wikipedia.org/wiki/Raphael_Levi_Hannover" TargetMode="External"/><Relationship Id="rId7" Type="http://schemas.openxmlformats.org/officeDocument/2006/relationships/hyperlink" Target="https://en.wikipedia.org/wiki/Salomon_Jacob_Cohen" TargetMode="External"/><Relationship Id="rId12" Type="http://schemas.openxmlformats.org/officeDocument/2006/relationships/hyperlink" Target="https://en.wikipedia.org/wiki/Solomon_Judah_Loeb_Rapoport" TargetMode="External"/><Relationship Id="rId17" Type="http://schemas.openxmlformats.org/officeDocument/2006/relationships/hyperlink" Target="https://en.wikipedia.org/wiki/Samuel_Joseph_Fuenn" TargetMode="External"/><Relationship Id="rId2" Type="http://schemas.openxmlformats.org/officeDocument/2006/relationships/image" Target="../media/image12.jpg"/><Relationship Id="rId16" Type="http://schemas.openxmlformats.org/officeDocument/2006/relationships/hyperlink" Target="https://en.wikipedia.org/wiki/Abraham_Mapu" TargetMode="External"/><Relationship Id="rId1" Type="http://schemas.openxmlformats.org/officeDocument/2006/relationships/slideLayout" Target="../slideLayouts/slideLayout7.xml"/><Relationship Id="rId6" Type="http://schemas.openxmlformats.org/officeDocument/2006/relationships/hyperlink" Target="https://en.wikipedia.org/wiki/Marcus_Elieser_Bloch" TargetMode="External"/><Relationship Id="rId11" Type="http://schemas.openxmlformats.org/officeDocument/2006/relationships/hyperlink" Target="https://en.wikipedia.org/wiki/Judah_L%C3%B6b_Mieses" TargetMode="External"/><Relationship Id="rId5" Type="http://schemas.openxmlformats.org/officeDocument/2006/relationships/hyperlink" Target="https://en.wikipedia.org/wiki/Tobias_Cohn" TargetMode="External"/><Relationship Id="rId15" Type="http://schemas.openxmlformats.org/officeDocument/2006/relationships/hyperlink" Target="https://en.wikipedia.org/wiki/Avrom_Ber_Gotlober" TargetMode="External"/><Relationship Id="rId10" Type="http://schemas.openxmlformats.org/officeDocument/2006/relationships/hyperlink" Target="https://en.wikipedia.org/wiki/Moses_Mendelssohn" TargetMode="External"/><Relationship Id="rId4" Type="http://schemas.openxmlformats.org/officeDocument/2006/relationships/hyperlink" Target="https://en.wikipedia.org/wiki/Solomon_Dubno" TargetMode="External"/><Relationship Id="rId9" Type="http://schemas.openxmlformats.org/officeDocument/2006/relationships/hyperlink" Target="https://en.wikipedia.org/wiki/Hartwig_Wessely" TargetMode="External"/><Relationship Id="rId14" Type="http://schemas.openxmlformats.org/officeDocument/2006/relationships/hyperlink" Target="https://en.wikipedia.org/w/index.php?title=Baruch_Jeitteles&amp;action=edit&amp;redlink=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91" y="-76200"/>
            <a:ext cx="9372600" cy="70866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5756" y="848209"/>
            <a:ext cx="2159950" cy="30239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848209"/>
            <a:ext cx="2173217" cy="319521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0064" y="4319451"/>
            <a:ext cx="1938890" cy="2438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896" y="4504509"/>
            <a:ext cx="3217063" cy="1771277"/>
          </a:xfrm>
          <a:prstGeom prst="rect">
            <a:avLst/>
          </a:prstGeom>
        </p:spPr>
      </p:pic>
      <p:sp>
        <p:nvSpPr>
          <p:cNvPr id="12" name="TextBox 11"/>
          <p:cNvSpPr txBox="1"/>
          <p:nvPr/>
        </p:nvSpPr>
        <p:spPr>
          <a:xfrm>
            <a:off x="2795451" y="304800"/>
            <a:ext cx="3326450" cy="369332"/>
          </a:xfrm>
          <a:prstGeom prst="rect">
            <a:avLst/>
          </a:prstGeom>
          <a:noFill/>
        </p:spPr>
        <p:txBody>
          <a:bodyPr wrap="square" rtlCol="0">
            <a:spAutoFit/>
          </a:bodyPr>
          <a:lstStyle/>
          <a:p>
            <a:r>
              <a:rPr lang="en-US" dirty="0" err="1" smtClean="0">
                <a:solidFill>
                  <a:srgbClr val="002060"/>
                </a:solidFill>
              </a:rPr>
              <a:t>Mendelssohns</a:t>
            </a:r>
            <a:r>
              <a:rPr lang="en-US" dirty="0" smtClean="0">
                <a:solidFill>
                  <a:srgbClr val="002060"/>
                </a:solidFill>
              </a:rPr>
              <a:t> and </a:t>
            </a:r>
            <a:r>
              <a:rPr lang="en-US" dirty="0" err="1" smtClean="0">
                <a:solidFill>
                  <a:srgbClr val="002060"/>
                </a:solidFill>
              </a:rPr>
              <a:t>Schumanns</a:t>
            </a:r>
            <a:endParaRPr lang="en-US" dirty="0">
              <a:solidFill>
                <a:srgbClr val="002060"/>
              </a:solidFill>
            </a:endParaRPr>
          </a:p>
        </p:txBody>
      </p:sp>
    </p:spTree>
    <p:extLst>
      <p:ext uri="{BB962C8B-B14F-4D97-AF65-F5344CB8AC3E}">
        <p14:creationId xmlns:p14="http://schemas.microsoft.com/office/powerpoint/2010/main" val="213853587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837765"/>
            <a:ext cx="5715000" cy="646331"/>
          </a:xfrm>
          <a:prstGeom prst="rect">
            <a:avLst/>
          </a:prstGeom>
          <a:noFill/>
        </p:spPr>
        <p:txBody>
          <a:bodyPr wrap="square" rtlCol="0">
            <a:spAutoFit/>
          </a:bodyPr>
          <a:lstStyle/>
          <a:p>
            <a:r>
              <a:rPr lang="en-US" sz="3600" dirty="0" smtClean="0"/>
              <a:t>Issue 2: What is “German?”</a:t>
            </a:r>
            <a:endParaRPr lang="en-US" sz="3600" dirty="0"/>
          </a:p>
        </p:txBody>
      </p:sp>
    </p:spTree>
    <p:extLst>
      <p:ext uri="{BB962C8B-B14F-4D97-AF65-F5344CB8AC3E}">
        <p14:creationId xmlns:p14="http://schemas.microsoft.com/office/powerpoint/2010/main" val="7407339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837765"/>
            <a:ext cx="5715000" cy="1754326"/>
          </a:xfrm>
          <a:prstGeom prst="rect">
            <a:avLst/>
          </a:prstGeom>
          <a:noFill/>
        </p:spPr>
        <p:txBody>
          <a:bodyPr wrap="square" rtlCol="0">
            <a:spAutoFit/>
          </a:bodyPr>
          <a:lstStyle/>
          <a:p>
            <a:r>
              <a:rPr lang="en-US" sz="3600" dirty="0" smtClean="0"/>
              <a:t>Issue 2: What is “German</a:t>
            </a:r>
            <a:r>
              <a:rPr lang="en-US" sz="3600" dirty="0" smtClean="0"/>
              <a:t>?”</a:t>
            </a:r>
          </a:p>
          <a:p>
            <a:endParaRPr lang="en-US" sz="3600" dirty="0"/>
          </a:p>
          <a:p>
            <a:r>
              <a:rPr lang="en-US" sz="3600" dirty="0"/>
              <a:t>o</a:t>
            </a:r>
            <a:r>
              <a:rPr lang="en-US" sz="3600" dirty="0" smtClean="0"/>
              <a:t>r:</a:t>
            </a:r>
            <a:r>
              <a:rPr lang="en-US" sz="3600" dirty="0" smtClean="0"/>
              <a:t>          </a:t>
            </a:r>
            <a:r>
              <a:rPr lang="en-US" sz="3600" u="sng" dirty="0" smtClean="0"/>
              <a:t>Who</a:t>
            </a:r>
            <a:r>
              <a:rPr lang="en-US" sz="3600" dirty="0" smtClean="0"/>
              <a:t> is “German?”</a:t>
            </a:r>
            <a:endParaRPr lang="en-US" sz="3600" dirty="0"/>
          </a:p>
        </p:txBody>
      </p:sp>
    </p:spTree>
    <p:extLst>
      <p:ext uri="{BB962C8B-B14F-4D97-AF65-F5344CB8AC3E}">
        <p14:creationId xmlns:p14="http://schemas.microsoft.com/office/powerpoint/2010/main" val="125234278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82" y="990600"/>
            <a:ext cx="3876487" cy="4862827"/>
          </a:xfrm>
          <a:prstGeom prst="rect">
            <a:avLst/>
          </a:prstGeom>
        </p:spPr>
      </p:pic>
      <p:sp>
        <p:nvSpPr>
          <p:cNvPr id="3" name="TextBox 2"/>
          <p:cNvSpPr txBox="1"/>
          <p:nvPr/>
        </p:nvSpPr>
        <p:spPr>
          <a:xfrm>
            <a:off x="609599" y="6031283"/>
            <a:ext cx="4181287" cy="369332"/>
          </a:xfrm>
          <a:prstGeom prst="rect">
            <a:avLst/>
          </a:prstGeom>
          <a:noFill/>
        </p:spPr>
        <p:txBody>
          <a:bodyPr wrap="square" rtlCol="0">
            <a:spAutoFit/>
          </a:bodyPr>
          <a:lstStyle/>
          <a:p>
            <a:r>
              <a:rPr lang="en-US" dirty="0" smtClean="0"/>
              <a:t>Johann Gottfried Herder (1744-1803)</a:t>
            </a:r>
            <a:endParaRPr lang="en-US" dirty="0"/>
          </a:p>
        </p:txBody>
      </p:sp>
      <p:sp>
        <p:nvSpPr>
          <p:cNvPr id="4" name="TextBox 3"/>
          <p:cNvSpPr txBox="1"/>
          <p:nvPr/>
        </p:nvSpPr>
        <p:spPr>
          <a:xfrm>
            <a:off x="4777031" y="375025"/>
            <a:ext cx="4191000" cy="6093976"/>
          </a:xfrm>
          <a:prstGeom prst="rect">
            <a:avLst/>
          </a:prstGeom>
          <a:noFill/>
        </p:spPr>
        <p:txBody>
          <a:bodyPr wrap="square" rtlCol="0">
            <a:spAutoFit/>
          </a:bodyPr>
          <a:lstStyle/>
          <a:p>
            <a:pPr algn="ctr"/>
            <a:r>
              <a:rPr lang="en-US" sz="2400" i="1" dirty="0" smtClean="0"/>
              <a:t>On the Origin of Languag</a:t>
            </a:r>
            <a:r>
              <a:rPr lang="en-US" sz="2400" dirty="0" smtClean="0"/>
              <a:t>e (1772)</a:t>
            </a:r>
          </a:p>
          <a:p>
            <a:endParaRPr lang="en-US" dirty="0" smtClean="0"/>
          </a:p>
          <a:p>
            <a:pPr marL="285750" indent="-285750">
              <a:buFont typeface="Arial" panose="020B0604020202020204" pitchFamily="34" charset="0"/>
              <a:buChar char="•"/>
            </a:pPr>
            <a:r>
              <a:rPr lang="en-US" dirty="0" smtClean="0"/>
              <a:t>Basis of consciousness: language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Language: a social and historical phenomenon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Different places with different histories produce different languages, different ways of thinking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smtClean="0"/>
              <a:t>Volk</a:t>
            </a:r>
            <a:r>
              <a:rPr lang="en-US" dirty="0" smtClean="0"/>
              <a:t>: the language-group to which we belong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smtClean="0"/>
              <a:t>Volksgeist</a:t>
            </a:r>
            <a:r>
              <a:rPr lang="en-US" dirty="0" smtClean="0"/>
              <a:t>: the spirit or character shared by those within a</a:t>
            </a:r>
          </a:p>
          <a:p>
            <a:r>
              <a:rPr lang="en-US" dirty="0" smtClean="0"/>
              <a:t>      language-group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Captured in grammatical structure, </a:t>
            </a:r>
          </a:p>
          <a:p>
            <a:r>
              <a:rPr lang="en-US" dirty="0"/>
              <a:t> </a:t>
            </a:r>
            <a:r>
              <a:rPr lang="en-US" dirty="0" smtClean="0"/>
              <a:t>     pre-modern folk tales, folk songs, etc. </a:t>
            </a:r>
          </a:p>
        </p:txBody>
      </p:sp>
    </p:spTree>
    <p:extLst>
      <p:ext uri="{BB962C8B-B14F-4D97-AF65-F5344CB8AC3E}">
        <p14:creationId xmlns:p14="http://schemas.microsoft.com/office/powerpoint/2010/main" val="307867117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66800"/>
            <a:ext cx="3437618" cy="4038600"/>
          </a:xfrm>
          <a:prstGeom prst="rect">
            <a:avLst/>
          </a:prstGeom>
        </p:spPr>
      </p:pic>
      <p:sp>
        <p:nvSpPr>
          <p:cNvPr id="3" name="TextBox 2"/>
          <p:cNvSpPr txBox="1"/>
          <p:nvPr/>
        </p:nvSpPr>
        <p:spPr>
          <a:xfrm>
            <a:off x="169409" y="5421868"/>
            <a:ext cx="3810000" cy="369332"/>
          </a:xfrm>
          <a:prstGeom prst="rect">
            <a:avLst/>
          </a:prstGeom>
          <a:noFill/>
        </p:spPr>
        <p:txBody>
          <a:bodyPr wrap="square" rtlCol="0">
            <a:spAutoFit/>
          </a:bodyPr>
          <a:lstStyle/>
          <a:p>
            <a:r>
              <a:rPr lang="en-US" dirty="0" smtClean="0"/>
              <a:t>Johann Gottlieb Fichte (1762-1814)</a:t>
            </a:r>
            <a:endParaRPr lang="en-US" dirty="0"/>
          </a:p>
        </p:txBody>
      </p:sp>
      <p:sp>
        <p:nvSpPr>
          <p:cNvPr id="4" name="TextBox 3"/>
          <p:cNvSpPr txBox="1"/>
          <p:nvPr/>
        </p:nvSpPr>
        <p:spPr>
          <a:xfrm>
            <a:off x="3793218" y="1066800"/>
            <a:ext cx="5232173" cy="4739759"/>
          </a:xfrm>
          <a:prstGeom prst="rect">
            <a:avLst/>
          </a:prstGeom>
          <a:noFill/>
        </p:spPr>
        <p:txBody>
          <a:bodyPr wrap="square" rtlCol="0">
            <a:spAutoFit/>
          </a:bodyPr>
          <a:lstStyle/>
          <a:p>
            <a:r>
              <a:rPr lang="en-US" sz="2400" b="1" dirty="0" smtClean="0"/>
              <a:t>Address “To the German Nation” (1806)</a:t>
            </a:r>
          </a:p>
          <a:p>
            <a:endParaRPr lang="en-US" dirty="0" smtClean="0"/>
          </a:p>
          <a:p>
            <a:endParaRPr lang="en-US" dirty="0"/>
          </a:p>
          <a:p>
            <a:r>
              <a:rPr lang="en-US" sz="1600" dirty="0" smtClean="0"/>
              <a:t>“Those who speak the same language are joined to each other by a multitude of invisible bonds by nature herself, long before any human art begins.  They clearly belong together and are by nature one and an inseparable whole.  Such a whole, if it wishes to absorb and mingle with itself any other people of different descent and language, cannot do so without itself becoming confused, in the beginning at any rate, and violently disturbing the even progress of its culture. . . . “</a:t>
            </a:r>
          </a:p>
          <a:p>
            <a:endParaRPr lang="en-US" sz="1600" dirty="0"/>
          </a:p>
          <a:p>
            <a:r>
              <a:rPr lang="en-US" sz="1600" dirty="0" smtClean="0"/>
              <a:t>“The German nation [is] united within itself by a common language and a common way of thinking, and sharply enough severed from the other peoples—in the middle of Europe, as a wall to divide races not akin. . . .”</a:t>
            </a:r>
          </a:p>
          <a:p>
            <a:endParaRPr lang="en-US" dirty="0" smtClean="0"/>
          </a:p>
        </p:txBody>
      </p:sp>
    </p:spTree>
    <p:extLst>
      <p:ext uri="{BB962C8B-B14F-4D97-AF65-F5344CB8AC3E}">
        <p14:creationId xmlns:p14="http://schemas.microsoft.com/office/powerpoint/2010/main" val="353320694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66800"/>
            <a:ext cx="3437618" cy="4038600"/>
          </a:xfrm>
          <a:prstGeom prst="rect">
            <a:avLst/>
          </a:prstGeom>
        </p:spPr>
      </p:pic>
      <p:sp>
        <p:nvSpPr>
          <p:cNvPr id="3" name="TextBox 2"/>
          <p:cNvSpPr txBox="1"/>
          <p:nvPr/>
        </p:nvSpPr>
        <p:spPr>
          <a:xfrm>
            <a:off x="169409" y="5421868"/>
            <a:ext cx="3810000" cy="369332"/>
          </a:xfrm>
          <a:prstGeom prst="rect">
            <a:avLst/>
          </a:prstGeom>
          <a:noFill/>
        </p:spPr>
        <p:txBody>
          <a:bodyPr wrap="square" rtlCol="0">
            <a:spAutoFit/>
          </a:bodyPr>
          <a:lstStyle/>
          <a:p>
            <a:r>
              <a:rPr lang="en-US" dirty="0" smtClean="0"/>
              <a:t>Johann Gottlieb Fichte (1762-1814)</a:t>
            </a:r>
            <a:endParaRPr lang="en-US" dirty="0"/>
          </a:p>
        </p:txBody>
      </p:sp>
      <p:sp>
        <p:nvSpPr>
          <p:cNvPr id="4" name="TextBox 3"/>
          <p:cNvSpPr txBox="1"/>
          <p:nvPr/>
        </p:nvSpPr>
        <p:spPr>
          <a:xfrm>
            <a:off x="3793218" y="1066800"/>
            <a:ext cx="5232173" cy="4739759"/>
          </a:xfrm>
          <a:prstGeom prst="rect">
            <a:avLst/>
          </a:prstGeom>
          <a:noFill/>
        </p:spPr>
        <p:txBody>
          <a:bodyPr wrap="square" rtlCol="0">
            <a:spAutoFit/>
          </a:bodyPr>
          <a:lstStyle/>
          <a:p>
            <a:r>
              <a:rPr lang="en-US" sz="2400" b="1" dirty="0" smtClean="0"/>
              <a:t>Address “To the German Nation” (1806)</a:t>
            </a:r>
          </a:p>
          <a:p>
            <a:endParaRPr lang="en-US" dirty="0" smtClean="0"/>
          </a:p>
          <a:p>
            <a:endParaRPr lang="en-US" dirty="0"/>
          </a:p>
          <a:p>
            <a:r>
              <a:rPr lang="en-US" sz="1600" dirty="0" smtClean="0"/>
              <a:t>“Those who speak the same language are joined to each other by a multitude of invisible bonds by nature herself, long before any human art begins.  They clearly belong together and are by nature one and an inseparable whole.  Such a whole, if it wishes to absorb and mingle with itself any other people of different descent and language, cannot do so without itself becoming confused, in the beginning at any rate, and violently disturbing the even progress of its culture. . . . “</a:t>
            </a:r>
          </a:p>
          <a:p>
            <a:endParaRPr lang="en-US" sz="1600" dirty="0"/>
          </a:p>
          <a:p>
            <a:r>
              <a:rPr lang="en-US" sz="1600" dirty="0" smtClean="0"/>
              <a:t>“The German nation [is] united within itself by a common language and a common way of thinking, and sharply enough severed from the other peoples—in the middle of Europe, as a wall to divide races not akin. . . .”</a:t>
            </a:r>
          </a:p>
          <a:p>
            <a:endParaRPr lang="en-US" dirty="0" smtClean="0"/>
          </a:p>
        </p:txBody>
      </p:sp>
      <p:sp>
        <p:nvSpPr>
          <p:cNvPr id="5" name="Rectangle 4"/>
          <p:cNvSpPr/>
          <p:nvPr/>
        </p:nvSpPr>
        <p:spPr>
          <a:xfrm>
            <a:off x="3793218" y="2971800"/>
            <a:ext cx="5122182" cy="1295400"/>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26742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66800"/>
            <a:ext cx="3437618" cy="4038600"/>
          </a:xfrm>
          <a:prstGeom prst="rect">
            <a:avLst/>
          </a:prstGeom>
        </p:spPr>
      </p:pic>
      <p:sp>
        <p:nvSpPr>
          <p:cNvPr id="3" name="TextBox 2"/>
          <p:cNvSpPr txBox="1"/>
          <p:nvPr/>
        </p:nvSpPr>
        <p:spPr>
          <a:xfrm>
            <a:off x="169409" y="5421868"/>
            <a:ext cx="3810000" cy="369332"/>
          </a:xfrm>
          <a:prstGeom prst="rect">
            <a:avLst/>
          </a:prstGeom>
          <a:noFill/>
        </p:spPr>
        <p:txBody>
          <a:bodyPr wrap="square" rtlCol="0">
            <a:spAutoFit/>
          </a:bodyPr>
          <a:lstStyle/>
          <a:p>
            <a:r>
              <a:rPr lang="en-US" dirty="0" smtClean="0"/>
              <a:t>Johann Gottlieb Fichte (1762-1814)</a:t>
            </a:r>
            <a:endParaRPr lang="en-US" dirty="0"/>
          </a:p>
        </p:txBody>
      </p:sp>
      <p:sp>
        <p:nvSpPr>
          <p:cNvPr id="4" name="TextBox 3"/>
          <p:cNvSpPr txBox="1"/>
          <p:nvPr/>
        </p:nvSpPr>
        <p:spPr>
          <a:xfrm>
            <a:off x="3793218" y="1066800"/>
            <a:ext cx="5232173" cy="4739759"/>
          </a:xfrm>
          <a:prstGeom prst="rect">
            <a:avLst/>
          </a:prstGeom>
          <a:noFill/>
        </p:spPr>
        <p:txBody>
          <a:bodyPr wrap="square" rtlCol="0">
            <a:spAutoFit/>
          </a:bodyPr>
          <a:lstStyle/>
          <a:p>
            <a:r>
              <a:rPr lang="en-US" sz="2400" b="1" dirty="0" smtClean="0"/>
              <a:t>Address “To the German Nation” (1806)</a:t>
            </a:r>
          </a:p>
          <a:p>
            <a:endParaRPr lang="en-US" dirty="0" smtClean="0"/>
          </a:p>
          <a:p>
            <a:endParaRPr lang="en-US" dirty="0"/>
          </a:p>
          <a:p>
            <a:r>
              <a:rPr lang="en-US" sz="1600" dirty="0" smtClean="0"/>
              <a:t>“Those who speak the same language are joined to each other by a multitude of invisible bonds by nature herself, long before any human art begins.  They clearly belong together and are by nature one and an inseparable whole.  Such a whole, if it wishes to absorb and mingle with itself any other people of different descent and language, cannot do so without itself becoming confused, in the beginning at any rate, and violently disturbing the even progress of its culture. . . . “</a:t>
            </a:r>
          </a:p>
          <a:p>
            <a:endParaRPr lang="en-US" sz="1600" dirty="0"/>
          </a:p>
          <a:p>
            <a:r>
              <a:rPr lang="en-US" sz="1600" dirty="0" smtClean="0"/>
              <a:t>“The German nation [is] united within itself by a common language and a common way of thinking, and sharply enough severed from the other peoples—in the middle of Europe, as a wall to divide races not akin. . . .”</a:t>
            </a:r>
          </a:p>
          <a:p>
            <a:endParaRPr lang="en-US" dirty="0" smtClean="0"/>
          </a:p>
        </p:txBody>
      </p:sp>
      <p:sp>
        <p:nvSpPr>
          <p:cNvPr id="5" name="Rectangle 4"/>
          <p:cNvSpPr/>
          <p:nvPr/>
        </p:nvSpPr>
        <p:spPr>
          <a:xfrm>
            <a:off x="3793218" y="2971800"/>
            <a:ext cx="5122182" cy="1295400"/>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93218" y="4419600"/>
            <a:ext cx="5232173" cy="1110734"/>
          </a:xfrm>
          <a:prstGeom prst="rect">
            <a:avLst/>
          </a:prstGeom>
          <a:solidFill>
            <a:srgbClr val="0070C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6851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85" y="1295400"/>
            <a:ext cx="4005143" cy="5181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687" y="2476500"/>
            <a:ext cx="4313836" cy="2819400"/>
          </a:xfrm>
          <a:prstGeom prst="rect">
            <a:avLst/>
          </a:prstGeom>
        </p:spPr>
      </p:pic>
      <p:sp>
        <p:nvSpPr>
          <p:cNvPr id="4" name="TextBox 3"/>
          <p:cNvSpPr txBox="1"/>
          <p:nvPr/>
        </p:nvSpPr>
        <p:spPr>
          <a:xfrm>
            <a:off x="1676400" y="533400"/>
            <a:ext cx="6404695" cy="369332"/>
          </a:xfrm>
          <a:prstGeom prst="rect">
            <a:avLst/>
          </a:prstGeom>
          <a:noFill/>
        </p:spPr>
        <p:txBody>
          <a:bodyPr wrap="square" rtlCol="0">
            <a:spAutoFit/>
          </a:bodyPr>
          <a:lstStyle/>
          <a:p>
            <a:pPr algn="ctr"/>
            <a:r>
              <a:rPr lang="en-US" dirty="0" smtClean="0"/>
              <a:t>Ashkenazim in Germanic Lands</a:t>
            </a:r>
          </a:p>
        </p:txBody>
      </p:sp>
    </p:spTree>
    <p:extLst>
      <p:ext uri="{BB962C8B-B14F-4D97-AF65-F5344CB8AC3E}">
        <p14:creationId xmlns:p14="http://schemas.microsoft.com/office/powerpoint/2010/main" val="19470450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66800"/>
            <a:ext cx="3437618" cy="4038600"/>
          </a:xfrm>
          <a:prstGeom prst="rect">
            <a:avLst/>
          </a:prstGeom>
        </p:spPr>
      </p:pic>
      <p:sp>
        <p:nvSpPr>
          <p:cNvPr id="3" name="TextBox 2"/>
          <p:cNvSpPr txBox="1"/>
          <p:nvPr/>
        </p:nvSpPr>
        <p:spPr>
          <a:xfrm>
            <a:off x="169409" y="5421868"/>
            <a:ext cx="3810000" cy="369332"/>
          </a:xfrm>
          <a:prstGeom prst="rect">
            <a:avLst/>
          </a:prstGeom>
          <a:noFill/>
        </p:spPr>
        <p:txBody>
          <a:bodyPr wrap="square" rtlCol="0">
            <a:spAutoFit/>
          </a:bodyPr>
          <a:lstStyle/>
          <a:p>
            <a:r>
              <a:rPr lang="en-US" dirty="0" smtClean="0"/>
              <a:t>Johann Gottlieb Fichte (1762-1814)</a:t>
            </a:r>
            <a:endParaRPr lang="en-US" dirty="0"/>
          </a:p>
        </p:txBody>
      </p:sp>
      <p:sp>
        <p:nvSpPr>
          <p:cNvPr id="4" name="TextBox 3"/>
          <p:cNvSpPr txBox="1"/>
          <p:nvPr/>
        </p:nvSpPr>
        <p:spPr>
          <a:xfrm>
            <a:off x="3793218" y="1066800"/>
            <a:ext cx="5232173" cy="4739759"/>
          </a:xfrm>
          <a:prstGeom prst="rect">
            <a:avLst/>
          </a:prstGeom>
          <a:noFill/>
        </p:spPr>
        <p:txBody>
          <a:bodyPr wrap="square" rtlCol="0">
            <a:spAutoFit/>
          </a:bodyPr>
          <a:lstStyle/>
          <a:p>
            <a:r>
              <a:rPr lang="en-US" sz="2400" b="1" dirty="0" smtClean="0"/>
              <a:t>Address “To the German Nation” (1806)</a:t>
            </a:r>
          </a:p>
          <a:p>
            <a:endParaRPr lang="en-US" dirty="0" smtClean="0"/>
          </a:p>
          <a:p>
            <a:endParaRPr lang="en-US" dirty="0"/>
          </a:p>
          <a:p>
            <a:r>
              <a:rPr lang="en-US" sz="1600" dirty="0" smtClean="0"/>
              <a:t>“Those who speak the same language are joined to each other by a multitude of invisible bonds by nature herself, long before any human art begins.  They clearly belong together and are by nature one and an inseparable whole.  Such a whole, if it wishes to absorb and mingle with itself any other people of different descent and language, cannot do so without itself becoming confused, in the beginning at any rate, and violently disturbing the even progress of its culture. . . . “</a:t>
            </a:r>
          </a:p>
          <a:p>
            <a:endParaRPr lang="en-US" sz="1600" dirty="0"/>
          </a:p>
          <a:p>
            <a:r>
              <a:rPr lang="en-US" sz="1600" dirty="0" smtClean="0"/>
              <a:t>“The German nation [is] united within itself by a common language and a common way of thinking, and sharply enough severed from the other peoples—in the middle of Europe, as a wall to divide races not akin. . . .”</a:t>
            </a:r>
          </a:p>
          <a:p>
            <a:endParaRPr lang="en-US" dirty="0" smtClean="0"/>
          </a:p>
        </p:txBody>
      </p:sp>
      <p:sp>
        <p:nvSpPr>
          <p:cNvPr id="5" name="Rectangle 4"/>
          <p:cNvSpPr/>
          <p:nvPr/>
        </p:nvSpPr>
        <p:spPr>
          <a:xfrm>
            <a:off x="3793218" y="2971800"/>
            <a:ext cx="5122182" cy="1295400"/>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93218" y="4419600"/>
            <a:ext cx="5232173" cy="1110734"/>
          </a:xfrm>
          <a:prstGeom prst="rect">
            <a:avLst/>
          </a:prstGeom>
          <a:solidFill>
            <a:srgbClr val="0070C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4" y="1066800"/>
            <a:ext cx="3651749" cy="4724400"/>
          </a:xfrm>
          <a:prstGeom prst="rect">
            <a:avLst/>
          </a:prstGeom>
        </p:spPr>
      </p:pic>
    </p:spTree>
    <p:extLst>
      <p:ext uri="{BB962C8B-B14F-4D97-AF65-F5344CB8AC3E}">
        <p14:creationId xmlns:p14="http://schemas.microsoft.com/office/powerpoint/2010/main" val="1284919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85" y="1295400"/>
            <a:ext cx="4005143" cy="5181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571750"/>
            <a:ext cx="4022361" cy="2628900"/>
          </a:xfrm>
          <a:prstGeom prst="rect">
            <a:avLst/>
          </a:prstGeom>
        </p:spPr>
      </p:pic>
      <p:sp>
        <p:nvSpPr>
          <p:cNvPr id="4" name="TextBox 3"/>
          <p:cNvSpPr txBox="1"/>
          <p:nvPr/>
        </p:nvSpPr>
        <p:spPr>
          <a:xfrm>
            <a:off x="1676400" y="533400"/>
            <a:ext cx="6404695" cy="369332"/>
          </a:xfrm>
          <a:prstGeom prst="rect">
            <a:avLst/>
          </a:prstGeom>
          <a:noFill/>
        </p:spPr>
        <p:txBody>
          <a:bodyPr wrap="square" rtlCol="0">
            <a:spAutoFit/>
          </a:bodyPr>
          <a:lstStyle/>
          <a:p>
            <a:pPr algn="ctr"/>
            <a:r>
              <a:rPr lang="en-US" dirty="0" smtClean="0"/>
              <a:t>Ashkenazim in Germanic Lands</a:t>
            </a:r>
          </a:p>
        </p:txBody>
      </p:sp>
      <p:sp>
        <p:nvSpPr>
          <p:cNvPr id="5" name="TextBox 4"/>
          <p:cNvSpPr txBox="1"/>
          <p:nvPr/>
        </p:nvSpPr>
        <p:spPr>
          <a:xfrm>
            <a:off x="4581698" y="1085433"/>
            <a:ext cx="4381794" cy="5601533"/>
          </a:xfrm>
          <a:prstGeom prst="rect">
            <a:avLst/>
          </a:prstGeom>
          <a:noFill/>
        </p:spPr>
        <p:txBody>
          <a:bodyPr wrap="square" rtlCol="0">
            <a:spAutoFit/>
          </a:bodyPr>
          <a:lstStyle/>
          <a:p>
            <a:pPr algn="ctr"/>
            <a:r>
              <a:rPr lang="en-US" sz="2400" b="1" dirty="0" smtClean="0"/>
              <a:t>Address </a:t>
            </a:r>
            <a:endParaRPr lang="en-US" sz="2400" b="1" dirty="0" smtClean="0"/>
          </a:p>
          <a:p>
            <a:pPr algn="ctr"/>
            <a:r>
              <a:rPr lang="en-US" sz="2400" b="1" dirty="0" smtClean="0"/>
              <a:t>“</a:t>
            </a:r>
            <a:r>
              <a:rPr lang="en-US" sz="2400" b="1" dirty="0" smtClean="0"/>
              <a:t>To the German Nation” (1806)</a:t>
            </a:r>
          </a:p>
          <a:p>
            <a:endParaRPr lang="en-US" dirty="0" smtClean="0"/>
          </a:p>
          <a:p>
            <a:endParaRPr lang="en-US" dirty="0"/>
          </a:p>
          <a:p>
            <a:r>
              <a:rPr lang="en-US" sz="1600" dirty="0" smtClean="0"/>
              <a:t>“Those who speak the same language are joined to each other by a multitude of invisible bonds by nature herself, long before any human art begins.  They clearly belong together and are by nature one and an inseparable whole.  Such a whole, if it wishes to absorb and mingle with itself any other people of different descent and language, cannot do so without itself becoming confused, in the beginning at any rate, and violently disturbing the even progress of its culture. . . . “</a:t>
            </a:r>
          </a:p>
          <a:p>
            <a:endParaRPr lang="en-US" sz="1600" dirty="0"/>
          </a:p>
          <a:p>
            <a:r>
              <a:rPr lang="en-US" sz="1600" dirty="0" smtClean="0"/>
              <a:t>“The German nation [is] united within itself by a common language and a common way of thinking, and sharply enough severed from the other peoples—in the middle of Europe, as a wall to divide races not akin. . . .”</a:t>
            </a:r>
          </a:p>
          <a:p>
            <a:endParaRPr lang="en-US" dirty="0" smtClean="0"/>
          </a:p>
        </p:txBody>
      </p:sp>
      <p:sp>
        <p:nvSpPr>
          <p:cNvPr id="6" name="Rectangle 5"/>
          <p:cNvSpPr/>
          <p:nvPr/>
        </p:nvSpPr>
        <p:spPr>
          <a:xfrm>
            <a:off x="4581698" y="3363886"/>
            <a:ext cx="4289680" cy="1044625"/>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6618" y="5047833"/>
            <a:ext cx="4381794" cy="1371600"/>
          </a:xfrm>
          <a:prstGeom prst="rect">
            <a:avLst/>
          </a:prstGeom>
          <a:solidFill>
            <a:srgbClr val="0070C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769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75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0"/>
                                        <p:tgtEl>
                                          <p:spTgt spid="6"/>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85" y="1295400"/>
            <a:ext cx="4005143" cy="5181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687" y="2476500"/>
            <a:ext cx="4313836" cy="2819400"/>
          </a:xfrm>
          <a:prstGeom prst="rect">
            <a:avLst/>
          </a:prstGeom>
        </p:spPr>
      </p:pic>
      <p:sp>
        <p:nvSpPr>
          <p:cNvPr id="4" name="TextBox 3"/>
          <p:cNvSpPr txBox="1"/>
          <p:nvPr/>
        </p:nvSpPr>
        <p:spPr>
          <a:xfrm>
            <a:off x="1676400" y="533400"/>
            <a:ext cx="6404695" cy="646331"/>
          </a:xfrm>
          <a:prstGeom prst="rect">
            <a:avLst/>
          </a:prstGeom>
          <a:noFill/>
        </p:spPr>
        <p:txBody>
          <a:bodyPr wrap="square" rtlCol="0">
            <a:spAutoFit/>
          </a:bodyPr>
          <a:lstStyle/>
          <a:p>
            <a:pPr algn="ctr"/>
            <a:r>
              <a:rPr lang="en-US" dirty="0" smtClean="0"/>
              <a:t>Ashkenazim in Germanic Lands</a:t>
            </a:r>
          </a:p>
          <a:p>
            <a:pPr algn="ctr"/>
            <a:r>
              <a:rPr lang="en-US" dirty="0" smtClean="0"/>
              <a:t>Assimilation/Emancipation Process Begins, Later 18</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9089616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066800"/>
            <a:ext cx="8382000" cy="646331"/>
          </a:xfrm>
          <a:prstGeom prst="rect">
            <a:avLst/>
          </a:prstGeom>
          <a:noFill/>
        </p:spPr>
        <p:txBody>
          <a:bodyPr wrap="square" rtlCol="0">
            <a:spAutoFit/>
          </a:bodyPr>
          <a:lstStyle/>
          <a:p>
            <a:r>
              <a:rPr lang="en-US" sz="3600" dirty="0" smtClean="0"/>
              <a:t>Issue 1: Music, Composition, and Gender</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2133600"/>
            <a:ext cx="7555709" cy="4247388"/>
          </a:xfrm>
          <a:prstGeom prst="rect">
            <a:avLst/>
          </a:prstGeom>
        </p:spPr>
      </p:pic>
    </p:spTree>
    <p:extLst>
      <p:ext uri="{BB962C8B-B14F-4D97-AF65-F5344CB8AC3E}">
        <p14:creationId xmlns:p14="http://schemas.microsoft.com/office/powerpoint/2010/main" val="4098030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4114800" cy="646331"/>
          </a:xfrm>
          <a:prstGeom prst="rect">
            <a:avLst/>
          </a:prstGeom>
          <a:noFill/>
        </p:spPr>
        <p:txBody>
          <a:bodyPr wrap="square" rtlCol="0">
            <a:spAutoFit/>
          </a:bodyPr>
          <a:lstStyle/>
          <a:p>
            <a:pPr algn="ctr"/>
            <a:r>
              <a:rPr lang="en-US" i="1" dirty="0" err="1" smtClean="0"/>
              <a:t>Haskalah</a:t>
            </a:r>
            <a:r>
              <a:rPr lang="en-US" dirty="0" smtClean="0"/>
              <a:t> movement (1770s-early 19</a:t>
            </a:r>
            <a:r>
              <a:rPr lang="en-US" baseline="30000" dirty="0" smtClean="0"/>
              <a:t>th</a:t>
            </a:r>
            <a:r>
              <a:rPr lang="en-US" dirty="0" smtClean="0"/>
              <a:t>-C </a:t>
            </a:r>
          </a:p>
          <a:p>
            <a:pPr algn="ctr"/>
            <a:r>
              <a:rPr lang="en-US" dirty="0" smtClean="0"/>
              <a:t>(the “Jewish Enlightenment”)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15" y="457200"/>
            <a:ext cx="3429000" cy="4749165"/>
          </a:xfrm>
          <a:prstGeom prst="rect">
            <a:avLst/>
          </a:prstGeom>
        </p:spPr>
      </p:pic>
      <p:sp>
        <p:nvSpPr>
          <p:cNvPr id="4" name="TextBox 3"/>
          <p:cNvSpPr txBox="1"/>
          <p:nvPr/>
        </p:nvSpPr>
        <p:spPr>
          <a:xfrm>
            <a:off x="4719415" y="5486400"/>
            <a:ext cx="4043585" cy="1200329"/>
          </a:xfrm>
          <a:prstGeom prst="rect">
            <a:avLst/>
          </a:prstGeom>
          <a:noFill/>
        </p:spPr>
        <p:txBody>
          <a:bodyPr wrap="square" rtlCol="0">
            <a:spAutoFit/>
          </a:bodyPr>
          <a:lstStyle/>
          <a:p>
            <a:r>
              <a:rPr lang="en-US" sz="900" b="1" dirty="0"/>
              <a:t>1st Row</a:t>
            </a:r>
            <a:r>
              <a:rPr lang="en-US" sz="900" dirty="0"/>
              <a:t>, proto-</a:t>
            </a:r>
            <a:r>
              <a:rPr lang="en-US" sz="900" dirty="0" err="1"/>
              <a:t>Maskilim</a:t>
            </a:r>
            <a:r>
              <a:rPr lang="en-US" sz="900" dirty="0"/>
              <a:t>: </a:t>
            </a:r>
            <a:r>
              <a:rPr lang="en-US" sz="900" dirty="0">
                <a:hlinkClick r:id="rId3" tooltip="Raphael Levi Hannover"/>
              </a:rPr>
              <a:t>Raphael Levi Hannover</a:t>
            </a:r>
            <a:r>
              <a:rPr lang="en-US" sz="900" dirty="0"/>
              <a:t> • </a:t>
            </a:r>
            <a:r>
              <a:rPr lang="en-US" sz="900" dirty="0">
                <a:hlinkClick r:id="rId4" tooltip="Solomon Dubno"/>
              </a:rPr>
              <a:t>Solomon </a:t>
            </a:r>
            <a:r>
              <a:rPr lang="en-US" sz="900" dirty="0" err="1">
                <a:hlinkClick r:id="rId4" tooltip="Solomon Dubno"/>
              </a:rPr>
              <a:t>Dubno</a:t>
            </a:r>
            <a:r>
              <a:rPr lang="en-US" sz="900" dirty="0"/>
              <a:t> • </a:t>
            </a:r>
            <a:r>
              <a:rPr lang="en-US" sz="900" dirty="0">
                <a:hlinkClick r:id="rId5" tooltip="Tobias Cohn"/>
              </a:rPr>
              <a:t>Tobias Cohn</a:t>
            </a:r>
            <a:r>
              <a:rPr lang="en-US" sz="900" dirty="0"/>
              <a:t> • </a:t>
            </a:r>
            <a:r>
              <a:rPr lang="en-US" sz="900" dirty="0">
                <a:hlinkClick r:id="rId6" tooltip="Marcus Elieser Bloch"/>
              </a:rPr>
              <a:t>Marcus </a:t>
            </a:r>
            <a:r>
              <a:rPr lang="en-US" sz="900" dirty="0" err="1">
                <a:hlinkClick r:id="rId6" tooltip="Marcus Elieser Bloch"/>
              </a:rPr>
              <a:t>Elieser</a:t>
            </a:r>
            <a:r>
              <a:rPr lang="en-US" sz="900" dirty="0">
                <a:hlinkClick r:id="rId6" tooltip="Marcus Elieser Bloch"/>
              </a:rPr>
              <a:t> Bloch</a:t>
            </a:r>
            <a:r>
              <a:rPr lang="en-US" sz="900" dirty="0"/>
              <a:t/>
            </a:r>
            <a:br>
              <a:rPr lang="en-US" sz="900" dirty="0"/>
            </a:br>
            <a:r>
              <a:rPr lang="en-US" sz="900" b="1" dirty="0"/>
              <a:t>2nd Row</a:t>
            </a:r>
            <a:r>
              <a:rPr lang="en-US" sz="900" dirty="0"/>
              <a:t>, Berlin </a:t>
            </a:r>
            <a:r>
              <a:rPr lang="en-US" sz="900" dirty="0" err="1"/>
              <a:t>Haskalah</a:t>
            </a:r>
            <a:r>
              <a:rPr lang="en-US" sz="900" dirty="0"/>
              <a:t>: </a:t>
            </a:r>
            <a:r>
              <a:rPr lang="en-US" sz="900" dirty="0">
                <a:hlinkClick r:id="rId7" tooltip="Salomon Jacob Cohen"/>
              </a:rPr>
              <a:t>Salomon Jacob Cohen</a:t>
            </a:r>
            <a:r>
              <a:rPr lang="en-US" sz="900" dirty="0"/>
              <a:t> • </a:t>
            </a:r>
            <a:r>
              <a:rPr lang="en-US" sz="900" dirty="0">
                <a:hlinkClick r:id="rId8" tooltip="David Friedländer"/>
              </a:rPr>
              <a:t>David </a:t>
            </a:r>
            <a:r>
              <a:rPr lang="en-US" sz="900" dirty="0" err="1">
                <a:hlinkClick r:id="rId8" tooltip="David Friedländer"/>
              </a:rPr>
              <a:t>Friedländer</a:t>
            </a:r>
            <a:r>
              <a:rPr lang="en-US" sz="900" dirty="0"/>
              <a:t> • </a:t>
            </a:r>
            <a:r>
              <a:rPr lang="en-US" sz="900" dirty="0" err="1">
                <a:hlinkClick r:id="rId9" tooltip="Hartwig Wessely"/>
              </a:rPr>
              <a:t>Hartwig</a:t>
            </a:r>
            <a:r>
              <a:rPr lang="en-US" sz="900" dirty="0">
                <a:hlinkClick r:id="rId9" tooltip="Hartwig Wessely"/>
              </a:rPr>
              <a:t> </a:t>
            </a:r>
            <a:r>
              <a:rPr lang="en-US" sz="900" dirty="0" err="1">
                <a:hlinkClick r:id="rId9" tooltip="Hartwig Wessely"/>
              </a:rPr>
              <a:t>Wessely</a:t>
            </a:r>
            <a:r>
              <a:rPr lang="en-US" sz="900" dirty="0"/>
              <a:t> • </a:t>
            </a:r>
            <a:r>
              <a:rPr lang="en-US" sz="900" dirty="0">
                <a:hlinkClick r:id="rId10" tooltip="Moses Mendelssohn"/>
              </a:rPr>
              <a:t>Moses Mendelssohn</a:t>
            </a:r>
            <a:r>
              <a:rPr lang="en-US" sz="900" dirty="0"/>
              <a:t/>
            </a:r>
            <a:br>
              <a:rPr lang="en-US" sz="900" dirty="0"/>
            </a:br>
            <a:r>
              <a:rPr lang="en-US" sz="900" b="1" dirty="0"/>
              <a:t>3rd Row</a:t>
            </a:r>
            <a:r>
              <a:rPr lang="en-US" sz="900" dirty="0"/>
              <a:t>, Austria and Galicia: </a:t>
            </a:r>
            <a:r>
              <a:rPr lang="en-US" sz="900" dirty="0">
                <a:hlinkClick r:id="rId11" tooltip="Judah Löb Mieses"/>
              </a:rPr>
              <a:t>Judah </a:t>
            </a:r>
            <a:r>
              <a:rPr lang="en-US" sz="900" dirty="0" err="1">
                <a:hlinkClick r:id="rId11" tooltip="Judah Löb Mieses"/>
              </a:rPr>
              <a:t>Löb</a:t>
            </a:r>
            <a:r>
              <a:rPr lang="en-US" sz="900" dirty="0">
                <a:hlinkClick r:id="rId11" tooltip="Judah Löb Mieses"/>
              </a:rPr>
              <a:t> </a:t>
            </a:r>
            <a:r>
              <a:rPr lang="en-US" sz="900" dirty="0" err="1">
                <a:hlinkClick r:id="rId11" tooltip="Judah Löb Mieses"/>
              </a:rPr>
              <a:t>Mieses</a:t>
            </a:r>
            <a:r>
              <a:rPr lang="en-US" sz="900" dirty="0"/>
              <a:t> • </a:t>
            </a:r>
            <a:r>
              <a:rPr lang="en-US" sz="900" dirty="0">
                <a:hlinkClick r:id="rId12" tooltip="Solomon Judah Loeb Rapoport"/>
              </a:rPr>
              <a:t>Solomon Judah Loeb </a:t>
            </a:r>
            <a:r>
              <a:rPr lang="en-US" sz="900" dirty="0" err="1">
                <a:hlinkClick r:id="rId12" tooltip="Solomon Judah Loeb Rapoport"/>
              </a:rPr>
              <a:t>Rapoport</a:t>
            </a:r>
            <a:r>
              <a:rPr lang="en-US" sz="900" dirty="0"/>
              <a:t> • </a:t>
            </a:r>
            <a:r>
              <a:rPr lang="en-US" sz="900" dirty="0">
                <a:hlinkClick r:id="rId13" tooltip="Joseph Perl"/>
              </a:rPr>
              <a:t>Joseph Perl</a:t>
            </a:r>
            <a:r>
              <a:rPr lang="en-US" sz="900" dirty="0"/>
              <a:t> • </a:t>
            </a:r>
            <a:r>
              <a:rPr lang="en-US" sz="900" dirty="0">
                <a:hlinkClick r:id="rId14" tooltip="Baruch Jeitteles (page does not exist)"/>
              </a:rPr>
              <a:t>Baruch </a:t>
            </a:r>
            <a:r>
              <a:rPr lang="en-US" sz="900" dirty="0" err="1">
                <a:hlinkClick r:id="rId14" tooltip="Baruch Jeitteles (page does not exist)"/>
              </a:rPr>
              <a:t>Jeitteles</a:t>
            </a:r>
            <a:r>
              <a:rPr lang="en-US" sz="900" dirty="0"/>
              <a:t/>
            </a:r>
            <a:br>
              <a:rPr lang="en-US" sz="900" dirty="0"/>
            </a:br>
            <a:r>
              <a:rPr lang="en-US" sz="900" b="1" dirty="0"/>
              <a:t>4th Row</a:t>
            </a:r>
            <a:r>
              <a:rPr lang="en-US" sz="900" dirty="0"/>
              <a:t>, Russia: </a:t>
            </a:r>
            <a:r>
              <a:rPr lang="en-US" sz="900" dirty="0" err="1">
                <a:hlinkClick r:id="rId15" tooltip="Avrom Ber Gotlober"/>
              </a:rPr>
              <a:t>Avrom</a:t>
            </a:r>
            <a:r>
              <a:rPr lang="en-US" sz="900" dirty="0">
                <a:hlinkClick r:id="rId15" tooltip="Avrom Ber Gotlober"/>
              </a:rPr>
              <a:t> </a:t>
            </a:r>
            <a:r>
              <a:rPr lang="en-US" sz="900" dirty="0" err="1">
                <a:hlinkClick r:id="rId15" tooltip="Avrom Ber Gotlober"/>
              </a:rPr>
              <a:t>Ber</a:t>
            </a:r>
            <a:r>
              <a:rPr lang="en-US" sz="900" dirty="0">
                <a:hlinkClick r:id="rId15" tooltip="Avrom Ber Gotlober"/>
              </a:rPr>
              <a:t> </a:t>
            </a:r>
            <a:r>
              <a:rPr lang="en-US" sz="900" dirty="0" err="1">
                <a:hlinkClick r:id="rId15" tooltip="Avrom Ber Gotlober"/>
              </a:rPr>
              <a:t>Gotlober</a:t>
            </a:r>
            <a:r>
              <a:rPr lang="en-US" sz="900" dirty="0"/>
              <a:t> • </a:t>
            </a:r>
            <a:r>
              <a:rPr lang="en-US" sz="900" dirty="0">
                <a:hlinkClick r:id="rId16" tooltip="Abraham Mapu"/>
              </a:rPr>
              <a:t>Abraham </a:t>
            </a:r>
            <a:r>
              <a:rPr lang="en-US" sz="900" dirty="0" err="1">
                <a:hlinkClick r:id="rId16" tooltip="Abraham Mapu"/>
              </a:rPr>
              <a:t>Mapu</a:t>
            </a:r>
            <a:r>
              <a:rPr lang="en-US" sz="900" dirty="0"/>
              <a:t> • </a:t>
            </a:r>
            <a:r>
              <a:rPr lang="en-US" sz="900" dirty="0">
                <a:hlinkClick r:id="rId17" tooltip="Samuel Joseph Fuenn"/>
              </a:rPr>
              <a:t>Samuel Joseph </a:t>
            </a:r>
            <a:r>
              <a:rPr lang="en-US" sz="900" dirty="0" err="1">
                <a:hlinkClick r:id="rId17" tooltip="Samuel Joseph Fuenn"/>
              </a:rPr>
              <a:t>Fuenn</a:t>
            </a:r>
            <a:r>
              <a:rPr lang="en-US" sz="900" dirty="0"/>
              <a:t> • </a:t>
            </a:r>
            <a:r>
              <a:rPr lang="en-US" sz="900" dirty="0">
                <a:hlinkClick r:id="rId18" tooltip="Isaac Baer Levinsohn"/>
              </a:rPr>
              <a:t>Isaac Baer </a:t>
            </a:r>
            <a:r>
              <a:rPr lang="en-US" sz="900" dirty="0" err="1">
                <a:hlinkClick r:id="rId18" tooltip="Isaac Baer Levinsohn"/>
              </a:rPr>
              <a:t>Levinsohn</a:t>
            </a:r>
            <a:endParaRPr lang="en-US" sz="900" dirty="0"/>
          </a:p>
        </p:txBody>
      </p:sp>
    </p:spTree>
    <p:extLst>
      <p:ext uri="{BB962C8B-B14F-4D97-AF65-F5344CB8AC3E}">
        <p14:creationId xmlns:p14="http://schemas.microsoft.com/office/powerpoint/2010/main" val="151856312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4114800" cy="646331"/>
          </a:xfrm>
          <a:prstGeom prst="rect">
            <a:avLst/>
          </a:prstGeom>
          <a:noFill/>
        </p:spPr>
        <p:txBody>
          <a:bodyPr wrap="square" rtlCol="0">
            <a:spAutoFit/>
          </a:bodyPr>
          <a:lstStyle/>
          <a:p>
            <a:pPr algn="ctr"/>
            <a:r>
              <a:rPr lang="en-US" i="1" dirty="0" err="1" smtClean="0"/>
              <a:t>Haskalah</a:t>
            </a:r>
            <a:r>
              <a:rPr lang="en-US" dirty="0" smtClean="0"/>
              <a:t> movement (1770s-early 19</a:t>
            </a:r>
            <a:r>
              <a:rPr lang="en-US" baseline="30000" dirty="0" smtClean="0"/>
              <a:t>th</a:t>
            </a:r>
            <a:r>
              <a:rPr lang="en-US" dirty="0" smtClean="0"/>
              <a:t>-C </a:t>
            </a:r>
          </a:p>
          <a:p>
            <a:pPr algn="ctr"/>
            <a:r>
              <a:rPr lang="en-US" dirty="0" smtClean="0"/>
              <a:t>(the “Jewish Enlightenment”)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15" y="457200"/>
            <a:ext cx="3429000" cy="4749165"/>
          </a:xfrm>
          <a:prstGeom prst="rect">
            <a:avLst/>
          </a:prstGeom>
        </p:spPr>
      </p:pic>
      <p:sp>
        <p:nvSpPr>
          <p:cNvPr id="4" name="TextBox 3"/>
          <p:cNvSpPr txBox="1"/>
          <p:nvPr/>
        </p:nvSpPr>
        <p:spPr>
          <a:xfrm>
            <a:off x="4719415" y="5486400"/>
            <a:ext cx="4043585" cy="1200329"/>
          </a:xfrm>
          <a:prstGeom prst="rect">
            <a:avLst/>
          </a:prstGeom>
          <a:noFill/>
        </p:spPr>
        <p:txBody>
          <a:bodyPr wrap="square" rtlCol="0">
            <a:spAutoFit/>
          </a:bodyPr>
          <a:lstStyle/>
          <a:p>
            <a:r>
              <a:rPr lang="en-US" sz="900" b="1" dirty="0"/>
              <a:t>1st Row</a:t>
            </a:r>
            <a:r>
              <a:rPr lang="en-US" sz="900" dirty="0"/>
              <a:t>, proto-</a:t>
            </a:r>
            <a:r>
              <a:rPr lang="en-US" sz="900" dirty="0" err="1"/>
              <a:t>Maskilim</a:t>
            </a:r>
            <a:r>
              <a:rPr lang="en-US" sz="900" dirty="0"/>
              <a:t>: </a:t>
            </a:r>
            <a:r>
              <a:rPr lang="en-US" sz="900" dirty="0">
                <a:hlinkClick r:id="rId3" tooltip="Raphael Levi Hannover"/>
              </a:rPr>
              <a:t>Raphael Levi Hannover</a:t>
            </a:r>
            <a:r>
              <a:rPr lang="en-US" sz="900" dirty="0"/>
              <a:t> • </a:t>
            </a:r>
            <a:r>
              <a:rPr lang="en-US" sz="900" dirty="0">
                <a:hlinkClick r:id="rId4" tooltip="Solomon Dubno"/>
              </a:rPr>
              <a:t>Solomon </a:t>
            </a:r>
            <a:r>
              <a:rPr lang="en-US" sz="900" dirty="0" err="1">
                <a:hlinkClick r:id="rId4" tooltip="Solomon Dubno"/>
              </a:rPr>
              <a:t>Dubno</a:t>
            </a:r>
            <a:r>
              <a:rPr lang="en-US" sz="900" dirty="0"/>
              <a:t> • </a:t>
            </a:r>
            <a:r>
              <a:rPr lang="en-US" sz="900" dirty="0">
                <a:hlinkClick r:id="rId5" tooltip="Tobias Cohn"/>
              </a:rPr>
              <a:t>Tobias Cohn</a:t>
            </a:r>
            <a:r>
              <a:rPr lang="en-US" sz="900" dirty="0"/>
              <a:t> • </a:t>
            </a:r>
            <a:r>
              <a:rPr lang="en-US" sz="900" dirty="0">
                <a:hlinkClick r:id="rId6" tooltip="Marcus Elieser Bloch"/>
              </a:rPr>
              <a:t>Marcus </a:t>
            </a:r>
            <a:r>
              <a:rPr lang="en-US" sz="900" dirty="0" err="1">
                <a:hlinkClick r:id="rId6" tooltip="Marcus Elieser Bloch"/>
              </a:rPr>
              <a:t>Elieser</a:t>
            </a:r>
            <a:r>
              <a:rPr lang="en-US" sz="900" dirty="0">
                <a:hlinkClick r:id="rId6" tooltip="Marcus Elieser Bloch"/>
              </a:rPr>
              <a:t> Bloch</a:t>
            </a:r>
            <a:r>
              <a:rPr lang="en-US" sz="900" dirty="0"/>
              <a:t/>
            </a:r>
            <a:br>
              <a:rPr lang="en-US" sz="900" dirty="0"/>
            </a:br>
            <a:r>
              <a:rPr lang="en-US" sz="900" b="1" dirty="0"/>
              <a:t>2nd Row</a:t>
            </a:r>
            <a:r>
              <a:rPr lang="en-US" sz="900" dirty="0"/>
              <a:t>, Berlin </a:t>
            </a:r>
            <a:r>
              <a:rPr lang="en-US" sz="900" dirty="0" err="1"/>
              <a:t>Haskalah</a:t>
            </a:r>
            <a:r>
              <a:rPr lang="en-US" sz="900" dirty="0"/>
              <a:t>: </a:t>
            </a:r>
            <a:r>
              <a:rPr lang="en-US" sz="900" dirty="0">
                <a:hlinkClick r:id="rId7" tooltip="Salomon Jacob Cohen"/>
              </a:rPr>
              <a:t>Salomon Jacob Cohen</a:t>
            </a:r>
            <a:r>
              <a:rPr lang="en-US" sz="900" dirty="0"/>
              <a:t> • </a:t>
            </a:r>
            <a:r>
              <a:rPr lang="en-US" sz="900" dirty="0">
                <a:hlinkClick r:id="rId8" tooltip="David Friedländer"/>
              </a:rPr>
              <a:t>David </a:t>
            </a:r>
            <a:r>
              <a:rPr lang="en-US" sz="900" dirty="0" err="1">
                <a:hlinkClick r:id="rId8" tooltip="David Friedländer"/>
              </a:rPr>
              <a:t>Friedländer</a:t>
            </a:r>
            <a:r>
              <a:rPr lang="en-US" sz="900" dirty="0"/>
              <a:t> • </a:t>
            </a:r>
            <a:r>
              <a:rPr lang="en-US" sz="900" dirty="0" err="1">
                <a:hlinkClick r:id="rId9" tooltip="Hartwig Wessely"/>
              </a:rPr>
              <a:t>Hartwig</a:t>
            </a:r>
            <a:r>
              <a:rPr lang="en-US" sz="900" dirty="0">
                <a:hlinkClick r:id="rId9" tooltip="Hartwig Wessely"/>
              </a:rPr>
              <a:t> </a:t>
            </a:r>
            <a:r>
              <a:rPr lang="en-US" sz="900" dirty="0" err="1">
                <a:hlinkClick r:id="rId9" tooltip="Hartwig Wessely"/>
              </a:rPr>
              <a:t>Wessely</a:t>
            </a:r>
            <a:r>
              <a:rPr lang="en-US" sz="900" dirty="0"/>
              <a:t> • </a:t>
            </a:r>
            <a:r>
              <a:rPr lang="en-US" sz="900" dirty="0">
                <a:hlinkClick r:id="rId10" tooltip="Moses Mendelssohn"/>
              </a:rPr>
              <a:t>Moses Mendelssohn</a:t>
            </a:r>
            <a:r>
              <a:rPr lang="en-US" sz="900" dirty="0"/>
              <a:t/>
            </a:r>
            <a:br>
              <a:rPr lang="en-US" sz="900" dirty="0"/>
            </a:br>
            <a:r>
              <a:rPr lang="en-US" sz="900" b="1" dirty="0"/>
              <a:t>3rd Row</a:t>
            </a:r>
            <a:r>
              <a:rPr lang="en-US" sz="900" dirty="0"/>
              <a:t>, Austria and Galicia: </a:t>
            </a:r>
            <a:r>
              <a:rPr lang="en-US" sz="900" dirty="0">
                <a:hlinkClick r:id="rId11" tooltip="Judah Löb Mieses"/>
              </a:rPr>
              <a:t>Judah </a:t>
            </a:r>
            <a:r>
              <a:rPr lang="en-US" sz="900" dirty="0" err="1">
                <a:hlinkClick r:id="rId11" tooltip="Judah Löb Mieses"/>
              </a:rPr>
              <a:t>Löb</a:t>
            </a:r>
            <a:r>
              <a:rPr lang="en-US" sz="900" dirty="0">
                <a:hlinkClick r:id="rId11" tooltip="Judah Löb Mieses"/>
              </a:rPr>
              <a:t> </a:t>
            </a:r>
            <a:r>
              <a:rPr lang="en-US" sz="900" dirty="0" err="1">
                <a:hlinkClick r:id="rId11" tooltip="Judah Löb Mieses"/>
              </a:rPr>
              <a:t>Mieses</a:t>
            </a:r>
            <a:r>
              <a:rPr lang="en-US" sz="900" dirty="0"/>
              <a:t> • </a:t>
            </a:r>
            <a:r>
              <a:rPr lang="en-US" sz="900" dirty="0">
                <a:hlinkClick r:id="rId12" tooltip="Solomon Judah Loeb Rapoport"/>
              </a:rPr>
              <a:t>Solomon Judah Loeb </a:t>
            </a:r>
            <a:r>
              <a:rPr lang="en-US" sz="900" dirty="0" err="1">
                <a:hlinkClick r:id="rId12" tooltip="Solomon Judah Loeb Rapoport"/>
              </a:rPr>
              <a:t>Rapoport</a:t>
            </a:r>
            <a:r>
              <a:rPr lang="en-US" sz="900" dirty="0"/>
              <a:t> • </a:t>
            </a:r>
            <a:r>
              <a:rPr lang="en-US" sz="900" dirty="0">
                <a:hlinkClick r:id="rId13" tooltip="Joseph Perl"/>
              </a:rPr>
              <a:t>Joseph Perl</a:t>
            </a:r>
            <a:r>
              <a:rPr lang="en-US" sz="900" dirty="0"/>
              <a:t> • </a:t>
            </a:r>
            <a:r>
              <a:rPr lang="en-US" sz="900" dirty="0">
                <a:hlinkClick r:id="rId14" tooltip="Baruch Jeitteles (page does not exist)"/>
              </a:rPr>
              <a:t>Baruch </a:t>
            </a:r>
            <a:r>
              <a:rPr lang="en-US" sz="900" dirty="0" err="1">
                <a:hlinkClick r:id="rId14" tooltip="Baruch Jeitteles (page does not exist)"/>
              </a:rPr>
              <a:t>Jeitteles</a:t>
            </a:r>
            <a:r>
              <a:rPr lang="en-US" sz="900" dirty="0"/>
              <a:t/>
            </a:r>
            <a:br>
              <a:rPr lang="en-US" sz="900" dirty="0"/>
            </a:br>
            <a:r>
              <a:rPr lang="en-US" sz="900" b="1" dirty="0"/>
              <a:t>4th Row</a:t>
            </a:r>
            <a:r>
              <a:rPr lang="en-US" sz="900" dirty="0"/>
              <a:t>, Russia: </a:t>
            </a:r>
            <a:r>
              <a:rPr lang="en-US" sz="900" dirty="0" err="1">
                <a:hlinkClick r:id="rId15" tooltip="Avrom Ber Gotlober"/>
              </a:rPr>
              <a:t>Avrom</a:t>
            </a:r>
            <a:r>
              <a:rPr lang="en-US" sz="900" dirty="0">
                <a:hlinkClick r:id="rId15" tooltip="Avrom Ber Gotlober"/>
              </a:rPr>
              <a:t> </a:t>
            </a:r>
            <a:r>
              <a:rPr lang="en-US" sz="900" dirty="0" err="1">
                <a:hlinkClick r:id="rId15" tooltip="Avrom Ber Gotlober"/>
              </a:rPr>
              <a:t>Ber</a:t>
            </a:r>
            <a:r>
              <a:rPr lang="en-US" sz="900" dirty="0">
                <a:hlinkClick r:id="rId15" tooltip="Avrom Ber Gotlober"/>
              </a:rPr>
              <a:t> </a:t>
            </a:r>
            <a:r>
              <a:rPr lang="en-US" sz="900" dirty="0" err="1">
                <a:hlinkClick r:id="rId15" tooltip="Avrom Ber Gotlober"/>
              </a:rPr>
              <a:t>Gotlober</a:t>
            </a:r>
            <a:r>
              <a:rPr lang="en-US" sz="900" dirty="0"/>
              <a:t> • </a:t>
            </a:r>
            <a:r>
              <a:rPr lang="en-US" sz="900" dirty="0">
                <a:hlinkClick r:id="rId16" tooltip="Abraham Mapu"/>
              </a:rPr>
              <a:t>Abraham </a:t>
            </a:r>
            <a:r>
              <a:rPr lang="en-US" sz="900" dirty="0" err="1">
                <a:hlinkClick r:id="rId16" tooltip="Abraham Mapu"/>
              </a:rPr>
              <a:t>Mapu</a:t>
            </a:r>
            <a:r>
              <a:rPr lang="en-US" sz="900" dirty="0"/>
              <a:t> • </a:t>
            </a:r>
            <a:r>
              <a:rPr lang="en-US" sz="900" dirty="0">
                <a:hlinkClick r:id="rId17" tooltip="Samuel Joseph Fuenn"/>
              </a:rPr>
              <a:t>Samuel Joseph </a:t>
            </a:r>
            <a:r>
              <a:rPr lang="en-US" sz="900" dirty="0" err="1">
                <a:hlinkClick r:id="rId17" tooltip="Samuel Joseph Fuenn"/>
              </a:rPr>
              <a:t>Fuenn</a:t>
            </a:r>
            <a:r>
              <a:rPr lang="en-US" sz="900" dirty="0"/>
              <a:t> • </a:t>
            </a:r>
            <a:r>
              <a:rPr lang="en-US" sz="900" dirty="0">
                <a:hlinkClick r:id="rId18" tooltip="Isaac Baer Levinsohn"/>
              </a:rPr>
              <a:t>Isaac Baer </a:t>
            </a:r>
            <a:r>
              <a:rPr lang="en-US" sz="900" dirty="0" err="1">
                <a:hlinkClick r:id="rId18" tooltip="Isaac Baer Levinsohn"/>
              </a:rPr>
              <a:t>Levinsohn</a:t>
            </a:r>
            <a:endParaRPr lang="en-US" sz="900" dirty="0"/>
          </a:p>
        </p:txBody>
      </p:sp>
      <p:sp>
        <p:nvSpPr>
          <p:cNvPr id="6" name="TextBox 5"/>
          <p:cNvSpPr txBox="1"/>
          <p:nvPr/>
        </p:nvSpPr>
        <p:spPr>
          <a:xfrm>
            <a:off x="295422" y="1835730"/>
            <a:ext cx="4267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Reformist, intellectual, aesthetic</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6267834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4114800" cy="646331"/>
          </a:xfrm>
          <a:prstGeom prst="rect">
            <a:avLst/>
          </a:prstGeom>
          <a:noFill/>
        </p:spPr>
        <p:txBody>
          <a:bodyPr wrap="square" rtlCol="0">
            <a:spAutoFit/>
          </a:bodyPr>
          <a:lstStyle/>
          <a:p>
            <a:pPr algn="ctr"/>
            <a:r>
              <a:rPr lang="en-US" i="1" dirty="0" err="1" smtClean="0"/>
              <a:t>Haskalah</a:t>
            </a:r>
            <a:r>
              <a:rPr lang="en-US" dirty="0" smtClean="0"/>
              <a:t> movement (1770s-early 19</a:t>
            </a:r>
            <a:r>
              <a:rPr lang="en-US" baseline="30000" dirty="0" smtClean="0"/>
              <a:t>th</a:t>
            </a:r>
            <a:r>
              <a:rPr lang="en-US" dirty="0" smtClean="0"/>
              <a:t>-C </a:t>
            </a:r>
          </a:p>
          <a:p>
            <a:pPr algn="ctr"/>
            <a:r>
              <a:rPr lang="en-US" dirty="0" smtClean="0"/>
              <a:t>(the “Jewish Enlightenment”)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15" y="457200"/>
            <a:ext cx="3429000" cy="4749165"/>
          </a:xfrm>
          <a:prstGeom prst="rect">
            <a:avLst/>
          </a:prstGeom>
        </p:spPr>
      </p:pic>
      <p:sp>
        <p:nvSpPr>
          <p:cNvPr id="4" name="TextBox 3"/>
          <p:cNvSpPr txBox="1"/>
          <p:nvPr/>
        </p:nvSpPr>
        <p:spPr>
          <a:xfrm>
            <a:off x="4719415" y="5486400"/>
            <a:ext cx="4043585" cy="1200329"/>
          </a:xfrm>
          <a:prstGeom prst="rect">
            <a:avLst/>
          </a:prstGeom>
          <a:noFill/>
        </p:spPr>
        <p:txBody>
          <a:bodyPr wrap="square" rtlCol="0">
            <a:spAutoFit/>
          </a:bodyPr>
          <a:lstStyle/>
          <a:p>
            <a:r>
              <a:rPr lang="en-US" sz="900" b="1" dirty="0"/>
              <a:t>1st Row</a:t>
            </a:r>
            <a:r>
              <a:rPr lang="en-US" sz="900" dirty="0"/>
              <a:t>, proto-</a:t>
            </a:r>
            <a:r>
              <a:rPr lang="en-US" sz="900" dirty="0" err="1"/>
              <a:t>Maskilim</a:t>
            </a:r>
            <a:r>
              <a:rPr lang="en-US" sz="900" dirty="0"/>
              <a:t>: </a:t>
            </a:r>
            <a:r>
              <a:rPr lang="en-US" sz="900" dirty="0">
                <a:hlinkClick r:id="rId3" tooltip="Raphael Levi Hannover"/>
              </a:rPr>
              <a:t>Raphael Levi Hannover</a:t>
            </a:r>
            <a:r>
              <a:rPr lang="en-US" sz="900" dirty="0"/>
              <a:t> • </a:t>
            </a:r>
            <a:r>
              <a:rPr lang="en-US" sz="900" dirty="0">
                <a:hlinkClick r:id="rId4" tooltip="Solomon Dubno"/>
              </a:rPr>
              <a:t>Solomon </a:t>
            </a:r>
            <a:r>
              <a:rPr lang="en-US" sz="900" dirty="0" err="1">
                <a:hlinkClick r:id="rId4" tooltip="Solomon Dubno"/>
              </a:rPr>
              <a:t>Dubno</a:t>
            </a:r>
            <a:r>
              <a:rPr lang="en-US" sz="900" dirty="0"/>
              <a:t> • </a:t>
            </a:r>
            <a:r>
              <a:rPr lang="en-US" sz="900" dirty="0">
                <a:hlinkClick r:id="rId5" tooltip="Tobias Cohn"/>
              </a:rPr>
              <a:t>Tobias Cohn</a:t>
            </a:r>
            <a:r>
              <a:rPr lang="en-US" sz="900" dirty="0"/>
              <a:t> • </a:t>
            </a:r>
            <a:r>
              <a:rPr lang="en-US" sz="900" dirty="0">
                <a:hlinkClick r:id="rId6" tooltip="Marcus Elieser Bloch"/>
              </a:rPr>
              <a:t>Marcus </a:t>
            </a:r>
            <a:r>
              <a:rPr lang="en-US" sz="900" dirty="0" err="1">
                <a:hlinkClick r:id="rId6" tooltip="Marcus Elieser Bloch"/>
              </a:rPr>
              <a:t>Elieser</a:t>
            </a:r>
            <a:r>
              <a:rPr lang="en-US" sz="900" dirty="0">
                <a:hlinkClick r:id="rId6" tooltip="Marcus Elieser Bloch"/>
              </a:rPr>
              <a:t> Bloch</a:t>
            </a:r>
            <a:r>
              <a:rPr lang="en-US" sz="900" dirty="0"/>
              <a:t/>
            </a:r>
            <a:br>
              <a:rPr lang="en-US" sz="900" dirty="0"/>
            </a:br>
            <a:r>
              <a:rPr lang="en-US" sz="900" b="1" dirty="0"/>
              <a:t>2nd Row</a:t>
            </a:r>
            <a:r>
              <a:rPr lang="en-US" sz="900" dirty="0"/>
              <a:t>, Berlin </a:t>
            </a:r>
            <a:r>
              <a:rPr lang="en-US" sz="900" dirty="0" err="1"/>
              <a:t>Haskalah</a:t>
            </a:r>
            <a:r>
              <a:rPr lang="en-US" sz="900" dirty="0"/>
              <a:t>: </a:t>
            </a:r>
            <a:r>
              <a:rPr lang="en-US" sz="900" dirty="0">
                <a:hlinkClick r:id="rId7" tooltip="Salomon Jacob Cohen"/>
              </a:rPr>
              <a:t>Salomon Jacob Cohen</a:t>
            </a:r>
            <a:r>
              <a:rPr lang="en-US" sz="900" dirty="0"/>
              <a:t> • </a:t>
            </a:r>
            <a:r>
              <a:rPr lang="en-US" sz="900" dirty="0">
                <a:hlinkClick r:id="rId8" tooltip="David Friedländer"/>
              </a:rPr>
              <a:t>David </a:t>
            </a:r>
            <a:r>
              <a:rPr lang="en-US" sz="900" dirty="0" err="1">
                <a:hlinkClick r:id="rId8" tooltip="David Friedländer"/>
              </a:rPr>
              <a:t>Friedländer</a:t>
            </a:r>
            <a:r>
              <a:rPr lang="en-US" sz="900" dirty="0"/>
              <a:t> • </a:t>
            </a:r>
            <a:r>
              <a:rPr lang="en-US" sz="900" dirty="0" err="1">
                <a:hlinkClick r:id="rId9" tooltip="Hartwig Wessely"/>
              </a:rPr>
              <a:t>Hartwig</a:t>
            </a:r>
            <a:r>
              <a:rPr lang="en-US" sz="900" dirty="0">
                <a:hlinkClick r:id="rId9" tooltip="Hartwig Wessely"/>
              </a:rPr>
              <a:t> </a:t>
            </a:r>
            <a:r>
              <a:rPr lang="en-US" sz="900" dirty="0" err="1">
                <a:hlinkClick r:id="rId9" tooltip="Hartwig Wessely"/>
              </a:rPr>
              <a:t>Wessely</a:t>
            </a:r>
            <a:r>
              <a:rPr lang="en-US" sz="900" dirty="0"/>
              <a:t> • </a:t>
            </a:r>
            <a:r>
              <a:rPr lang="en-US" sz="900" dirty="0">
                <a:hlinkClick r:id="rId10" tooltip="Moses Mendelssohn"/>
              </a:rPr>
              <a:t>Moses Mendelssohn</a:t>
            </a:r>
            <a:r>
              <a:rPr lang="en-US" sz="900" dirty="0"/>
              <a:t/>
            </a:r>
            <a:br>
              <a:rPr lang="en-US" sz="900" dirty="0"/>
            </a:br>
            <a:r>
              <a:rPr lang="en-US" sz="900" b="1" dirty="0"/>
              <a:t>3rd Row</a:t>
            </a:r>
            <a:r>
              <a:rPr lang="en-US" sz="900" dirty="0"/>
              <a:t>, Austria and Galicia: </a:t>
            </a:r>
            <a:r>
              <a:rPr lang="en-US" sz="900" dirty="0">
                <a:hlinkClick r:id="rId11" tooltip="Judah Löb Mieses"/>
              </a:rPr>
              <a:t>Judah </a:t>
            </a:r>
            <a:r>
              <a:rPr lang="en-US" sz="900" dirty="0" err="1">
                <a:hlinkClick r:id="rId11" tooltip="Judah Löb Mieses"/>
              </a:rPr>
              <a:t>Löb</a:t>
            </a:r>
            <a:r>
              <a:rPr lang="en-US" sz="900" dirty="0">
                <a:hlinkClick r:id="rId11" tooltip="Judah Löb Mieses"/>
              </a:rPr>
              <a:t> </a:t>
            </a:r>
            <a:r>
              <a:rPr lang="en-US" sz="900" dirty="0" err="1">
                <a:hlinkClick r:id="rId11" tooltip="Judah Löb Mieses"/>
              </a:rPr>
              <a:t>Mieses</a:t>
            </a:r>
            <a:r>
              <a:rPr lang="en-US" sz="900" dirty="0"/>
              <a:t> • </a:t>
            </a:r>
            <a:r>
              <a:rPr lang="en-US" sz="900" dirty="0">
                <a:hlinkClick r:id="rId12" tooltip="Solomon Judah Loeb Rapoport"/>
              </a:rPr>
              <a:t>Solomon Judah Loeb </a:t>
            </a:r>
            <a:r>
              <a:rPr lang="en-US" sz="900" dirty="0" err="1">
                <a:hlinkClick r:id="rId12" tooltip="Solomon Judah Loeb Rapoport"/>
              </a:rPr>
              <a:t>Rapoport</a:t>
            </a:r>
            <a:r>
              <a:rPr lang="en-US" sz="900" dirty="0"/>
              <a:t> • </a:t>
            </a:r>
            <a:r>
              <a:rPr lang="en-US" sz="900" dirty="0">
                <a:hlinkClick r:id="rId13" tooltip="Joseph Perl"/>
              </a:rPr>
              <a:t>Joseph Perl</a:t>
            </a:r>
            <a:r>
              <a:rPr lang="en-US" sz="900" dirty="0"/>
              <a:t> • </a:t>
            </a:r>
            <a:r>
              <a:rPr lang="en-US" sz="900" dirty="0">
                <a:hlinkClick r:id="rId14" tooltip="Baruch Jeitteles (page does not exist)"/>
              </a:rPr>
              <a:t>Baruch </a:t>
            </a:r>
            <a:r>
              <a:rPr lang="en-US" sz="900" dirty="0" err="1">
                <a:hlinkClick r:id="rId14" tooltip="Baruch Jeitteles (page does not exist)"/>
              </a:rPr>
              <a:t>Jeitteles</a:t>
            </a:r>
            <a:r>
              <a:rPr lang="en-US" sz="900" dirty="0"/>
              <a:t/>
            </a:r>
            <a:br>
              <a:rPr lang="en-US" sz="900" dirty="0"/>
            </a:br>
            <a:r>
              <a:rPr lang="en-US" sz="900" b="1" dirty="0"/>
              <a:t>4th Row</a:t>
            </a:r>
            <a:r>
              <a:rPr lang="en-US" sz="900" dirty="0"/>
              <a:t>, Russia: </a:t>
            </a:r>
            <a:r>
              <a:rPr lang="en-US" sz="900" dirty="0" err="1">
                <a:hlinkClick r:id="rId15" tooltip="Avrom Ber Gotlober"/>
              </a:rPr>
              <a:t>Avrom</a:t>
            </a:r>
            <a:r>
              <a:rPr lang="en-US" sz="900" dirty="0">
                <a:hlinkClick r:id="rId15" tooltip="Avrom Ber Gotlober"/>
              </a:rPr>
              <a:t> </a:t>
            </a:r>
            <a:r>
              <a:rPr lang="en-US" sz="900" dirty="0" err="1">
                <a:hlinkClick r:id="rId15" tooltip="Avrom Ber Gotlober"/>
              </a:rPr>
              <a:t>Ber</a:t>
            </a:r>
            <a:r>
              <a:rPr lang="en-US" sz="900" dirty="0">
                <a:hlinkClick r:id="rId15" tooltip="Avrom Ber Gotlober"/>
              </a:rPr>
              <a:t> </a:t>
            </a:r>
            <a:r>
              <a:rPr lang="en-US" sz="900" dirty="0" err="1">
                <a:hlinkClick r:id="rId15" tooltip="Avrom Ber Gotlober"/>
              </a:rPr>
              <a:t>Gotlober</a:t>
            </a:r>
            <a:r>
              <a:rPr lang="en-US" sz="900" dirty="0"/>
              <a:t> • </a:t>
            </a:r>
            <a:r>
              <a:rPr lang="en-US" sz="900" dirty="0">
                <a:hlinkClick r:id="rId16" tooltip="Abraham Mapu"/>
              </a:rPr>
              <a:t>Abraham </a:t>
            </a:r>
            <a:r>
              <a:rPr lang="en-US" sz="900" dirty="0" err="1">
                <a:hlinkClick r:id="rId16" tooltip="Abraham Mapu"/>
              </a:rPr>
              <a:t>Mapu</a:t>
            </a:r>
            <a:r>
              <a:rPr lang="en-US" sz="900" dirty="0"/>
              <a:t> • </a:t>
            </a:r>
            <a:r>
              <a:rPr lang="en-US" sz="900" dirty="0">
                <a:hlinkClick r:id="rId17" tooltip="Samuel Joseph Fuenn"/>
              </a:rPr>
              <a:t>Samuel Joseph </a:t>
            </a:r>
            <a:r>
              <a:rPr lang="en-US" sz="900" dirty="0" err="1">
                <a:hlinkClick r:id="rId17" tooltip="Samuel Joseph Fuenn"/>
              </a:rPr>
              <a:t>Fuenn</a:t>
            </a:r>
            <a:r>
              <a:rPr lang="en-US" sz="900" dirty="0"/>
              <a:t> • </a:t>
            </a:r>
            <a:r>
              <a:rPr lang="en-US" sz="900" dirty="0">
                <a:hlinkClick r:id="rId18" tooltip="Isaac Baer Levinsohn"/>
              </a:rPr>
              <a:t>Isaac Baer </a:t>
            </a:r>
            <a:r>
              <a:rPr lang="en-US" sz="900" dirty="0" err="1">
                <a:hlinkClick r:id="rId18" tooltip="Isaac Baer Levinsohn"/>
              </a:rPr>
              <a:t>Levinsohn</a:t>
            </a:r>
            <a:endParaRPr lang="en-US" sz="900" dirty="0"/>
          </a:p>
        </p:txBody>
      </p:sp>
      <p:sp>
        <p:nvSpPr>
          <p:cNvPr id="6" name="TextBox 5"/>
          <p:cNvSpPr txBox="1"/>
          <p:nvPr/>
        </p:nvSpPr>
        <p:spPr>
          <a:xfrm>
            <a:off x="295422" y="1835730"/>
            <a:ext cx="4267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Reformist, intellectual, aesthetic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Rejection of  ethnic </a:t>
            </a:r>
            <a:r>
              <a:rPr lang="en-US" dirty="0" smtClean="0"/>
              <a:t>self-segregation in </a:t>
            </a:r>
            <a:r>
              <a:rPr lang="en-US" dirty="0" smtClean="0"/>
              <a:t>dress, and manner: instead, build bridges of assimilation into Prussian intellectual/artistic society—via literature, music, and social </a:t>
            </a:r>
            <a:r>
              <a:rPr lang="en-US" dirty="0" smtClean="0"/>
              <a:t>attainment</a:t>
            </a:r>
            <a:endParaRPr lang="en-US" dirty="0" smtClean="0"/>
          </a:p>
        </p:txBody>
      </p:sp>
    </p:spTree>
    <p:extLst>
      <p:ext uri="{BB962C8B-B14F-4D97-AF65-F5344CB8AC3E}">
        <p14:creationId xmlns:p14="http://schemas.microsoft.com/office/powerpoint/2010/main" val="21117003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4114800" cy="646331"/>
          </a:xfrm>
          <a:prstGeom prst="rect">
            <a:avLst/>
          </a:prstGeom>
          <a:noFill/>
        </p:spPr>
        <p:txBody>
          <a:bodyPr wrap="square" rtlCol="0">
            <a:spAutoFit/>
          </a:bodyPr>
          <a:lstStyle/>
          <a:p>
            <a:pPr algn="ctr"/>
            <a:r>
              <a:rPr lang="en-US" i="1" dirty="0" err="1" smtClean="0"/>
              <a:t>Haskalah</a:t>
            </a:r>
            <a:r>
              <a:rPr lang="en-US" dirty="0" smtClean="0"/>
              <a:t> movement (1770s-early 19</a:t>
            </a:r>
            <a:r>
              <a:rPr lang="en-US" baseline="30000" dirty="0" smtClean="0"/>
              <a:t>th</a:t>
            </a:r>
            <a:r>
              <a:rPr lang="en-US" dirty="0" smtClean="0"/>
              <a:t>-C </a:t>
            </a:r>
          </a:p>
          <a:p>
            <a:pPr algn="ctr"/>
            <a:r>
              <a:rPr lang="en-US" dirty="0" smtClean="0"/>
              <a:t>(the “Jewish Enlightenment”)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15" y="457200"/>
            <a:ext cx="3429000" cy="4749165"/>
          </a:xfrm>
          <a:prstGeom prst="rect">
            <a:avLst/>
          </a:prstGeom>
        </p:spPr>
      </p:pic>
      <p:sp>
        <p:nvSpPr>
          <p:cNvPr id="4" name="TextBox 3"/>
          <p:cNvSpPr txBox="1"/>
          <p:nvPr/>
        </p:nvSpPr>
        <p:spPr>
          <a:xfrm>
            <a:off x="4719415" y="5486400"/>
            <a:ext cx="4043585" cy="1200329"/>
          </a:xfrm>
          <a:prstGeom prst="rect">
            <a:avLst/>
          </a:prstGeom>
          <a:noFill/>
        </p:spPr>
        <p:txBody>
          <a:bodyPr wrap="square" rtlCol="0">
            <a:spAutoFit/>
          </a:bodyPr>
          <a:lstStyle/>
          <a:p>
            <a:r>
              <a:rPr lang="en-US" sz="900" b="1" dirty="0"/>
              <a:t>1st Row</a:t>
            </a:r>
            <a:r>
              <a:rPr lang="en-US" sz="900" dirty="0"/>
              <a:t>, proto-</a:t>
            </a:r>
            <a:r>
              <a:rPr lang="en-US" sz="900" dirty="0" err="1"/>
              <a:t>Maskilim</a:t>
            </a:r>
            <a:r>
              <a:rPr lang="en-US" sz="900" dirty="0"/>
              <a:t>: </a:t>
            </a:r>
            <a:r>
              <a:rPr lang="en-US" sz="900" dirty="0">
                <a:hlinkClick r:id="rId3" tooltip="Raphael Levi Hannover"/>
              </a:rPr>
              <a:t>Raphael Levi Hannover</a:t>
            </a:r>
            <a:r>
              <a:rPr lang="en-US" sz="900" dirty="0"/>
              <a:t> • </a:t>
            </a:r>
            <a:r>
              <a:rPr lang="en-US" sz="900" dirty="0">
                <a:hlinkClick r:id="rId4" tooltip="Solomon Dubno"/>
              </a:rPr>
              <a:t>Solomon </a:t>
            </a:r>
            <a:r>
              <a:rPr lang="en-US" sz="900" dirty="0" err="1">
                <a:hlinkClick r:id="rId4" tooltip="Solomon Dubno"/>
              </a:rPr>
              <a:t>Dubno</a:t>
            </a:r>
            <a:r>
              <a:rPr lang="en-US" sz="900" dirty="0"/>
              <a:t> • </a:t>
            </a:r>
            <a:r>
              <a:rPr lang="en-US" sz="900" dirty="0">
                <a:hlinkClick r:id="rId5" tooltip="Tobias Cohn"/>
              </a:rPr>
              <a:t>Tobias Cohn</a:t>
            </a:r>
            <a:r>
              <a:rPr lang="en-US" sz="900" dirty="0"/>
              <a:t> • </a:t>
            </a:r>
            <a:r>
              <a:rPr lang="en-US" sz="900" dirty="0">
                <a:hlinkClick r:id="rId6" tooltip="Marcus Elieser Bloch"/>
              </a:rPr>
              <a:t>Marcus </a:t>
            </a:r>
            <a:r>
              <a:rPr lang="en-US" sz="900" dirty="0" err="1">
                <a:hlinkClick r:id="rId6" tooltip="Marcus Elieser Bloch"/>
              </a:rPr>
              <a:t>Elieser</a:t>
            </a:r>
            <a:r>
              <a:rPr lang="en-US" sz="900" dirty="0">
                <a:hlinkClick r:id="rId6" tooltip="Marcus Elieser Bloch"/>
              </a:rPr>
              <a:t> Bloch</a:t>
            </a:r>
            <a:r>
              <a:rPr lang="en-US" sz="900" dirty="0"/>
              <a:t/>
            </a:r>
            <a:br>
              <a:rPr lang="en-US" sz="900" dirty="0"/>
            </a:br>
            <a:r>
              <a:rPr lang="en-US" sz="900" b="1" dirty="0"/>
              <a:t>2nd Row</a:t>
            </a:r>
            <a:r>
              <a:rPr lang="en-US" sz="900" dirty="0"/>
              <a:t>, Berlin </a:t>
            </a:r>
            <a:r>
              <a:rPr lang="en-US" sz="900" dirty="0" err="1"/>
              <a:t>Haskalah</a:t>
            </a:r>
            <a:r>
              <a:rPr lang="en-US" sz="900" dirty="0"/>
              <a:t>: </a:t>
            </a:r>
            <a:r>
              <a:rPr lang="en-US" sz="900" dirty="0">
                <a:hlinkClick r:id="rId7" tooltip="Salomon Jacob Cohen"/>
              </a:rPr>
              <a:t>Salomon Jacob Cohen</a:t>
            </a:r>
            <a:r>
              <a:rPr lang="en-US" sz="900" dirty="0"/>
              <a:t> • </a:t>
            </a:r>
            <a:r>
              <a:rPr lang="en-US" sz="900" dirty="0">
                <a:hlinkClick r:id="rId8" tooltip="David Friedländer"/>
              </a:rPr>
              <a:t>David </a:t>
            </a:r>
            <a:r>
              <a:rPr lang="en-US" sz="900" dirty="0" err="1">
                <a:hlinkClick r:id="rId8" tooltip="David Friedländer"/>
              </a:rPr>
              <a:t>Friedländer</a:t>
            </a:r>
            <a:r>
              <a:rPr lang="en-US" sz="900" dirty="0"/>
              <a:t> • </a:t>
            </a:r>
            <a:r>
              <a:rPr lang="en-US" sz="900" dirty="0" err="1">
                <a:hlinkClick r:id="rId9" tooltip="Hartwig Wessely"/>
              </a:rPr>
              <a:t>Hartwig</a:t>
            </a:r>
            <a:r>
              <a:rPr lang="en-US" sz="900" dirty="0">
                <a:hlinkClick r:id="rId9" tooltip="Hartwig Wessely"/>
              </a:rPr>
              <a:t> </a:t>
            </a:r>
            <a:r>
              <a:rPr lang="en-US" sz="900" dirty="0" err="1">
                <a:hlinkClick r:id="rId9" tooltip="Hartwig Wessely"/>
              </a:rPr>
              <a:t>Wessely</a:t>
            </a:r>
            <a:r>
              <a:rPr lang="en-US" sz="900" dirty="0"/>
              <a:t> • </a:t>
            </a:r>
            <a:r>
              <a:rPr lang="en-US" sz="900" dirty="0">
                <a:hlinkClick r:id="rId10" tooltip="Moses Mendelssohn"/>
              </a:rPr>
              <a:t>Moses Mendelssohn</a:t>
            </a:r>
            <a:r>
              <a:rPr lang="en-US" sz="900" dirty="0"/>
              <a:t/>
            </a:r>
            <a:br>
              <a:rPr lang="en-US" sz="900" dirty="0"/>
            </a:br>
            <a:r>
              <a:rPr lang="en-US" sz="900" b="1" dirty="0"/>
              <a:t>3rd Row</a:t>
            </a:r>
            <a:r>
              <a:rPr lang="en-US" sz="900" dirty="0"/>
              <a:t>, Austria and Galicia: </a:t>
            </a:r>
            <a:r>
              <a:rPr lang="en-US" sz="900" dirty="0">
                <a:hlinkClick r:id="rId11" tooltip="Judah Löb Mieses"/>
              </a:rPr>
              <a:t>Judah </a:t>
            </a:r>
            <a:r>
              <a:rPr lang="en-US" sz="900" dirty="0" err="1">
                <a:hlinkClick r:id="rId11" tooltip="Judah Löb Mieses"/>
              </a:rPr>
              <a:t>Löb</a:t>
            </a:r>
            <a:r>
              <a:rPr lang="en-US" sz="900" dirty="0">
                <a:hlinkClick r:id="rId11" tooltip="Judah Löb Mieses"/>
              </a:rPr>
              <a:t> </a:t>
            </a:r>
            <a:r>
              <a:rPr lang="en-US" sz="900" dirty="0" err="1">
                <a:hlinkClick r:id="rId11" tooltip="Judah Löb Mieses"/>
              </a:rPr>
              <a:t>Mieses</a:t>
            </a:r>
            <a:r>
              <a:rPr lang="en-US" sz="900" dirty="0"/>
              <a:t> • </a:t>
            </a:r>
            <a:r>
              <a:rPr lang="en-US" sz="900" dirty="0">
                <a:hlinkClick r:id="rId12" tooltip="Solomon Judah Loeb Rapoport"/>
              </a:rPr>
              <a:t>Solomon Judah Loeb </a:t>
            </a:r>
            <a:r>
              <a:rPr lang="en-US" sz="900" dirty="0" err="1">
                <a:hlinkClick r:id="rId12" tooltip="Solomon Judah Loeb Rapoport"/>
              </a:rPr>
              <a:t>Rapoport</a:t>
            </a:r>
            <a:r>
              <a:rPr lang="en-US" sz="900" dirty="0"/>
              <a:t> • </a:t>
            </a:r>
            <a:r>
              <a:rPr lang="en-US" sz="900" dirty="0">
                <a:hlinkClick r:id="rId13" tooltip="Joseph Perl"/>
              </a:rPr>
              <a:t>Joseph Perl</a:t>
            </a:r>
            <a:r>
              <a:rPr lang="en-US" sz="900" dirty="0"/>
              <a:t> • </a:t>
            </a:r>
            <a:r>
              <a:rPr lang="en-US" sz="900" dirty="0">
                <a:hlinkClick r:id="rId14" tooltip="Baruch Jeitteles (page does not exist)"/>
              </a:rPr>
              <a:t>Baruch </a:t>
            </a:r>
            <a:r>
              <a:rPr lang="en-US" sz="900" dirty="0" err="1">
                <a:hlinkClick r:id="rId14" tooltip="Baruch Jeitteles (page does not exist)"/>
              </a:rPr>
              <a:t>Jeitteles</a:t>
            </a:r>
            <a:r>
              <a:rPr lang="en-US" sz="900" dirty="0"/>
              <a:t/>
            </a:r>
            <a:br>
              <a:rPr lang="en-US" sz="900" dirty="0"/>
            </a:br>
            <a:r>
              <a:rPr lang="en-US" sz="900" b="1" dirty="0"/>
              <a:t>4th Row</a:t>
            </a:r>
            <a:r>
              <a:rPr lang="en-US" sz="900" dirty="0"/>
              <a:t>, Russia: </a:t>
            </a:r>
            <a:r>
              <a:rPr lang="en-US" sz="900" dirty="0" err="1">
                <a:hlinkClick r:id="rId15" tooltip="Avrom Ber Gotlober"/>
              </a:rPr>
              <a:t>Avrom</a:t>
            </a:r>
            <a:r>
              <a:rPr lang="en-US" sz="900" dirty="0">
                <a:hlinkClick r:id="rId15" tooltip="Avrom Ber Gotlober"/>
              </a:rPr>
              <a:t> </a:t>
            </a:r>
            <a:r>
              <a:rPr lang="en-US" sz="900" dirty="0" err="1">
                <a:hlinkClick r:id="rId15" tooltip="Avrom Ber Gotlober"/>
              </a:rPr>
              <a:t>Ber</a:t>
            </a:r>
            <a:r>
              <a:rPr lang="en-US" sz="900" dirty="0">
                <a:hlinkClick r:id="rId15" tooltip="Avrom Ber Gotlober"/>
              </a:rPr>
              <a:t> </a:t>
            </a:r>
            <a:r>
              <a:rPr lang="en-US" sz="900" dirty="0" err="1">
                <a:hlinkClick r:id="rId15" tooltip="Avrom Ber Gotlober"/>
              </a:rPr>
              <a:t>Gotlober</a:t>
            </a:r>
            <a:r>
              <a:rPr lang="en-US" sz="900" dirty="0"/>
              <a:t> • </a:t>
            </a:r>
            <a:r>
              <a:rPr lang="en-US" sz="900" dirty="0">
                <a:hlinkClick r:id="rId16" tooltip="Abraham Mapu"/>
              </a:rPr>
              <a:t>Abraham </a:t>
            </a:r>
            <a:r>
              <a:rPr lang="en-US" sz="900" dirty="0" err="1">
                <a:hlinkClick r:id="rId16" tooltip="Abraham Mapu"/>
              </a:rPr>
              <a:t>Mapu</a:t>
            </a:r>
            <a:r>
              <a:rPr lang="en-US" sz="900" dirty="0"/>
              <a:t> • </a:t>
            </a:r>
            <a:r>
              <a:rPr lang="en-US" sz="900" dirty="0">
                <a:hlinkClick r:id="rId17" tooltip="Samuel Joseph Fuenn"/>
              </a:rPr>
              <a:t>Samuel Joseph </a:t>
            </a:r>
            <a:r>
              <a:rPr lang="en-US" sz="900" dirty="0" err="1">
                <a:hlinkClick r:id="rId17" tooltip="Samuel Joseph Fuenn"/>
              </a:rPr>
              <a:t>Fuenn</a:t>
            </a:r>
            <a:r>
              <a:rPr lang="en-US" sz="900" dirty="0"/>
              <a:t> • </a:t>
            </a:r>
            <a:r>
              <a:rPr lang="en-US" sz="900" dirty="0">
                <a:hlinkClick r:id="rId18" tooltip="Isaac Baer Levinsohn"/>
              </a:rPr>
              <a:t>Isaac Baer </a:t>
            </a:r>
            <a:r>
              <a:rPr lang="en-US" sz="900" dirty="0" err="1">
                <a:hlinkClick r:id="rId18" tooltip="Isaac Baer Levinsohn"/>
              </a:rPr>
              <a:t>Levinsohn</a:t>
            </a:r>
            <a:endParaRPr lang="en-US" sz="900" dirty="0"/>
          </a:p>
        </p:txBody>
      </p:sp>
      <p:sp>
        <p:nvSpPr>
          <p:cNvPr id="6" name="TextBox 5"/>
          <p:cNvSpPr txBox="1"/>
          <p:nvPr/>
        </p:nvSpPr>
        <p:spPr>
          <a:xfrm>
            <a:off x="295422" y="1835730"/>
            <a:ext cx="4267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Reformist, intellectual, aesthetic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Rejection of  ethnic </a:t>
            </a:r>
            <a:r>
              <a:rPr lang="en-US" dirty="0" smtClean="0"/>
              <a:t>self-segregation in </a:t>
            </a:r>
            <a:r>
              <a:rPr lang="en-US" dirty="0" smtClean="0"/>
              <a:t>dress, and manner: instead, build bridges of assimilation into Prussian intellectual/artistic society—via literature, music, and social attainment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Linguistic purification: 1) advocate a purer Hebrew (not Yiddish); </a:t>
            </a:r>
            <a:r>
              <a:rPr lang="en-US" dirty="0" smtClean="0"/>
              <a:t> </a:t>
            </a:r>
            <a:r>
              <a:rPr lang="en-US" dirty="0" smtClean="0"/>
              <a:t>and </a:t>
            </a:r>
          </a:p>
          <a:p>
            <a:r>
              <a:rPr lang="en-US" dirty="0" smtClean="0"/>
              <a:t>      2</a:t>
            </a:r>
            <a:r>
              <a:rPr lang="en-US" dirty="0" smtClean="0"/>
              <a:t>) enter fluently into </a:t>
            </a:r>
            <a:r>
              <a:rPr lang="en-US" dirty="0" smtClean="0"/>
              <a:t>German-speaking </a:t>
            </a:r>
          </a:p>
          <a:p>
            <a:r>
              <a:rPr lang="en-US" dirty="0"/>
              <a:t> </a:t>
            </a:r>
            <a:r>
              <a:rPr lang="en-US" dirty="0" smtClean="0"/>
              <a:t>     </a:t>
            </a:r>
            <a:r>
              <a:rPr lang="en-US" dirty="0" smtClean="0"/>
              <a:t>culture</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4918304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4114800" cy="646331"/>
          </a:xfrm>
          <a:prstGeom prst="rect">
            <a:avLst/>
          </a:prstGeom>
          <a:noFill/>
        </p:spPr>
        <p:txBody>
          <a:bodyPr wrap="square" rtlCol="0">
            <a:spAutoFit/>
          </a:bodyPr>
          <a:lstStyle/>
          <a:p>
            <a:pPr algn="ctr"/>
            <a:r>
              <a:rPr lang="en-US" i="1" dirty="0" err="1" smtClean="0"/>
              <a:t>Haskalah</a:t>
            </a:r>
            <a:r>
              <a:rPr lang="en-US" dirty="0" smtClean="0"/>
              <a:t> movement (1770s-early 19</a:t>
            </a:r>
            <a:r>
              <a:rPr lang="en-US" baseline="30000" dirty="0" smtClean="0"/>
              <a:t>th</a:t>
            </a:r>
            <a:r>
              <a:rPr lang="en-US" dirty="0" smtClean="0"/>
              <a:t>-C </a:t>
            </a:r>
          </a:p>
          <a:p>
            <a:pPr algn="ctr"/>
            <a:r>
              <a:rPr lang="en-US" dirty="0" smtClean="0"/>
              <a:t>(the “Jewish Enlightenment”)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15" y="457200"/>
            <a:ext cx="3429000" cy="4749165"/>
          </a:xfrm>
          <a:prstGeom prst="rect">
            <a:avLst/>
          </a:prstGeom>
        </p:spPr>
      </p:pic>
      <p:sp>
        <p:nvSpPr>
          <p:cNvPr id="4" name="TextBox 3"/>
          <p:cNvSpPr txBox="1"/>
          <p:nvPr/>
        </p:nvSpPr>
        <p:spPr>
          <a:xfrm>
            <a:off x="4719415" y="5486400"/>
            <a:ext cx="4043585" cy="1200329"/>
          </a:xfrm>
          <a:prstGeom prst="rect">
            <a:avLst/>
          </a:prstGeom>
          <a:noFill/>
        </p:spPr>
        <p:txBody>
          <a:bodyPr wrap="square" rtlCol="0">
            <a:spAutoFit/>
          </a:bodyPr>
          <a:lstStyle/>
          <a:p>
            <a:r>
              <a:rPr lang="en-US" sz="900" b="1" dirty="0"/>
              <a:t>1st Row</a:t>
            </a:r>
            <a:r>
              <a:rPr lang="en-US" sz="900" dirty="0"/>
              <a:t>, proto-</a:t>
            </a:r>
            <a:r>
              <a:rPr lang="en-US" sz="900" dirty="0" err="1"/>
              <a:t>Maskilim</a:t>
            </a:r>
            <a:r>
              <a:rPr lang="en-US" sz="900" dirty="0"/>
              <a:t>: </a:t>
            </a:r>
            <a:r>
              <a:rPr lang="en-US" sz="900" dirty="0">
                <a:hlinkClick r:id="rId3" tooltip="Raphael Levi Hannover"/>
              </a:rPr>
              <a:t>Raphael Levi Hannover</a:t>
            </a:r>
            <a:r>
              <a:rPr lang="en-US" sz="900" dirty="0"/>
              <a:t> • </a:t>
            </a:r>
            <a:r>
              <a:rPr lang="en-US" sz="900" dirty="0">
                <a:hlinkClick r:id="rId4" tooltip="Solomon Dubno"/>
              </a:rPr>
              <a:t>Solomon </a:t>
            </a:r>
            <a:r>
              <a:rPr lang="en-US" sz="900" dirty="0" err="1">
                <a:hlinkClick r:id="rId4" tooltip="Solomon Dubno"/>
              </a:rPr>
              <a:t>Dubno</a:t>
            </a:r>
            <a:r>
              <a:rPr lang="en-US" sz="900" dirty="0"/>
              <a:t> • </a:t>
            </a:r>
            <a:r>
              <a:rPr lang="en-US" sz="900" dirty="0">
                <a:hlinkClick r:id="rId5" tooltip="Tobias Cohn"/>
              </a:rPr>
              <a:t>Tobias Cohn</a:t>
            </a:r>
            <a:r>
              <a:rPr lang="en-US" sz="900" dirty="0"/>
              <a:t> • </a:t>
            </a:r>
            <a:r>
              <a:rPr lang="en-US" sz="900" dirty="0">
                <a:hlinkClick r:id="rId6" tooltip="Marcus Elieser Bloch"/>
              </a:rPr>
              <a:t>Marcus </a:t>
            </a:r>
            <a:r>
              <a:rPr lang="en-US" sz="900" dirty="0" err="1">
                <a:hlinkClick r:id="rId6" tooltip="Marcus Elieser Bloch"/>
              </a:rPr>
              <a:t>Elieser</a:t>
            </a:r>
            <a:r>
              <a:rPr lang="en-US" sz="900" dirty="0">
                <a:hlinkClick r:id="rId6" tooltip="Marcus Elieser Bloch"/>
              </a:rPr>
              <a:t> Bloch</a:t>
            </a:r>
            <a:r>
              <a:rPr lang="en-US" sz="900" dirty="0"/>
              <a:t/>
            </a:r>
            <a:br>
              <a:rPr lang="en-US" sz="900" dirty="0"/>
            </a:br>
            <a:r>
              <a:rPr lang="en-US" sz="900" b="1" dirty="0"/>
              <a:t>2nd Row</a:t>
            </a:r>
            <a:r>
              <a:rPr lang="en-US" sz="900" dirty="0"/>
              <a:t>, Berlin </a:t>
            </a:r>
            <a:r>
              <a:rPr lang="en-US" sz="900" dirty="0" err="1"/>
              <a:t>Haskalah</a:t>
            </a:r>
            <a:r>
              <a:rPr lang="en-US" sz="900" dirty="0"/>
              <a:t>: </a:t>
            </a:r>
            <a:r>
              <a:rPr lang="en-US" sz="900" dirty="0">
                <a:hlinkClick r:id="rId7" tooltip="Salomon Jacob Cohen"/>
              </a:rPr>
              <a:t>Salomon Jacob Cohen</a:t>
            </a:r>
            <a:r>
              <a:rPr lang="en-US" sz="900" dirty="0"/>
              <a:t> • </a:t>
            </a:r>
            <a:r>
              <a:rPr lang="en-US" sz="900" dirty="0">
                <a:hlinkClick r:id="rId8" tooltip="David Friedländer"/>
              </a:rPr>
              <a:t>David </a:t>
            </a:r>
            <a:r>
              <a:rPr lang="en-US" sz="900" dirty="0" err="1">
                <a:hlinkClick r:id="rId8" tooltip="David Friedländer"/>
              </a:rPr>
              <a:t>Friedländer</a:t>
            </a:r>
            <a:r>
              <a:rPr lang="en-US" sz="900" dirty="0"/>
              <a:t> • </a:t>
            </a:r>
            <a:r>
              <a:rPr lang="en-US" sz="900" dirty="0" err="1">
                <a:hlinkClick r:id="rId9" tooltip="Hartwig Wessely"/>
              </a:rPr>
              <a:t>Hartwig</a:t>
            </a:r>
            <a:r>
              <a:rPr lang="en-US" sz="900" dirty="0">
                <a:hlinkClick r:id="rId9" tooltip="Hartwig Wessely"/>
              </a:rPr>
              <a:t> </a:t>
            </a:r>
            <a:r>
              <a:rPr lang="en-US" sz="900" dirty="0" err="1">
                <a:hlinkClick r:id="rId9" tooltip="Hartwig Wessely"/>
              </a:rPr>
              <a:t>Wessely</a:t>
            </a:r>
            <a:r>
              <a:rPr lang="en-US" sz="900" dirty="0"/>
              <a:t> • </a:t>
            </a:r>
            <a:r>
              <a:rPr lang="en-US" sz="900" dirty="0">
                <a:hlinkClick r:id="rId10" tooltip="Moses Mendelssohn"/>
              </a:rPr>
              <a:t>Moses Mendelssohn</a:t>
            </a:r>
            <a:r>
              <a:rPr lang="en-US" sz="900" dirty="0"/>
              <a:t/>
            </a:r>
            <a:br>
              <a:rPr lang="en-US" sz="900" dirty="0"/>
            </a:br>
            <a:r>
              <a:rPr lang="en-US" sz="900" b="1" dirty="0"/>
              <a:t>3rd Row</a:t>
            </a:r>
            <a:r>
              <a:rPr lang="en-US" sz="900" dirty="0"/>
              <a:t>, Austria and Galicia: </a:t>
            </a:r>
            <a:r>
              <a:rPr lang="en-US" sz="900" dirty="0">
                <a:hlinkClick r:id="rId11" tooltip="Judah Löb Mieses"/>
              </a:rPr>
              <a:t>Judah </a:t>
            </a:r>
            <a:r>
              <a:rPr lang="en-US" sz="900" dirty="0" err="1">
                <a:hlinkClick r:id="rId11" tooltip="Judah Löb Mieses"/>
              </a:rPr>
              <a:t>Löb</a:t>
            </a:r>
            <a:r>
              <a:rPr lang="en-US" sz="900" dirty="0">
                <a:hlinkClick r:id="rId11" tooltip="Judah Löb Mieses"/>
              </a:rPr>
              <a:t> </a:t>
            </a:r>
            <a:r>
              <a:rPr lang="en-US" sz="900" dirty="0" err="1">
                <a:hlinkClick r:id="rId11" tooltip="Judah Löb Mieses"/>
              </a:rPr>
              <a:t>Mieses</a:t>
            </a:r>
            <a:r>
              <a:rPr lang="en-US" sz="900" dirty="0"/>
              <a:t> • </a:t>
            </a:r>
            <a:r>
              <a:rPr lang="en-US" sz="900" dirty="0">
                <a:hlinkClick r:id="rId12" tooltip="Solomon Judah Loeb Rapoport"/>
              </a:rPr>
              <a:t>Solomon Judah Loeb </a:t>
            </a:r>
            <a:r>
              <a:rPr lang="en-US" sz="900" dirty="0" err="1">
                <a:hlinkClick r:id="rId12" tooltip="Solomon Judah Loeb Rapoport"/>
              </a:rPr>
              <a:t>Rapoport</a:t>
            </a:r>
            <a:r>
              <a:rPr lang="en-US" sz="900" dirty="0"/>
              <a:t> • </a:t>
            </a:r>
            <a:r>
              <a:rPr lang="en-US" sz="900" dirty="0">
                <a:hlinkClick r:id="rId13" tooltip="Joseph Perl"/>
              </a:rPr>
              <a:t>Joseph Perl</a:t>
            </a:r>
            <a:r>
              <a:rPr lang="en-US" sz="900" dirty="0"/>
              <a:t> • </a:t>
            </a:r>
            <a:r>
              <a:rPr lang="en-US" sz="900" dirty="0">
                <a:hlinkClick r:id="rId14" tooltip="Baruch Jeitteles (page does not exist)"/>
              </a:rPr>
              <a:t>Baruch </a:t>
            </a:r>
            <a:r>
              <a:rPr lang="en-US" sz="900" dirty="0" err="1">
                <a:hlinkClick r:id="rId14" tooltip="Baruch Jeitteles (page does not exist)"/>
              </a:rPr>
              <a:t>Jeitteles</a:t>
            </a:r>
            <a:r>
              <a:rPr lang="en-US" sz="900" dirty="0"/>
              <a:t/>
            </a:r>
            <a:br>
              <a:rPr lang="en-US" sz="900" dirty="0"/>
            </a:br>
            <a:r>
              <a:rPr lang="en-US" sz="900" b="1" dirty="0"/>
              <a:t>4th Row</a:t>
            </a:r>
            <a:r>
              <a:rPr lang="en-US" sz="900" dirty="0"/>
              <a:t>, Russia: </a:t>
            </a:r>
            <a:r>
              <a:rPr lang="en-US" sz="900" dirty="0" err="1">
                <a:hlinkClick r:id="rId15" tooltip="Avrom Ber Gotlober"/>
              </a:rPr>
              <a:t>Avrom</a:t>
            </a:r>
            <a:r>
              <a:rPr lang="en-US" sz="900" dirty="0">
                <a:hlinkClick r:id="rId15" tooltip="Avrom Ber Gotlober"/>
              </a:rPr>
              <a:t> </a:t>
            </a:r>
            <a:r>
              <a:rPr lang="en-US" sz="900" dirty="0" err="1">
                <a:hlinkClick r:id="rId15" tooltip="Avrom Ber Gotlober"/>
              </a:rPr>
              <a:t>Ber</a:t>
            </a:r>
            <a:r>
              <a:rPr lang="en-US" sz="900" dirty="0">
                <a:hlinkClick r:id="rId15" tooltip="Avrom Ber Gotlober"/>
              </a:rPr>
              <a:t> </a:t>
            </a:r>
            <a:r>
              <a:rPr lang="en-US" sz="900" dirty="0" err="1">
                <a:hlinkClick r:id="rId15" tooltip="Avrom Ber Gotlober"/>
              </a:rPr>
              <a:t>Gotlober</a:t>
            </a:r>
            <a:r>
              <a:rPr lang="en-US" sz="900" dirty="0"/>
              <a:t> • </a:t>
            </a:r>
            <a:r>
              <a:rPr lang="en-US" sz="900" dirty="0">
                <a:hlinkClick r:id="rId16" tooltip="Abraham Mapu"/>
              </a:rPr>
              <a:t>Abraham </a:t>
            </a:r>
            <a:r>
              <a:rPr lang="en-US" sz="900" dirty="0" err="1">
                <a:hlinkClick r:id="rId16" tooltip="Abraham Mapu"/>
              </a:rPr>
              <a:t>Mapu</a:t>
            </a:r>
            <a:r>
              <a:rPr lang="en-US" sz="900" dirty="0"/>
              <a:t> • </a:t>
            </a:r>
            <a:r>
              <a:rPr lang="en-US" sz="900" dirty="0">
                <a:hlinkClick r:id="rId17" tooltip="Samuel Joseph Fuenn"/>
              </a:rPr>
              <a:t>Samuel Joseph </a:t>
            </a:r>
            <a:r>
              <a:rPr lang="en-US" sz="900" dirty="0" err="1">
                <a:hlinkClick r:id="rId17" tooltip="Samuel Joseph Fuenn"/>
              </a:rPr>
              <a:t>Fuenn</a:t>
            </a:r>
            <a:r>
              <a:rPr lang="en-US" sz="900" dirty="0"/>
              <a:t> • </a:t>
            </a:r>
            <a:r>
              <a:rPr lang="en-US" sz="900" dirty="0">
                <a:hlinkClick r:id="rId18" tooltip="Isaac Baer Levinsohn"/>
              </a:rPr>
              <a:t>Isaac Baer </a:t>
            </a:r>
            <a:r>
              <a:rPr lang="en-US" sz="900" dirty="0" err="1">
                <a:hlinkClick r:id="rId18" tooltip="Isaac Baer Levinsohn"/>
              </a:rPr>
              <a:t>Levinsohn</a:t>
            </a:r>
            <a:endParaRPr lang="en-US" sz="900" dirty="0"/>
          </a:p>
        </p:txBody>
      </p:sp>
      <p:sp>
        <p:nvSpPr>
          <p:cNvPr id="6" name="TextBox 5"/>
          <p:cNvSpPr txBox="1"/>
          <p:nvPr/>
        </p:nvSpPr>
        <p:spPr>
          <a:xfrm>
            <a:off x="295422" y="1835730"/>
            <a:ext cx="42672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Reformist, intellectual, aesthetic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Rejection of  ethnic </a:t>
            </a:r>
            <a:r>
              <a:rPr lang="en-US" dirty="0" smtClean="0"/>
              <a:t>self-segregation in </a:t>
            </a:r>
            <a:r>
              <a:rPr lang="en-US" dirty="0" smtClean="0"/>
              <a:t>dress, and manner: instead, build bridges of assimilation into Prussian intellectual/artistic society—via literature, music, and social attainment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Linguistic purification: 1) advocate a purer Hebrew (not Yiddish); </a:t>
            </a:r>
            <a:r>
              <a:rPr lang="en-US" dirty="0" smtClean="0"/>
              <a:t> </a:t>
            </a:r>
            <a:r>
              <a:rPr lang="en-US" dirty="0" smtClean="0"/>
              <a:t>and </a:t>
            </a:r>
          </a:p>
          <a:p>
            <a:r>
              <a:rPr lang="en-US" dirty="0" smtClean="0"/>
              <a:t>      2</a:t>
            </a:r>
            <a:r>
              <a:rPr lang="en-US" dirty="0" smtClean="0"/>
              <a:t>) enter fluently into </a:t>
            </a:r>
            <a:r>
              <a:rPr lang="en-US" dirty="0" smtClean="0"/>
              <a:t>German-speaking </a:t>
            </a:r>
          </a:p>
          <a:p>
            <a:r>
              <a:rPr lang="en-US" dirty="0"/>
              <a:t> </a:t>
            </a:r>
            <a:r>
              <a:rPr lang="en-US" dirty="0" smtClean="0"/>
              <a:t>     </a:t>
            </a:r>
            <a:r>
              <a:rPr lang="en-US" dirty="0" smtClean="0"/>
              <a:t>culture</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this sense, some advocated that they “become German”</a:t>
            </a:r>
          </a:p>
        </p:txBody>
      </p:sp>
    </p:spTree>
    <p:extLst>
      <p:ext uri="{BB962C8B-B14F-4D97-AF65-F5344CB8AC3E}">
        <p14:creationId xmlns:p14="http://schemas.microsoft.com/office/powerpoint/2010/main" val="164918304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4114800" cy="646331"/>
          </a:xfrm>
          <a:prstGeom prst="rect">
            <a:avLst/>
          </a:prstGeom>
          <a:noFill/>
        </p:spPr>
        <p:txBody>
          <a:bodyPr wrap="square" rtlCol="0">
            <a:spAutoFit/>
          </a:bodyPr>
          <a:lstStyle/>
          <a:p>
            <a:pPr algn="ctr"/>
            <a:r>
              <a:rPr lang="en-US" i="1" dirty="0" err="1" smtClean="0"/>
              <a:t>Haskalah</a:t>
            </a:r>
            <a:r>
              <a:rPr lang="en-US" dirty="0" smtClean="0"/>
              <a:t> movement (1770s-early 19</a:t>
            </a:r>
            <a:r>
              <a:rPr lang="en-US" baseline="30000" dirty="0" smtClean="0"/>
              <a:t>th</a:t>
            </a:r>
            <a:r>
              <a:rPr lang="en-US" dirty="0" smtClean="0"/>
              <a:t>-C </a:t>
            </a:r>
          </a:p>
          <a:p>
            <a:pPr algn="ctr"/>
            <a:r>
              <a:rPr lang="en-US" dirty="0" smtClean="0"/>
              <a:t>(the “Jewish Enlightenment”)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15" y="457200"/>
            <a:ext cx="3429000" cy="4749165"/>
          </a:xfrm>
          <a:prstGeom prst="rect">
            <a:avLst/>
          </a:prstGeom>
        </p:spPr>
      </p:pic>
      <p:sp>
        <p:nvSpPr>
          <p:cNvPr id="4" name="TextBox 3"/>
          <p:cNvSpPr txBox="1"/>
          <p:nvPr/>
        </p:nvSpPr>
        <p:spPr>
          <a:xfrm>
            <a:off x="4719415" y="5486400"/>
            <a:ext cx="4043585" cy="1200329"/>
          </a:xfrm>
          <a:prstGeom prst="rect">
            <a:avLst/>
          </a:prstGeom>
          <a:noFill/>
        </p:spPr>
        <p:txBody>
          <a:bodyPr wrap="square" rtlCol="0">
            <a:spAutoFit/>
          </a:bodyPr>
          <a:lstStyle/>
          <a:p>
            <a:r>
              <a:rPr lang="en-US" sz="900" b="1" dirty="0"/>
              <a:t>1st Row</a:t>
            </a:r>
            <a:r>
              <a:rPr lang="en-US" sz="900" dirty="0"/>
              <a:t>, proto-</a:t>
            </a:r>
            <a:r>
              <a:rPr lang="en-US" sz="900" dirty="0" err="1"/>
              <a:t>Maskilim</a:t>
            </a:r>
            <a:r>
              <a:rPr lang="en-US" sz="900" dirty="0"/>
              <a:t>: </a:t>
            </a:r>
            <a:r>
              <a:rPr lang="en-US" sz="900" dirty="0">
                <a:hlinkClick r:id="rId3" tooltip="Raphael Levi Hannover"/>
              </a:rPr>
              <a:t>Raphael Levi Hannover</a:t>
            </a:r>
            <a:r>
              <a:rPr lang="en-US" sz="900" dirty="0"/>
              <a:t> • </a:t>
            </a:r>
            <a:r>
              <a:rPr lang="en-US" sz="900" dirty="0">
                <a:hlinkClick r:id="rId4" tooltip="Solomon Dubno"/>
              </a:rPr>
              <a:t>Solomon </a:t>
            </a:r>
            <a:r>
              <a:rPr lang="en-US" sz="900" dirty="0" err="1">
                <a:hlinkClick r:id="rId4" tooltip="Solomon Dubno"/>
              </a:rPr>
              <a:t>Dubno</a:t>
            </a:r>
            <a:r>
              <a:rPr lang="en-US" sz="900" dirty="0"/>
              <a:t> • </a:t>
            </a:r>
            <a:r>
              <a:rPr lang="en-US" sz="900" dirty="0">
                <a:hlinkClick r:id="rId5" tooltip="Tobias Cohn"/>
              </a:rPr>
              <a:t>Tobias Cohn</a:t>
            </a:r>
            <a:r>
              <a:rPr lang="en-US" sz="900" dirty="0"/>
              <a:t> • </a:t>
            </a:r>
            <a:r>
              <a:rPr lang="en-US" sz="900" dirty="0">
                <a:hlinkClick r:id="rId6" tooltip="Marcus Elieser Bloch"/>
              </a:rPr>
              <a:t>Marcus </a:t>
            </a:r>
            <a:r>
              <a:rPr lang="en-US" sz="900" dirty="0" err="1">
                <a:hlinkClick r:id="rId6" tooltip="Marcus Elieser Bloch"/>
              </a:rPr>
              <a:t>Elieser</a:t>
            </a:r>
            <a:r>
              <a:rPr lang="en-US" sz="900" dirty="0">
                <a:hlinkClick r:id="rId6" tooltip="Marcus Elieser Bloch"/>
              </a:rPr>
              <a:t> Bloch</a:t>
            </a:r>
            <a:r>
              <a:rPr lang="en-US" sz="900" dirty="0"/>
              <a:t/>
            </a:r>
            <a:br>
              <a:rPr lang="en-US" sz="900" dirty="0"/>
            </a:br>
            <a:r>
              <a:rPr lang="en-US" sz="900" b="1" dirty="0"/>
              <a:t>2nd Row</a:t>
            </a:r>
            <a:r>
              <a:rPr lang="en-US" sz="900" dirty="0"/>
              <a:t>, Berlin </a:t>
            </a:r>
            <a:r>
              <a:rPr lang="en-US" sz="900" dirty="0" err="1"/>
              <a:t>Haskalah</a:t>
            </a:r>
            <a:r>
              <a:rPr lang="en-US" sz="900" dirty="0"/>
              <a:t>: </a:t>
            </a:r>
            <a:r>
              <a:rPr lang="en-US" sz="900" dirty="0">
                <a:hlinkClick r:id="rId7" tooltip="Salomon Jacob Cohen"/>
              </a:rPr>
              <a:t>Salomon Jacob Cohen</a:t>
            </a:r>
            <a:r>
              <a:rPr lang="en-US" sz="900" dirty="0"/>
              <a:t> • </a:t>
            </a:r>
            <a:r>
              <a:rPr lang="en-US" sz="900" dirty="0">
                <a:hlinkClick r:id="rId8" tooltip="David Friedländer"/>
              </a:rPr>
              <a:t>David </a:t>
            </a:r>
            <a:r>
              <a:rPr lang="en-US" sz="900" dirty="0" err="1">
                <a:hlinkClick r:id="rId8" tooltip="David Friedländer"/>
              </a:rPr>
              <a:t>Friedländer</a:t>
            </a:r>
            <a:r>
              <a:rPr lang="en-US" sz="900" dirty="0"/>
              <a:t> • </a:t>
            </a:r>
            <a:r>
              <a:rPr lang="en-US" sz="900" dirty="0" err="1">
                <a:hlinkClick r:id="rId9" tooltip="Hartwig Wessely"/>
              </a:rPr>
              <a:t>Hartwig</a:t>
            </a:r>
            <a:r>
              <a:rPr lang="en-US" sz="900" dirty="0">
                <a:hlinkClick r:id="rId9" tooltip="Hartwig Wessely"/>
              </a:rPr>
              <a:t> </a:t>
            </a:r>
            <a:r>
              <a:rPr lang="en-US" sz="900" dirty="0" err="1">
                <a:hlinkClick r:id="rId9" tooltip="Hartwig Wessely"/>
              </a:rPr>
              <a:t>Wessely</a:t>
            </a:r>
            <a:r>
              <a:rPr lang="en-US" sz="900" dirty="0"/>
              <a:t> • </a:t>
            </a:r>
            <a:r>
              <a:rPr lang="en-US" sz="900" dirty="0">
                <a:hlinkClick r:id="rId10" tooltip="Moses Mendelssohn"/>
              </a:rPr>
              <a:t>Moses Mendelssohn</a:t>
            </a:r>
            <a:r>
              <a:rPr lang="en-US" sz="900" dirty="0"/>
              <a:t/>
            </a:r>
            <a:br>
              <a:rPr lang="en-US" sz="900" dirty="0"/>
            </a:br>
            <a:r>
              <a:rPr lang="en-US" sz="900" b="1" dirty="0"/>
              <a:t>3rd Row</a:t>
            </a:r>
            <a:r>
              <a:rPr lang="en-US" sz="900" dirty="0"/>
              <a:t>, Austria and Galicia: </a:t>
            </a:r>
            <a:r>
              <a:rPr lang="en-US" sz="900" dirty="0">
                <a:hlinkClick r:id="rId11" tooltip="Judah Löb Mieses"/>
              </a:rPr>
              <a:t>Judah </a:t>
            </a:r>
            <a:r>
              <a:rPr lang="en-US" sz="900" dirty="0" err="1">
                <a:hlinkClick r:id="rId11" tooltip="Judah Löb Mieses"/>
              </a:rPr>
              <a:t>Löb</a:t>
            </a:r>
            <a:r>
              <a:rPr lang="en-US" sz="900" dirty="0">
                <a:hlinkClick r:id="rId11" tooltip="Judah Löb Mieses"/>
              </a:rPr>
              <a:t> </a:t>
            </a:r>
            <a:r>
              <a:rPr lang="en-US" sz="900" dirty="0" err="1">
                <a:hlinkClick r:id="rId11" tooltip="Judah Löb Mieses"/>
              </a:rPr>
              <a:t>Mieses</a:t>
            </a:r>
            <a:r>
              <a:rPr lang="en-US" sz="900" dirty="0"/>
              <a:t> • </a:t>
            </a:r>
            <a:r>
              <a:rPr lang="en-US" sz="900" dirty="0">
                <a:hlinkClick r:id="rId12" tooltip="Solomon Judah Loeb Rapoport"/>
              </a:rPr>
              <a:t>Solomon Judah Loeb </a:t>
            </a:r>
            <a:r>
              <a:rPr lang="en-US" sz="900" dirty="0" err="1">
                <a:hlinkClick r:id="rId12" tooltip="Solomon Judah Loeb Rapoport"/>
              </a:rPr>
              <a:t>Rapoport</a:t>
            </a:r>
            <a:r>
              <a:rPr lang="en-US" sz="900" dirty="0"/>
              <a:t> • </a:t>
            </a:r>
            <a:r>
              <a:rPr lang="en-US" sz="900" dirty="0">
                <a:hlinkClick r:id="rId13" tooltip="Joseph Perl"/>
              </a:rPr>
              <a:t>Joseph Perl</a:t>
            </a:r>
            <a:r>
              <a:rPr lang="en-US" sz="900" dirty="0"/>
              <a:t> • </a:t>
            </a:r>
            <a:r>
              <a:rPr lang="en-US" sz="900" dirty="0">
                <a:hlinkClick r:id="rId14" tooltip="Baruch Jeitteles (page does not exist)"/>
              </a:rPr>
              <a:t>Baruch </a:t>
            </a:r>
            <a:r>
              <a:rPr lang="en-US" sz="900" dirty="0" err="1">
                <a:hlinkClick r:id="rId14" tooltip="Baruch Jeitteles (page does not exist)"/>
              </a:rPr>
              <a:t>Jeitteles</a:t>
            </a:r>
            <a:r>
              <a:rPr lang="en-US" sz="900" dirty="0"/>
              <a:t/>
            </a:r>
            <a:br>
              <a:rPr lang="en-US" sz="900" dirty="0"/>
            </a:br>
            <a:r>
              <a:rPr lang="en-US" sz="900" b="1" dirty="0"/>
              <a:t>4th Row</a:t>
            </a:r>
            <a:r>
              <a:rPr lang="en-US" sz="900" dirty="0"/>
              <a:t>, Russia: </a:t>
            </a:r>
            <a:r>
              <a:rPr lang="en-US" sz="900" dirty="0" err="1">
                <a:hlinkClick r:id="rId15" tooltip="Avrom Ber Gotlober"/>
              </a:rPr>
              <a:t>Avrom</a:t>
            </a:r>
            <a:r>
              <a:rPr lang="en-US" sz="900" dirty="0">
                <a:hlinkClick r:id="rId15" tooltip="Avrom Ber Gotlober"/>
              </a:rPr>
              <a:t> </a:t>
            </a:r>
            <a:r>
              <a:rPr lang="en-US" sz="900" dirty="0" err="1">
                <a:hlinkClick r:id="rId15" tooltip="Avrom Ber Gotlober"/>
              </a:rPr>
              <a:t>Ber</a:t>
            </a:r>
            <a:r>
              <a:rPr lang="en-US" sz="900" dirty="0">
                <a:hlinkClick r:id="rId15" tooltip="Avrom Ber Gotlober"/>
              </a:rPr>
              <a:t> </a:t>
            </a:r>
            <a:r>
              <a:rPr lang="en-US" sz="900" dirty="0" err="1">
                <a:hlinkClick r:id="rId15" tooltip="Avrom Ber Gotlober"/>
              </a:rPr>
              <a:t>Gotlober</a:t>
            </a:r>
            <a:r>
              <a:rPr lang="en-US" sz="900" dirty="0"/>
              <a:t> • </a:t>
            </a:r>
            <a:r>
              <a:rPr lang="en-US" sz="900" dirty="0">
                <a:hlinkClick r:id="rId16" tooltip="Abraham Mapu"/>
              </a:rPr>
              <a:t>Abraham </a:t>
            </a:r>
            <a:r>
              <a:rPr lang="en-US" sz="900" dirty="0" err="1">
                <a:hlinkClick r:id="rId16" tooltip="Abraham Mapu"/>
              </a:rPr>
              <a:t>Mapu</a:t>
            </a:r>
            <a:r>
              <a:rPr lang="en-US" sz="900" dirty="0"/>
              <a:t> • </a:t>
            </a:r>
            <a:r>
              <a:rPr lang="en-US" sz="900" dirty="0">
                <a:hlinkClick r:id="rId17" tooltip="Samuel Joseph Fuenn"/>
              </a:rPr>
              <a:t>Samuel Joseph </a:t>
            </a:r>
            <a:r>
              <a:rPr lang="en-US" sz="900" dirty="0" err="1">
                <a:hlinkClick r:id="rId17" tooltip="Samuel Joseph Fuenn"/>
              </a:rPr>
              <a:t>Fuenn</a:t>
            </a:r>
            <a:r>
              <a:rPr lang="en-US" sz="900" dirty="0"/>
              <a:t> • </a:t>
            </a:r>
            <a:r>
              <a:rPr lang="en-US" sz="900" dirty="0">
                <a:hlinkClick r:id="rId18" tooltip="Isaac Baer Levinsohn"/>
              </a:rPr>
              <a:t>Isaac Baer </a:t>
            </a:r>
            <a:r>
              <a:rPr lang="en-US" sz="900" dirty="0" err="1">
                <a:hlinkClick r:id="rId18" tooltip="Isaac Baer Levinsohn"/>
              </a:rPr>
              <a:t>Levinsohn</a:t>
            </a:r>
            <a:endParaRPr lang="en-US" sz="900" dirty="0"/>
          </a:p>
        </p:txBody>
      </p:sp>
      <p:sp>
        <p:nvSpPr>
          <p:cNvPr id="7" name="Oval 6"/>
          <p:cNvSpPr/>
          <p:nvPr/>
        </p:nvSpPr>
        <p:spPr>
          <a:xfrm>
            <a:off x="7010400" y="1371600"/>
            <a:ext cx="14478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05400" y="5871027"/>
            <a:ext cx="132851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5422" y="1835730"/>
            <a:ext cx="42672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Reformist, intellectual, aesthetic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Rejection of  ethnic </a:t>
            </a:r>
            <a:r>
              <a:rPr lang="en-US" dirty="0" smtClean="0"/>
              <a:t>self-segregation in </a:t>
            </a:r>
            <a:r>
              <a:rPr lang="en-US" dirty="0" smtClean="0"/>
              <a:t>dress, and manner: instead, build bridges of assimilation into Prussian intellectual/artistic society—via literature, music, and social attainment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Linguistic purification: 1) advocate a purer Hebrew (not Yiddish); </a:t>
            </a:r>
            <a:r>
              <a:rPr lang="en-US" dirty="0" smtClean="0"/>
              <a:t> </a:t>
            </a:r>
            <a:r>
              <a:rPr lang="en-US" dirty="0" smtClean="0"/>
              <a:t>and </a:t>
            </a:r>
          </a:p>
          <a:p>
            <a:r>
              <a:rPr lang="en-US" dirty="0" smtClean="0"/>
              <a:t>      2</a:t>
            </a:r>
            <a:r>
              <a:rPr lang="en-US" dirty="0" smtClean="0"/>
              <a:t>) enter fluently into </a:t>
            </a:r>
            <a:r>
              <a:rPr lang="en-US" dirty="0" smtClean="0"/>
              <a:t>German-speaking </a:t>
            </a:r>
          </a:p>
          <a:p>
            <a:r>
              <a:rPr lang="en-US" dirty="0"/>
              <a:t> </a:t>
            </a:r>
            <a:r>
              <a:rPr lang="en-US" dirty="0" smtClean="0"/>
              <a:t>     </a:t>
            </a:r>
            <a:r>
              <a:rPr lang="en-US" dirty="0" smtClean="0"/>
              <a:t>culture</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this sense, some advocated that they “become German”</a:t>
            </a:r>
          </a:p>
        </p:txBody>
      </p:sp>
    </p:spTree>
    <p:extLst>
      <p:ext uri="{BB962C8B-B14F-4D97-AF65-F5344CB8AC3E}">
        <p14:creationId xmlns:p14="http://schemas.microsoft.com/office/powerpoint/2010/main" val="1439735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073" y="1489363"/>
            <a:ext cx="3505200" cy="4429456"/>
          </a:xfrm>
          <a:prstGeom prst="rect">
            <a:avLst/>
          </a:prstGeom>
        </p:spPr>
      </p:pic>
      <p:sp>
        <p:nvSpPr>
          <p:cNvPr id="4" name="TextBox 3"/>
          <p:cNvSpPr txBox="1"/>
          <p:nvPr/>
        </p:nvSpPr>
        <p:spPr>
          <a:xfrm>
            <a:off x="1447800" y="641681"/>
            <a:ext cx="6477000" cy="646331"/>
          </a:xfrm>
          <a:prstGeom prst="rect">
            <a:avLst/>
          </a:prstGeom>
          <a:noFill/>
        </p:spPr>
        <p:txBody>
          <a:bodyPr wrap="square" rtlCol="0">
            <a:spAutoFit/>
          </a:bodyPr>
          <a:lstStyle/>
          <a:p>
            <a:pPr algn="ctr"/>
            <a:r>
              <a:rPr lang="en-US" dirty="0" smtClean="0"/>
              <a:t>Jewish Assimilation to German Elite-Culture  Bourgeoisie, </a:t>
            </a:r>
          </a:p>
          <a:p>
            <a:pPr algn="ctr"/>
            <a:r>
              <a:rPr lang="en-US" dirty="0" smtClean="0"/>
              <a:t>Berlin, late 18</a:t>
            </a:r>
            <a:r>
              <a:rPr lang="en-US" baseline="30000" dirty="0" smtClean="0"/>
              <a:t>th</a:t>
            </a:r>
            <a:r>
              <a:rPr lang="en-US" dirty="0" smtClean="0"/>
              <a:t> Century, Early 19</a:t>
            </a:r>
            <a:r>
              <a:rPr lang="en-US" baseline="30000" dirty="0" smtClean="0"/>
              <a:t>th</a:t>
            </a:r>
            <a:r>
              <a:rPr lang="en-US" dirty="0" smtClean="0"/>
              <a:t> Century</a:t>
            </a:r>
            <a:endParaRPr lang="en-US" dirty="0"/>
          </a:p>
        </p:txBody>
      </p:sp>
      <p:sp>
        <p:nvSpPr>
          <p:cNvPr id="5" name="TextBox 4"/>
          <p:cNvSpPr txBox="1"/>
          <p:nvPr/>
        </p:nvSpPr>
        <p:spPr>
          <a:xfrm>
            <a:off x="1295400" y="5949906"/>
            <a:ext cx="6629400" cy="646331"/>
          </a:xfrm>
          <a:prstGeom prst="rect">
            <a:avLst/>
          </a:prstGeom>
          <a:noFill/>
        </p:spPr>
        <p:txBody>
          <a:bodyPr wrap="square" rtlCol="0">
            <a:spAutoFit/>
          </a:bodyPr>
          <a:lstStyle/>
          <a:p>
            <a:r>
              <a:rPr lang="en-US" dirty="0" smtClean="0"/>
              <a:t>    Henriette </a:t>
            </a:r>
            <a:r>
              <a:rPr lang="en-US" dirty="0" err="1" smtClean="0"/>
              <a:t>Herz</a:t>
            </a:r>
            <a:r>
              <a:rPr lang="en-US" dirty="0" smtClean="0"/>
              <a:t>			                 Sara Levy</a:t>
            </a:r>
          </a:p>
          <a:p>
            <a:r>
              <a:rPr lang="en-US" dirty="0" smtClean="0"/>
              <a:t>    Literary Salon                     		             Musical Salon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974" y="1443187"/>
            <a:ext cx="3748088" cy="4506719"/>
          </a:xfrm>
          <a:prstGeom prst="rect">
            <a:avLst/>
          </a:prstGeom>
        </p:spPr>
      </p:pic>
    </p:spTree>
    <p:extLst>
      <p:ext uri="{BB962C8B-B14F-4D97-AF65-F5344CB8AC3E}">
        <p14:creationId xmlns:p14="http://schemas.microsoft.com/office/powerpoint/2010/main" val="26753773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991" y="829290"/>
            <a:ext cx="3810000" cy="4797778"/>
          </a:xfrm>
          <a:prstGeom prst="rect">
            <a:avLst/>
          </a:prstGeom>
        </p:spPr>
      </p:pic>
      <p:sp>
        <p:nvSpPr>
          <p:cNvPr id="3" name="TextBox 2"/>
          <p:cNvSpPr txBox="1"/>
          <p:nvPr/>
        </p:nvSpPr>
        <p:spPr>
          <a:xfrm>
            <a:off x="878973" y="5816518"/>
            <a:ext cx="3616036" cy="646331"/>
          </a:xfrm>
          <a:prstGeom prst="rect">
            <a:avLst/>
          </a:prstGeom>
          <a:noFill/>
        </p:spPr>
        <p:txBody>
          <a:bodyPr wrap="square" rtlCol="0">
            <a:spAutoFit/>
          </a:bodyPr>
          <a:lstStyle/>
          <a:p>
            <a:r>
              <a:rPr lang="en-US" dirty="0" smtClean="0"/>
              <a:t>Moses Mendelssohn (1729–1786)</a:t>
            </a:r>
          </a:p>
          <a:p>
            <a:r>
              <a:rPr lang="en-US" dirty="0" smtClean="0"/>
              <a:t>Enlightenment Philosopher, Berlin</a:t>
            </a:r>
            <a:endParaRPr lang="en-US" dirty="0"/>
          </a:p>
        </p:txBody>
      </p:sp>
      <p:sp>
        <p:nvSpPr>
          <p:cNvPr id="4" name="TextBox 3"/>
          <p:cNvSpPr txBox="1"/>
          <p:nvPr/>
        </p:nvSpPr>
        <p:spPr>
          <a:xfrm>
            <a:off x="4909457" y="1348974"/>
            <a:ext cx="411480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One of the leading </a:t>
            </a:r>
            <a:r>
              <a:rPr lang="en-US" sz="1600" dirty="0" smtClean="0"/>
              <a:t>figures </a:t>
            </a:r>
            <a:r>
              <a:rPr lang="en-US" sz="1600" dirty="0" smtClean="0"/>
              <a:t>of the Prussian </a:t>
            </a:r>
            <a:r>
              <a:rPr lang="en-US" sz="1600" i="1" dirty="0" err="1" smtClean="0"/>
              <a:t>haskalah</a:t>
            </a:r>
            <a:r>
              <a:rPr lang="en-US" sz="1600" dirty="0" smtClean="0"/>
              <a:t>, 1770s, 1780s; advocated emancipation of the Jews and religious toleration; bridge-builder</a:t>
            </a:r>
          </a:p>
        </p:txBody>
      </p:sp>
    </p:spTree>
    <p:extLst>
      <p:ext uri="{BB962C8B-B14F-4D97-AF65-F5344CB8AC3E}">
        <p14:creationId xmlns:p14="http://schemas.microsoft.com/office/powerpoint/2010/main" val="97746798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991" y="829290"/>
            <a:ext cx="3810000" cy="4797778"/>
          </a:xfrm>
          <a:prstGeom prst="rect">
            <a:avLst/>
          </a:prstGeom>
        </p:spPr>
      </p:pic>
      <p:sp>
        <p:nvSpPr>
          <p:cNvPr id="3" name="TextBox 2"/>
          <p:cNvSpPr txBox="1"/>
          <p:nvPr/>
        </p:nvSpPr>
        <p:spPr>
          <a:xfrm>
            <a:off x="878973" y="5816518"/>
            <a:ext cx="3616036" cy="646331"/>
          </a:xfrm>
          <a:prstGeom prst="rect">
            <a:avLst/>
          </a:prstGeom>
          <a:noFill/>
        </p:spPr>
        <p:txBody>
          <a:bodyPr wrap="square" rtlCol="0">
            <a:spAutoFit/>
          </a:bodyPr>
          <a:lstStyle/>
          <a:p>
            <a:r>
              <a:rPr lang="en-US" dirty="0" smtClean="0"/>
              <a:t>Moses Mendelssohn (1729–1786)</a:t>
            </a:r>
          </a:p>
          <a:p>
            <a:r>
              <a:rPr lang="en-US" dirty="0" smtClean="0"/>
              <a:t>Enlightenment Philosopher, Berlin</a:t>
            </a:r>
            <a:endParaRPr lang="en-US" dirty="0"/>
          </a:p>
        </p:txBody>
      </p:sp>
      <p:sp>
        <p:nvSpPr>
          <p:cNvPr id="4" name="TextBox 3"/>
          <p:cNvSpPr txBox="1"/>
          <p:nvPr/>
        </p:nvSpPr>
        <p:spPr>
          <a:xfrm>
            <a:off x="4909457" y="1348974"/>
            <a:ext cx="41148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One of the leading </a:t>
            </a:r>
            <a:r>
              <a:rPr lang="en-US" sz="1600" dirty="0" smtClean="0"/>
              <a:t>figures </a:t>
            </a:r>
            <a:r>
              <a:rPr lang="en-US" sz="1600" dirty="0" smtClean="0"/>
              <a:t>of the Prussian </a:t>
            </a:r>
            <a:r>
              <a:rPr lang="en-US" sz="1600" i="1" dirty="0" err="1" smtClean="0"/>
              <a:t>haskalah</a:t>
            </a:r>
            <a:r>
              <a:rPr lang="en-US" sz="1600" dirty="0" smtClean="0"/>
              <a:t>, 1770s, 1780s; advocated emancipation of the Jews and religious </a:t>
            </a:r>
            <a:r>
              <a:rPr lang="en-US" sz="1600" dirty="0"/>
              <a:t>toleration; </a:t>
            </a:r>
            <a:r>
              <a:rPr lang="en-US" sz="1600" dirty="0" smtClean="0"/>
              <a:t>bridge-builder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Studies in both Biblical Hebrew and current German philosophy</a:t>
            </a:r>
          </a:p>
        </p:txBody>
      </p:sp>
    </p:spTree>
    <p:extLst>
      <p:ext uri="{BB962C8B-B14F-4D97-AF65-F5344CB8AC3E}">
        <p14:creationId xmlns:p14="http://schemas.microsoft.com/office/powerpoint/2010/main" val="9846859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991" y="829290"/>
            <a:ext cx="3810000" cy="4797778"/>
          </a:xfrm>
          <a:prstGeom prst="rect">
            <a:avLst/>
          </a:prstGeom>
        </p:spPr>
      </p:pic>
      <p:sp>
        <p:nvSpPr>
          <p:cNvPr id="3" name="TextBox 2"/>
          <p:cNvSpPr txBox="1"/>
          <p:nvPr/>
        </p:nvSpPr>
        <p:spPr>
          <a:xfrm>
            <a:off x="878973" y="5816518"/>
            <a:ext cx="3616036" cy="646331"/>
          </a:xfrm>
          <a:prstGeom prst="rect">
            <a:avLst/>
          </a:prstGeom>
          <a:noFill/>
        </p:spPr>
        <p:txBody>
          <a:bodyPr wrap="square" rtlCol="0">
            <a:spAutoFit/>
          </a:bodyPr>
          <a:lstStyle/>
          <a:p>
            <a:r>
              <a:rPr lang="en-US" dirty="0" smtClean="0"/>
              <a:t>Moses Mendelssohn (1729–1786)</a:t>
            </a:r>
          </a:p>
          <a:p>
            <a:r>
              <a:rPr lang="en-US" dirty="0" smtClean="0"/>
              <a:t>Enlightenment Philosopher, Berlin</a:t>
            </a:r>
            <a:endParaRPr lang="en-US" dirty="0"/>
          </a:p>
        </p:txBody>
      </p:sp>
      <p:sp>
        <p:nvSpPr>
          <p:cNvPr id="4" name="TextBox 3"/>
          <p:cNvSpPr txBox="1"/>
          <p:nvPr/>
        </p:nvSpPr>
        <p:spPr>
          <a:xfrm>
            <a:off x="4909457" y="1348974"/>
            <a:ext cx="4114800"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One of the leading </a:t>
            </a:r>
            <a:r>
              <a:rPr lang="en-US" sz="1600" dirty="0" smtClean="0"/>
              <a:t>figures </a:t>
            </a:r>
            <a:r>
              <a:rPr lang="en-US" sz="1600" dirty="0" smtClean="0"/>
              <a:t>of the Prussian </a:t>
            </a:r>
            <a:r>
              <a:rPr lang="en-US" sz="1600" i="1" dirty="0" err="1" smtClean="0"/>
              <a:t>haskalah</a:t>
            </a:r>
            <a:r>
              <a:rPr lang="en-US" sz="1600" dirty="0" smtClean="0"/>
              <a:t>, 1770s, 1780s; advocated emancipation of the Jews and religious </a:t>
            </a:r>
            <a:r>
              <a:rPr lang="en-US" sz="1600" dirty="0"/>
              <a:t>toleration; </a:t>
            </a:r>
            <a:r>
              <a:rPr lang="en-US" sz="1600" dirty="0" smtClean="0"/>
              <a:t>bridge-builder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Studies in both Biblical Hebrew and current German philosophy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Translated portions of the Hebrew Bible into German, with commentary</a:t>
            </a:r>
          </a:p>
        </p:txBody>
      </p:sp>
    </p:spTree>
    <p:extLst>
      <p:ext uri="{BB962C8B-B14F-4D97-AF65-F5344CB8AC3E}">
        <p14:creationId xmlns:p14="http://schemas.microsoft.com/office/powerpoint/2010/main" val="9846859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7010400" cy="369332"/>
          </a:xfrm>
          <a:prstGeom prst="rect">
            <a:avLst/>
          </a:prstGeom>
          <a:noFill/>
        </p:spPr>
        <p:txBody>
          <a:bodyPr wrap="square" rtlCol="0">
            <a:spAutoFit/>
          </a:bodyPr>
          <a:lstStyle/>
          <a:p>
            <a:r>
              <a:rPr lang="en-US" dirty="0" smtClean="0"/>
              <a:t>Division of the Experiential Totality into Two Non-Intersecting Worlds</a:t>
            </a:r>
            <a:endParaRPr lang="en-US" dirty="0"/>
          </a:p>
        </p:txBody>
      </p:sp>
      <p:sp>
        <p:nvSpPr>
          <p:cNvPr id="3" name="TextBox 2"/>
          <p:cNvSpPr txBox="1"/>
          <p:nvPr/>
        </p:nvSpPr>
        <p:spPr>
          <a:xfrm>
            <a:off x="609600" y="990600"/>
            <a:ext cx="3810000" cy="5570756"/>
          </a:xfrm>
          <a:prstGeom prst="rect">
            <a:avLst/>
          </a:prstGeom>
          <a:noFill/>
          <a:ln w="38100">
            <a:solidFill>
              <a:schemeClr val="tx1"/>
            </a:solidFill>
          </a:ln>
        </p:spPr>
        <p:txBody>
          <a:bodyPr wrap="square" rtlCol="0">
            <a:spAutoFit/>
          </a:bodyPr>
          <a:lstStyle/>
          <a:p>
            <a:r>
              <a:rPr lang="en-US" b="1" dirty="0" smtClean="0"/>
              <a:t>Everyday World</a:t>
            </a:r>
          </a:p>
          <a:p>
            <a:endParaRPr lang="en-US" dirty="0"/>
          </a:p>
          <a:p>
            <a:pPr marL="285750" indent="-285750">
              <a:buFont typeface="Arial" panose="020B0604020202020204" pitchFamily="34" charset="0"/>
              <a:buChar char="•"/>
            </a:pPr>
            <a:r>
              <a:rPr lang="en-US" sz="1600" dirty="0" smtClean="0"/>
              <a:t>Enlightenment, secular rationality</a:t>
            </a:r>
          </a:p>
          <a:p>
            <a:pPr marL="285750" indent="-285750">
              <a:buFont typeface="Arial" panose="020B0604020202020204" pitchFamily="34" charset="0"/>
              <a:buChar char="•"/>
            </a:pPr>
            <a:r>
              <a:rPr lang="en-US" sz="1600" dirty="0" smtClean="0"/>
              <a:t>Emerging world of commerce, industry, the marketplace, the ordinary</a:t>
            </a:r>
          </a:p>
          <a:p>
            <a:pPr marL="285750" indent="-285750">
              <a:buFont typeface="Arial" panose="020B0604020202020204" pitchFamily="34" charset="0"/>
              <a:buChar char="•"/>
            </a:pPr>
            <a:r>
              <a:rPr lang="en-US" sz="1600" dirty="0" smtClean="0"/>
              <a:t>Hemmed in by the natural limits of reason</a:t>
            </a:r>
          </a:p>
          <a:p>
            <a:endParaRPr lang="en-US" sz="1600" dirty="0"/>
          </a:p>
          <a:p>
            <a:pPr marL="285750" indent="-285750">
              <a:buFont typeface="Arial" panose="020B0604020202020204" pitchFamily="34" charset="0"/>
              <a:buChar char="•"/>
            </a:pPr>
            <a:r>
              <a:rPr lang="en-US" sz="1600" u="sng" dirty="0" smtClean="0">
                <a:solidFill>
                  <a:srgbClr val="FF0000"/>
                </a:solidFill>
              </a:rPr>
              <a:t>Non-emancipatory</a:t>
            </a:r>
            <a:r>
              <a:rPr lang="en-US" sz="1600" dirty="0" smtClean="0">
                <a:solidFill>
                  <a:srgbClr val="FF0000"/>
                </a:solidFill>
              </a:rPr>
              <a:t> (non-redemptive),  as in shallow, commonplace life: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Business transactions</a:t>
            </a:r>
          </a:p>
          <a:p>
            <a:pPr marL="285750" indent="-285750">
              <a:buFont typeface="Arial" panose="020B0604020202020204" pitchFamily="34" charset="0"/>
              <a:buChar char="•"/>
            </a:pPr>
            <a:r>
              <a:rPr lang="en-US" sz="1600" dirty="0" smtClean="0"/>
              <a:t>“Objective” scientific inquiry &amp; analysis</a:t>
            </a:r>
          </a:p>
          <a:p>
            <a:pPr marL="285750" indent="-285750">
              <a:buFont typeface="Arial" panose="020B0604020202020204" pitchFamily="34" charset="0"/>
              <a:buChar char="•"/>
            </a:pPr>
            <a:r>
              <a:rPr lang="en-US" sz="1600" dirty="0" smtClean="0"/>
              <a:t>Practical functioning of government</a:t>
            </a:r>
          </a:p>
          <a:p>
            <a:pPr marL="285750" indent="-285750">
              <a:buFont typeface="Arial" panose="020B0604020202020204" pitchFamily="34" charset="0"/>
              <a:buChar char="•"/>
            </a:pPr>
            <a:r>
              <a:rPr lang="en-US" sz="1600" dirty="0" smtClean="0"/>
              <a:t>Commercialized art/</a:t>
            </a:r>
            <a:r>
              <a:rPr lang="en-US" sz="1600" i="1" dirty="0" smtClean="0"/>
              <a:t>Kitsch</a:t>
            </a:r>
          </a:p>
          <a:p>
            <a:pPr marL="285750" indent="-285750">
              <a:buFont typeface="Arial" panose="020B0604020202020204" pitchFamily="34" charset="0"/>
              <a:buChar char="•"/>
            </a:pPr>
            <a:r>
              <a:rPr lang="en-US" sz="1600" dirty="0" smtClean="0"/>
              <a:t>Methodical systems of explanation (including systems “analyzing” art)</a:t>
            </a:r>
          </a:p>
          <a:p>
            <a:pPr marL="285750" indent="-285750">
              <a:buFont typeface="Arial" panose="020B0604020202020204" pitchFamily="34" charset="0"/>
              <a:buChar char="•"/>
            </a:pPr>
            <a:r>
              <a:rPr lang="en-US" sz="1600" dirty="0" smtClean="0"/>
              <a:t>Indifference to the spiritual</a:t>
            </a:r>
          </a:p>
          <a:p>
            <a:pPr marL="285750" indent="-285750">
              <a:buFont typeface="Arial" panose="020B0604020202020204" pitchFamily="34" charset="0"/>
              <a:buChar char="•"/>
            </a:pPr>
            <a:r>
              <a:rPr lang="en-US" sz="1600" dirty="0" smtClean="0"/>
              <a:t>“Public opinion”</a:t>
            </a:r>
          </a:p>
          <a:p>
            <a:pPr marL="285750" indent="-285750">
              <a:buFont typeface="Arial" panose="020B0604020202020204" pitchFamily="34" charset="0"/>
              <a:buChar char="•"/>
            </a:pPr>
            <a:r>
              <a:rPr lang="en-US" sz="1600" dirty="0" smtClean="0"/>
              <a:t>Blind acceptance of tradition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Etc.</a:t>
            </a:r>
          </a:p>
        </p:txBody>
      </p:sp>
      <p:sp>
        <p:nvSpPr>
          <p:cNvPr id="4" name="TextBox 3"/>
          <p:cNvSpPr txBox="1"/>
          <p:nvPr/>
        </p:nvSpPr>
        <p:spPr>
          <a:xfrm>
            <a:off x="4562030" y="994873"/>
            <a:ext cx="4124770" cy="5539978"/>
          </a:xfrm>
          <a:prstGeom prst="rect">
            <a:avLst/>
          </a:prstGeom>
          <a:solidFill>
            <a:srgbClr val="FFFF00">
              <a:alpha val="25000"/>
            </a:srgbClr>
          </a:solidFill>
          <a:ln w="38100">
            <a:solidFill>
              <a:schemeClr val="tx1"/>
            </a:solidFill>
          </a:ln>
        </p:spPr>
        <p:txBody>
          <a:bodyPr wrap="square" rtlCol="0">
            <a:spAutoFit/>
          </a:bodyPr>
          <a:lstStyle/>
          <a:p>
            <a:r>
              <a:rPr lang="en-US" b="1" dirty="0" smtClean="0"/>
              <a:t>Idealized, Spiritual World</a:t>
            </a:r>
          </a:p>
          <a:p>
            <a:endParaRPr lang="en-US" sz="1600" dirty="0"/>
          </a:p>
          <a:p>
            <a:pPr marL="285750" indent="-285750">
              <a:buFont typeface="Arial" panose="020B0604020202020204" pitchFamily="34" charset="0"/>
              <a:buChar char="•"/>
            </a:pPr>
            <a:r>
              <a:rPr lang="en-US" sz="1600" dirty="0" smtClean="0"/>
              <a:t>“Anti-rational” or “trans (or pre-) rational”</a:t>
            </a:r>
          </a:p>
          <a:p>
            <a:pPr marL="285750" indent="-285750">
              <a:buFont typeface="Arial" panose="020B0604020202020204" pitchFamily="34" charset="0"/>
              <a:buChar char="•"/>
            </a:pPr>
            <a:r>
              <a:rPr lang="en-US" sz="1600" dirty="0" smtClean="0"/>
              <a:t>“Existential” truth in otherness from the ordinary: healing spaces, private spaces</a:t>
            </a:r>
          </a:p>
          <a:p>
            <a:pPr marL="285750" indent="-285750">
              <a:buFont typeface="Arial" panose="020B0604020202020204" pitchFamily="34" charset="0"/>
              <a:buChar char="•"/>
            </a:pPr>
            <a:r>
              <a:rPr lang="en-US" sz="1600" dirty="0" smtClean="0"/>
              <a:t>Transcendent claims: ineffable access beyond the limits of language and reason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u="sng" dirty="0" smtClean="0">
                <a:solidFill>
                  <a:srgbClr val="00B050"/>
                </a:solidFill>
              </a:rPr>
              <a:t>Emancipatory</a:t>
            </a:r>
            <a:r>
              <a:rPr lang="en-US" sz="1600" dirty="0" smtClean="0">
                <a:solidFill>
                  <a:srgbClr val="00B050"/>
                </a:solidFill>
              </a:rPr>
              <a:t> (redemptive), with clearly understood sheltering spaces: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New modes of religion</a:t>
            </a:r>
          </a:p>
          <a:p>
            <a:pPr marL="285750" indent="-285750">
              <a:buFont typeface="Arial" panose="020B0604020202020204" pitchFamily="34" charset="0"/>
              <a:buChar char="•"/>
            </a:pPr>
            <a:r>
              <a:rPr lang="en-US" sz="1600" dirty="0" smtClean="0"/>
              <a:t>Art, literature, music (the “mystery” of sound)</a:t>
            </a:r>
          </a:p>
          <a:p>
            <a:pPr marL="285750" indent="-285750">
              <a:buFont typeface="Arial" panose="020B0604020202020204" pitchFamily="34" charset="0"/>
              <a:buChar char="•"/>
            </a:pPr>
            <a:r>
              <a:rPr lang="en-US" sz="1600" dirty="0" smtClean="0"/>
              <a:t>Nature (as spiritual)</a:t>
            </a:r>
          </a:p>
          <a:p>
            <a:pPr marL="285750" indent="-285750">
              <a:buFont typeface="Arial" panose="020B0604020202020204" pitchFamily="34" charset="0"/>
              <a:buChar char="•"/>
            </a:pPr>
            <a:r>
              <a:rPr lang="en-US" sz="1600" dirty="0" smtClean="0"/>
              <a:t>Folk-soul/ethnicity/nation</a:t>
            </a:r>
          </a:p>
          <a:p>
            <a:pPr marL="285750" indent="-285750">
              <a:buFont typeface="Arial" panose="020B0604020202020204" pitchFamily="34" charset="0"/>
              <a:buChar char="•"/>
            </a:pPr>
            <a:r>
              <a:rPr lang="en-US" sz="1600" dirty="0" smtClean="0"/>
              <a:t>Domestic </a:t>
            </a:r>
            <a:r>
              <a:rPr lang="en-US" sz="1600" dirty="0"/>
              <a:t>l</a:t>
            </a:r>
            <a:r>
              <a:rPr lang="en-US" sz="1600" dirty="0" smtClean="0"/>
              <a:t>ife: </a:t>
            </a:r>
            <a:r>
              <a:rPr lang="en-US" sz="1600" dirty="0"/>
              <a:t>w</a:t>
            </a:r>
            <a:r>
              <a:rPr lang="en-US" sz="1600" dirty="0" smtClean="0"/>
              <a:t>oman (the feminine), child</a:t>
            </a:r>
          </a:p>
          <a:p>
            <a:pPr marL="285750" indent="-285750">
              <a:buFont typeface="Arial" panose="020B0604020202020204" pitchFamily="34" charset="0"/>
              <a:buChar char="•"/>
            </a:pPr>
            <a:r>
              <a:rPr lang="en-US" sz="1600" dirty="0" smtClean="0"/>
              <a:t>Men (the masculine) as </a:t>
            </a:r>
            <a:r>
              <a:rPr lang="en-US" sz="1600" dirty="0" err="1" smtClean="0"/>
              <a:t>priestlike</a:t>
            </a:r>
            <a:r>
              <a:rPr lang="en-US" sz="1600" dirty="0" smtClean="0"/>
              <a:t>, disclosers of otherwise unutterable truths</a:t>
            </a:r>
          </a:p>
          <a:p>
            <a:pPr marL="285750" indent="-285750">
              <a:buFont typeface="Arial" panose="020B0604020202020204" pitchFamily="34" charset="0"/>
              <a:buChar char="•"/>
            </a:pPr>
            <a:r>
              <a:rPr lang="en-US" sz="1600" dirty="0" smtClean="0"/>
              <a:t>Preservation of the great artworks</a:t>
            </a:r>
          </a:p>
          <a:p>
            <a:pPr marL="285750" indent="-285750">
              <a:buFont typeface="Arial" panose="020B0604020202020204" pitchFamily="34" charset="0"/>
              <a:buChar char="•"/>
            </a:pPr>
            <a:r>
              <a:rPr lang="en-US" sz="1600" dirty="0" smtClean="0"/>
              <a:t>The pre-modern past (pre-Enlightenment)</a:t>
            </a:r>
          </a:p>
          <a:p>
            <a:pPr marL="285750" indent="-285750">
              <a:buFont typeface="Arial" panose="020B0604020202020204" pitchFamily="34" charset="0"/>
              <a:buChar char="•"/>
            </a:pPr>
            <a:r>
              <a:rPr lang="en-US" sz="1600" dirty="0" smtClean="0"/>
              <a:t>The macabre, grotesque</a:t>
            </a:r>
          </a:p>
        </p:txBody>
      </p:sp>
    </p:spTree>
    <p:extLst>
      <p:ext uri="{BB962C8B-B14F-4D97-AF65-F5344CB8AC3E}">
        <p14:creationId xmlns:p14="http://schemas.microsoft.com/office/powerpoint/2010/main" val="110339566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991" y="829290"/>
            <a:ext cx="3810000" cy="4797778"/>
          </a:xfrm>
          <a:prstGeom prst="rect">
            <a:avLst/>
          </a:prstGeom>
        </p:spPr>
      </p:pic>
      <p:sp>
        <p:nvSpPr>
          <p:cNvPr id="3" name="TextBox 2"/>
          <p:cNvSpPr txBox="1"/>
          <p:nvPr/>
        </p:nvSpPr>
        <p:spPr>
          <a:xfrm>
            <a:off x="878973" y="5816518"/>
            <a:ext cx="3616036" cy="646331"/>
          </a:xfrm>
          <a:prstGeom prst="rect">
            <a:avLst/>
          </a:prstGeom>
          <a:noFill/>
        </p:spPr>
        <p:txBody>
          <a:bodyPr wrap="square" rtlCol="0">
            <a:spAutoFit/>
          </a:bodyPr>
          <a:lstStyle/>
          <a:p>
            <a:r>
              <a:rPr lang="en-US" dirty="0" smtClean="0"/>
              <a:t>Moses Mendelssohn (1729–1786)</a:t>
            </a:r>
          </a:p>
          <a:p>
            <a:r>
              <a:rPr lang="en-US" dirty="0" smtClean="0"/>
              <a:t>Enlightenment Philosopher, Berlin</a:t>
            </a:r>
            <a:endParaRPr lang="en-US" dirty="0"/>
          </a:p>
        </p:txBody>
      </p:sp>
      <p:sp>
        <p:nvSpPr>
          <p:cNvPr id="4" name="TextBox 3"/>
          <p:cNvSpPr txBox="1"/>
          <p:nvPr/>
        </p:nvSpPr>
        <p:spPr>
          <a:xfrm>
            <a:off x="4909457" y="1348974"/>
            <a:ext cx="4114800"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One of the leading </a:t>
            </a:r>
            <a:r>
              <a:rPr lang="en-US" sz="1600" dirty="0" smtClean="0"/>
              <a:t>figures </a:t>
            </a:r>
            <a:r>
              <a:rPr lang="en-US" sz="1600" dirty="0" smtClean="0"/>
              <a:t>of the Prussian </a:t>
            </a:r>
            <a:r>
              <a:rPr lang="en-US" sz="1600" i="1" dirty="0" err="1" smtClean="0"/>
              <a:t>haskalah</a:t>
            </a:r>
            <a:r>
              <a:rPr lang="en-US" sz="1600" dirty="0" smtClean="0"/>
              <a:t>, 1770s, 1780s; advocated emancipation of the Jews and religious </a:t>
            </a:r>
            <a:r>
              <a:rPr lang="en-US" sz="1600" dirty="0"/>
              <a:t>toleration; bridge-builder</a:t>
            </a: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Studies in both Biblical Hebrew and current German philosophy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Translated portions of the Hebrew Bible into German, with commentary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Widely known, famous, influential: </a:t>
            </a:r>
          </a:p>
          <a:p>
            <a:r>
              <a:rPr lang="en-US" sz="1600" dirty="0" smtClean="0"/>
              <a:t>      friend of </a:t>
            </a:r>
            <a:r>
              <a:rPr lang="en-US" sz="1600" dirty="0" err="1" smtClean="0"/>
              <a:t>Gottholt</a:t>
            </a:r>
            <a:r>
              <a:rPr lang="en-US" sz="1600" dirty="0" smtClean="0"/>
              <a:t> Ephraim Lessing </a:t>
            </a:r>
          </a:p>
          <a:p>
            <a:r>
              <a:rPr lang="en-US" sz="1600" dirty="0"/>
              <a:t> </a:t>
            </a:r>
            <a:r>
              <a:rPr lang="en-US" sz="1600" dirty="0" smtClean="0"/>
              <a:t>      and an acquaintance of CPE Bach</a:t>
            </a:r>
          </a:p>
        </p:txBody>
      </p:sp>
    </p:spTree>
    <p:extLst>
      <p:ext uri="{BB962C8B-B14F-4D97-AF65-F5344CB8AC3E}">
        <p14:creationId xmlns:p14="http://schemas.microsoft.com/office/powerpoint/2010/main" val="27212435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991" y="829290"/>
            <a:ext cx="3810000" cy="4797778"/>
          </a:xfrm>
          <a:prstGeom prst="rect">
            <a:avLst/>
          </a:prstGeom>
        </p:spPr>
      </p:pic>
      <p:sp>
        <p:nvSpPr>
          <p:cNvPr id="3" name="TextBox 2"/>
          <p:cNvSpPr txBox="1"/>
          <p:nvPr/>
        </p:nvSpPr>
        <p:spPr>
          <a:xfrm>
            <a:off x="878973" y="5816518"/>
            <a:ext cx="3616036" cy="646331"/>
          </a:xfrm>
          <a:prstGeom prst="rect">
            <a:avLst/>
          </a:prstGeom>
          <a:noFill/>
        </p:spPr>
        <p:txBody>
          <a:bodyPr wrap="square" rtlCol="0">
            <a:spAutoFit/>
          </a:bodyPr>
          <a:lstStyle/>
          <a:p>
            <a:r>
              <a:rPr lang="en-US" dirty="0" smtClean="0"/>
              <a:t>Moses Mendelssohn (1729–1786)</a:t>
            </a:r>
          </a:p>
          <a:p>
            <a:r>
              <a:rPr lang="en-US" dirty="0" smtClean="0"/>
              <a:t>Enlightenment Philosopher, Berlin</a:t>
            </a:r>
            <a:endParaRPr lang="en-US" dirty="0"/>
          </a:p>
        </p:txBody>
      </p:sp>
      <p:sp>
        <p:nvSpPr>
          <p:cNvPr id="4" name="TextBox 3"/>
          <p:cNvSpPr txBox="1"/>
          <p:nvPr/>
        </p:nvSpPr>
        <p:spPr>
          <a:xfrm>
            <a:off x="4909457" y="1348974"/>
            <a:ext cx="4114800"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One of the leading </a:t>
            </a:r>
            <a:r>
              <a:rPr lang="en-US" sz="1600" dirty="0" smtClean="0"/>
              <a:t>figures </a:t>
            </a:r>
            <a:r>
              <a:rPr lang="en-US" sz="1600" dirty="0" smtClean="0"/>
              <a:t>of the Prussian </a:t>
            </a:r>
            <a:r>
              <a:rPr lang="en-US" sz="1600" i="1" dirty="0" err="1" smtClean="0"/>
              <a:t>haskalah</a:t>
            </a:r>
            <a:r>
              <a:rPr lang="en-US" sz="1600" dirty="0" smtClean="0"/>
              <a:t>, 1770s, 1780s; advocated emancipation of the Jews and religious </a:t>
            </a:r>
            <a:r>
              <a:rPr lang="en-US" sz="1600" dirty="0"/>
              <a:t>toleration; </a:t>
            </a:r>
            <a:r>
              <a:rPr lang="en-US" sz="1600" dirty="0" smtClean="0"/>
              <a:t>bridge-builder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Studies in both Biblical Hebrew and current German philosophy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Translated portions of the Hebrew Bible into German, with commentary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Widely known, famous, influential: </a:t>
            </a:r>
          </a:p>
          <a:p>
            <a:r>
              <a:rPr lang="en-US" sz="1600" dirty="0" smtClean="0"/>
              <a:t>      friend of </a:t>
            </a:r>
            <a:r>
              <a:rPr lang="en-US" sz="1600" dirty="0" err="1" smtClean="0"/>
              <a:t>Gottholt</a:t>
            </a:r>
            <a:r>
              <a:rPr lang="en-US" sz="1600" dirty="0" smtClean="0"/>
              <a:t> Ephraim Lessing </a:t>
            </a:r>
          </a:p>
          <a:p>
            <a:r>
              <a:rPr lang="en-US" sz="1600" dirty="0"/>
              <a:t> </a:t>
            </a:r>
            <a:r>
              <a:rPr lang="en-US" sz="1600" dirty="0" smtClean="0"/>
              <a:t>      and an acquaintance of CPE Bach</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Important treatise on aesthetics and the sublime—including comments on music</a:t>
            </a:r>
          </a:p>
        </p:txBody>
      </p:sp>
    </p:spTree>
    <p:extLst>
      <p:ext uri="{BB962C8B-B14F-4D97-AF65-F5344CB8AC3E}">
        <p14:creationId xmlns:p14="http://schemas.microsoft.com/office/powerpoint/2010/main" val="306709903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991" y="829290"/>
            <a:ext cx="3810000" cy="4797778"/>
          </a:xfrm>
          <a:prstGeom prst="rect">
            <a:avLst/>
          </a:prstGeom>
        </p:spPr>
      </p:pic>
      <p:sp>
        <p:nvSpPr>
          <p:cNvPr id="3" name="TextBox 2"/>
          <p:cNvSpPr txBox="1"/>
          <p:nvPr/>
        </p:nvSpPr>
        <p:spPr>
          <a:xfrm>
            <a:off x="878973" y="5816518"/>
            <a:ext cx="3616036" cy="646331"/>
          </a:xfrm>
          <a:prstGeom prst="rect">
            <a:avLst/>
          </a:prstGeom>
          <a:noFill/>
        </p:spPr>
        <p:txBody>
          <a:bodyPr wrap="square" rtlCol="0">
            <a:spAutoFit/>
          </a:bodyPr>
          <a:lstStyle/>
          <a:p>
            <a:r>
              <a:rPr lang="en-US" dirty="0" smtClean="0"/>
              <a:t>Moses Mendelssohn (1729–1786)</a:t>
            </a:r>
          </a:p>
          <a:p>
            <a:r>
              <a:rPr lang="en-US" dirty="0" smtClean="0"/>
              <a:t>Enlightenment Philosopher, Berlin</a:t>
            </a:r>
            <a:endParaRPr lang="en-US" dirty="0"/>
          </a:p>
        </p:txBody>
      </p:sp>
      <p:sp>
        <p:nvSpPr>
          <p:cNvPr id="5" name="TextBox 4"/>
          <p:cNvSpPr txBox="1"/>
          <p:nvPr/>
        </p:nvSpPr>
        <p:spPr>
          <a:xfrm>
            <a:off x="4800599" y="2209800"/>
            <a:ext cx="4315097"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Born in Dessau</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a:t>
            </a:r>
            <a:r>
              <a:rPr lang="en-US" sz="1600" dirty="0" smtClean="0"/>
              <a:t>ather’s last name was Mendel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Original name: Moses ben Mendel Dessau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Change of name to “Mendelssohn” to enhance the process of assimilation and acceptance</a:t>
            </a:r>
          </a:p>
        </p:txBody>
      </p:sp>
    </p:spTree>
    <p:extLst>
      <p:ext uri="{BB962C8B-B14F-4D97-AF65-F5344CB8AC3E}">
        <p14:creationId xmlns:p14="http://schemas.microsoft.com/office/powerpoint/2010/main" val="2852214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991" y="829290"/>
            <a:ext cx="3810000" cy="4797778"/>
          </a:xfrm>
          <a:prstGeom prst="rect">
            <a:avLst/>
          </a:prstGeom>
        </p:spPr>
      </p:pic>
      <p:sp>
        <p:nvSpPr>
          <p:cNvPr id="3" name="TextBox 2"/>
          <p:cNvSpPr txBox="1"/>
          <p:nvPr/>
        </p:nvSpPr>
        <p:spPr>
          <a:xfrm>
            <a:off x="878973" y="5816518"/>
            <a:ext cx="3616036" cy="646331"/>
          </a:xfrm>
          <a:prstGeom prst="rect">
            <a:avLst/>
          </a:prstGeom>
          <a:noFill/>
        </p:spPr>
        <p:txBody>
          <a:bodyPr wrap="square" rtlCol="0">
            <a:spAutoFit/>
          </a:bodyPr>
          <a:lstStyle/>
          <a:p>
            <a:r>
              <a:rPr lang="en-US" dirty="0" smtClean="0"/>
              <a:t>Moses Mendelssohn (1729–1786)</a:t>
            </a:r>
          </a:p>
          <a:p>
            <a:r>
              <a:rPr lang="en-US" dirty="0" smtClean="0"/>
              <a:t>Enlightenment Philosopher, Berlin</a:t>
            </a:r>
            <a:endParaRPr lang="en-US" dirty="0"/>
          </a:p>
        </p:txBody>
      </p:sp>
      <p:sp>
        <p:nvSpPr>
          <p:cNvPr id="5" name="TextBox 4"/>
          <p:cNvSpPr txBox="1"/>
          <p:nvPr/>
        </p:nvSpPr>
        <p:spPr>
          <a:xfrm>
            <a:off x="4800599" y="2209800"/>
            <a:ext cx="4315097"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Born in Dessau</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a:t>
            </a:r>
            <a:r>
              <a:rPr lang="en-US" sz="1600" dirty="0" smtClean="0"/>
              <a:t>ather’s last name was Mendel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Original name: Moses ben Mendel Dessau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Change of name to “Mendelssohn” to enhance the process of assimilation and acceptance</a:t>
            </a:r>
          </a:p>
        </p:txBody>
      </p:sp>
      <p:sp>
        <p:nvSpPr>
          <p:cNvPr id="4" name="Rounded Rectangle 3"/>
          <p:cNvSpPr/>
          <p:nvPr/>
        </p:nvSpPr>
        <p:spPr>
          <a:xfrm>
            <a:off x="6958147" y="3169007"/>
            <a:ext cx="1063955" cy="3899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741271" y="3643532"/>
            <a:ext cx="1280831" cy="3899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221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7336" y="202659"/>
            <a:ext cx="1375933" cy="1732656"/>
          </a:xfrm>
          <a:prstGeom prst="rect">
            <a:avLst/>
          </a:prstGeom>
        </p:spPr>
      </p:pic>
      <p:sp>
        <p:nvSpPr>
          <p:cNvPr id="3" name="TextBox 2"/>
          <p:cNvSpPr txBox="1"/>
          <p:nvPr/>
        </p:nvSpPr>
        <p:spPr>
          <a:xfrm>
            <a:off x="3019420" y="1956097"/>
            <a:ext cx="2473035" cy="276999"/>
          </a:xfrm>
          <a:prstGeom prst="rect">
            <a:avLst/>
          </a:prstGeom>
          <a:noFill/>
        </p:spPr>
        <p:txBody>
          <a:bodyPr wrap="square" rtlCol="0">
            <a:spAutoFit/>
          </a:bodyPr>
          <a:lstStyle/>
          <a:p>
            <a:r>
              <a:rPr lang="en-US" sz="1200" dirty="0" smtClean="0"/>
              <a:t>Moses Mendelssohn (1729–1786)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132" y="2315456"/>
            <a:ext cx="1214990" cy="14183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364" y="2315455"/>
            <a:ext cx="1186448" cy="1418345"/>
          </a:xfrm>
          <a:prstGeom prst="rect">
            <a:avLst/>
          </a:prstGeom>
        </p:spPr>
      </p:pic>
      <p:sp>
        <p:nvSpPr>
          <p:cNvPr id="6" name="TextBox 5"/>
          <p:cNvSpPr txBox="1"/>
          <p:nvPr/>
        </p:nvSpPr>
        <p:spPr>
          <a:xfrm>
            <a:off x="822511" y="3863300"/>
            <a:ext cx="2794825" cy="276999"/>
          </a:xfrm>
          <a:prstGeom prst="rect">
            <a:avLst/>
          </a:prstGeom>
          <a:noFill/>
        </p:spPr>
        <p:txBody>
          <a:bodyPr wrap="square" rtlCol="0">
            <a:spAutoFit/>
          </a:bodyPr>
          <a:lstStyle/>
          <a:p>
            <a:r>
              <a:rPr lang="en-US" sz="1200" dirty="0" smtClean="0"/>
              <a:t>Abraham  Mendelssohn (1776–1835)</a:t>
            </a:r>
          </a:p>
        </p:txBody>
      </p:sp>
      <p:sp>
        <p:nvSpPr>
          <p:cNvPr id="7" name="TextBox 6"/>
          <p:cNvSpPr txBox="1"/>
          <p:nvPr/>
        </p:nvSpPr>
        <p:spPr>
          <a:xfrm>
            <a:off x="5432079" y="3848344"/>
            <a:ext cx="2718382" cy="276999"/>
          </a:xfrm>
          <a:prstGeom prst="rect">
            <a:avLst/>
          </a:prstGeom>
          <a:noFill/>
        </p:spPr>
        <p:txBody>
          <a:bodyPr wrap="square" rtlCol="0">
            <a:spAutoFit/>
          </a:bodyPr>
          <a:lstStyle/>
          <a:p>
            <a:r>
              <a:rPr lang="en-US" sz="1200" dirty="0" smtClean="0"/>
              <a:t>Lea Salomon  Mendelssohn (1777–1842)</a:t>
            </a:r>
          </a:p>
        </p:txBody>
      </p:sp>
      <p:cxnSp>
        <p:nvCxnSpPr>
          <p:cNvPr id="9" name="Straight Connector 8"/>
          <p:cNvCxnSpPr/>
          <p:nvPr/>
        </p:nvCxnSpPr>
        <p:spPr>
          <a:xfrm>
            <a:off x="2774373" y="3219144"/>
            <a:ext cx="328699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57845" y="1295400"/>
            <a:ext cx="1042555" cy="9701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6200000">
            <a:off x="3880437" y="605401"/>
            <a:ext cx="751000" cy="7543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4532653"/>
            <a:ext cx="1575625" cy="1833188"/>
          </a:xfrm>
          <a:prstGeom prst="rect">
            <a:avLst/>
          </a:prstGeom>
        </p:spPr>
      </p:pic>
      <p:sp>
        <p:nvSpPr>
          <p:cNvPr id="18" name="TextBox 17"/>
          <p:cNvSpPr txBox="1"/>
          <p:nvPr/>
        </p:nvSpPr>
        <p:spPr>
          <a:xfrm>
            <a:off x="1316183" y="6365841"/>
            <a:ext cx="2473035" cy="276999"/>
          </a:xfrm>
          <a:prstGeom prst="rect">
            <a:avLst/>
          </a:prstGeom>
          <a:noFill/>
        </p:spPr>
        <p:txBody>
          <a:bodyPr wrap="square" rtlCol="0">
            <a:spAutoFit/>
          </a:bodyPr>
          <a:lstStyle/>
          <a:p>
            <a:r>
              <a:rPr lang="en-US" sz="1200" dirty="0" smtClean="0"/>
              <a:t>Fanny Mendelssohn (1805-1847)</a:t>
            </a:r>
          </a:p>
        </p:txBody>
      </p:sp>
      <p:sp>
        <p:nvSpPr>
          <p:cNvPr id="19" name="TextBox 18"/>
          <p:cNvSpPr txBox="1"/>
          <p:nvPr/>
        </p:nvSpPr>
        <p:spPr>
          <a:xfrm>
            <a:off x="4993269" y="6365841"/>
            <a:ext cx="2254543" cy="276999"/>
          </a:xfrm>
          <a:prstGeom prst="rect">
            <a:avLst/>
          </a:prstGeom>
          <a:noFill/>
        </p:spPr>
        <p:txBody>
          <a:bodyPr wrap="square" rtlCol="0">
            <a:spAutoFit/>
          </a:bodyPr>
          <a:lstStyle/>
          <a:p>
            <a:r>
              <a:rPr lang="en-US" sz="1200" dirty="0" smtClean="0"/>
              <a:t>Felix Mendelssohn (1809–1847)</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806"/>
            <a:ext cx="1295400" cy="1943099"/>
          </a:xfrm>
          <a:prstGeom prst="rect">
            <a:avLst/>
          </a:prstGeom>
        </p:spPr>
      </p:pic>
    </p:spTree>
    <p:extLst>
      <p:ext uri="{BB962C8B-B14F-4D97-AF65-F5344CB8AC3E}">
        <p14:creationId xmlns:p14="http://schemas.microsoft.com/office/powerpoint/2010/main" val="407787516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7336" y="202659"/>
            <a:ext cx="1375933" cy="1732656"/>
          </a:xfrm>
          <a:prstGeom prst="rect">
            <a:avLst/>
          </a:prstGeom>
        </p:spPr>
      </p:pic>
      <p:sp>
        <p:nvSpPr>
          <p:cNvPr id="3" name="TextBox 2"/>
          <p:cNvSpPr txBox="1"/>
          <p:nvPr/>
        </p:nvSpPr>
        <p:spPr>
          <a:xfrm>
            <a:off x="3019420" y="1956097"/>
            <a:ext cx="2473035" cy="276999"/>
          </a:xfrm>
          <a:prstGeom prst="rect">
            <a:avLst/>
          </a:prstGeom>
          <a:noFill/>
        </p:spPr>
        <p:txBody>
          <a:bodyPr wrap="square" rtlCol="0">
            <a:spAutoFit/>
          </a:bodyPr>
          <a:lstStyle/>
          <a:p>
            <a:r>
              <a:rPr lang="en-US" sz="1200" dirty="0" smtClean="0"/>
              <a:t>Moses Mendelssohn (1729–1786)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132" y="2315456"/>
            <a:ext cx="1214990" cy="14183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364" y="2315455"/>
            <a:ext cx="1186448" cy="1418345"/>
          </a:xfrm>
          <a:prstGeom prst="rect">
            <a:avLst/>
          </a:prstGeom>
        </p:spPr>
      </p:pic>
      <p:cxnSp>
        <p:nvCxnSpPr>
          <p:cNvPr id="9" name="Straight Connector 8"/>
          <p:cNvCxnSpPr/>
          <p:nvPr/>
        </p:nvCxnSpPr>
        <p:spPr>
          <a:xfrm>
            <a:off x="2774373" y="3219144"/>
            <a:ext cx="328699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57845" y="1295400"/>
            <a:ext cx="1042555" cy="9701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6200000">
            <a:off x="3880437" y="605401"/>
            <a:ext cx="751000" cy="7543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4532653"/>
            <a:ext cx="1575625" cy="1833188"/>
          </a:xfrm>
          <a:prstGeom prst="rect">
            <a:avLst/>
          </a:prstGeom>
        </p:spPr>
      </p:pic>
      <p:sp>
        <p:nvSpPr>
          <p:cNvPr id="18" name="TextBox 17"/>
          <p:cNvSpPr txBox="1"/>
          <p:nvPr/>
        </p:nvSpPr>
        <p:spPr>
          <a:xfrm>
            <a:off x="1316183" y="6365841"/>
            <a:ext cx="2473035" cy="276999"/>
          </a:xfrm>
          <a:prstGeom prst="rect">
            <a:avLst/>
          </a:prstGeom>
          <a:noFill/>
        </p:spPr>
        <p:txBody>
          <a:bodyPr wrap="square" rtlCol="0">
            <a:spAutoFit/>
          </a:bodyPr>
          <a:lstStyle/>
          <a:p>
            <a:r>
              <a:rPr lang="en-US" sz="1200" dirty="0" smtClean="0"/>
              <a:t>Fanny Mendelssohn (1805-1847)</a:t>
            </a:r>
          </a:p>
        </p:txBody>
      </p:sp>
      <p:sp>
        <p:nvSpPr>
          <p:cNvPr id="19" name="TextBox 18"/>
          <p:cNvSpPr txBox="1"/>
          <p:nvPr/>
        </p:nvSpPr>
        <p:spPr>
          <a:xfrm>
            <a:off x="4993269" y="6365841"/>
            <a:ext cx="2254543" cy="276999"/>
          </a:xfrm>
          <a:prstGeom prst="rect">
            <a:avLst/>
          </a:prstGeom>
          <a:noFill/>
        </p:spPr>
        <p:txBody>
          <a:bodyPr wrap="square" rtlCol="0">
            <a:spAutoFit/>
          </a:bodyPr>
          <a:lstStyle/>
          <a:p>
            <a:r>
              <a:rPr lang="en-US" sz="1200" dirty="0" smtClean="0"/>
              <a:t>Felix Mendelssohn (1809–1847)</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806"/>
            <a:ext cx="1295400" cy="1943099"/>
          </a:xfrm>
          <a:prstGeom prst="rect">
            <a:avLst/>
          </a:prstGeom>
        </p:spPr>
      </p:pic>
      <p:sp>
        <p:nvSpPr>
          <p:cNvPr id="10" name="Rounded Rectangle 9"/>
          <p:cNvSpPr/>
          <p:nvPr/>
        </p:nvSpPr>
        <p:spPr>
          <a:xfrm>
            <a:off x="228600" y="4458806"/>
            <a:ext cx="8686800" cy="232299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93968" y="5457956"/>
            <a:ext cx="1447800" cy="338554"/>
          </a:xfrm>
          <a:prstGeom prst="rect">
            <a:avLst/>
          </a:prstGeom>
          <a:noFill/>
        </p:spPr>
        <p:txBody>
          <a:bodyPr wrap="square" rtlCol="0">
            <a:spAutoFit/>
          </a:bodyPr>
          <a:lstStyle/>
          <a:p>
            <a:r>
              <a:rPr lang="en-US" sz="1600" dirty="0" smtClean="0">
                <a:solidFill>
                  <a:srgbClr val="C00000"/>
                </a:solidFill>
              </a:rPr>
              <a:t>Baptized, 1816</a:t>
            </a:r>
            <a:endParaRPr lang="en-US" sz="1600" dirty="0">
              <a:solidFill>
                <a:srgbClr val="C00000"/>
              </a:solidFill>
            </a:endParaRPr>
          </a:p>
        </p:txBody>
      </p:sp>
      <p:sp>
        <p:nvSpPr>
          <p:cNvPr id="20" name="TextBox 19"/>
          <p:cNvSpPr txBox="1"/>
          <p:nvPr/>
        </p:nvSpPr>
        <p:spPr>
          <a:xfrm>
            <a:off x="5432079" y="3848344"/>
            <a:ext cx="2718382" cy="276999"/>
          </a:xfrm>
          <a:prstGeom prst="rect">
            <a:avLst/>
          </a:prstGeom>
          <a:noFill/>
        </p:spPr>
        <p:txBody>
          <a:bodyPr wrap="square" rtlCol="0">
            <a:spAutoFit/>
          </a:bodyPr>
          <a:lstStyle/>
          <a:p>
            <a:r>
              <a:rPr lang="en-US" sz="1200" dirty="0" smtClean="0"/>
              <a:t>Lea Salomon  Mendelssohn (1777–1842)</a:t>
            </a:r>
          </a:p>
        </p:txBody>
      </p:sp>
      <p:sp>
        <p:nvSpPr>
          <p:cNvPr id="21" name="TextBox 20"/>
          <p:cNvSpPr txBox="1"/>
          <p:nvPr/>
        </p:nvSpPr>
        <p:spPr>
          <a:xfrm>
            <a:off x="822511" y="3863300"/>
            <a:ext cx="2794825" cy="276999"/>
          </a:xfrm>
          <a:prstGeom prst="rect">
            <a:avLst/>
          </a:prstGeom>
          <a:noFill/>
        </p:spPr>
        <p:txBody>
          <a:bodyPr wrap="square" rtlCol="0">
            <a:spAutoFit/>
          </a:bodyPr>
          <a:lstStyle/>
          <a:p>
            <a:r>
              <a:rPr lang="en-US" sz="1200" dirty="0" smtClean="0"/>
              <a:t>Abraham  Mendelssohn (1776–1835)</a:t>
            </a:r>
          </a:p>
        </p:txBody>
      </p:sp>
    </p:spTree>
    <p:extLst>
      <p:ext uri="{BB962C8B-B14F-4D97-AF65-F5344CB8AC3E}">
        <p14:creationId xmlns:p14="http://schemas.microsoft.com/office/powerpoint/2010/main" val="139974788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7336" y="202659"/>
            <a:ext cx="1375933" cy="1732656"/>
          </a:xfrm>
          <a:prstGeom prst="rect">
            <a:avLst/>
          </a:prstGeom>
        </p:spPr>
      </p:pic>
      <p:sp>
        <p:nvSpPr>
          <p:cNvPr id="3" name="TextBox 2"/>
          <p:cNvSpPr txBox="1"/>
          <p:nvPr/>
        </p:nvSpPr>
        <p:spPr>
          <a:xfrm>
            <a:off x="3019420" y="1956097"/>
            <a:ext cx="2473035" cy="276999"/>
          </a:xfrm>
          <a:prstGeom prst="rect">
            <a:avLst/>
          </a:prstGeom>
          <a:noFill/>
        </p:spPr>
        <p:txBody>
          <a:bodyPr wrap="square" rtlCol="0">
            <a:spAutoFit/>
          </a:bodyPr>
          <a:lstStyle/>
          <a:p>
            <a:r>
              <a:rPr lang="en-US" sz="1200" dirty="0" smtClean="0"/>
              <a:t>Moses Mendelssohn (1729–1786)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132" y="2315456"/>
            <a:ext cx="1214990" cy="14183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364" y="2315455"/>
            <a:ext cx="1186448" cy="1418345"/>
          </a:xfrm>
          <a:prstGeom prst="rect">
            <a:avLst/>
          </a:prstGeom>
        </p:spPr>
      </p:pic>
      <p:sp>
        <p:nvSpPr>
          <p:cNvPr id="6" name="TextBox 5"/>
          <p:cNvSpPr txBox="1"/>
          <p:nvPr/>
        </p:nvSpPr>
        <p:spPr>
          <a:xfrm>
            <a:off x="533400" y="3863302"/>
            <a:ext cx="3248891" cy="276999"/>
          </a:xfrm>
          <a:prstGeom prst="rect">
            <a:avLst/>
          </a:prstGeom>
          <a:noFill/>
        </p:spPr>
        <p:txBody>
          <a:bodyPr wrap="square" rtlCol="0">
            <a:spAutoFit/>
          </a:bodyPr>
          <a:lstStyle/>
          <a:p>
            <a:r>
              <a:rPr lang="en-US" sz="1200" dirty="0" smtClean="0"/>
              <a:t>Abraham  Mendelssohn </a:t>
            </a:r>
            <a:r>
              <a:rPr lang="en-US" sz="1200" u="sng" dirty="0" err="1" smtClean="0">
                <a:solidFill>
                  <a:srgbClr val="C00000"/>
                </a:solidFill>
              </a:rPr>
              <a:t>Bartholdy</a:t>
            </a:r>
            <a:r>
              <a:rPr lang="en-US" sz="1200" dirty="0">
                <a:solidFill>
                  <a:srgbClr val="C00000"/>
                </a:solidFill>
              </a:rPr>
              <a:t> </a:t>
            </a:r>
            <a:r>
              <a:rPr lang="en-US" sz="1200" dirty="0" smtClean="0"/>
              <a:t>(1776–1835)</a:t>
            </a:r>
          </a:p>
        </p:txBody>
      </p:sp>
      <p:sp>
        <p:nvSpPr>
          <p:cNvPr id="7" name="TextBox 6"/>
          <p:cNvSpPr txBox="1"/>
          <p:nvPr/>
        </p:nvSpPr>
        <p:spPr>
          <a:xfrm>
            <a:off x="5432079" y="3848344"/>
            <a:ext cx="2718382" cy="276999"/>
          </a:xfrm>
          <a:prstGeom prst="rect">
            <a:avLst/>
          </a:prstGeom>
          <a:noFill/>
        </p:spPr>
        <p:txBody>
          <a:bodyPr wrap="square" rtlCol="0">
            <a:spAutoFit/>
          </a:bodyPr>
          <a:lstStyle/>
          <a:p>
            <a:r>
              <a:rPr lang="en-US" sz="1200" dirty="0" smtClean="0"/>
              <a:t>Lea Salomon </a:t>
            </a:r>
            <a:r>
              <a:rPr lang="en-US" sz="1200" u="sng" dirty="0" err="1" smtClean="0">
                <a:solidFill>
                  <a:srgbClr val="C00000"/>
                </a:solidFill>
              </a:rPr>
              <a:t>Bartholdy</a:t>
            </a:r>
            <a:r>
              <a:rPr lang="en-US" sz="1200" dirty="0" smtClean="0">
                <a:solidFill>
                  <a:srgbClr val="C00000"/>
                </a:solidFill>
              </a:rPr>
              <a:t> </a:t>
            </a:r>
            <a:r>
              <a:rPr lang="en-US" sz="1200" dirty="0" smtClean="0"/>
              <a:t>(1777–1842)</a:t>
            </a:r>
          </a:p>
        </p:txBody>
      </p:sp>
      <p:cxnSp>
        <p:nvCxnSpPr>
          <p:cNvPr id="9" name="Straight Connector 8"/>
          <p:cNvCxnSpPr/>
          <p:nvPr/>
        </p:nvCxnSpPr>
        <p:spPr>
          <a:xfrm>
            <a:off x="2774373" y="3219144"/>
            <a:ext cx="328699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57845" y="1295400"/>
            <a:ext cx="1042555" cy="9701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6200000">
            <a:off x="3880437" y="605401"/>
            <a:ext cx="751000" cy="7543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4532653"/>
            <a:ext cx="1575625" cy="1833188"/>
          </a:xfrm>
          <a:prstGeom prst="rect">
            <a:avLst/>
          </a:prstGeom>
        </p:spPr>
      </p:pic>
      <p:sp>
        <p:nvSpPr>
          <p:cNvPr id="18" name="TextBox 17"/>
          <p:cNvSpPr txBox="1"/>
          <p:nvPr/>
        </p:nvSpPr>
        <p:spPr>
          <a:xfrm>
            <a:off x="1316183" y="6365841"/>
            <a:ext cx="2473035" cy="276999"/>
          </a:xfrm>
          <a:prstGeom prst="rect">
            <a:avLst/>
          </a:prstGeom>
          <a:noFill/>
        </p:spPr>
        <p:txBody>
          <a:bodyPr wrap="square" rtlCol="0">
            <a:spAutoFit/>
          </a:bodyPr>
          <a:lstStyle/>
          <a:p>
            <a:r>
              <a:rPr lang="en-US" sz="1200" dirty="0" smtClean="0"/>
              <a:t>Fanny Mendelssohn (1805-1847)</a:t>
            </a:r>
          </a:p>
        </p:txBody>
      </p:sp>
      <p:sp>
        <p:nvSpPr>
          <p:cNvPr id="19" name="TextBox 18"/>
          <p:cNvSpPr txBox="1"/>
          <p:nvPr/>
        </p:nvSpPr>
        <p:spPr>
          <a:xfrm>
            <a:off x="4993269" y="6365841"/>
            <a:ext cx="2254543" cy="276999"/>
          </a:xfrm>
          <a:prstGeom prst="rect">
            <a:avLst/>
          </a:prstGeom>
          <a:noFill/>
        </p:spPr>
        <p:txBody>
          <a:bodyPr wrap="square" rtlCol="0">
            <a:spAutoFit/>
          </a:bodyPr>
          <a:lstStyle/>
          <a:p>
            <a:r>
              <a:rPr lang="en-US" sz="1200" dirty="0" smtClean="0"/>
              <a:t>Felix Mendelssohn (1809–1847)</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806"/>
            <a:ext cx="1295400" cy="1943099"/>
          </a:xfrm>
          <a:prstGeom prst="rect">
            <a:avLst/>
          </a:prstGeom>
        </p:spPr>
      </p:pic>
      <p:sp>
        <p:nvSpPr>
          <p:cNvPr id="10" name="Rounded Rectangle 9"/>
          <p:cNvSpPr/>
          <p:nvPr/>
        </p:nvSpPr>
        <p:spPr>
          <a:xfrm>
            <a:off x="228600" y="4458806"/>
            <a:ext cx="8686800" cy="232299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93968" y="5457956"/>
            <a:ext cx="1447800" cy="338554"/>
          </a:xfrm>
          <a:prstGeom prst="rect">
            <a:avLst/>
          </a:prstGeom>
          <a:noFill/>
        </p:spPr>
        <p:txBody>
          <a:bodyPr wrap="square" rtlCol="0">
            <a:spAutoFit/>
          </a:bodyPr>
          <a:lstStyle/>
          <a:p>
            <a:r>
              <a:rPr lang="en-US" sz="1600" dirty="0" smtClean="0">
                <a:solidFill>
                  <a:srgbClr val="C00000"/>
                </a:solidFill>
              </a:rPr>
              <a:t>Baptized, 1816</a:t>
            </a:r>
            <a:endParaRPr lang="en-US" sz="1600" dirty="0">
              <a:solidFill>
                <a:srgbClr val="C00000"/>
              </a:solidFill>
            </a:endParaRPr>
          </a:p>
        </p:txBody>
      </p:sp>
      <p:sp>
        <p:nvSpPr>
          <p:cNvPr id="20" name="Rounded Rectangle 19"/>
          <p:cNvSpPr/>
          <p:nvPr/>
        </p:nvSpPr>
        <p:spPr>
          <a:xfrm>
            <a:off x="302636" y="2265523"/>
            <a:ext cx="8305800" cy="20116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17336" y="2686073"/>
            <a:ext cx="1676400" cy="338554"/>
          </a:xfrm>
          <a:prstGeom prst="rect">
            <a:avLst/>
          </a:prstGeom>
          <a:noFill/>
        </p:spPr>
        <p:txBody>
          <a:bodyPr wrap="square" rtlCol="0">
            <a:spAutoFit/>
          </a:bodyPr>
          <a:lstStyle/>
          <a:p>
            <a:r>
              <a:rPr lang="en-US" sz="1600" dirty="0" smtClean="0">
                <a:solidFill>
                  <a:srgbClr val="C00000"/>
                </a:solidFill>
              </a:rPr>
              <a:t>Converted, 1822</a:t>
            </a:r>
            <a:endParaRPr lang="en-US" sz="1600" dirty="0">
              <a:solidFill>
                <a:srgbClr val="C00000"/>
              </a:solidFill>
            </a:endParaRPr>
          </a:p>
        </p:txBody>
      </p:sp>
    </p:spTree>
    <p:extLst>
      <p:ext uri="{BB962C8B-B14F-4D97-AF65-F5344CB8AC3E}">
        <p14:creationId xmlns:p14="http://schemas.microsoft.com/office/powerpoint/2010/main" val="105049097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296" y="1653489"/>
            <a:ext cx="2286000" cy="281353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491" y="1387827"/>
            <a:ext cx="1575625" cy="1833188"/>
          </a:xfrm>
          <a:prstGeom prst="rect">
            <a:avLst/>
          </a:prstGeom>
        </p:spPr>
      </p:pic>
      <p:sp>
        <p:nvSpPr>
          <p:cNvPr id="4" name="TextBox 3"/>
          <p:cNvSpPr txBox="1"/>
          <p:nvPr/>
        </p:nvSpPr>
        <p:spPr>
          <a:xfrm>
            <a:off x="3860074" y="3221015"/>
            <a:ext cx="2473035" cy="276999"/>
          </a:xfrm>
          <a:prstGeom prst="rect">
            <a:avLst/>
          </a:prstGeom>
          <a:noFill/>
        </p:spPr>
        <p:txBody>
          <a:bodyPr wrap="square" rtlCol="0">
            <a:spAutoFit/>
          </a:bodyPr>
          <a:lstStyle/>
          <a:p>
            <a:r>
              <a:rPr lang="en-US" sz="1200" dirty="0" smtClean="0"/>
              <a:t>Fanny Mendelssohn (1805-1847)</a:t>
            </a:r>
          </a:p>
        </p:txBody>
      </p:sp>
      <p:sp>
        <p:nvSpPr>
          <p:cNvPr id="5" name="TextBox 4"/>
          <p:cNvSpPr txBox="1"/>
          <p:nvPr/>
        </p:nvSpPr>
        <p:spPr>
          <a:xfrm>
            <a:off x="4043732" y="5642899"/>
            <a:ext cx="2254543" cy="276999"/>
          </a:xfrm>
          <a:prstGeom prst="rect">
            <a:avLst/>
          </a:prstGeom>
          <a:noFill/>
        </p:spPr>
        <p:txBody>
          <a:bodyPr wrap="square" rtlCol="0">
            <a:spAutoFit/>
          </a:bodyPr>
          <a:lstStyle/>
          <a:p>
            <a:r>
              <a:rPr lang="en-US" sz="1200" dirty="0" smtClean="0"/>
              <a:t>Felix Mendelssohn (1809–1847)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4463" y="3735864"/>
            <a:ext cx="1295400" cy="1943099"/>
          </a:xfrm>
          <a:prstGeom prst="rect">
            <a:avLst/>
          </a:prstGeom>
        </p:spPr>
      </p:pic>
      <p:sp>
        <p:nvSpPr>
          <p:cNvPr id="7" name="TextBox 6"/>
          <p:cNvSpPr txBox="1"/>
          <p:nvPr/>
        </p:nvSpPr>
        <p:spPr>
          <a:xfrm>
            <a:off x="5791496" y="4701489"/>
            <a:ext cx="3453540" cy="369332"/>
          </a:xfrm>
          <a:prstGeom prst="rect">
            <a:avLst/>
          </a:prstGeom>
          <a:noFill/>
        </p:spPr>
        <p:txBody>
          <a:bodyPr wrap="square" rtlCol="0">
            <a:spAutoFit/>
          </a:bodyPr>
          <a:lstStyle/>
          <a:p>
            <a:r>
              <a:rPr lang="en-US" dirty="0" smtClean="0"/>
              <a:t>Carl Friedrich </a:t>
            </a:r>
            <a:r>
              <a:rPr lang="en-US" dirty="0" err="1" smtClean="0"/>
              <a:t>Zelter</a:t>
            </a:r>
            <a:r>
              <a:rPr lang="en-US" dirty="0" smtClean="0"/>
              <a:t> (1758-1832) </a:t>
            </a:r>
            <a:endParaRPr lang="en-US" dirty="0"/>
          </a:p>
        </p:txBody>
      </p:sp>
      <p:sp>
        <p:nvSpPr>
          <p:cNvPr id="8" name="TextBox 7"/>
          <p:cNvSpPr txBox="1"/>
          <p:nvPr/>
        </p:nvSpPr>
        <p:spPr>
          <a:xfrm>
            <a:off x="457200" y="2472154"/>
            <a:ext cx="3505200" cy="338554"/>
          </a:xfrm>
          <a:prstGeom prst="rect">
            <a:avLst/>
          </a:prstGeom>
          <a:noFill/>
        </p:spPr>
        <p:txBody>
          <a:bodyPr wrap="square" rtlCol="0">
            <a:spAutoFit/>
          </a:bodyPr>
          <a:lstStyle/>
          <a:p>
            <a:r>
              <a:rPr lang="en-US" sz="1600" dirty="0" smtClean="0"/>
              <a:t>By 1819 : Music-Theoretical Instruction</a:t>
            </a:r>
            <a:endParaRPr lang="en-US" sz="1600" dirty="0"/>
          </a:p>
        </p:txBody>
      </p:sp>
      <p:sp>
        <p:nvSpPr>
          <p:cNvPr id="9" name="TextBox 8"/>
          <p:cNvSpPr txBox="1"/>
          <p:nvPr/>
        </p:nvSpPr>
        <p:spPr>
          <a:xfrm>
            <a:off x="990600" y="3060258"/>
            <a:ext cx="1880948"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Harmony</a:t>
            </a:r>
          </a:p>
          <a:p>
            <a:pPr marL="285750" indent="-285750">
              <a:buFont typeface="Arial" panose="020B0604020202020204" pitchFamily="34" charset="0"/>
              <a:buChar char="•"/>
            </a:pPr>
            <a:r>
              <a:rPr lang="en-US" sz="1600" dirty="0" smtClean="0"/>
              <a:t>Counterpoint</a:t>
            </a:r>
          </a:p>
          <a:p>
            <a:pPr marL="285750" indent="-285750">
              <a:buFont typeface="Arial" panose="020B0604020202020204" pitchFamily="34" charset="0"/>
              <a:buChar char="•"/>
            </a:pPr>
            <a:r>
              <a:rPr lang="en-US" sz="1600" dirty="0" smtClean="0"/>
              <a:t>Chorale</a:t>
            </a:r>
          </a:p>
          <a:p>
            <a:pPr marL="285750" indent="-285750">
              <a:buFont typeface="Arial" panose="020B0604020202020204" pitchFamily="34" charset="0"/>
              <a:buChar char="•"/>
            </a:pPr>
            <a:r>
              <a:rPr lang="en-US" sz="1600" dirty="0" smtClean="0"/>
              <a:t>Fugue</a:t>
            </a:r>
          </a:p>
        </p:txBody>
      </p:sp>
    </p:spTree>
    <p:extLst>
      <p:ext uri="{BB962C8B-B14F-4D97-AF65-F5344CB8AC3E}">
        <p14:creationId xmlns:p14="http://schemas.microsoft.com/office/powerpoint/2010/main" val="79757254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7336" y="202659"/>
            <a:ext cx="1375933" cy="1732656"/>
          </a:xfrm>
          <a:prstGeom prst="rect">
            <a:avLst/>
          </a:prstGeom>
        </p:spPr>
      </p:pic>
      <p:sp>
        <p:nvSpPr>
          <p:cNvPr id="3" name="TextBox 2"/>
          <p:cNvSpPr txBox="1"/>
          <p:nvPr/>
        </p:nvSpPr>
        <p:spPr>
          <a:xfrm>
            <a:off x="3019420" y="1956097"/>
            <a:ext cx="2473035" cy="276999"/>
          </a:xfrm>
          <a:prstGeom prst="rect">
            <a:avLst/>
          </a:prstGeom>
          <a:noFill/>
        </p:spPr>
        <p:txBody>
          <a:bodyPr wrap="square" rtlCol="0">
            <a:spAutoFit/>
          </a:bodyPr>
          <a:lstStyle/>
          <a:p>
            <a:r>
              <a:rPr lang="en-US" sz="1200" dirty="0" smtClean="0"/>
              <a:t>Moses Mendelssohn (1729–1786)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132" y="2315456"/>
            <a:ext cx="1214990" cy="14183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364" y="2315455"/>
            <a:ext cx="1186448" cy="1418345"/>
          </a:xfrm>
          <a:prstGeom prst="rect">
            <a:avLst/>
          </a:prstGeom>
        </p:spPr>
      </p:pic>
      <p:sp>
        <p:nvSpPr>
          <p:cNvPr id="6" name="TextBox 5"/>
          <p:cNvSpPr txBox="1"/>
          <p:nvPr/>
        </p:nvSpPr>
        <p:spPr>
          <a:xfrm>
            <a:off x="533400" y="3863302"/>
            <a:ext cx="3248891" cy="276999"/>
          </a:xfrm>
          <a:prstGeom prst="rect">
            <a:avLst/>
          </a:prstGeom>
          <a:noFill/>
        </p:spPr>
        <p:txBody>
          <a:bodyPr wrap="square" rtlCol="0">
            <a:spAutoFit/>
          </a:bodyPr>
          <a:lstStyle/>
          <a:p>
            <a:r>
              <a:rPr lang="en-US" sz="1200" dirty="0" smtClean="0"/>
              <a:t>Abraham  Mendelssohn </a:t>
            </a:r>
            <a:r>
              <a:rPr lang="en-US" sz="1200" dirty="0" err="1" smtClean="0"/>
              <a:t>Bartholdy</a:t>
            </a:r>
            <a:r>
              <a:rPr lang="en-US" sz="1200" dirty="0"/>
              <a:t> </a:t>
            </a:r>
            <a:r>
              <a:rPr lang="en-US" sz="1200" dirty="0" smtClean="0"/>
              <a:t>(1776–1835)</a:t>
            </a:r>
          </a:p>
        </p:txBody>
      </p:sp>
      <p:sp>
        <p:nvSpPr>
          <p:cNvPr id="7" name="TextBox 6"/>
          <p:cNvSpPr txBox="1"/>
          <p:nvPr/>
        </p:nvSpPr>
        <p:spPr>
          <a:xfrm>
            <a:off x="5432079" y="3848344"/>
            <a:ext cx="2718382" cy="276999"/>
          </a:xfrm>
          <a:prstGeom prst="rect">
            <a:avLst/>
          </a:prstGeom>
          <a:noFill/>
        </p:spPr>
        <p:txBody>
          <a:bodyPr wrap="square" rtlCol="0">
            <a:spAutoFit/>
          </a:bodyPr>
          <a:lstStyle/>
          <a:p>
            <a:r>
              <a:rPr lang="en-US" sz="1200" dirty="0" smtClean="0"/>
              <a:t>Lea Salomon </a:t>
            </a:r>
            <a:r>
              <a:rPr lang="en-US" sz="1200" dirty="0" err="1" smtClean="0"/>
              <a:t>Bartholdy</a:t>
            </a:r>
            <a:r>
              <a:rPr lang="en-US" sz="1200" dirty="0" smtClean="0"/>
              <a:t> (1777–1842)</a:t>
            </a:r>
          </a:p>
        </p:txBody>
      </p:sp>
      <p:cxnSp>
        <p:nvCxnSpPr>
          <p:cNvPr id="9" name="Straight Connector 8"/>
          <p:cNvCxnSpPr/>
          <p:nvPr/>
        </p:nvCxnSpPr>
        <p:spPr>
          <a:xfrm>
            <a:off x="2774373" y="3219144"/>
            <a:ext cx="328699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57845" y="1295400"/>
            <a:ext cx="1042555" cy="9701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6200000">
            <a:off x="3880437" y="605401"/>
            <a:ext cx="751000" cy="7543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4532653"/>
            <a:ext cx="1575625" cy="1833188"/>
          </a:xfrm>
          <a:prstGeom prst="rect">
            <a:avLst/>
          </a:prstGeom>
        </p:spPr>
      </p:pic>
      <p:sp>
        <p:nvSpPr>
          <p:cNvPr id="18" name="TextBox 17"/>
          <p:cNvSpPr txBox="1"/>
          <p:nvPr/>
        </p:nvSpPr>
        <p:spPr>
          <a:xfrm>
            <a:off x="1316183" y="6365841"/>
            <a:ext cx="2473035" cy="276999"/>
          </a:xfrm>
          <a:prstGeom prst="rect">
            <a:avLst/>
          </a:prstGeom>
          <a:noFill/>
        </p:spPr>
        <p:txBody>
          <a:bodyPr wrap="square" rtlCol="0">
            <a:spAutoFit/>
          </a:bodyPr>
          <a:lstStyle/>
          <a:p>
            <a:r>
              <a:rPr lang="en-US" sz="1200" dirty="0" smtClean="0"/>
              <a:t>Fanny Mendelssohn (1805-1847)</a:t>
            </a:r>
          </a:p>
        </p:txBody>
      </p:sp>
      <p:sp>
        <p:nvSpPr>
          <p:cNvPr id="19" name="TextBox 18"/>
          <p:cNvSpPr txBox="1"/>
          <p:nvPr/>
        </p:nvSpPr>
        <p:spPr>
          <a:xfrm>
            <a:off x="4993269" y="6365841"/>
            <a:ext cx="2254543" cy="276999"/>
          </a:xfrm>
          <a:prstGeom prst="rect">
            <a:avLst/>
          </a:prstGeom>
          <a:noFill/>
        </p:spPr>
        <p:txBody>
          <a:bodyPr wrap="square" rtlCol="0">
            <a:spAutoFit/>
          </a:bodyPr>
          <a:lstStyle/>
          <a:p>
            <a:r>
              <a:rPr lang="en-US" sz="1200" dirty="0" smtClean="0"/>
              <a:t>Felix Mendelssohn (1809–1847)</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806"/>
            <a:ext cx="1295400" cy="1943099"/>
          </a:xfrm>
          <a:prstGeom prst="rect">
            <a:avLst/>
          </a:prstGeom>
        </p:spPr>
      </p:pic>
      <p:cxnSp>
        <p:nvCxnSpPr>
          <p:cNvPr id="11" name="Straight Connector 10"/>
          <p:cNvCxnSpPr/>
          <p:nvPr/>
        </p:nvCxnSpPr>
        <p:spPr>
          <a:xfrm>
            <a:off x="2552700" y="3276600"/>
            <a:ext cx="3086100" cy="13716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54588" y="5029200"/>
            <a:ext cx="1666930" cy="646331"/>
          </a:xfrm>
          <a:prstGeom prst="rect">
            <a:avLst/>
          </a:prstGeom>
          <a:noFill/>
        </p:spPr>
        <p:txBody>
          <a:bodyPr wrap="square" rtlCol="0">
            <a:spAutoFit/>
          </a:bodyPr>
          <a:lstStyle/>
          <a:p>
            <a:r>
              <a:rPr lang="en-US" sz="1200" dirty="0" smtClean="0">
                <a:solidFill>
                  <a:srgbClr val="FF0000"/>
                </a:solidFill>
              </a:rPr>
              <a:t>Advice, 1820:</a:t>
            </a:r>
          </a:p>
          <a:p>
            <a:r>
              <a:rPr lang="en-US" sz="1200" dirty="0" smtClean="0">
                <a:solidFill>
                  <a:srgbClr val="FF0000"/>
                </a:solidFill>
              </a:rPr>
              <a:t>Music as a possible “profession”</a:t>
            </a:r>
            <a:endParaRPr lang="en-US" sz="1200" dirty="0">
              <a:solidFill>
                <a:srgbClr val="FF0000"/>
              </a:solidFill>
            </a:endParaRPr>
          </a:p>
        </p:txBody>
      </p:sp>
    </p:spTree>
    <p:extLst>
      <p:ext uri="{BB962C8B-B14F-4D97-AF65-F5344CB8AC3E}">
        <p14:creationId xmlns:p14="http://schemas.microsoft.com/office/powerpoint/2010/main" val="57951661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7336" y="202659"/>
            <a:ext cx="1375933" cy="1732656"/>
          </a:xfrm>
          <a:prstGeom prst="rect">
            <a:avLst/>
          </a:prstGeom>
        </p:spPr>
      </p:pic>
      <p:sp>
        <p:nvSpPr>
          <p:cNvPr id="3" name="TextBox 2"/>
          <p:cNvSpPr txBox="1"/>
          <p:nvPr/>
        </p:nvSpPr>
        <p:spPr>
          <a:xfrm>
            <a:off x="3019420" y="1956097"/>
            <a:ext cx="2473035" cy="276999"/>
          </a:xfrm>
          <a:prstGeom prst="rect">
            <a:avLst/>
          </a:prstGeom>
          <a:noFill/>
        </p:spPr>
        <p:txBody>
          <a:bodyPr wrap="square" rtlCol="0">
            <a:spAutoFit/>
          </a:bodyPr>
          <a:lstStyle/>
          <a:p>
            <a:r>
              <a:rPr lang="en-US" sz="1200" dirty="0" smtClean="0"/>
              <a:t>Moses Mendelssohn (1729–1786)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132" y="2315456"/>
            <a:ext cx="1214990" cy="14183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364" y="2315455"/>
            <a:ext cx="1186448" cy="1418345"/>
          </a:xfrm>
          <a:prstGeom prst="rect">
            <a:avLst/>
          </a:prstGeom>
        </p:spPr>
      </p:pic>
      <p:sp>
        <p:nvSpPr>
          <p:cNvPr id="6" name="TextBox 5"/>
          <p:cNvSpPr txBox="1"/>
          <p:nvPr/>
        </p:nvSpPr>
        <p:spPr>
          <a:xfrm>
            <a:off x="533400" y="3863302"/>
            <a:ext cx="3248891" cy="276999"/>
          </a:xfrm>
          <a:prstGeom prst="rect">
            <a:avLst/>
          </a:prstGeom>
          <a:noFill/>
        </p:spPr>
        <p:txBody>
          <a:bodyPr wrap="square" rtlCol="0">
            <a:spAutoFit/>
          </a:bodyPr>
          <a:lstStyle/>
          <a:p>
            <a:r>
              <a:rPr lang="en-US" sz="1200" dirty="0" smtClean="0"/>
              <a:t>Abraham  Mendelssohn </a:t>
            </a:r>
            <a:r>
              <a:rPr lang="en-US" sz="1200" dirty="0" err="1" smtClean="0"/>
              <a:t>Bartholdy</a:t>
            </a:r>
            <a:r>
              <a:rPr lang="en-US" sz="1200" dirty="0"/>
              <a:t> </a:t>
            </a:r>
            <a:r>
              <a:rPr lang="en-US" sz="1200" dirty="0" smtClean="0"/>
              <a:t>(1776–1835)</a:t>
            </a:r>
          </a:p>
        </p:txBody>
      </p:sp>
      <p:sp>
        <p:nvSpPr>
          <p:cNvPr id="7" name="TextBox 6"/>
          <p:cNvSpPr txBox="1"/>
          <p:nvPr/>
        </p:nvSpPr>
        <p:spPr>
          <a:xfrm>
            <a:off x="5432079" y="3848344"/>
            <a:ext cx="2718382" cy="276999"/>
          </a:xfrm>
          <a:prstGeom prst="rect">
            <a:avLst/>
          </a:prstGeom>
          <a:noFill/>
        </p:spPr>
        <p:txBody>
          <a:bodyPr wrap="square" rtlCol="0">
            <a:spAutoFit/>
          </a:bodyPr>
          <a:lstStyle/>
          <a:p>
            <a:r>
              <a:rPr lang="en-US" sz="1200" dirty="0" smtClean="0"/>
              <a:t>Lea Salomon </a:t>
            </a:r>
            <a:r>
              <a:rPr lang="en-US" sz="1200" dirty="0" err="1" smtClean="0"/>
              <a:t>Bartholdy</a:t>
            </a:r>
            <a:r>
              <a:rPr lang="en-US" sz="1200" dirty="0" smtClean="0"/>
              <a:t> (1777–1842)</a:t>
            </a:r>
          </a:p>
        </p:txBody>
      </p:sp>
      <p:cxnSp>
        <p:nvCxnSpPr>
          <p:cNvPr id="9" name="Straight Connector 8"/>
          <p:cNvCxnSpPr/>
          <p:nvPr/>
        </p:nvCxnSpPr>
        <p:spPr>
          <a:xfrm>
            <a:off x="2774373" y="3219144"/>
            <a:ext cx="328699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57845" y="1295400"/>
            <a:ext cx="1042555" cy="9701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6200000">
            <a:off x="3880437" y="605401"/>
            <a:ext cx="751000" cy="7543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4532653"/>
            <a:ext cx="1575625" cy="1833188"/>
          </a:xfrm>
          <a:prstGeom prst="rect">
            <a:avLst/>
          </a:prstGeom>
        </p:spPr>
      </p:pic>
      <p:sp>
        <p:nvSpPr>
          <p:cNvPr id="18" name="TextBox 17"/>
          <p:cNvSpPr txBox="1"/>
          <p:nvPr/>
        </p:nvSpPr>
        <p:spPr>
          <a:xfrm>
            <a:off x="1316183" y="6365841"/>
            <a:ext cx="2473035" cy="276999"/>
          </a:xfrm>
          <a:prstGeom prst="rect">
            <a:avLst/>
          </a:prstGeom>
          <a:noFill/>
        </p:spPr>
        <p:txBody>
          <a:bodyPr wrap="square" rtlCol="0">
            <a:spAutoFit/>
          </a:bodyPr>
          <a:lstStyle/>
          <a:p>
            <a:r>
              <a:rPr lang="en-US" sz="1200" dirty="0" smtClean="0"/>
              <a:t>Fanny Mendelssohn (1805-1847)</a:t>
            </a:r>
          </a:p>
        </p:txBody>
      </p:sp>
      <p:sp>
        <p:nvSpPr>
          <p:cNvPr id="19" name="TextBox 18"/>
          <p:cNvSpPr txBox="1"/>
          <p:nvPr/>
        </p:nvSpPr>
        <p:spPr>
          <a:xfrm>
            <a:off x="4993269" y="6365841"/>
            <a:ext cx="2254543" cy="276999"/>
          </a:xfrm>
          <a:prstGeom prst="rect">
            <a:avLst/>
          </a:prstGeom>
          <a:noFill/>
        </p:spPr>
        <p:txBody>
          <a:bodyPr wrap="square" rtlCol="0">
            <a:spAutoFit/>
          </a:bodyPr>
          <a:lstStyle/>
          <a:p>
            <a:r>
              <a:rPr lang="en-US" sz="1200" dirty="0" smtClean="0"/>
              <a:t>Felix Mendelssohn (1809–1847)</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806"/>
            <a:ext cx="1295400" cy="1943099"/>
          </a:xfrm>
          <a:prstGeom prst="rect">
            <a:avLst/>
          </a:prstGeom>
        </p:spPr>
      </p:pic>
      <p:cxnSp>
        <p:nvCxnSpPr>
          <p:cNvPr id="11" name="Straight Connector 10"/>
          <p:cNvCxnSpPr/>
          <p:nvPr/>
        </p:nvCxnSpPr>
        <p:spPr>
          <a:xfrm flipH="1">
            <a:off x="1905000" y="3428999"/>
            <a:ext cx="623827" cy="132380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670" y="5218414"/>
            <a:ext cx="1666930" cy="461665"/>
          </a:xfrm>
          <a:prstGeom prst="rect">
            <a:avLst/>
          </a:prstGeom>
          <a:noFill/>
        </p:spPr>
        <p:txBody>
          <a:bodyPr wrap="square" rtlCol="0">
            <a:spAutoFit/>
          </a:bodyPr>
          <a:lstStyle/>
          <a:p>
            <a:r>
              <a:rPr lang="en-US" sz="1200" dirty="0" smtClean="0">
                <a:solidFill>
                  <a:srgbClr val="FF0000"/>
                </a:solidFill>
              </a:rPr>
              <a:t>Advice, 1820:</a:t>
            </a:r>
          </a:p>
          <a:p>
            <a:r>
              <a:rPr lang="en-US" sz="1200" dirty="0" smtClean="0">
                <a:solidFill>
                  <a:srgbClr val="FF0000"/>
                </a:solidFill>
              </a:rPr>
              <a:t>Music as “ornament”</a:t>
            </a:r>
            <a:endParaRPr lang="en-US" sz="1200" dirty="0">
              <a:solidFill>
                <a:srgbClr val="FF0000"/>
              </a:solidFill>
            </a:endParaRPr>
          </a:p>
        </p:txBody>
      </p:sp>
    </p:spTree>
    <p:extLst>
      <p:ext uri="{BB962C8B-B14F-4D97-AF65-F5344CB8AC3E}">
        <p14:creationId xmlns:p14="http://schemas.microsoft.com/office/powerpoint/2010/main" val="11502487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990600"/>
            <a:ext cx="3810000" cy="5570756"/>
          </a:xfrm>
          <a:prstGeom prst="rect">
            <a:avLst/>
          </a:prstGeom>
          <a:noFill/>
          <a:ln w="38100">
            <a:solidFill>
              <a:schemeClr val="tx1"/>
            </a:solidFill>
          </a:ln>
        </p:spPr>
        <p:txBody>
          <a:bodyPr wrap="square" rtlCol="0">
            <a:spAutoFit/>
          </a:bodyPr>
          <a:lstStyle/>
          <a:p>
            <a:r>
              <a:rPr lang="en-US" b="1" dirty="0" smtClean="0"/>
              <a:t>Everyday World</a:t>
            </a:r>
          </a:p>
          <a:p>
            <a:endParaRPr lang="en-US" dirty="0"/>
          </a:p>
          <a:p>
            <a:pPr marL="285750" indent="-285750">
              <a:buFont typeface="Arial" panose="020B0604020202020204" pitchFamily="34" charset="0"/>
              <a:buChar char="•"/>
            </a:pPr>
            <a:r>
              <a:rPr lang="en-US" sz="1600" dirty="0" smtClean="0"/>
              <a:t>Enlightenment, secular rationality</a:t>
            </a:r>
          </a:p>
          <a:p>
            <a:pPr marL="285750" indent="-285750">
              <a:buFont typeface="Arial" panose="020B0604020202020204" pitchFamily="34" charset="0"/>
              <a:buChar char="•"/>
            </a:pPr>
            <a:r>
              <a:rPr lang="en-US" sz="1600" dirty="0" smtClean="0"/>
              <a:t>Emerging world of commerce, industry, the marketplace, the ordinary</a:t>
            </a:r>
          </a:p>
          <a:p>
            <a:pPr marL="285750" indent="-285750">
              <a:buFont typeface="Arial" panose="020B0604020202020204" pitchFamily="34" charset="0"/>
              <a:buChar char="•"/>
            </a:pPr>
            <a:r>
              <a:rPr lang="en-US" sz="1600" dirty="0" smtClean="0"/>
              <a:t>Hemmed in by the natural limits of reason</a:t>
            </a:r>
          </a:p>
          <a:p>
            <a:endParaRPr lang="en-US" sz="1600" dirty="0"/>
          </a:p>
          <a:p>
            <a:pPr marL="285750" indent="-285750">
              <a:buFont typeface="Arial" panose="020B0604020202020204" pitchFamily="34" charset="0"/>
              <a:buChar char="•"/>
            </a:pPr>
            <a:r>
              <a:rPr lang="en-US" sz="1600" u="sng" dirty="0" smtClean="0">
                <a:solidFill>
                  <a:srgbClr val="FF0000"/>
                </a:solidFill>
              </a:rPr>
              <a:t>Non-emancipatory</a:t>
            </a:r>
            <a:r>
              <a:rPr lang="en-US" sz="1600" dirty="0" smtClean="0">
                <a:solidFill>
                  <a:srgbClr val="FF0000"/>
                </a:solidFill>
              </a:rPr>
              <a:t> (non-redemptive),  as in shallow, commonplace life: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Business transactions</a:t>
            </a:r>
          </a:p>
          <a:p>
            <a:pPr marL="285750" indent="-285750">
              <a:buFont typeface="Arial" panose="020B0604020202020204" pitchFamily="34" charset="0"/>
              <a:buChar char="•"/>
            </a:pPr>
            <a:r>
              <a:rPr lang="en-US" sz="1600" dirty="0" smtClean="0"/>
              <a:t>“Objective” scientific inquiry &amp; analysis</a:t>
            </a:r>
          </a:p>
          <a:p>
            <a:pPr marL="285750" indent="-285750">
              <a:buFont typeface="Arial" panose="020B0604020202020204" pitchFamily="34" charset="0"/>
              <a:buChar char="•"/>
            </a:pPr>
            <a:r>
              <a:rPr lang="en-US" sz="1600" dirty="0" smtClean="0"/>
              <a:t>Practical functioning of government</a:t>
            </a:r>
          </a:p>
          <a:p>
            <a:pPr marL="285750" indent="-285750">
              <a:buFont typeface="Arial" panose="020B0604020202020204" pitchFamily="34" charset="0"/>
              <a:buChar char="•"/>
            </a:pPr>
            <a:r>
              <a:rPr lang="en-US" sz="1600" dirty="0" smtClean="0"/>
              <a:t>Commercialized art/</a:t>
            </a:r>
            <a:r>
              <a:rPr lang="en-US" sz="1600" i="1" dirty="0" smtClean="0"/>
              <a:t>Kitsch</a:t>
            </a:r>
          </a:p>
          <a:p>
            <a:pPr marL="285750" indent="-285750">
              <a:buFont typeface="Arial" panose="020B0604020202020204" pitchFamily="34" charset="0"/>
              <a:buChar char="•"/>
            </a:pPr>
            <a:r>
              <a:rPr lang="en-US" sz="1600" dirty="0" smtClean="0"/>
              <a:t>Methodical systems of explanation (including systems “analyzing” art)</a:t>
            </a:r>
          </a:p>
          <a:p>
            <a:pPr marL="285750" indent="-285750">
              <a:buFont typeface="Arial" panose="020B0604020202020204" pitchFamily="34" charset="0"/>
              <a:buChar char="•"/>
            </a:pPr>
            <a:r>
              <a:rPr lang="en-US" sz="1600" dirty="0" smtClean="0"/>
              <a:t>Indifference to the spiritual</a:t>
            </a:r>
          </a:p>
          <a:p>
            <a:pPr marL="285750" indent="-285750">
              <a:buFont typeface="Arial" panose="020B0604020202020204" pitchFamily="34" charset="0"/>
              <a:buChar char="•"/>
            </a:pPr>
            <a:r>
              <a:rPr lang="en-US" sz="1600" dirty="0" smtClean="0"/>
              <a:t>“Public opinion”</a:t>
            </a:r>
          </a:p>
          <a:p>
            <a:pPr marL="285750" indent="-285750">
              <a:buFont typeface="Arial" panose="020B0604020202020204" pitchFamily="34" charset="0"/>
              <a:buChar char="•"/>
            </a:pPr>
            <a:r>
              <a:rPr lang="en-US" sz="1600" dirty="0" smtClean="0"/>
              <a:t>Blind acceptance of tradition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Etc.</a:t>
            </a:r>
          </a:p>
        </p:txBody>
      </p:sp>
      <p:sp>
        <p:nvSpPr>
          <p:cNvPr id="4" name="TextBox 3"/>
          <p:cNvSpPr txBox="1"/>
          <p:nvPr/>
        </p:nvSpPr>
        <p:spPr>
          <a:xfrm>
            <a:off x="4562030" y="994873"/>
            <a:ext cx="4124770" cy="5539978"/>
          </a:xfrm>
          <a:prstGeom prst="rect">
            <a:avLst/>
          </a:prstGeom>
          <a:solidFill>
            <a:srgbClr val="FFFF00">
              <a:alpha val="25000"/>
            </a:srgbClr>
          </a:solidFill>
          <a:ln w="38100">
            <a:solidFill>
              <a:schemeClr val="tx1"/>
            </a:solidFill>
          </a:ln>
        </p:spPr>
        <p:txBody>
          <a:bodyPr wrap="square" rtlCol="0">
            <a:spAutoFit/>
          </a:bodyPr>
          <a:lstStyle/>
          <a:p>
            <a:r>
              <a:rPr lang="en-US" b="1" dirty="0" smtClean="0"/>
              <a:t>Idealized, Spiritual World</a:t>
            </a:r>
          </a:p>
          <a:p>
            <a:endParaRPr lang="en-US" sz="1600" dirty="0"/>
          </a:p>
          <a:p>
            <a:pPr marL="285750" indent="-285750">
              <a:buFont typeface="Arial" panose="020B0604020202020204" pitchFamily="34" charset="0"/>
              <a:buChar char="•"/>
            </a:pPr>
            <a:r>
              <a:rPr lang="en-US" sz="1600" dirty="0" smtClean="0"/>
              <a:t>“Anti-rational” or “trans (or pre-) rational”</a:t>
            </a:r>
          </a:p>
          <a:p>
            <a:pPr marL="285750" indent="-285750">
              <a:buFont typeface="Arial" panose="020B0604020202020204" pitchFamily="34" charset="0"/>
              <a:buChar char="•"/>
            </a:pPr>
            <a:r>
              <a:rPr lang="en-US" sz="1600" dirty="0" smtClean="0"/>
              <a:t>“Existential” truth in otherness from the ordinary: healing spaces, private spaces</a:t>
            </a:r>
          </a:p>
          <a:p>
            <a:pPr marL="285750" indent="-285750">
              <a:buFont typeface="Arial" panose="020B0604020202020204" pitchFamily="34" charset="0"/>
              <a:buChar char="•"/>
            </a:pPr>
            <a:r>
              <a:rPr lang="en-US" sz="1600" dirty="0" smtClean="0"/>
              <a:t>Transcendent claims: ineffable access beyond the limits of language and reason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u="sng" dirty="0" smtClean="0">
                <a:solidFill>
                  <a:srgbClr val="00B050"/>
                </a:solidFill>
              </a:rPr>
              <a:t>Emancipatory</a:t>
            </a:r>
            <a:r>
              <a:rPr lang="en-US" sz="1600" dirty="0" smtClean="0">
                <a:solidFill>
                  <a:srgbClr val="00B050"/>
                </a:solidFill>
              </a:rPr>
              <a:t> (redemptive), with clearly understood sheltering spaces: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New modes of religion</a:t>
            </a:r>
          </a:p>
          <a:p>
            <a:pPr marL="285750" indent="-285750">
              <a:buFont typeface="Arial" panose="020B0604020202020204" pitchFamily="34" charset="0"/>
              <a:buChar char="•"/>
            </a:pPr>
            <a:r>
              <a:rPr lang="en-US" sz="1600" dirty="0" smtClean="0"/>
              <a:t>Art, literature, music (the “mystery” of sound)</a:t>
            </a:r>
          </a:p>
          <a:p>
            <a:pPr marL="285750" indent="-285750">
              <a:buFont typeface="Arial" panose="020B0604020202020204" pitchFamily="34" charset="0"/>
              <a:buChar char="•"/>
            </a:pPr>
            <a:r>
              <a:rPr lang="en-US" sz="1600" dirty="0" smtClean="0"/>
              <a:t>Nature (as spiritual)</a:t>
            </a:r>
          </a:p>
          <a:p>
            <a:pPr marL="285750" indent="-285750">
              <a:buFont typeface="Arial" panose="020B0604020202020204" pitchFamily="34" charset="0"/>
              <a:buChar char="•"/>
            </a:pPr>
            <a:r>
              <a:rPr lang="en-US" sz="1600" dirty="0" smtClean="0"/>
              <a:t>Folk-soul/ethnicity/nation</a:t>
            </a:r>
          </a:p>
          <a:p>
            <a:pPr marL="285750" indent="-285750">
              <a:buFont typeface="Arial" panose="020B0604020202020204" pitchFamily="34" charset="0"/>
              <a:buChar char="•"/>
            </a:pPr>
            <a:r>
              <a:rPr lang="en-US" sz="1600" dirty="0" smtClean="0"/>
              <a:t>Domestic </a:t>
            </a:r>
            <a:r>
              <a:rPr lang="en-US" sz="1600" dirty="0"/>
              <a:t>l</a:t>
            </a:r>
            <a:r>
              <a:rPr lang="en-US" sz="1600" dirty="0" smtClean="0"/>
              <a:t>ife: </a:t>
            </a:r>
            <a:r>
              <a:rPr lang="en-US" sz="1600" dirty="0"/>
              <a:t>w</a:t>
            </a:r>
            <a:r>
              <a:rPr lang="en-US" sz="1600" dirty="0" smtClean="0"/>
              <a:t>oman (the feminine), child</a:t>
            </a:r>
          </a:p>
          <a:p>
            <a:pPr marL="285750" indent="-285750">
              <a:buFont typeface="Arial" panose="020B0604020202020204" pitchFamily="34" charset="0"/>
              <a:buChar char="•"/>
            </a:pPr>
            <a:r>
              <a:rPr lang="en-US" sz="1600" dirty="0" smtClean="0"/>
              <a:t>Men (the masculine) as </a:t>
            </a:r>
            <a:r>
              <a:rPr lang="en-US" sz="1600" dirty="0" err="1" smtClean="0"/>
              <a:t>priestlike</a:t>
            </a:r>
            <a:r>
              <a:rPr lang="en-US" sz="1600" dirty="0" smtClean="0"/>
              <a:t>, disclosers of otherwise unutterable truths</a:t>
            </a:r>
          </a:p>
          <a:p>
            <a:pPr marL="285750" indent="-285750">
              <a:buFont typeface="Arial" panose="020B0604020202020204" pitchFamily="34" charset="0"/>
              <a:buChar char="•"/>
            </a:pPr>
            <a:r>
              <a:rPr lang="en-US" sz="1600" dirty="0" smtClean="0"/>
              <a:t>Preservation of the great artworks</a:t>
            </a:r>
          </a:p>
          <a:p>
            <a:pPr marL="285750" indent="-285750">
              <a:buFont typeface="Arial" panose="020B0604020202020204" pitchFamily="34" charset="0"/>
              <a:buChar char="•"/>
            </a:pPr>
            <a:r>
              <a:rPr lang="en-US" sz="1600" dirty="0" smtClean="0"/>
              <a:t>The pre-modern past (pre-Enlightenment)</a:t>
            </a:r>
          </a:p>
          <a:p>
            <a:pPr marL="285750" indent="-285750">
              <a:buFont typeface="Arial" panose="020B0604020202020204" pitchFamily="34" charset="0"/>
              <a:buChar char="•"/>
            </a:pPr>
            <a:r>
              <a:rPr lang="en-US" sz="1600" dirty="0" smtClean="0"/>
              <a:t>The macabre, grotesque</a:t>
            </a:r>
          </a:p>
        </p:txBody>
      </p:sp>
      <p:sp>
        <p:nvSpPr>
          <p:cNvPr id="5" name="Oval 4"/>
          <p:cNvSpPr/>
          <p:nvPr/>
        </p:nvSpPr>
        <p:spPr>
          <a:xfrm>
            <a:off x="4300315" y="4800600"/>
            <a:ext cx="464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44897" y="2971800"/>
            <a:ext cx="464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9200" y="457200"/>
            <a:ext cx="7010400" cy="369332"/>
          </a:xfrm>
          <a:prstGeom prst="rect">
            <a:avLst/>
          </a:prstGeom>
          <a:noFill/>
        </p:spPr>
        <p:txBody>
          <a:bodyPr wrap="square" rtlCol="0">
            <a:spAutoFit/>
          </a:bodyPr>
          <a:lstStyle/>
          <a:p>
            <a:r>
              <a:rPr lang="en-US" dirty="0" smtClean="0"/>
              <a:t>Division of the Experiential Totality into Two Non-Intersecting Worlds</a:t>
            </a:r>
            <a:endParaRPr lang="en-US" dirty="0"/>
          </a:p>
        </p:txBody>
      </p:sp>
    </p:spTree>
    <p:extLst>
      <p:ext uri="{BB962C8B-B14F-4D97-AF65-F5344CB8AC3E}">
        <p14:creationId xmlns:p14="http://schemas.microsoft.com/office/powerpoint/2010/main" val="8580579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505" y="838200"/>
            <a:ext cx="7305675" cy="5715000"/>
          </a:xfrm>
          <a:prstGeom prst="rect">
            <a:avLst/>
          </a:prstGeom>
        </p:spPr>
      </p:pic>
      <p:sp>
        <p:nvSpPr>
          <p:cNvPr id="3" name="TextBox 2"/>
          <p:cNvSpPr txBox="1"/>
          <p:nvPr/>
        </p:nvSpPr>
        <p:spPr>
          <a:xfrm>
            <a:off x="1447800" y="381000"/>
            <a:ext cx="6477000" cy="381000"/>
          </a:xfrm>
          <a:prstGeom prst="rect">
            <a:avLst/>
          </a:prstGeom>
          <a:noFill/>
        </p:spPr>
        <p:txBody>
          <a:bodyPr wrap="square" rtlCol="0">
            <a:spAutoFit/>
          </a:bodyPr>
          <a:lstStyle/>
          <a:p>
            <a:r>
              <a:rPr lang="en-US" dirty="0" smtClean="0"/>
              <a:t>1825: family move to palatial residence, 3 </a:t>
            </a:r>
            <a:r>
              <a:rPr lang="en-US" dirty="0" err="1" smtClean="0"/>
              <a:t>Leipziger</a:t>
            </a:r>
            <a:r>
              <a:rPr lang="en-US" dirty="0" smtClean="0"/>
              <a:t> </a:t>
            </a:r>
            <a:r>
              <a:rPr lang="en-US" dirty="0" err="1" smtClean="0"/>
              <a:t>Strasse</a:t>
            </a:r>
            <a:endParaRPr lang="en-US" dirty="0"/>
          </a:p>
        </p:txBody>
      </p:sp>
    </p:spTree>
    <p:extLst>
      <p:ext uri="{BB962C8B-B14F-4D97-AF65-F5344CB8AC3E}">
        <p14:creationId xmlns:p14="http://schemas.microsoft.com/office/powerpoint/2010/main" val="406623039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85800"/>
            <a:ext cx="4676095" cy="3657962"/>
          </a:xfrm>
          <a:prstGeom prst="rect">
            <a:avLst/>
          </a:prstGeom>
        </p:spPr>
      </p:pic>
      <p:sp>
        <p:nvSpPr>
          <p:cNvPr id="3" name="TextBox 2"/>
          <p:cNvSpPr txBox="1"/>
          <p:nvPr/>
        </p:nvSpPr>
        <p:spPr>
          <a:xfrm>
            <a:off x="1432560" y="188323"/>
            <a:ext cx="6477000" cy="381000"/>
          </a:xfrm>
          <a:prstGeom prst="rect">
            <a:avLst/>
          </a:prstGeom>
          <a:noFill/>
        </p:spPr>
        <p:txBody>
          <a:bodyPr wrap="square" rtlCol="0">
            <a:spAutoFit/>
          </a:bodyPr>
          <a:lstStyle/>
          <a:p>
            <a:r>
              <a:rPr lang="en-US" dirty="0" smtClean="0"/>
              <a:t>1825: family move to palatial residence, 3 </a:t>
            </a:r>
            <a:r>
              <a:rPr lang="en-US" dirty="0" err="1" smtClean="0"/>
              <a:t>Leipziger</a:t>
            </a:r>
            <a:r>
              <a:rPr lang="en-US" dirty="0" smtClean="0"/>
              <a:t> </a:t>
            </a:r>
            <a:r>
              <a:rPr lang="en-US" dirty="0" err="1" smtClean="0"/>
              <a:t>Strasse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29" y="4495800"/>
            <a:ext cx="1447800" cy="18314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387" y="4425463"/>
            <a:ext cx="1481015" cy="18771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07" y="4461305"/>
            <a:ext cx="1753280" cy="184134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7295" y="4443166"/>
            <a:ext cx="1575921" cy="1884101"/>
          </a:xfrm>
          <a:prstGeom prst="rect">
            <a:avLst/>
          </a:prstGeom>
        </p:spPr>
      </p:pic>
      <p:sp>
        <p:nvSpPr>
          <p:cNvPr id="8" name="TextBox 7"/>
          <p:cNvSpPr txBox="1"/>
          <p:nvPr/>
        </p:nvSpPr>
        <p:spPr>
          <a:xfrm>
            <a:off x="1143000" y="6353881"/>
            <a:ext cx="7467600" cy="338554"/>
          </a:xfrm>
          <a:prstGeom prst="rect">
            <a:avLst/>
          </a:prstGeom>
          <a:noFill/>
        </p:spPr>
        <p:txBody>
          <a:bodyPr wrap="square" rtlCol="0">
            <a:spAutoFit/>
          </a:bodyPr>
          <a:lstStyle/>
          <a:p>
            <a:r>
              <a:rPr lang="en-US" sz="1600" dirty="0" smtClean="0"/>
              <a:t>Hegel </a:t>
            </a:r>
            <a:r>
              <a:rPr lang="en-US" sz="1600" dirty="0"/>
              <a:t>                            Humboldt </a:t>
            </a:r>
            <a:r>
              <a:rPr lang="en-US" sz="1600" dirty="0" smtClean="0"/>
              <a:t>                            Heine                               A.B. Marx</a:t>
            </a:r>
            <a:endParaRPr lang="en-US" sz="1600" dirty="0"/>
          </a:p>
        </p:txBody>
      </p:sp>
    </p:spTree>
    <p:extLst>
      <p:ext uri="{BB962C8B-B14F-4D97-AF65-F5344CB8AC3E}">
        <p14:creationId xmlns:p14="http://schemas.microsoft.com/office/powerpoint/2010/main" val="216233767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611858"/>
            <a:ext cx="5486400" cy="1754326"/>
          </a:xfrm>
          <a:prstGeom prst="rect">
            <a:avLst/>
          </a:prstGeom>
          <a:noFill/>
        </p:spPr>
        <p:txBody>
          <a:bodyPr wrap="square" rtlCol="0">
            <a:spAutoFit/>
          </a:bodyPr>
          <a:lstStyle/>
          <a:p>
            <a:r>
              <a:rPr lang="en-US" dirty="0" smtClean="0"/>
              <a:t>“You </a:t>
            </a:r>
            <a:r>
              <a:rPr lang="en-US" dirty="0"/>
              <a:t>must become more steady and collected, and prepare more earnestly and eagerly for your real calling, the only calling of a young </a:t>
            </a:r>
            <a:r>
              <a:rPr lang="en-US" dirty="0" smtClean="0"/>
              <a:t>woman: I </a:t>
            </a:r>
            <a:r>
              <a:rPr lang="en-US" dirty="0"/>
              <a:t>mean the state of a housewife. </a:t>
            </a:r>
            <a:r>
              <a:rPr lang="en-US" dirty="0" smtClean="0"/>
              <a:t>. . . The </a:t>
            </a:r>
            <a:r>
              <a:rPr lang="en-US" dirty="0"/>
              <a:t>appreciation of every moment and its improvement for some benefit or </a:t>
            </a:r>
            <a:r>
              <a:rPr lang="en-US" dirty="0" smtClean="0"/>
              <a:t>other—all </a:t>
            </a:r>
            <a:r>
              <a:rPr lang="en-US" dirty="0"/>
              <a:t>these and more </a:t>
            </a:r>
            <a:r>
              <a:rPr lang="en-US" dirty="0" smtClean="0"/>
              <a:t>. . . </a:t>
            </a:r>
            <a:r>
              <a:rPr lang="en-US" dirty="0"/>
              <a:t>are the </a:t>
            </a:r>
            <a:r>
              <a:rPr lang="en-US" dirty="0" smtClean="0"/>
              <a:t>weighty duties of a woman.”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889409"/>
            <a:ext cx="2088797" cy="2438400"/>
          </a:xfrm>
          <a:prstGeom prst="rect">
            <a:avLst/>
          </a:prstGeom>
        </p:spPr>
      </p:pic>
      <p:sp>
        <p:nvSpPr>
          <p:cNvPr id="4" name="TextBox 3"/>
          <p:cNvSpPr txBox="1"/>
          <p:nvPr/>
        </p:nvSpPr>
        <p:spPr>
          <a:xfrm>
            <a:off x="4878292" y="3468826"/>
            <a:ext cx="3248891" cy="276999"/>
          </a:xfrm>
          <a:prstGeom prst="rect">
            <a:avLst/>
          </a:prstGeom>
          <a:noFill/>
        </p:spPr>
        <p:txBody>
          <a:bodyPr wrap="square" rtlCol="0">
            <a:spAutoFit/>
          </a:bodyPr>
          <a:lstStyle/>
          <a:p>
            <a:r>
              <a:rPr lang="en-US" sz="1200" dirty="0" smtClean="0"/>
              <a:t>Abraham  Mendelssohn </a:t>
            </a:r>
            <a:r>
              <a:rPr lang="en-US" sz="1200" dirty="0" err="1" smtClean="0"/>
              <a:t>Bartholdy</a:t>
            </a:r>
            <a:r>
              <a:rPr lang="en-US" sz="1200" dirty="0"/>
              <a:t> </a:t>
            </a:r>
            <a:r>
              <a:rPr lang="en-US" sz="1200" dirty="0" smtClean="0"/>
              <a:t>(1776–1835)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552" y="926952"/>
            <a:ext cx="2036618" cy="2369538"/>
          </a:xfrm>
          <a:prstGeom prst="rect">
            <a:avLst/>
          </a:prstGeom>
        </p:spPr>
      </p:pic>
      <p:sp>
        <p:nvSpPr>
          <p:cNvPr id="6" name="TextBox 5"/>
          <p:cNvSpPr txBox="1"/>
          <p:nvPr/>
        </p:nvSpPr>
        <p:spPr>
          <a:xfrm>
            <a:off x="1789829" y="3468825"/>
            <a:ext cx="2473035" cy="276999"/>
          </a:xfrm>
          <a:prstGeom prst="rect">
            <a:avLst/>
          </a:prstGeom>
          <a:noFill/>
        </p:spPr>
        <p:txBody>
          <a:bodyPr wrap="square" rtlCol="0">
            <a:spAutoFit/>
          </a:bodyPr>
          <a:lstStyle/>
          <a:p>
            <a:r>
              <a:rPr lang="en-US" sz="1200" dirty="0" smtClean="0"/>
              <a:t>Fanny Mendelssohn (1805-1847)</a:t>
            </a:r>
          </a:p>
        </p:txBody>
      </p:sp>
      <p:sp>
        <p:nvSpPr>
          <p:cNvPr id="7" name="TextBox 6"/>
          <p:cNvSpPr txBox="1"/>
          <p:nvPr/>
        </p:nvSpPr>
        <p:spPr>
          <a:xfrm>
            <a:off x="1131764" y="3948545"/>
            <a:ext cx="7478988" cy="369332"/>
          </a:xfrm>
          <a:prstGeom prst="rect">
            <a:avLst/>
          </a:prstGeom>
          <a:noFill/>
        </p:spPr>
        <p:txBody>
          <a:bodyPr wrap="square" rtlCol="0">
            <a:spAutoFit/>
          </a:bodyPr>
          <a:lstStyle/>
          <a:p>
            <a:r>
              <a:rPr lang="en-US" dirty="0"/>
              <a:t>Abraham Mendelssohn, letter to Fanny Mendelssohn, </a:t>
            </a:r>
            <a:r>
              <a:rPr lang="en-US" dirty="0" smtClean="0"/>
              <a:t>on her birthday, 1828</a:t>
            </a:r>
            <a:endParaRPr lang="en-US" dirty="0"/>
          </a:p>
        </p:txBody>
      </p:sp>
    </p:spTree>
    <p:extLst>
      <p:ext uri="{BB962C8B-B14F-4D97-AF65-F5344CB8AC3E}">
        <p14:creationId xmlns:p14="http://schemas.microsoft.com/office/powerpoint/2010/main" val="2485081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646" y="1295400"/>
            <a:ext cx="3756968" cy="4371109"/>
          </a:xfrm>
          <a:prstGeom prst="rect">
            <a:avLst/>
          </a:prstGeom>
        </p:spPr>
      </p:pic>
      <p:sp>
        <p:nvSpPr>
          <p:cNvPr id="3" name="TextBox 2"/>
          <p:cNvSpPr txBox="1"/>
          <p:nvPr/>
        </p:nvSpPr>
        <p:spPr>
          <a:xfrm>
            <a:off x="1221030" y="5991999"/>
            <a:ext cx="3124200" cy="276999"/>
          </a:xfrm>
          <a:prstGeom prst="rect">
            <a:avLst/>
          </a:prstGeom>
          <a:noFill/>
        </p:spPr>
        <p:txBody>
          <a:bodyPr wrap="square" rtlCol="0">
            <a:spAutoFit/>
          </a:bodyPr>
          <a:lstStyle/>
          <a:p>
            <a:r>
              <a:rPr lang="en-US" sz="1200" dirty="0" smtClean="0"/>
              <a:t>Fanny Mendelssohn  Hensel (1805-1847)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343891"/>
            <a:ext cx="3242004" cy="4357254"/>
          </a:xfrm>
          <a:prstGeom prst="rect">
            <a:avLst/>
          </a:prstGeom>
        </p:spPr>
      </p:pic>
      <p:sp>
        <p:nvSpPr>
          <p:cNvPr id="6" name="TextBox 5"/>
          <p:cNvSpPr txBox="1"/>
          <p:nvPr/>
        </p:nvSpPr>
        <p:spPr>
          <a:xfrm>
            <a:off x="5572550" y="5991998"/>
            <a:ext cx="2438400" cy="276999"/>
          </a:xfrm>
          <a:prstGeom prst="rect">
            <a:avLst/>
          </a:prstGeom>
          <a:noFill/>
        </p:spPr>
        <p:txBody>
          <a:bodyPr wrap="square" rtlCol="0">
            <a:spAutoFit/>
          </a:bodyPr>
          <a:lstStyle/>
          <a:p>
            <a:r>
              <a:rPr lang="en-US" sz="1200" dirty="0" smtClean="0"/>
              <a:t>Wilhelm  Hensel (1794-1861)</a:t>
            </a:r>
          </a:p>
        </p:txBody>
      </p:sp>
      <p:sp>
        <p:nvSpPr>
          <p:cNvPr id="7" name="TextBox 6"/>
          <p:cNvSpPr txBox="1"/>
          <p:nvPr/>
        </p:nvSpPr>
        <p:spPr>
          <a:xfrm>
            <a:off x="3750677" y="724993"/>
            <a:ext cx="1821873" cy="369332"/>
          </a:xfrm>
          <a:prstGeom prst="rect">
            <a:avLst/>
          </a:prstGeom>
          <a:noFill/>
        </p:spPr>
        <p:txBody>
          <a:bodyPr wrap="square" rtlCol="0">
            <a:spAutoFit/>
          </a:bodyPr>
          <a:lstStyle/>
          <a:p>
            <a:r>
              <a:rPr lang="en-US" dirty="0" smtClean="0"/>
              <a:t>Marriage: 1829</a:t>
            </a:r>
            <a:endParaRPr lang="en-US" dirty="0"/>
          </a:p>
        </p:txBody>
      </p:sp>
    </p:spTree>
    <p:extLst>
      <p:ext uri="{BB962C8B-B14F-4D97-AF65-F5344CB8AC3E}">
        <p14:creationId xmlns:p14="http://schemas.microsoft.com/office/powerpoint/2010/main" val="272082295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371" y="1817292"/>
            <a:ext cx="4114800" cy="646331"/>
          </a:xfrm>
          <a:prstGeom prst="rect">
            <a:avLst/>
          </a:prstGeom>
          <a:noFill/>
        </p:spPr>
        <p:txBody>
          <a:bodyPr wrap="square" rtlCol="0">
            <a:spAutoFit/>
          </a:bodyPr>
          <a:lstStyle/>
          <a:p>
            <a:pPr algn="ctr"/>
            <a:r>
              <a:rPr lang="en-US" dirty="0" smtClean="0"/>
              <a:t>1827, 1830: Felix Mendelssohn publishes </a:t>
            </a:r>
          </a:p>
          <a:p>
            <a:pPr algn="ctr"/>
            <a:r>
              <a:rPr lang="en-US" dirty="0" smtClean="0"/>
              <a:t>two sets of Lieder</a:t>
            </a:r>
            <a:endParaRPr lang="en-US" dirty="0"/>
          </a:p>
        </p:txBody>
      </p:sp>
      <p:sp>
        <p:nvSpPr>
          <p:cNvPr id="3" name="TextBox 2"/>
          <p:cNvSpPr txBox="1"/>
          <p:nvPr/>
        </p:nvSpPr>
        <p:spPr>
          <a:xfrm>
            <a:off x="478971" y="2796003"/>
            <a:ext cx="4876800" cy="2031325"/>
          </a:xfrm>
          <a:prstGeom prst="rect">
            <a:avLst/>
          </a:prstGeom>
          <a:noFill/>
        </p:spPr>
        <p:txBody>
          <a:bodyPr wrap="square" rtlCol="0">
            <a:spAutoFit/>
          </a:bodyPr>
          <a:lstStyle/>
          <a:p>
            <a:r>
              <a:rPr lang="en-US" dirty="0" smtClean="0"/>
              <a:t>Op. 8: </a:t>
            </a:r>
            <a:r>
              <a:rPr lang="en-US" dirty="0" err="1"/>
              <a:t>Zwölf</a:t>
            </a:r>
            <a:r>
              <a:rPr lang="en-US" dirty="0"/>
              <a:t> </a:t>
            </a:r>
            <a:r>
              <a:rPr lang="en-US" dirty="0" err="1" smtClean="0"/>
              <a:t>Gesänge</a:t>
            </a:r>
            <a:r>
              <a:rPr lang="en-US" dirty="0" smtClean="0"/>
              <a:t> (Nos. 2, 3, and 12 </a:t>
            </a:r>
          </a:p>
          <a:p>
            <a:r>
              <a:rPr lang="en-US" dirty="0"/>
              <a:t> </a:t>
            </a:r>
            <a:r>
              <a:rPr lang="en-US" dirty="0" smtClean="0"/>
              <a:t>                                      by Fanny  Mendelssohn)</a:t>
            </a:r>
          </a:p>
          <a:p>
            <a:endParaRPr lang="en-US" dirty="0"/>
          </a:p>
          <a:p>
            <a:endParaRPr lang="en-US" dirty="0" smtClean="0"/>
          </a:p>
          <a:p>
            <a:endParaRPr lang="en-US" dirty="0"/>
          </a:p>
          <a:p>
            <a:r>
              <a:rPr lang="en-US" dirty="0" smtClean="0"/>
              <a:t>Op. 9: </a:t>
            </a:r>
            <a:r>
              <a:rPr lang="en-US" dirty="0" err="1"/>
              <a:t>Zwölf</a:t>
            </a:r>
            <a:r>
              <a:rPr lang="en-US" dirty="0"/>
              <a:t> </a:t>
            </a:r>
            <a:r>
              <a:rPr lang="en-US" dirty="0" smtClean="0"/>
              <a:t>Lieder (Nos. 7, 11, and 12</a:t>
            </a:r>
          </a:p>
          <a:p>
            <a:r>
              <a:rPr lang="en-US" dirty="0"/>
              <a:t> </a:t>
            </a:r>
            <a:r>
              <a:rPr lang="en-US" dirty="0" smtClean="0"/>
              <a:t>                                   by </a:t>
            </a:r>
            <a:r>
              <a:rPr lang="en-US" dirty="0"/>
              <a:t>Fanny  Mendelssohn</a:t>
            </a:r>
            <a:r>
              <a:rPr lang="en-US"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371600"/>
            <a:ext cx="3403671" cy="4418108"/>
          </a:xfrm>
          <a:prstGeom prst="rect">
            <a:avLst/>
          </a:prstGeom>
        </p:spPr>
      </p:pic>
      <p:sp>
        <p:nvSpPr>
          <p:cNvPr id="5" name="TextBox 4"/>
          <p:cNvSpPr txBox="1"/>
          <p:nvPr/>
        </p:nvSpPr>
        <p:spPr>
          <a:xfrm>
            <a:off x="6565917" y="5920043"/>
            <a:ext cx="939835" cy="369332"/>
          </a:xfrm>
          <a:prstGeom prst="rect">
            <a:avLst/>
          </a:prstGeom>
          <a:noFill/>
        </p:spPr>
        <p:txBody>
          <a:bodyPr wrap="square" rtlCol="0">
            <a:spAutoFit/>
          </a:bodyPr>
          <a:lstStyle/>
          <a:p>
            <a:r>
              <a:rPr lang="en-US" dirty="0" smtClean="0"/>
              <a:t>(1829)</a:t>
            </a:r>
            <a:endParaRPr lang="en-US" dirty="0"/>
          </a:p>
        </p:txBody>
      </p:sp>
    </p:spTree>
    <p:extLst>
      <p:ext uri="{BB962C8B-B14F-4D97-AF65-F5344CB8AC3E}">
        <p14:creationId xmlns:p14="http://schemas.microsoft.com/office/powerpoint/2010/main" val="176344219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371" y="1817292"/>
            <a:ext cx="4114800" cy="646331"/>
          </a:xfrm>
          <a:prstGeom prst="rect">
            <a:avLst/>
          </a:prstGeom>
          <a:noFill/>
        </p:spPr>
        <p:txBody>
          <a:bodyPr wrap="square" rtlCol="0">
            <a:spAutoFit/>
          </a:bodyPr>
          <a:lstStyle/>
          <a:p>
            <a:pPr algn="ctr"/>
            <a:r>
              <a:rPr lang="en-US" dirty="0" smtClean="0"/>
              <a:t>1827, 1830: Felix Mendelssohn publishes </a:t>
            </a:r>
          </a:p>
          <a:p>
            <a:pPr algn="ctr"/>
            <a:r>
              <a:rPr lang="en-US" dirty="0" smtClean="0"/>
              <a:t>two sets of Lieder</a:t>
            </a:r>
            <a:endParaRPr lang="en-US" dirty="0"/>
          </a:p>
        </p:txBody>
      </p:sp>
      <p:sp>
        <p:nvSpPr>
          <p:cNvPr id="3" name="TextBox 2"/>
          <p:cNvSpPr txBox="1"/>
          <p:nvPr/>
        </p:nvSpPr>
        <p:spPr>
          <a:xfrm>
            <a:off x="478971" y="2796003"/>
            <a:ext cx="4876800" cy="2031325"/>
          </a:xfrm>
          <a:prstGeom prst="rect">
            <a:avLst/>
          </a:prstGeom>
          <a:noFill/>
        </p:spPr>
        <p:txBody>
          <a:bodyPr wrap="square" rtlCol="0">
            <a:spAutoFit/>
          </a:bodyPr>
          <a:lstStyle/>
          <a:p>
            <a:r>
              <a:rPr lang="en-US" dirty="0" smtClean="0"/>
              <a:t>Op. 8: </a:t>
            </a:r>
            <a:r>
              <a:rPr lang="en-US" dirty="0" err="1"/>
              <a:t>Zwölf</a:t>
            </a:r>
            <a:r>
              <a:rPr lang="en-US" dirty="0"/>
              <a:t> </a:t>
            </a:r>
            <a:r>
              <a:rPr lang="en-US" dirty="0" err="1" smtClean="0"/>
              <a:t>Gesänge</a:t>
            </a:r>
            <a:r>
              <a:rPr lang="en-US" dirty="0" smtClean="0"/>
              <a:t> (Nos. 2, 3, and 12 </a:t>
            </a:r>
          </a:p>
          <a:p>
            <a:r>
              <a:rPr lang="en-US" dirty="0"/>
              <a:t> </a:t>
            </a:r>
            <a:r>
              <a:rPr lang="en-US" dirty="0" smtClean="0"/>
              <a:t>                                      by Fanny  Mendelssohn)</a:t>
            </a:r>
          </a:p>
          <a:p>
            <a:endParaRPr lang="en-US" dirty="0"/>
          </a:p>
          <a:p>
            <a:endParaRPr lang="en-US" dirty="0" smtClean="0"/>
          </a:p>
          <a:p>
            <a:endParaRPr lang="en-US" dirty="0"/>
          </a:p>
          <a:p>
            <a:r>
              <a:rPr lang="en-US" dirty="0" smtClean="0"/>
              <a:t>Op. 9: </a:t>
            </a:r>
            <a:r>
              <a:rPr lang="en-US" dirty="0" err="1"/>
              <a:t>Zwölf</a:t>
            </a:r>
            <a:r>
              <a:rPr lang="en-US" dirty="0"/>
              <a:t> </a:t>
            </a:r>
            <a:r>
              <a:rPr lang="en-US" dirty="0" smtClean="0"/>
              <a:t>Lieder (Nos. 7, 11, and 12</a:t>
            </a:r>
          </a:p>
          <a:p>
            <a:r>
              <a:rPr lang="en-US" dirty="0"/>
              <a:t> </a:t>
            </a:r>
            <a:r>
              <a:rPr lang="en-US" dirty="0" smtClean="0"/>
              <a:t>                                   by </a:t>
            </a:r>
            <a:r>
              <a:rPr lang="en-US" dirty="0"/>
              <a:t>Fanny  Mendelssohn</a:t>
            </a:r>
            <a:r>
              <a:rPr lang="en-US"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371600"/>
            <a:ext cx="3403671" cy="4418108"/>
          </a:xfrm>
          <a:prstGeom prst="rect">
            <a:avLst/>
          </a:prstGeom>
        </p:spPr>
      </p:pic>
      <p:sp>
        <p:nvSpPr>
          <p:cNvPr id="5" name="TextBox 4"/>
          <p:cNvSpPr txBox="1"/>
          <p:nvPr/>
        </p:nvSpPr>
        <p:spPr>
          <a:xfrm>
            <a:off x="6565917" y="5920043"/>
            <a:ext cx="939835" cy="369332"/>
          </a:xfrm>
          <a:prstGeom prst="rect">
            <a:avLst/>
          </a:prstGeom>
          <a:noFill/>
        </p:spPr>
        <p:txBody>
          <a:bodyPr wrap="square" rtlCol="0">
            <a:spAutoFit/>
          </a:bodyPr>
          <a:lstStyle/>
          <a:p>
            <a:r>
              <a:rPr lang="en-US" dirty="0" smtClean="0"/>
              <a:t>(1829)</a:t>
            </a:r>
            <a:endParaRPr lang="en-US" dirty="0"/>
          </a:p>
        </p:txBody>
      </p:sp>
      <p:sp>
        <p:nvSpPr>
          <p:cNvPr id="6" name="TextBox 5"/>
          <p:cNvSpPr txBox="1"/>
          <p:nvPr/>
        </p:nvSpPr>
        <p:spPr>
          <a:xfrm>
            <a:off x="1600200" y="3550055"/>
            <a:ext cx="2971800" cy="307777"/>
          </a:xfrm>
          <a:prstGeom prst="rect">
            <a:avLst/>
          </a:prstGeom>
          <a:noFill/>
        </p:spPr>
        <p:txBody>
          <a:bodyPr wrap="square" rtlCol="0">
            <a:spAutoFit/>
          </a:bodyPr>
          <a:lstStyle/>
          <a:p>
            <a:r>
              <a:rPr lang="en-US" sz="1400" dirty="0" smtClean="0"/>
              <a:t>No. 1, “</a:t>
            </a:r>
            <a:r>
              <a:rPr lang="en-US" sz="1400" dirty="0" err="1" smtClean="0"/>
              <a:t>Minnelied</a:t>
            </a:r>
            <a:r>
              <a:rPr lang="en-US" sz="1400" dirty="0" smtClean="0"/>
              <a:t> </a:t>
            </a:r>
            <a:r>
              <a:rPr lang="en-US" sz="1400" dirty="0" err="1" smtClean="0"/>
              <a:t>im</a:t>
            </a:r>
            <a:r>
              <a:rPr lang="en-US" sz="1400" dirty="0" smtClean="0"/>
              <a:t> Mai”</a:t>
            </a:r>
          </a:p>
        </p:txBody>
      </p:sp>
    </p:spTree>
    <p:extLst>
      <p:ext uri="{BB962C8B-B14F-4D97-AF65-F5344CB8AC3E}">
        <p14:creationId xmlns:p14="http://schemas.microsoft.com/office/powerpoint/2010/main" val="325314764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371" y="1817292"/>
            <a:ext cx="4114800" cy="646331"/>
          </a:xfrm>
          <a:prstGeom prst="rect">
            <a:avLst/>
          </a:prstGeom>
          <a:noFill/>
        </p:spPr>
        <p:txBody>
          <a:bodyPr wrap="square" rtlCol="0">
            <a:spAutoFit/>
          </a:bodyPr>
          <a:lstStyle/>
          <a:p>
            <a:pPr algn="ctr"/>
            <a:r>
              <a:rPr lang="en-US" dirty="0" smtClean="0"/>
              <a:t>1827, 1830: Felix Mendelssohn publishes </a:t>
            </a:r>
          </a:p>
          <a:p>
            <a:pPr algn="ctr"/>
            <a:r>
              <a:rPr lang="en-US" dirty="0" smtClean="0"/>
              <a:t>two sets of Lieder</a:t>
            </a:r>
            <a:endParaRPr lang="en-US" dirty="0"/>
          </a:p>
        </p:txBody>
      </p:sp>
      <p:sp>
        <p:nvSpPr>
          <p:cNvPr id="3" name="TextBox 2"/>
          <p:cNvSpPr txBox="1"/>
          <p:nvPr/>
        </p:nvSpPr>
        <p:spPr>
          <a:xfrm>
            <a:off x="478971" y="2796003"/>
            <a:ext cx="4876800" cy="2031325"/>
          </a:xfrm>
          <a:prstGeom prst="rect">
            <a:avLst/>
          </a:prstGeom>
          <a:noFill/>
        </p:spPr>
        <p:txBody>
          <a:bodyPr wrap="square" rtlCol="0">
            <a:spAutoFit/>
          </a:bodyPr>
          <a:lstStyle/>
          <a:p>
            <a:r>
              <a:rPr lang="en-US" dirty="0" smtClean="0"/>
              <a:t>Op. 8: </a:t>
            </a:r>
            <a:r>
              <a:rPr lang="en-US" dirty="0" err="1"/>
              <a:t>Zwölf</a:t>
            </a:r>
            <a:r>
              <a:rPr lang="en-US" dirty="0"/>
              <a:t> </a:t>
            </a:r>
            <a:r>
              <a:rPr lang="en-US" dirty="0" err="1" smtClean="0"/>
              <a:t>Gesänge</a:t>
            </a:r>
            <a:r>
              <a:rPr lang="en-US" dirty="0" smtClean="0"/>
              <a:t> (Nos. 2, 3, and 12 </a:t>
            </a:r>
          </a:p>
          <a:p>
            <a:r>
              <a:rPr lang="en-US" dirty="0"/>
              <a:t> </a:t>
            </a:r>
            <a:r>
              <a:rPr lang="en-US" dirty="0" smtClean="0"/>
              <a:t>                                      by Fanny  Mendelssohn)</a:t>
            </a:r>
          </a:p>
          <a:p>
            <a:endParaRPr lang="en-US" dirty="0"/>
          </a:p>
          <a:p>
            <a:endParaRPr lang="en-US" dirty="0" smtClean="0"/>
          </a:p>
          <a:p>
            <a:endParaRPr lang="en-US" dirty="0"/>
          </a:p>
          <a:p>
            <a:r>
              <a:rPr lang="en-US" dirty="0" smtClean="0"/>
              <a:t>Op. 9: </a:t>
            </a:r>
            <a:r>
              <a:rPr lang="en-US" dirty="0" err="1"/>
              <a:t>Zwölf</a:t>
            </a:r>
            <a:r>
              <a:rPr lang="en-US" dirty="0"/>
              <a:t> </a:t>
            </a:r>
            <a:r>
              <a:rPr lang="en-US" dirty="0" smtClean="0"/>
              <a:t>Lieder (Nos. 7, 11, and 12</a:t>
            </a:r>
          </a:p>
          <a:p>
            <a:r>
              <a:rPr lang="en-US" dirty="0"/>
              <a:t> </a:t>
            </a:r>
            <a:r>
              <a:rPr lang="en-US" dirty="0" smtClean="0"/>
              <a:t>                                   by </a:t>
            </a:r>
            <a:r>
              <a:rPr lang="en-US" dirty="0"/>
              <a:t>Fanny  Mendelssohn</a:t>
            </a:r>
            <a:r>
              <a:rPr lang="en-US"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371600"/>
            <a:ext cx="3403671" cy="4418108"/>
          </a:xfrm>
          <a:prstGeom prst="rect">
            <a:avLst/>
          </a:prstGeom>
        </p:spPr>
      </p:pic>
      <p:sp>
        <p:nvSpPr>
          <p:cNvPr id="5" name="TextBox 4"/>
          <p:cNvSpPr txBox="1"/>
          <p:nvPr/>
        </p:nvSpPr>
        <p:spPr>
          <a:xfrm>
            <a:off x="6565917" y="5920043"/>
            <a:ext cx="939835" cy="369332"/>
          </a:xfrm>
          <a:prstGeom prst="rect">
            <a:avLst/>
          </a:prstGeom>
          <a:noFill/>
        </p:spPr>
        <p:txBody>
          <a:bodyPr wrap="square" rtlCol="0">
            <a:spAutoFit/>
          </a:bodyPr>
          <a:lstStyle/>
          <a:p>
            <a:r>
              <a:rPr lang="en-US" dirty="0" smtClean="0"/>
              <a:t>(1829)</a:t>
            </a:r>
            <a:endParaRPr lang="en-US" dirty="0"/>
          </a:p>
        </p:txBody>
      </p:sp>
      <p:sp>
        <p:nvSpPr>
          <p:cNvPr id="6" name="TextBox 5"/>
          <p:cNvSpPr txBox="1"/>
          <p:nvPr/>
        </p:nvSpPr>
        <p:spPr>
          <a:xfrm>
            <a:off x="1600200" y="3550055"/>
            <a:ext cx="2971800" cy="523220"/>
          </a:xfrm>
          <a:prstGeom prst="rect">
            <a:avLst/>
          </a:prstGeom>
          <a:noFill/>
        </p:spPr>
        <p:txBody>
          <a:bodyPr wrap="square" rtlCol="0">
            <a:spAutoFit/>
          </a:bodyPr>
          <a:lstStyle/>
          <a:p>
            <a:r>
              <a:rPr lang="en-US" sz="1400" dirty="0" smtClean="0"/>
              <a:t>No. 1, “</a:t>
            </a:r>
            <a:r>
              <a:rPr lang="en-US" sz="1400" dirty="0" err="1" smtClean="0"/>
              <a:t>Minnelied</a:t>
            </a:r>
            <a:r>
              <a:rPr lang="en-US" sz="1400" dirty="0" smtClean="0"/>
              <a:t> </a:t>
            </a:r>
            <a:r>
              <a:rPr lang="en-US" sz="1400" dirty="0" err="1" smtClean="0"/>
              <a:t>im</a:t>
            </a:r>
            <a:r>
              <a:rPr lang="en-US" sz="1400" dirty="0" smtClean="0"/>
              <a:t> Mai”</a:t>
            </a:r>
          </a:p>
          <a:p>
            <a:r>
              <a:rPr lang="en-US" sz="1400" dirty="0" smtClean="0"/>
              <a:t>No. 2, “Das </a:t>
            </a:r>
            <a:r>
              <a:rPr lang="en-US" sz="1400" dirty="0" err="1" smtClean="0"/>
              <a:t>Heimweh</a:t>
            </a:r>
            <a:r>
              <a:rPr lang="en-US" sz="1400" dirty="0" smtClean="0"/>
              <a:t>” (1824)</a:t>
            </a:r>
            <a:endParaRPr lang="en-US" sz="1400" dirty="0"/>
          </a:p>
        </p:txBody>
      </p:sp>
    </p:spTree>
    <p:extLst>
      <p:ext uri="{BB962C8B-B14F-4D97-AF65-F5344CB8AC3E}">
        <p14:creationId xmlns:p14="http://schemas.microsoft.com/office/powerpoint/2010/main" val="213622702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57200"/>
            <a:ext cx="7786255" cy="369332"/>
          </a:xfrm>
          <a:prstGeom prst="rect">
            <a:avLst/>
          </a:prstGeom>
          <a:noFill/>
        </p:spPr>
        <p:txBody>
          <a:bodyPr wrap="square" rtlCol="0">
            <a:spAutoFit/>
          </a:bodyPr>
          <a:lstStyle/>
          <a:p>
            <a:r>
              <a:rPr lang="en-US" b="1" dirty="0" smtClean="0"/>
              <a:t>Composition and performance are to be encouraged. But . . . </a:t>
            </a:r>
            <a:r>
              <a:rPr lang="en-US" b="1" dirty="0"/>
              <a:t>p</a:t>
            </a:r>
            <a:r>
              <a:rPr lang="en-US" b="1" dirty="0" smtClean="0"/>
              <a:t>ublication?</a:t>
            </a:r>
            <a:endParaRPr lang="en-US"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990600"/>
            <a:ext cx="3276601" cy="4817492"/>
          </a:xfrm>
          <a:prstGeom prst="rect">
            <a:avLst/>
          </a:prstGeom>
        </p:spPr>
      </p:pic>
      <p:sp>
        <p:nvSpPr>
          <p:cNvPr id="10" name="TextBox 9"/>
          <p:cNvSpPr txBox="1"/>
          <p:nvPr/>
        </p:nvSpPr>
        <p:spPr>
          <a:xfrm>
            <a:off x="2788227" y="5943600"/>
            <a:ext cx="3612573" cy="338554"/>
          </a:xfrm>
          <a:prstGeom prst="rect">
            <a:avLst/>
          </a:prstGeom>
          <a:noFill/>
        </p:spPr>
        <p:txBody>
          <a:bodyPr wrap="square" rtlCol="0">
            <a:spAutoFit/>
          </a:bodyPr>
          <a:lstStyle/>
          <a:p>
            <a:r>
              <a:rPr lang="en-US" sz="1600" dirty="0" smtClean="0"/>
              <a:t>Fanny Mendelssohn Hensel (1805-1847)</a:t>
            </a:r>
          </a:p>
        </p:txBody>
      </p:sp>
    </p:spTree>
    <p:extLst>
      <p:ext uri="{BB962C8B-B14F-4D97-AF65-F5344CB8AC3E}">
        <p14:creationId xmlns:p14="http://schemas.microsoft.com/office/powerpoint/2010/main" val="47209990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4333651"/>
            <a:ext cx="7952510" cy="2277547"/>
          </a:xfrm>
          <a:prstGeom prst="rect">
            <a:avLst/>
          </a:prstGeom>
          <a:noFill/>
        </p:spPr>
        <p:txBody>
          <a:bodyPr wrap="square" rtlCol="0">
            <a:spAutoFit/>
          </a:bodyPr>
          <a:lstStyle/>
          <a:p>
            <a:r>
              <a:rPr lang="en-US" sz="1400" dirty="0" smtClean="0"/>
              <a:t>“I </a:t>
            </a:r>
            <a:r>
              <a:rPr lang="en-US" sz="1400" dirty="0"/>
              <a:t>cannot persuade her to publish anything, because it is against my views and convictions. We have previously spoken a great deal about it, and I still hold the same opinion. I consider publishing something serious (it should at least be that) and believe that one should do it only if one wants to appear as an author one's entire life and stick to it. But that necessitates a series of works, one after the other.... Fanny, as I know her, possesses neither the inclination nor calling for authorship. She is too much a woman, as is proper, for that, and looks after her house and thinks neither about the public nor the musical world, nor even about music, unless that primary occupation is accomplished. Publishing would only disturb her in these duties, and I cannot reconcile myself to it. Therefore I will not persuade </a:t>
            </a:r>
            <a:r>
              <a:rPr lang="en-US" sz="1400" dirty="0" smtClean="0"/>
              <a:t>her—forgive </a:t>
            </a:r>
            <a:r>
              <a:rPr lang="en-US" sz="1400" dirty="0"/>
              <a:t>me. If she decides to publish out of self-motivation, or to please Hensel, I am, as I said, ready to be helpful as much as I can, but to encourage her toward something I don't consider right is what </a:t>
            </a:r>
            <a:r>
              <a:rPr lang="en-US" sz="1400" dirty="0" smtClean="0"/>
              <a:t>I cannot do.”</a:t>
            </a:r>
            <a:endParaRPr lang="en-US" sz="1400" dirty="0"/>
          </a:p>
        </p:txBody>
      </p:sp>
      <p:sp>
        <p:nvSpPr>
          <p:cNvPr id="4" name="TextBox 3"/>
          <p:cNvSpPr txBox="1"/>
          <p:nvPr/>
        </p:nvSpPr>
        <p:spPr>
          <a:xfrm>
            <a:off x="838200" y="457200"/>
            <a:ext cx="7786255" cy="369332"/>
          </a:xfrm>
          <a:prstGeom prst="rect">
            <a:avLst/>
          </a:prstGeom>
          <a:noFill/>
        </p:spPr>
        <p:txBody>
          <a:bodyPr wrap="square" rtlCol="0">
            <a:spAutoFit/>
          </a:bodyPr>
          <a:lstStyle/>
          <a:p>
            <a:r>
              <a:rPr lang="en-US" b="1" dirty="0" smtClean="0"/>
              <a:t>Composition and performance are to be encouraged. But . . . </a:t>
            </a:r>
            <a:r>
              <a:rPr lang="en-US" b="1" dirty="0"/>
              <a:t>p</a:t>
            </a:r>
            <a:r>
              <a:rPr lang="en-US" b="1" dirty="0" smtClean="0"/>
              <a:t>ublication?</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184" y="1192637"/>
            <a:ext cx="1423406" cy="1701617"/>
          </a:xfrm>
          <a:prstGeom prst="rect">
            <a:avLst/>
          </a:prstGeom>
        </p:spPr>
      </p:pic>
      <p:sp>
        <p:nvSpPr>
          <p:cNvPr id="6" name="TextBox 5"/>
          <p:cNvSpPr txBox="1"/>
          <p:nvPr/>
        </p:nvSpPr>
        <p:spPr>
          <a:xfrm>
            <a:off x="3226663" y="3185151"/>
            <a:ext cx="2718382" cy="276999"/>
          </a:xfrm>
          <a:prstGeom prst="rect">
            <a:avLst/>
          </a:prstGeom>
          <a:noFill/>
        </p:spPr>
        <p:txBody>
          <a:bodyPr wrap="square" rtlCol="0">
            <a:spAutoFit/>
          </a:bodyPr>
          <a:lstStyle/>
          <a:p>
            <a:r>
              <a:rPr lang="en-US" sz="1200" dirty="0" smtClean="0"/>
              <a:t>Lea Salomon </a:t>
            </a:r>
            <a:r>
              <a:rPr lang="en-US" sz="1200" dirty="0" err="1" smtClean="0"/>
              <a:t>Bartholdy</a:t>
            </a:r>
            <a:r>
              <a:rPr lang="en-US" sz="1200" dirty="0" smtClean="0"/>
              <a:t> 1777–1842)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781" y="1192637"/>
            <a:ext cx="1255608" cy="1833188"/>
          </a:xfrm>
          <a:prstGeom prst="rect">
            <a:avLst/>
          </a:prstGeom>
        </p:spPr>
      </p:pic>
      <p:sp>
        <p:nvSpPr>
          <p:cNvPr id="8" name="TextBox 7"/>
          <p:cNvSpPr txBox="1"/>
          <p:nvPr/>
        </p:nvSpPr>
        <p:spPr>
          <a:xfrm>
            <a:off x="698313" y="3189985"/>
            <a:ext cx="2254543" cy="276999"/>
          </a:xfrm>
          <a:prstGeom prst="rect">
            <a:avLst/>
          </a:prstGeom>
          <a:noFill/>
        </p:spPr>
        <p:txBody>
          <a:bodyPr wrap="square" rtlCol="0">
            <a:spAutoFit/>
          </a:bodyPr>
          <a:lstStyle/>
          <a:p>
            <a:r>
              <a:rPr lang="en-US" sz="1200" dirty="0" smtClean="0"/>
              <a:t>Felix Mendelssohn (1809–1847)</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757" y="1052900"/>
            <a:ext cx="1544443" cy="2270750"/>
          </a:xfrm>
          <a:prstGeom prst="rect">
            <a:avLst/>
          </a:prstGeom>
        </p:spPr>
      </p:pic>
      <p:sp>
        <p:nvSpPr>
          <p:cNvPr id="10" name="TextBox 9"/>
          <p:cNvSpPr txBox="1"/>
          <p:nvPr/>
        </p:nvSpPr>
        <p:spPr>
          <a:xfrm>
            <a:off x="6291409" y="3411282"/>
            <a:ext cx="2817955" cy="276999"/>
          </a:xfrm>
          <a:prstGeom prst="rect">
            <a:avLst/>
          </a:prstGeom>
          <a:noFill/>
        </p:spPr>
        <p:txBody>
          <a:bodyPr wrap="square" rtlCol="0">
            <a:spAutoFit/>
          </a:bodyPr>
          <a:lstStyle/>
          <a:p>
            <a:r>
              <a:rPr lang="en-US" sz="1200" dirty="0" smtClean="0"/>
              <a:t>Fanny Mendelssohn  Hensel (1805-1847)</a:t>
            </a:r>
          </a:p>
        </p:txBody>
      </p:sp>
      <p:sp>
        <p:nvSpPr>
          <p:cNvPr id="11" name="Rectangle 10"/>
          <p:cNvSpPr/>
          <p:nvPr/>
        </p:nvSpPr>
        <p:spPr>
          <a:xfrm>
            <a:off x="678871" y="1052901"/>
            <a:ext cx="4959929" cy="241408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125681" y="3981243"/>
            <a:ext cx="6920346" cy="338554"/>
          </a:xfrm>
          <a:prstGeom prst="rect">
            <a:avLst/>
          </a:prstGeom>
          <a:noFill/>
        </p:spPr>
        <p:txBody>
          <a:bodyPr wrap="square" rtlCol="0">
            <a:spAutoFit/>
          </a:bodyPr>
          <a:lstStyle/>
          <a:p>
            <a:r>
              <a:rPr lang="en-US" sz="1600" b="1" dirty="0" smtClean="0"/>
              <a:t>Felix </a:t>
            </a:r>
            <a:r>
              <a:rPr lang="en-US" sz="1600" b="1" dirty="0"/>
              <a:t>Mendelssohn, letter to his mother, </a:t>
            </a:r>
            <a:r>
              <a:rPr lang="en-US" sz="1600" b="1" dirty="0" smtClean="0"/>
              <a:t>Lea Salomon </a:t>
            </a:r>
            <a:r>
              <a:rPr lang="en-US" sz="1600" b="1" dirty="0" err="1" smtClean="0"/>
              <a:t>Bartholdy</a:t>
            </a:r>
            <a:r>
              <a:rPr lang="en-US" sz="1600" b="1" dirty="0"/>
              <a:t>, 24 June </a:t>
            </a:r>
            <a:r>
              <a:rPr lang="en-US" sz="1600" b="1" dirty="0" smtClean="0"/>
              <a:t>1837</a:t>
            </a:r>
            <a:endParaRPr lang="en-US" sz="1600" b="1" dirty="0"/>
          </a:p>
        </p:txBody>
      </p:sp>
    </p:spTree>
    <p:extLst>
      <p:ext uri="{BB962C8B-B14F-4D97-AF65-F5344CB8AC3E}">
        <p14:creationId xmlns:p14="http://schemas.microsoft.com/office/powerpoint/2010/main" val="2114087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4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962400"/>
            <a:ext cx="8077200" cy="2590800"/>
          </a:xfrm>
          <a:prstGeom prst="rect">
            <a:avLst/>
          </a:prstGeom>
          <a:noFill/>
        </p:spPr>
        <p:txBody>
          <a:bodyPr wrap="square" rtlCol="0">
            <a:spAutoFit/>
          </a:bodyPr>
          <a:lstStyle/>
          <a:p>
            <a:r>
              <a:rPr lang="en-US" sz="1600" dirty="0" smtClean="0"/>
              <a:t>“For </a:t>
            </a:r>
            <a:r>
              <a:rPr lang="en-US" sz="1600" dirty="0"/>
              <a:t>forty years I've been afraid of my brother, as I was at fourteen of father, or rather</a:t>
            </a:r>
          </a:p>
          <a:p>
            <a:r>
              <a:rPr lang="en-US" sz="1600" dirty="0"/>
              <a:t>afraid is not the right word, but rather desirous during my entire life to </a:t>
            </a:r>
            <a:r>
              <a:rPr lang="en-US" sz="1600" dirty="0" smtClean="0"/>
              <a:t>please </a:t>
            </a:r>
            <a:r>
              <a:rPr lang="en-US" sz="1600" dirty="0"/>
              <a:t>you and</a:t>
            </a:r>
          </a:p>
          <a:p>
            <a:r>
              <a:rPr lang="en-US" sz="1600" dirty="0"/>
              <a:t>everyone whom I love, and if I know in advance that it will not be the case, I therefore</a:t>
            </a:r>
          </a:p>
          <a:p>
            <a:r>
              <a:rPr lang="en-US" sz="1600" dirty="0" smtClean="0"/>
              <a:t>feel rather </a:t>
            </a:r>
            <a:r>
              <a:rPr lang="en-US" sz="1600" dirty="0"/>
              <a:t>uncomfortable. In a word, I am beginning to publish. I have Herr Bock's</a:t>
            </a:r>
          </a:p>
          <a:p>
            <a:r>
              <a:rPr lang="en-US" sz="1600" dirty="0"/>
              <a:t>esteemed offer for my Lieder, I've finally turned a receptive ear to his favorable</a:t>
            </a:r>
          </a:p>
          <a:p>
            <a:r>
              <a:rPr lang="en-US" sz="1600" dirty="0"/>
              <a:t>terms .... I hope I won't disgrace you through my publishing, as I'm no </a:t>
            </a:r>
            <a:r>
              <a:rPr lang="en-US" sz="1600" i="1" dirty="0"/>
              <a:t>femme</a:t>
            </a:r>
          </a:p>
          <a:p>
            <a:r>
              <a:rPr lang="en-US" sz="1600" i="1" dirty="0" err="1"/>
              <a:t>libre</a:t>
            </a:r>
            <a:r>
              <a:rPr lang="en-US" sz="1600" i="1" dirty="0"/>
              <a:t> . </a:t>
            </a:r>
            <a:r>
              <a:rPr lang="en-US" sz="1600" dirty="0"/>
              <a:t>... Hopefully you will in no way be bothered by it, as I have proceeded, as you</a:t>
            </a:r>
          </a:p>
          <a:p>
            <a:r>
              <a:rPr lang="en-US" sz="1600" dirty="0"/>
              <a:t>see, completely independently, in order to spare you any unpleasant </a:t>
            </a:r>
            <a:r>
              <a:rPr lang="en-US" sz="1600" dirty="0" smtClean="0"/>
              <a:t>moment</a:t>
            </a:r>
            <a:r>
              <a:rPr lang="en-US" sz="1600" dirty="0"/>
              <a:t>. If the</a:t>
            </a:r>
          </a:p>
          <a:p>
            <a:r>
              <a:rPr lang="en-US" sz="1600" dirty="0"/>
              <a:t>venture succeeds, that is if the </a:t>
            </a:r>
            <a:r>
              <a:rPr lang="en-US" sz="1600" dirty="0" smtClean="0"/>
              <a:t>compositions please [people], </a:t>
            </a:r>
            <a:r>
              <a:rPr lang="en-US" sz="1600" dirty="0"/>
              <a:t>then I know that it will be</a:t>
            </a:r>
          </a:p>
          <a:p>
            <a:r>
              <a:rPr lang="en-US" sz="1600" dirty="0"/>
              <a:t>a great stimulus to me, something I always required in order to publish anything</a:t>
            </a:r>
            <a:r>
              <a:rPr lang="en-US" sz="1600" dirty="0" smtClean="0"/>
              <a:t>.”</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91881"/>
            <a:ext cx="2133600" cy="3136970"/>
          </a:xfrm>
          <a:prstGeom prst="rect">
            <a:avLst/>
          </a:prstGeom>
        </p:spPr>
      </p:pic>
      <p:sp>
        <p:nvSpPr>
          <p:cNvPr id="4" name="TextBox 3"/>
          <p:cNvSpPr txBox="1"/>
          <p:nvPr/>
        </p:nvSpPr>
        <p:spPr>
          <a:xfrm>
            <a:off x="766354" y="3429000"/>
            <a:ext cx="7391400" cy="369332"/>
          </a:xfrm>
          <a:prstGeom prst="rect">
            <a:avLst/>
          </a:prstGeom>
          <a:noFill/>
        </p:spPr>
        <p:txBody>
          <a:bodyPr wrap="square" rtlCol="0">
            <a:spAutoFit/>
          </a:bodyPr>
          <a:lstStyle/>
          <a:p>
            <a:r>
              <a:rPr lang="en-US" b="1" dirty="0" smtClean="0"/>
              <a:t>Fanny Mendelssohn</a:t>
            </a:r>
            <a:r>
              <a:rPr lang="en-US" b="1" dirty="0"/>
              <a:t>, letter to </a:t>
            </a:r>
            <a:r>
              <a:rPr lang="en-US" b="1" dirty="0" smtClean="0"/>
              <a:t>her brother, Felix Mendelssohn, 9 July 1846</a:t>
            </a:r>
            <a:endParaRPr lang="en-US" b="1" dirty="0"/>
          </a:p>
        </p:txBody>
      </p:sp>
    </p:spTree>
    <p:extLst>
      <p:ext uri="{BB962C8B-B14F-4D97-AF65-F5344CB8AC3E}">
        <p14:creationId xmlns:p14="http://schemas.microsoft.com/office/powerpoint/2010/main" val="4078876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4064" y="685800"/>
            <a:ext cx="7730836" cy="461665"/>
          </a:xfrm>
          <a:prstGeom prst="rect">
            <a:avLst/>
          </a:prstGeom>
          <a:noFill/>
        </p:spPr>
        <p:txBody>
          <a:bodyPr wrap="square" rtlCol="0">
            <a:spAutoFit/>
          </a:bodyPr>
          <a:lstStyle/>
          <a:p>
            <a:r>
              <a:rPr lang="en-US" sz="2400" dirty="0" smtClean="0"/>
              <a:t>The Nineteenth-Century “Ideology of Separate Spheres”</a:t>
            </a:r>
            <a:endParaRPr lang="en-US" sz="2400" dirty="0"/>
          </a:p>
        </p:txBody>
      </p:sp>
      <p:sp>
        <p:nvSpPr>
          <p:cNvPr id="5" name="Oval 4"/>
          <p:cNvSpPr/>
          <p:nvPr/>
        </p:nvSpPr>
        <p:spPr>
          <a:xfrm>
            <a:off x="391391" y="1745673"/>
            <a:ext cx="4076700" cy="3733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1898073"/>
            <a:ext cx="4076700" cy="3733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3164808"/>
            <a:ext cx="3124200" cy="1200329"/>
          </a:xfrm>
          <a:prstGeom prst="rect">
            <a:avLst/>
          </a:prstGeom>
          <a:noFill/>
        </p:spPr>
        <p:txBody>
          <a:bodyPr wrap="square" rtlCol="0">
            <a:spAutoFit/>
          </a:bodyPr>
          <a:lstStyle/>
          <a:p>
            <a:pPr algn="ctr"/>
            <a:r>
              <a:rPr lang="en-US" b="1" dirty="0" smtClean="0"/>
              <a:t>Masculine</a:t>
            </a:r>
          </a:p>
          <a:p>
            <a:pPr algn="ctr"/>
            <a:endParaRPr lang="en-US" dirty="0"/>
          </a:p>
          <a:p>
            <a:pPr algn="ctr"/>
            <a:r>
              <a:rPr lang="en-US" dirty="0" smtClean="0"/>
              <a:t>The </a:t>
            </a:r>
            <a:r>
              <a:rPr lang="en-US" dirty="0"/>
              <a:t>public </a:t>
            </a:r>
            <a:r>
              <a:rPr lang="en-US" dirty="0" smtClean="0"/>
              <a:t>sphere:</a:t>
            </a:r>
          </a:p>
          <a:p>
            <a:pPr algn="ctr"/>
            <a:r>
              <a:rPr lang="en-US" dirty="0" smtClean="0"/>
              <a:t>business</a:t>
            </a:r>
            <a:r>
              <a:rPr lang="en-US" dirty="0"/>
              <a:t>; politics</a:t>
            </a:r>
          </a:p>
        </p:txBody>
      </p:sp>
      <p:sp>
        <p:nvSpPr>
          <p:cNvPr id="8" name="TextBox 7"/>
          <p:cNvSpPr txBox="1"/>
          <p:nvPr/>
        </p:nvSpPr>
        <p:spPr>
          <a:xfrm>
            <a:off x="5143500" y="3026309"/>
            <a:ext cx="3086100" cy="1477328"/>
          </a:xfrm>
          <a:prstGeom prst="rect">
            <a:avLst/>
          </a:prstGeom>
          <a:noFill/>
        </p:spPr>
        <p:txBody>
          <a:bodyPr wrap="square" rtlCol="0">
            <a:spAutoFit/>
          </a:bodyPr>
          <a:lstStyle/>
          <a:p>
            <a:pPr algn="ctr"/>
            <a:r>
              <a:rPr lang="en-US" b="1" dirty="0" smtClean="0"/>
              <a:t>Feminine</a:t>
            </a:r>
          </a:p>
          <a:p>
            <a:pPr algn="ctr"/>
            <a:endParaRPr lang="en-US" dirty="0"/>
          </a:p>
          <a:p>
            <a:pPr algn="ctr"/>
            <a:r>
              <a:rPr lang="en-US" dirty="0" smtClean="0"/>
              <a:t>the private, </a:t>
            </a:r>
            <a:r>
              <a:rPr lang="en-US" dirty="0"/>
              <a:t>d</a:t>
            </a:r>
            <a:r>
              <a:rPr lang="en-US" dirty="0" smtClean="0"/>
              <a:t>omestic sphere: </a:t>
            </a:r>
          </a:p>
          <a:p>
            <a:pPr algn="ctr"/>
            <a:r>
              <a:rPr lang="en-US" dirty="0" smtClean="0"/>
              <a:t>children</a:t>
            </a:r>
            <a:r>
              <a:rPr lang="en-US" dirty="0"/>
              <a:t>, religion, morality</a:t>
            </a:r>
          </a:p>
          <a:p>
            <a:endParaRPr lang="en-US" dirty="0"/>
          </a:p>
        </p:txBody>
      </p:sp>
    </p:spTree>
    <p:extLst>
      <p:ext uri="{BB962C8B-B14F-4D97-AF65-F5344CB8AC3E}">
        <p14:creationId xmlns:p14="http://schemas.microsoft.com/office/powerpoint/2010/main" val="204650831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75806"/>
            <a:ext cx="2989728" cy="4395710"/>
          </a:xfrm>
          <a:prstGeom prst="rect">
            <a:avLst/>
          </a:prstGeom>
        </p:spPr>
      </p:pic>
      <p:sp>
        <p:nvSpPr>
          <p:cNvPr id="7" name="TextBox 6"/>
          <p:cNvSpPr txBox="1"/>
          <p:nvPr/>
        </p:nvSpPr>
        <p:spPr>
          <a:xfrm>
            <a:off x="5638800" y="6248400"/>
            <a:ext cx="1447800" cy="369332"/>
          </a:xfrm>
          <a:prstGeom prst="rect">
            <a:avLst/>
          </a:prstGeom>
          <a:noFill/>
        </p:spPr>
        <p:txBody>
          <a:bodyPr wrap="square" rtlCol="0">
            <a:spAutoFit/>
          </a:bodyPr>
          <a:lstStyle/>
          <a:p>
            <a:r>
              <a:rPr lang="en-US" dirty="0" smtClean="0"/>
              <a:t>Op. 1 (1846)</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52319"/>
            <a:ext cx="4627606" cy="5996081"/>
          </a:xfrm>
          <a:prstGeom prst="rect">
            <a:avLst/>
          </a:prstGeom>
        </p:spPr>
      </p:pic>
    </p:spTree>
    <p:extLst>
      <p:ext uri="{BB962C8B-B14F-4D97-AF65-F5344CB8AC3E}">
        <p14:creationId xmlns:p14="http://schemas.microsoft.com/office/powerpoint/2010/main" val="104763494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24" y="1159300"/>
            <a:ext cx="3848776" cy="50291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159300"/>
            <a:ext cx="3740039" cy="5029200"/>
          </a:xfrm>
          <a:prstGeom prst="rect">
            <a:avLst/>
          </a:prstGeom>
        </p:spPr>
      </p:pic>
      <p:sp>
        <p:nvSpPr>
          <p:cNvPr id="4" name="TextBox 3"/>
          <p:cNvSpPr txBox="1"/>
          <p:nvPr/>
        </p:nvSpPr>
        <p:spPr>
          <a:xfrm>
            <a:off x="1485900" y="489466"/>
            <a:ext cx="6477000" cy="369332"/>
          </a:xfrm>
          <a:prstGeom prst="rect">
            <a:avLst/>
          </a:prstGeom>
          <a:noFill/>
        </p:spPr>
        <p:txBody>
          <a:bodyPr wrap="square" rtlCol="0">
            <a:spAutoFit/>
          </a:bodyPr>
          <a:lstStyle/>
          <a:p>
            <a:r>
              <a:rPr lang="en-US" dirty="0" smtClean="0"/>
              <a:t>From Fanny Mendelssohn Hensel, op. 1, </a:t>
            </a:r>
            <a:r>
              <a:rPr lang="en-US" i="1" dirty="0" err="1" smtClean="0"/>
              <a:t>Sechs</a:t>
            </a:r>
            <a:r>
              <a:rPr lang="en-US" i="1" dirty="0" smtClean="0"/>
              <a:t> Lieder </a:t>
            </a:r>
            <a:r>
              <a:rPr lang="en-US" dirty="0" smtClean="0"/>
              <a:t>(1846)</a:t>
            </a:r>
            <a:endParaRPr lang="en-US" dirty="0"/>
          </a:p>
        </p:txBody>
      </p:sp>
    </p:spTree>
    <p:extLst>
      <p:ext uri="{BB962C8B-B14F-4D97-AF65-F5344CB8AC3E}">
        <p14:creationId xmlns:p14="http://schemas.microsoft.com/office/powerpoint/2010/main" val="14497813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04800"/>
            <a:ext cx="4495800" cy="63627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88295"/>
            <a:ext cx="2989728" cy="4395710"/>
          </a:xfrm>
          <a:prstGeom prst="rect">
            <a:avLst/>
          </a:prstGeom>
        </p:spPr>
      </p:pic>
      <p:sp>
        <p:nvSpPr>
          <p:cNvPr id="4" name="TextBox 3"/>
          <p:cNvSpPr txBox="1"/>
          <p:nvPr/>
        </p:nvSpPr>
        <p:spPr>
          <a:xfrm>
            <a:off x="5791200" y="6063734"/>
            <a:ext cx="1447800" cy="369332"/>
          </a:xfrm>
          <a:prstGeom prst="rect">
            <a:avLst/>
          </a:prstGeom>
          <a:noFill/>
        </p:spPr>
        <p:txBody>
          <a:bodyPr wrap="square" rtlCol="0">
            <a:spAutoFit/>
          </a:bodyPr>
          <a:lstStyle/>
          <a:p>
            <a:r>
              <a:rPr lang="en-US" dirty="0" smtClean="0"/>
              <a:t>Op. 2 (1846)</a:t>
            </a:r>
            <a:endParaRPr lang="en-US" dirty="0"/>
          </a:p>
        </p:txBody>
      </p:sp>
    </p:spTree>
    <p:extLst>
      <p:ext uri="{BB962C8B-B14F-4D97-AF65-F5344CB8AC3E}">
        <p14:creationId xmlns:p14="http://schemas.microsoft.com/office/powerpoint/2010/main" val="314298117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3" y="762000"/>
            <a:ext cx="4175486" cy="59093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275" y="869843"/>
            <a:ext cx="4099286" cy="5801532"/>
          </a:xfrm>
          <a:prstGeom prst="rect">
            <a:avLst/>
          </a:prstGeom>
        </p:spPr>
      </p:pic>
      <p:sp>
        <p:nvSpPr>
          <p:cNvPr id="4" name="TextBox 3"/>
          <p:cNvSpPr txBox="1"/>
          <p:nvPr/>
        </p:nvSpPr>
        <p:spPr>
          <a:xfrm>
            <a:off x="1447800" y="451897"/>
            <a:ext cx="5644687" cy="369332"/>
          </a:xfrm>
          <a:prstGeom prst="rect">
            <a:avLst/>
          </a:prstGeom>
          <a:noFill/>
        </p:spPr>
        <p:txBody>
          <a:bodyPr wrap="none" rtlCol="0">
            <a:spAutoFit/>
          </a:bodyPr>
          <a:lstStyle/>
          <a:p>
            <a:r>
              <a:rPr lang="en-US" dirty="0"/>
              <a:t>From Fanny Mendelssohn Hensel, op. </a:t>
            </a:r>
            <a:r>
              <a:rPr lang="en-US" dirty="0" smtClean="0"/>
              <a:t>2, </a:t>
            </a:r>
            <a:r>
              <a:rPr lang="en-US" i="1" dirty="0" err="1" smtClean="0"/>
              <a:t>Vier</a:t>
            </a:r>
            <a:r>
              <a:rPr lang="en-US" i="1" dirty="0" smtClean="0"/>
              <a:t> Lieder </a:t>
            </a:r>
            <a:r>
              <a:rPr lang="en-US" dirty="0"/>
              <a:t>(1846</a:t>
            </a:r>
            <a:r>
              <a:rPr lang="en-US" dirty="0" smtClean="0"/>
              <a:t>)</a:t>
            </a:r>
            <a:endParaRPr lang="en-US" dirty="0"/>
          </a:p>
        </p:txBody>
      </p:sp>
    </p:spTree>
    <p:extLst>
      <p:ext uri="{BB962C8B-B14F-4D97-AF65-F5344CB8AC3E}">
        <p14:creationId xmlns:p14="http://schemas.microsoft.com/office/powerpoint/2010/main" val="295611567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3" y="774916"/>
            <a:ext cx="4083315" cy="577893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90156"/>
            <a:ext cx="4038600" cy="5715646"/>
          </a:xfrm>
          <a:prstGeom prst="rect">
            <a:avLst/>
          </a:prstGeom>
        </p:spPr>
      </p:pic>
    </p:spTree>
    <p:extLst>
      <p:ext uri="{BB962C8B-B14F-4D97-AF65-F5344CB8AC3E}">
        <p14:creationId xmlns:p14="http://schemas.microsoft.com/office/powerpoint/2010/main" val="401761260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36" y="0"/>
            <a:ext cx="8661528" cy="6858000"/>
          </a:xfrm>
          <a:prstGeom prst="rect">
            <a:avLst/>
          </a:prstGeom>
        </p:spPr>
      </p:pic>
      <p:sp>
        <p:nvSpPr>
          <p:cNvPr id="5" name="Oval 4"/>
          <p:cNvSpPr/>
          <p:nvPr/>
        </p:nvSpPr>
        <p:spPr>
          <a:xfrm>
            <a:off x="4343400" y="2438400"/>
            <a:ext cx="6858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357499"/>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36" y="0"/>
            <a:ext cx="8661528" cy="6858000"/>
          </a:xfrm>
          <a:prstGeom prst="rect">
            <a:avLst/>
          </a:prstGeom>
        </p:spPr>
      </p:pic>
      <p:sp>
        <p:nvSpPr>
          <p:cNvPr id="5" name="Oval 4"/>
          <p:cNvSpPr/>
          <p:nvPr/>
        </p:nvSpPr>
        <p:spPr>
          <a:xfrm>
            <a:off x="3810000" y="3352800"/>
            <a:ext cx="6858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63157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014548"/>
            <a:ext cx="7459982" cy="5105401"/>
          </a:xfrm>
          <a:prstGeom prst="rect">
            <a:avLst/>
          </a:prstGeom>
        </p:spPr>
      </p:pic>
      <p:sp>
        <p:nvSpPr>
          <p:cNvPr id="3" name="TextBox 2"/>
          <p:cNvSpPr txBox="1"/>
          <p:nvPr/>
        </p:nvSpPr>
        <p:spPr>
          <a:xfrm>
            <a:off x="3657600" y="444137"/>
            <a:ext cx="1905000" cy="369332"/>
          </a:xfrm>
          <a:prstGeom prst="rect">
            <a:avLst/>
          </a:prstGeom>
          <a:noFill/>
        </p:spPr>
        <p:txBody>
          <a:bodyPr wrap="square" rtlCol="0">
            <a:spAutoFit/>
          </a:bodyPr>
          <a:lstStyle/>
          <a:p>
            <a:r>
              <a:rPr lang="en-US" dirty="0" smtClean="0"/>
              <a:t>Leipzig, c. 1830</a:t>
            </a:r>
            <a:endParaRPr lang="en-US" dirty="0"/>
          </a:p>
        </p:txBody>
      </p:sp>
    </p:spTree>
    <p:extLst>
      <p:ext uri="{BB962C8B-B14F-4D97-AF65-F5344CB8AC3E}">
        <p14:creationId xmlns:p14="http://schemas.microsoft.com/office/powerpoint/2010/main" val="48021581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5344464" cy="3657600"/>
          </a:xfrm>
          <a:prstGeom prst="rect">
            <a:avLst/>
          </a:prstGeom>
        </p:spPr>
      </p:pic>
      <p:sp>
        <p:nvSpPr>
          <p:cNvPr id="3" name="TextBox 2"/>
          <p:cNvSpPr txBox="1"/>
          <p:nvPr/>
        </p:nvSpPr>
        <p:spPr>
          <a:xfrm>
            <a:off x="1743292" y="1295400"/>
            <a:ext cx="1905000" cy="369332"/>
          </a:xfrm>
          <a:prstGeom prst="rect">
            <a:avLst/>
          </a:prstGeom>
          <a:noFill/>
        </p:spPr>
        <p:txBody>
          <a:bodyPr wrap="square" rtlCol="0">
            <a:spAutoFit/>
          </a:bodyPr>
          <a:lstStyle/>
          <a:p>
            <a:r>
              <a:rPr lang="en-US" dirty="0" smtClean="0"/>
              <a:t>Leipzig, c. 1830</a:t>
            </a:r>
            <a:endParaRPr lang="en-US" dirty="0"/>
          </a:p>
        </p:txBody>
      </p:sp>
      <p:sp>
        <p:nvSpPr>
          <p:cNvPr id="4" name="TextBox 3"/>
          <p:cNvSpPr txBox="1"/>
          <p:nvPr/>
        </p:nvSpPr>
        <p:spPr>
          <a:xfrm>
            <a:off x="5562600" y="2362200"/>
            <a:ext cx="3200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 </a:t>
            </a:r>
            <a:r>
              <a:rPr lang="en-US" dirty="0" smtClean="0"/>
              <a:t>S. </a:t>
            </a:r>
            <a:r>
              <a:rPr lang="en-US" dirty="0" smtClean="0"/>
              <a:t>Bach Heritage</a:t>
            </a:r>
          </a:p>
          <a:p>
            <a:endParaRPr lang="en-US" dirty="0" smtClean="0"/>
          </a:p>
          <a:p>
            <a:endParaRPr lang="en-US" dirty="0"/>
          </a:p>
          <a:p>
            <a:endParaRPr lang="en-US" dirty="0"/>
          </a:p>
        </p:txBody>
      </p:sp>
    </p:spTree>
    <p:extLst>
      <p:ext uri="{BB962C8B-B14F-4D97-AF65-F5344CB8AC3E}">
        <p14:creationId xmlns:p14="http://schemas.microsoft.com/office/powerpoint/2010/main" val="35117028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5344464" cy="3657600"/>
          </a:xfrm>
          <a:prstGeom prst="rect">
            <a:avLst/>
          </a:prstGeom>
        </p:spPr>
      </p:pic>
      <p:sp>
        <p:nvSpPr>
          <p:cNvPr id="3" name="TextBox 2"/>
          <p:cNvSpPr txBox="1"/>
          <p:nvPr/>
        </p:nvSpPr>
        <p:spPr>
          <a:xfrm>
            <a:off x="1743292" y="1295400"/>
            <a:ext cx="1905000" cy="369332"/>
          </a:xfrm>
          <a:prstGeom prst="rect">
            <a:avLst/>
          </a:prstGeom>
          <a:noFill/>
        </p:spPr>
        <p:txBody>
          <a:bodyPr wrap="square" rtlCol="0">
            <a:spAutoFit/>
          </a:bodyPr>
          <a:lstStyle/>
          <a:p>
            <a:r>
              <a:rPr lang="en-US" dirty="0" smtClean="0"/>
              <a:t>Leipzig, c. 1830</a:t>
            </a:r>
            <a:endParaRPr lang="en-US" dirty="0"/>
          </a:p>
        </p:txBody>
      </p:sp>
      <p:sp>
        <p:nvSpPr>
          <p:cNvPr id="4" name="TextBox 3"/>
          <p:cNvSpPr txBox="1"/>
          <p:nvPr/>
        </p:nvSpPr>
        <p:spPr>
          <a:xfrm>
            <a:off x="5562600" y="2362200"/>
            <a:ext cx="3581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 </a:t>
            </a:r>
            <a:r>
              <a:rPr lang="en-US" dirty="0" smtClean="0"/>
              <a:t>S. </a:t>
            </a:r>
            <a:r>
              <a:rPr lang="en-US" dirty="0" smtClean="0"/>
              <a:t>Bach Heritage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smtClean="0"/>
              <a:t>Gewandhaus</a:t>
            </a:r>
            <a:r>
              <a:rPr lang="en-US" dirty="0" smtClean="0"/>
              <a:t> Orchestra (1781)</a:t>
            </a:r>
          </a:p>
          <a:p>
            <a:endParaRPr lang="en-US" dirty="0"/>
          </a:p>
        </p:txBody>
      </p:sp>
    </p:spTree>
    <p:extLst>
      <p:ext uri="{BB962C8B-B14F-4D97-AF65-F5344CB8AC3E}">
        <p14:creationId xmlns:p14="http://schemas.microsoft.com/office/powerpoint/2010/main" val="21976589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048205"/>
            <a:ext cx="3810000" cy="369332"/>
          </a:xfrm>
          <a:prstGeom prst="rect">
            <a:avLst/>
          </a:prstGeom>
          <a:noFill/>
        </p:spPr>
        <p:txBody>
          <a:bodyPr wrap="square" rtlCol="0">
            <a:spAutoFit/>
          </a:bodyPr>
          <a:lstStyle/>
          <a:p>
            <a:r>
              <a:rPr lang="en-US" b="1" dirty="0" smtClean="0"/>
              <a:t>The Gendering of Musical Genres</a:t>
            </a:r>
            <a:endParaRPr lang="en-US" b="1" dirty="0"/>
          </a:p>
        </p:txBody>
      </p:sp>
      <p:sp>
        <p:nvSpPr>
          <p:cNvPr id="3" name="TextBox 2"/>
          <p:cNvSpPr txBox="1"/>
          <p:nvPr/>
        </p:nvSpPr>
        <p:spPr>
          <a:xfrm>
            <a:off x="914400" y="2743200"/>
            <a:ext cx="7543800" cy="2031325"/>
          </a:xfrm>
          <a:prstGeom prst="rect">
            <a:avLst/>
          </a:prstGeom>
          <a:noFill/>
        </p:spPr>
        <p:txBody>
          <a:bodyPr wrap="square" rtlCol="0">
            <a:spAutoFit/>
          </a:bodyPr>
          <a:lstStyle/>
          <a:p>
            <a:r>
              <a:rPr lang="en-US" dirty="0" smtClean="0"/>
              <a:t>Masculine: orchestral works; chamber works; sonatas; operas, oratorios; etc.</a:t>
            </a:r>
            <a:endParaRPr lang="en-US" dirty="0"/>
          </a:p>
          <a:p>
            <a:endParaRPr lang="en-US" dirty="0" smtClean="0"/>
          </a:p>
          <a:p>
            <a:endParaRPr lang="en-US" dirty="0"/>
          </a:p>
          <a:p>
            <a:endParaRPr lang="en-US" dirty="0" smtClean="0"/>
          </a:p>
          <a:p>
            <a:endParaRPr lang="en-US" dirty="0"/>
          </a:p>
          <a:p>
            <a:r>
              <a:rPr lang="en-US" dirty="0" smtClean="0"/>
              <a:t>Feminine: short piano pieces and Lieder, suitable for domestic performance, especially by women, e.g., in salons or home gatherings</a:t>
            </a:r>
            <a:endParaRPr lang="en-US" dirty="0"/>
          </a:p>
        </p:txBody>
      </p:sp>
    </p:spTree>
    <p:extLst>
      <p:ext uri="{BB962C8B-B14F-4D97-AF65-F5344CB8AC3E}">
        <p14:creationId xmlns:p14="http://schemas.microsoft.com/office/powerpoint/2010/main" val="169955509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5344464" cy="3657600"/>
          </a:xfrm>
          <a:prstGeom prst="rect">
            <a:avLst/>
          </a:prstGeom>
        </p:spPr>
      </p:pic>
      <p:sp>
        <p:nvSpPr>
          <p:cNvPr id="3" name="TextBox 2"/>
          <p:cNvSpPr txBox="1"/>
          <p:nvPr/>
        </p:nvSpPr>
        <p:spPr>
          <a:xfrm>
            <a:off x="1743292" y="1295400"/>
            <a:ext cx="1905000" cy="369332"/>
          </a:xfrm>
          <a:prstGeom prst="rect">
            <a:avLst/>
          </a:prstGeom>
          <a:noFill/>
        </p:spPr>
        <p:txBody>
          <a:bodyPr wrap="square" rtlCol="0">
            <a:spAutoFit/>
          </a:bodyPr>
          <a:lstStyle/>
          <a:p>
            <a:r>
              <a:rPr lang="en-US" dirty="0" smtClean="0"/>
              <a:t>Leipzig, c. 1830</a:t>
            </a:r>
            <a:endParaRPr lang="en-US" dirty="0"/>
          </a:p>
        </p:txBody>
      </p:sp>
      <p:sp>
        <p:nvSpPr>
          <p:cNvPr id="4" name="TextBox 3"/>
          <p:cNvSpPr txBox="1"/>
          <p:nvPr/>
        </p:nvSpPr>
        <p:spPr>
          <a:xfrm>
            <a:off x="5562600" y="2362200"/>
            <a:ext cx="33528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 </a:t>
            </a:r>
            <a:r>
              <a:rPr lang="en-US" dirty="0" smtClean="0"/>
              <a:t>S. </a:t>
            </a:r>
            <a:r>
              <a:rPr lang="en-US" dirty="0" smtClean="0"/>
              <a:t>Bach Heritage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smtClean="0"/>
              <a:t>Gewandhaus</a:t>
            </a:r>
            <a:r>
              <a:rPr lang="en-US" dirty="0" smtClean="0"/>
              <a:t> Orchestra (1781)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Major music-publishing city: </a:t>
            </a:r>
          </a:p>
          <a:p>
            <a:r>
              <a:rPr lang="en-US" dirty="0" smtClean="0"/>
              <a:t>      </a:t>
            </a:r>
            <a:r>
              <a:rPr lang="en-US" dirty="0" err="1" smtClean="0"/>
              <a:t>Breitkopf</a:t>
            </a:r>
            <a:r>
              <a:rPr lang="en-US" dirty="0" smtClean="0"/>
              <a:t> &amp; </a:t>
            </a:r>
            <a:r>
              <a:rPr lang="en-US" dirty="0" err="1" smtClean="0"/>
              <a:t>Härtel</a:t>
            </a:r>
            <a:r>
              <a:rPr lang="en-US" dirty="0" smtClean="0"/>
              <a:t> (1790s)</a:t>
            </a:r>
          </a:p>
          <a:p>
            <a:r>
              <a:rPr lang="en-US" dirty="0"/>
              <a:t> </a:t>
            </a:r>
            <a:r>
              <a:rPr lang="en-US" dirty="0" smtClean="0"/>
              <a:t>     C. F. Peters (1814)</a:t>
            </a:r>
          </a:p>
          <a:p>
            <a:r>
              <a:rPr lang="en-US" dirty="0"/>
              <a:t> </a:t>
            </a:r>
            <a:r>
              <a:rPr lang="en-US" dirty="0" smtClean="0"/>
              <a:t>     and others</a:t>
            </a:r>
          </a:p>
          <a:p>
            <a:endParaRPr lang="en-US" dirty="0" smtClean="0"/>
          </a:p>
          <a:p>
            <a:endParaRPr lang="en-US" dirty="0"/>
          </a:p>
          <a:p>
            <a:endParaRPr lang="en-US" dirty="0"/>
          </a:p>
        </p:txBody>
      </p:sp>
    </p:spTree>
    <p:extLst>
      <p:ext uri="{BB962C8B-B14F-4D97-AF65-F5344CB8AC3E}">
        <p14:creationId xmlns:p14="http://schemas.microsoft.com/office/powerpoint/2010/main" val="219765894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5344464" cy="3657600"/>
          </a:xfrm>
          <a:prstGeom prst="rect">
            <a:avLst/>
          </a:prstGeom>
        </p:spPr>
      </p:pic>
      <p:sp>
        <p:nvSpPr>
          <p:cNvPr id="3" name="TextBox 2"/>
          <p:cNvSpPr txBox="1"/>
          <p:nvPr/>
        </p:nvSpPr>
        <p:spPr>
          <a:xfrm>
            <a:off x="1743292" y="1295400"/>
            <a:ext cx="1905000" cy="369332"/>
          </a:xfrm>
          <a:prstGeom prst="rect">
            <a:avLst/>
          </a:prstGeom>
          <a:noFill/>
        </p:spPr>
        <p:txBody>
          <a:bodyPr wrap="square" rtlCol="0">
            <a:spAutoFit/>
          </a:bodyPr>
          <a:lstStyle/>
          <a:p>
            <a:r>
              <a:rPr lang="en-US" dirty="0" smtClean="0"/>
              <a:t>Leipzig, c. 1830</a:t>
            </a:r>
            <a:endParaRPr lang="en-US" dirty="0"/>
          </a:p>
        </p:txBody>
      </p:sp>
      <p:sp>
        <p:nvSpPr>
          <p:cNvPr id="4" name="TextBox 3"/>
          <p:cNvSpPr txBox="1"/>
          <p:nvPr/>
        </p:nvSpPr>
        <p:spPr>
          <a:xfrm>
            <a:off x="5562600" y="2362201"/>
            <a:ext cx="35814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 </a:t>
            </a:r>
            <a:r>
              <a:rPr lang="en-US" dirty="0" smtClean="0"/>
              <a:t>S. </a:t>
            </a:r>
            <a:r>
              <a:rPr lang="en-US" dirty="0" smtClean="0"/>
              <a:t>Bach Heritage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smtClean="0"/>
              <a:t>Gewandhaus</a:t>
            </a:r>
            <a:r>
              <a:rPr lang="en-US" dirty="0" smtClean="0"/>
              <a:t> Orchestra (1781)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Major music-publishing city: </a:t>
            </a:r>
          </a:p>
          <a:p>
            <a:r>
              <a:rPr lang="en-US" dirty="0" smtClean="0"/>
              <a:t>      </a:t>
            </a:r>
            <a:r>
              <a:rPr lang="en-US" dirty="0" err="1" smtClean="0"/>
              <a:t>Breitkopf</a:t>
            </a:r>
            <a:r>
              <a:rPr lang="en-US" dirty="0" smtClean="0"/>
              <a:t> &amp; </a:t>
            </a:r>
            <a:r>
              <a:rPr lang="en-US" dirty="0" err="1" smtClean="0"/>
              <a:t>Härtel</a:t>
            </a:r>
            <a:r>
              <a:rPr lang="en-US" dirty="0" smtClean="0"/>
              <a:t> (1790s)</a:t>
            </a:r>
          </a:p>
          <a:p>
            <a:r>
              <a:rPr lang="en-US" dirty="0"/>
              <a:t> </a:t>
            </a:r>
            <a:r>
              <a:rPr lang="en-US" dirty="0" smtClean="0"/>
              <a:t>     C. F. Peters (1814)</a:t>
            </a:r>
          </a:p>
          <a:p>
            <a:r>
              <a:rPr lang="en-US" dirty="0"/>
              <a:t> </a:t>
            </a:r>
            <a:r>
              <a:rPr lang="en-US" dirty="0" smtClean="0"/>
              <a:t>     and others</a:t>
            </a:r>
          </a:p>
          <a:p>
            <a:endParaRPr lang="en-US" dirty="0"/>
          </a:p>
          <a:p>
            <a:pPr marL="285750" indent="-285750">
              <a:buFont typeface="Arial" panose="020B0604020202020204" pitchFamily="34" charset="0"/>
              <a:buChar char="•"/>
            </a:pPr>
            <a:r>
              <a:rPr lang="en-US" dirty="0" smtClean="0"/>
              <a:t>(1843) Leipzig Conservatory (founded by Felix Mendelssohn)</a:t>
            </a:r>
          </a:p>
          <a:p>
            <a:endParaRPr lang="en-US" dirty="0" smtClean="0"/>
          </a:p>
          <a:p>
            <a:endParaRPr lang="en-US" dirty="0"/>
          </a:p>
          <a:p>
            <a:endParaRPr lang="en-US" dirty="0"/>
          </a:p>
        </p:txBody>
      </p:sp>
    </p:spTree>
    <p:extLst>
      <p:ext uri="{BB962C8B-B14F-4D97-AF65-F5344CB8AC3E}">
        <p14:creationId xmlns:p14="http://schemas.microsoft.com/office/powerpoint/2010/main" val="219765894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5344464" cy="3657600"/>
          </a:xfrm>
          <a:prstGeom prst="rect">
            <a:avLst/>
          </a:prstGeom>
        </p:spPr>
      </p:pic>
      <p:sp>
        <p:nvSpPr>
          <p:cNvPr id="3" name="TextBox 2"/>
          <p:cNvSpPr txBox="1"/>
          <p:nvPr/>
        </p:nvSpPr>
        <p:spPr>
          <a:xfrm>
            <a:off x="1743292" y="1295400"/>
            <a:ext cx="1905000" cy="369332"/>
          </a:xfrm>
          <a:prstGeom prst="rect">
            <a:avLst/>
          </a:prstGeom>
          <a:noFill/>
        </p:spPr>
        <p:txBody>
          <a:bodyPr wrap="square" rtlCol="0">
            <a:spAutoFit/>
          </a:bodyPr>
          <a:lstStyle/>
          <a:p>
            <a:r>
              <a:rPr lang="en-US" dirty="0" smtClean="0"/>
              <a:t>Leipzig, c. 1830</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864" y="1477889"/>
            <a:ext cx="3429000" cy="4114800"/>
          </a:xfrm>
          <a:prstGeom prst="rect">
            <a:avLst/>
          </a:prstGeom>
        </p:spPr>
      </p:pic>
      <p:sp>
        <p:nvSpPr>
          <p:cNvPr id="6" name="TextBox 5"/>
          <p:cNvSpPr txBox="1"/>
          <p:nvPr/>
        </p:nvSpPr>
        <p:spPr>
          <a:xfrm>
            <a:off x="5611164" y="5821289"/>
            <a:ext cx="3200400" cy="646331"/>
          </a:xfrm>
          <a:prstGeom prst="rect">
            <a:avLst/>
          </a:prstGeom>
          <a:noFill/>
        </p:spPr>
        <p:txBody>
          <a:bodyPr wrap="square" rtlCol="0">
            <a:spAutoFit/>
          </a:bodyPr>
          <a:lstStyle/>
          <a:p>
            <a:pPr algn="ctr"/>
            <a:r>
              <a:rPr lang="en-US" dirty="0" smtClean="0"/>
              <a:t>Friedrich Wieck  (1785-73 (</a:t>
            </a:r>
            <a:r>
              <a:rPr lang="en-US" dirty="0"/>
              <a:t>portrait, c. 1830</a:t>
            </a:r>
            <a:r>
              <a:rPr lang="en-US" dirty="0" smtClean="0"/>
              <a:t>)</a:t>
            </a:r>
            <a:endParaRPr lang="en-US" dirty="0"/>
          </a:p>
        </p:txBody>
      </p:sp>
    </p:spTree>
    <p:extLst>
      <p:ext uri="{BB962C8B-B14F-4D97-AF65-F5344CB8AC3E}">
        <p14:creationId xmlns:p14="http://schemas.microsoft.com/office/powerpoint/2010/main" val="118878061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55" y="1221471"/>
            <a:ext cx="3429000" cy="4114800"/>
          </a:xfrm>
          <a:prstGeom prst="rect">
            <a:avLst/>
          </a:prstGeom>
        </p:spPr>
      </p:pic>
      <p:sp>
        <p:nvSpPr>
          <p:cNvPr id="3" name="TextBox 2"/>
          <p:cNvSpPr txBox="1"/>
          <p:nvPr/>
        </p:nvSpPr>
        <p:spPr>
          <a:xfrm>
            <a:off x="1004455" y="5564871"/>
            <a:ext cx="3200400" cy="646331"/>
          </a:xfrm>
          <a:prstGeom prst="rect">
            <a:avLst/>
          </a:prstGeom>
          <a:noFill/>
        </p:spPr>
        <p:txBody>
          <a:bodyPr wrap="square" rtlCol="0">
            <a:spAutoFit/>
          </a:bodyPr>
          <a:lstStyle/>
          <a:p>
            <a:pPr algn="ctr"/>
            <a:r>
              <a:rPr lang="en-US" dirty="0" smtClean="0"/>
              <a:t>Friedrich Wieck  (1785-73 (</a:t>
            </a:r>
            <a:r>
              <a:rPr lang="en-US" dirty="0"/>
              <a:t>portrait, c. 1830</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344" y="1238789"/>
            <a:ext cx="3225426" cy="4080164"/>
          </a:xfrm>
          <a:prstGeom prst="rect">
            <a:avLst/>
          </a:prstGeom>
        </p:spPr>
      </p:pic>
      <p:sp>
        <p:nvSpPr>
          <p:cNvPr id="6" name="TextBox 5"/>
          <p:cNvSpPr txBox="1"/>
          <p:nvPr/>
        </p:nvSpPr>
        <p:spPr>
          <a:xfrm>
            <a:off x="5330989" y="5587924"/>
            <a:ext cx="3034145" cy="369332"/>
          </a:xfrm>
          <a:prstGeom prst="rect">
            <a:avLst/>
          </a:prstGeom>
          <a:noFill/>
        </p:spPr>
        <p:txBody>
          <a:bodyPr wrap="square" rtlCol="0">
            <a:spAutoFit/>
          </a:bodyPr>
          <a:lstStyle/>
          <a:p>
            <a:r>
              <a:rPr lang="en-US" dirty="0" smtClean="0"/>
              <a:t>Robert Schumann (1810-56)</a:t>
            </a:r>
            <a:endParaRPr lang="en-US" dirty="0"/>
          </a:p>
        </p:txBody>
      </p:sp>
    </p:spTree>
    <p:extLst>
      <p:ext uri="{BB962C8B-B14F-4D97-AF65-F5344CB8AC3E}">
        <p14:creationId xmlns:p14="http://schemas.microsoft.com/office/powerpoint/2010/main" val="154426711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55" y="1221471"/>
            <a:ext cx="3429000" cy="4114800"/>
          </a:xfrm>
          <a:prstGeom prst="rect">
            <a:avLst/>
          </a:prstGeom>
        </p:spPr>
      </p:pic>
      <p:sp>
        <p:nvSpPr>
          <p:cNvPr id="4" name="TextBox 3"/>
          <p:cNvSpPr txBox="1"/>
          <p:nvPr/>
        </p:nvSpPr>
        <p:spPr>
          <a:xfrm>
            <a:off x="1004455" y="5564871"/>
            <a:ext cx="3200400" cy="646331"/>
          </a:xfrm>
          <a:prstGeom prst="rect">
            <a:avLst/>
          </a:prstGeom>
          <a:noFill/>
        </p:spPr>
        <p:txBody>
          <a:bodyPr wrap="square" rtlCol="0">
            <a:spAutoFit/>
          </a:bodyPr>
          <a:lstStyle/>
          <a:p>
            <a:pPr algn="ctr"/>
            <a:r>
              <a:rPr lang="en-US" dirty="0" smtClean="0"/>
              <a:t>Friedrich Wieck  (1785-73 (</a:t>
            </a:r>
            <a:r>
              <a:rPr lang="en-US" dirty="0"/>
              <a:t>portrait, c. 1830</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37607"/>
            <a:ext cx="3505200" cy="4082527"/>
          </a:xfrm>
          <a:prstGeom prst="rect">
            <a:avLst/>
          </a:prstGeom>
        </p:spPr>
      </p:pic>
      <p:sp>
        <p:nvSpPr>
          <p:cNvPr id="6" name="TextBox 5"/>
          <p:cNvSpPr txBox="1"/>
          <p:nvPr/>
        </p:nvSpPr>
        <p:spPr>
          <a:xfrm>
            <a:off x="5143500" y="5543986"/>
            <a:ext cx="2819400" cy="369332"/>
          </a:xfrm>
          <a:prstGeom prst="rect">
            <a:avLst/>
          </a:prstGeom>
          <a:noFill/>
        </p:spPr>
        <p:txBody>
          <a:bodyPr wrap="square" rtlCol="0">
            <a:spAutoFit/>
          </a:bodyPr>
          <a:lstStyle/>
          <a:p>
            <a:r>
              <a:rPr lang="en-US" dirty="0" smtClean="0"/>
              <a:t>Clara Wieck, 1835 (age 15)</a:t>
            </a:r>
            <a:endParaRPr lang="en-US" dirty="0"/>
          </a:p>
        </p:txBody>
      </p:sp>
    </p:spTree>
    <p:extLst>
      <p:ext uri="{BB962C8B-B14F-4D97-AF65-F5344CB8AC3E}">
        <p14:creationId xmlns:p14="http://schemas.microsoft.com/office/powerpoint/2010/main" val="393917759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344" y="1231862"/>
            <a:ext cx="3123871" cy="3951697"/>
          </a:xfrm>
          <a:prstGeom prst="rect">
            <a:avLst/>
          </a:prstGeom>
        </p:spPr>
      </p:pic>
      <p:sp>
        <p:nvSpPr>
          <p:cNvPr id="3" name="TextBox 2"/>
          <p:cNvSpPr txBox="1"/>
          <p:nvPr/>
        </p:nvSpPr>
        <p:spPr>
          <a:xfrm>
            <a:off x="5264070" y="5587924"/>
            <a:ext cx="3034145" cy="369332"/>
          </a:xfrm>
          <a:prstGeom prst="rect">
            <a:avLst/>
          </a:prstGeom>
          <a:noFill/>
        </p:spPr>
        <p:txBody>
          <a:bodyPr wrap="square" rtlCol="0">
            <a:spAutoFit/>
          </a:bodyPr>
          <a:lstStyle/>
          <a:p>
            <a:r>
              <a:rPr lang="en-US" dirty="0" smtClean="0"/>
              <a:t>Robert Schumann (1810-56)</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63" y="1238789"/>
            <a:ext cx="3505200" cy="4082527"/>
          </a:xfrm>
          <a:prstGeom prst="rect">
            <a:avLst/>
          </a:prstGeom>
        </p:spPr>
      </p:pic>
      <p:sp>
        <p:nvSpPr>
          <p:cNvPr id="5" name="TextBox 4"/>
          <p:cNvSpPr txBox="1"/>
          <p:nvPr/>
        </p:nvSpPr>
        <p:spPr>
          <a:xfrm>
            <a:off x="1146463" y="5545168"/>
            <a:ext cx="2819400" cy="369332"/>
          </a:xfrm>
          <a:prstGeom prst="rect">
            <a:avLst/>
          </a:prstGeom>
          <a:noFill/>
        </p:spPr>
        <p:txBody>
          <a:bodyPr wrap="square" rtlCol="0">
            <a:spAutoFit/>
          </a:bodyPr>
          <a:lstStyle/>
          <a:p>
            <a:r>
              <a:rPr lang="en-US" dirty="0" smtClean="0"/>
              <a:t>Clara Wieck, 1835 (1819-96)</a:t>
            </a:r>
            <a:endParaRPr lang="en-US" dirty="0"/>
          </a:p>
        </p:txBody>
      </p:sp>
    </p:spTree>
    <p:extLst>
      <p:ext uri="{BB962C8B-B14F-4D97-AF65-F5344CB8AC3E}">
        <p14:creationId xmlns:p14="http://schemas.microsoft.com/office/powerpoint/2010/main" val="90813963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84" y="586026"/>
            <a:ext cx="3429000" cy="4114800"/>
          </a:xfrm>
          <a:prstGeom prst="rect">
            <a:avLst/>
          </a:prstGeom>
        </p:spPr>
      </p:pic>
      <p:sp>
        <p:nvSpPr>
          <p:cNvPr id="3" name="TextBox 2"/>
          <p:cNvSpPr txBox="1"/>
          <p:nvPr/>
        </p:nvSpPr>
        <p:spPr>
          <a:xfrm>
            <a:off x="982684" y="4929426"/>
            <a:ext cx="3200400" cy="646331"/>
          </a:xfrm>
          <a:prstGeom prst="rect">
            <a:avLst/>
          </a:prstGeom>
          <a:noFill/>
        </p:spPr>
        <p:txBody>
          <a:bodyPr wrap="square" rtlCol="0">
            <a:spAutoFit/>
          </a:bodyPr>
          <a:lstStyle/>
          <a:p>
            <a:pPr algn="ctr"/>
            <a:r>
              <a:rPr lang="en-US" dirty="0" smtClean="0"/>
              <a:t>Friedrich Wieck  (1785-73 (</a:t>
            </a:r>
            <a:r>
              <a:rPr lang="en-US" dirty="0"/>
              <a:t>portrait, c. 1830</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829" y="602162"/>
            <a:ext cx="3505200" cy="4082527"/>
          </a:xfrm>
          <a:prstGeom prst="rect">
            <a:avLst/>
          </a:prstGeom>
        </p:spPr>
      </p:pic>
      <p:sp>
        <p:nvSpPr>
          <p:cNvPr id="5" name="TextBox 4"/>
          <p:cNvSpPr txBox="1"/>
          <p:nvPr/>
        </p:nvSpPr>
        <p:spPr>
          <a:xfrm>
            <a:off x="5121729" y="4908541"/>
            <a:ext cx="2819400" cy="369332"/>
          </a:xfrm>
          <a:prstGeom prst="rect">
            <a:avLst/>
          </a:prstGeom>
          <a:noFill/>
        </p:spPr>
        <p:txBody>
          <a:bodyPr wrap="square" rtlCol="0">
            <a:spAutoFit/>
          </a:bodyPr>
          <a:lstStyle/>
          <a:p>
            <a:r>
              <a:rPr lang="en-US" dirty="0" smtClean="0"/>
              <a:t>Clara Wieck, 1835 (age 15)</a:t>
            </a:r>
            <a:endParaRPr lang="en-US" dirty="0"/>
          </a:p>
        </p:txBody>
      </p:sp>
      <p:sp>
        <p:nvSpPr>
          <p:cNvPr id="6" name="TextBox 5"/>
          <p:cNvSpPr txBox="1"/>
          <p:nvPr/>
        </p:nvSpPr>
        <p:spPr>
          <a:xfrm>
            <a:off x="1498455" y="5610927"/>
            <a:ext cx="6446816" cy="738664"/>
          </a:xfrm>
          <a:prstGeom prst="rect">
            <a:avLst/>
          </a:prstGeom>
          <a:noFill/>
        </p:spPr>
        <p:txBody>
          <a:bodyPr wrap="square" rtlCol="0">
            <a:spAutoFit/>
          </a:bodyPr>
          <a:lstStyle/>
          <a:p>
            <a:r>
              <a:rPr lang="en-US" sz="1400" dirty="0" smtClean="0"/>
              <a:t>From the 1890s, recalling her upbringing: "It </a:t>
            </a:r>
            <a:r>
              <a:rPr lang="en-US" sz="1400" dirty="0"/>
              <a:t>was also a blessing for </a:t>
            </a:r>
            <a:r>
              <a:rPr lang="en-US" sz="1400" dirty="0" smtClean="0"/>
              <a:t>me that </a:t>
            </a:r>
            <a:r>
              <a:rPr lang="en-US" sz="1400" dirty="0"/>
              <a:t>he was extremely strict, rebuked me when I deserved </a:t>
            </a:r>
            <a:r>
              <a:rPr lang="en-US" sz="1400" dirty="0" smtClean="0"/>
              <a:t>it and </a:t>
            </a:r>
            <a:r>
              <a:rPr lang="en-US" sz="1400" dirty="0"/>
              <a:t>thus prevented the praises from making me insolent</a:t>
            </a:r>
            <a:r>
              <a:rPr lang="en-US" sz="1400" dirty="0" smtClean="0"/>
              <a:t>. </a:t>
            </a:r>
            <a:r>
              <a:rPr lang="en-US" sz="1400" dirty="0"/>
              <a:t>Sometimes the rebuke was bitter, yet it was good!"</a:t>
            </a:r>
          </a:p>
        </p:txBody>
      </p:sp>
    </p:spTree>
    <p:extLst>
      <p:ext uri="{BB962C8B-B14F-4D97-AF65-F5344CB8AC3E}">
        <p14:creationId xmlns:p14="http://schemas.microsoft.com/office/powerpoint/2010/main" val="2985288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63" y="1238789"/>
            <a:ext cx="3505200" cy="4082527"/>
          </a:xfrm>
          <a:prstGeom prst="rect">
            <a:avLst/>
          </a:prstGeom>
        </p:spPr>
      </p:pic>
      <p:sp>
        <p:nvSpPr>
          <p:cNvPr id="5" name="TextBox 4"/>
          <p:cNvSpPr txBox="1"/>
          <p:nvPr/>
        </p:nvSpPr>
        <p:spPr>
          <a:xfrm>
            <a:off x="801386" y="5545167"/>
            <a:ext cx="3349337" cy="646331"/>
          </a:xfrm>
          <a:prstGeom prst="rect">
            <a:avLst/>
          </a:prstGeom>
          <a:noFill/>
        </p:spPr>
        <p:txBody>
          <a:bodyPr wrap="square" rtlCol="0">
            <a:spAutoFit/>
          </a:bodyPr>
          <a:lstStyle/>
          <a:p>
            <a:r>
              <a:rPr lang="en-US" dirty="0" smtClean="0"/>
              <a:t>     Clara Wieck, 1835 (1819-96)</a:t>
            </a:r>
          </a:p>
          <a:p>
            <a:r>
              <a:rPr lang="en-US" dirty="0" smtClean="0"/>
              <a:t>(“</a:t>
            </a:r>
            <a:r>
              <a:rPr lang="en-US" i="1" dirty="0" err="1" smtClean="0"/>
              <a:t>Wundermädchen</a:t>
            </a:r>
            <a:r>
              <a:rPr lang="en-US" dirty="0" smtClean="0"/>
              <a:t>” at the piano)</a:t>
            </a:r>
            <a:endParaRPr lang="en-US" dirty="0"/>
          </a:p>
        </p:txBody>
      </p:sp>
      <p:sp>
        <p:nvSpPr>
          <p:cNvPr id="6" name="TextBox 5"/>
          <p:cNvSpPr txBox="1"/>
          <p:nvPr/>
        </p:nvSpPr>
        <p:spPr>
          <a:xfrm>
            <a:off x="4733109" y="1535664"/>
            <a:ext cx="4114800" cy="1661993"/>
          </a:xfrm>
          <a:prstGeom prst="rect">
            <a:avLst/>
          </a:prstGeom>
          <a:noFill/>
        </p:spPr>
        <p:txBody>
          <a:bodyPr wrap="square" rtlCol="0">
            <a:spAutoFit/>
          </a:bodyPr>
          <a:lstStyle/>
          <a:p>
            <a:r>
              <a:rPr lang="en-US" dirty="0" smtClean="0"/>
              <a:t>Celebrated concerts and tours as prodigy</a:t>
            </a:r>
          </a:p>
          <a:p>
            <a:endParaRPr lang="en-US" dirty="0"/>
          </a:p>
          <a:p>
            <a:pPr marL="285750" indent="-285750">
              <a:buFont typeface="Arial" panose="020B0604020202020204" pitchFamily="34" charset="0"/>
              <a:buChar char="•"/>
            </a:pPr>
            <a:r>
              <a:rPr lang="en-US" sz="1600" dirty="0" smtClean="0"/>
              <a:t>Leipzig (1831, age 11)</a:t>
            </a:r>
          </a:p>
          <a:p>
            <a:pPr marL="285750" indent="-285750">
              <a:buFont typeface="Arial" panose="020B0604020202020204" pitchFamily="34" charset="0"/>
              <a:buChar char="•"/>
            </a:pPr>
            <a:r>
              <a:rPr lang="en-US" sz="1600" dirty="0" smtClean="0"/>
              <a:t>Paris (1832, age 12)</a:t>
            </a:r>
          </a:p>
          <a:p>
            <a:pPr marL="285750" indent="-285750">
              <a:buFont typeface="Arial" panose="020B0604020202020204" pitchFamily="34" charset="0"/>
              <a:buChar char="•"/>
            </a:pPr>
            <a:r>
              <a:rPr lang="en-US" sz="1600" dirty="0" smtClean="0"/>
              <a:t>Vienna, late 1830s</a:t>
            </a:r>
          </a:p>
          <a:p>
            <a:endParaRPr lang="en-US" dirty="0" smtClean="0"/>
          </a:p>
        </p:txBody>
      </p:sp>
    </p:spTree>
    <p:extLst>
      <p:ext uri="{BB962C8B-B14F-4D97-AF65-F5344CB8AC3E}">
        <p14:creationId xmlns:p14="http://schemas.microsoft.com/office/powerpoint/2010/main" val="2783840771"/>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63" y="1238789"/>
            <a:ext cx="3505200" cy="4082527"/>
          </a:xfrm>
          <a:prstGeom prst="rect">
            <a:avLst/>
          </a:prstGeom>
        </p:spPr>
      </p:pic>
      <p:sp>
        <p:nvSpPr>
          <p:cNvPr id="5" name="TextBox 4"/>
          <p:cNvSpPr txBox="1"/>
          <p:nvPr/>
        </p:nvSpPr>
        <p:spPr>
          <a:xfrm>
            <a:off x="801386" y="5545167"/>
            <a:ext cx="3349337" cy="646331"/>
          </a:xfrm>
          <a:prstGeom prst="rect">
            <a:avLst/>
          </a:prstGeom>
          <a:noFill/>
        </p:spPr>
        <p:txBody>
          <a:bodyPr wrap="square" rtlCol="0">
            <a:spAutoFit/>
          </a:bodyPr>
          <a:lstStyle/>
          <a:p>
            <a:r>
              <a:rPr lang="en-US" dirty="0" smtClean="0"/>
              <a:t>     Clara Wieck, 1835 (1819-96)</a:t>
            </a:r>
          </a:p>
          <a:p>
            <a:r>
              <a:rPr lang="en-US" dirty="0" smtClean="0"/>
              <a:t>(“</a:t>
            </a:r>
            <a:r>
              <a:rPr lang="en-US" i="1" dirty="0" err="1" smtClean="0"/>
              <a:t>Wundermädchen</a:t>
            </a:r>
            <a:r>
              <a:rPr lang="en-US" dirty="0" smtClean="0"/>
              <a:t>” at the piano)</a:t>
            </a:r>
            <a:endParaRPr lang="en-US" dirty="0"/>
          </a:p>
        </p:txBody>
      </p:sp>
      <p:sp>
        <p:nvSpPr>
          <p:cNvPr id="6" name="TextBox 5"/>
          <p:cNvSpPr txBox="1"/>
          <p:nvPr/>
        </p:nvSpPr>
        <p:spPr>
          <a:xfrm>
            <a:off x="4733109" y="1535664"/>
            <a:ext cx="4114800" cy="3785652"/>
          </a:xfrm>
          <a:prstGeom prst="rect">
            <a:avLst/>
          </a:prstGeom>
          <a:noFill/>
        </p:spPr>
        <p:txBody>
          <a:bodyPr wrap="square" rtlCol="0">
            <a:spAutoFit/>
          </a:bodyPr>
          <a:lstStyle/>
          <a:p>
            <a:r>
              <a:rPr lang="en-US" dirty="0" smtClean="0"/>
              <a:t>Celebrated concerts and tours as prodigy</a:t>
            </a:r>
          </a:p>
          <a:p>
            <a:endParaRPr lang="en-US" dirty="0"/>
          </a:p>
          <a:p>
            <a:pPr marL="285750" indent="-285750">
              <a:buFont typeface="Arial" panose="020B0604020202020204" pitchFamily="34" charset="0"/>
              <a:buChar char="•"/>
            </a:pPr>
            <a:r>
              <a:rPr lang="en-US" sz="1600" dirty="0" smtClean="0"/>
              <a:t>Leipzig (1831, age 11)</a:t>
            </a:r>
          </a:p>
          <a:p>
            <a:pPr marL="285750" indent="-285750">
              <a:buFont typeface="Arial" panose="020B0604020202020204" pitchFamily="34" charset="0"/>
              <a:buChar char="•"/>
            </a:pPr>
            <a:r>
              <a:rPr lang="en-US" sz="1600" dirty="0" smtClean="0"/>
              <a:t>Paris (1832, age 12)</a:t>
            </a:r>
          </a:p>
          <a:p>
            <a:pPr marL="285750" indent="-285750">
              <a:buFont typeface="Arial" panose="020B0604020202020204" pitchFamily="34" charset="0"/>
              <a:buChar char="•"/>
            </a:pPr>
            <a:r>
              <a:rPr lang="en-US" sz="1600" dirty="0" smtClean="0"/>
              <a:t>Vienna, late 1830s</a:t>
            </a:r>
          </a:p>
          <a:p>
            <a:endParaRPr lang="en-US" dirty="0" smtClean="0"/>
          </a:p>
          <a:p>
            <a:endParaRPr lang="en-US" dirty="0" smtClean="0"/>
          </a:p>
          <a:p>
            <a:endParaRPr lang="en-US" dirty="0"/>
          </a:p>
          <a:p>
            <a:r>
              <a:rPr lang="en-US" dirty="0" smtClean="0"/>
              <a:t>1830s—compositions published</a:t>
            </a:r>
          </a:p>
          <a:p>
            <a:r>
              <a:rPr lang="en-US" dirty="0"/>
              <a:t> </a:t>
            </a:r>
            <a:r>
              <a:rPr lang="en-US" dirty="0" smtClean="0"/>
              <a:t>              (virtuoso showpieces)</a:t>
            </a:r>
          </a:p>
          <a:p>
            <a:endParaRPr lang="en-US" dirty="0" smtClean="0"/>
          </a:p>
          <a:p>
            <a:pPr marL="285750" indent="-285750">
              <a:buFont typeface="Arial" panose="020B0604020202020204" pitchFamily="34" charset="0"/>
              <a:buChar char="•"/>
            </a:pPr>
            <a:r>
              <a:rPr lang="en-US" sz="1600" dirty="0" smtClean="0"/>
              <a:t>Op. 1: Four Polonaises (1831)</a:t>
            </a:r>
          </a:p>
          <a:p>
            <a:pPr marL="285750" indent="-285750">
              <a:buFont typeface="Arial" panose="020B0604020202020204" pitchFamily="34" charset="0"/>
              <a:buChar char="•"/>
            </a:pPr>
            <a:r>
              <a:rPr lang="en-US" sz="1600" dirty="0" smtClean="0"/>
              <a:t>Op. 4: </a:t>
            </a:r>
            <a:r>
              <a:rPr lang="en-US" sz="1600" dirty="0" err="1" smtClean="0"/>
              <a:t>Valses</a:t>
            </a:r>
            <a:r>
              <a:rPr lang="en-US" sz="1600" dirty="0" smtClean="0"/>
              <a:t> </a:t>
            </a:r>
            <a:r>
              <a:rPr lang="en-US" sz="1600" dirty="0" err="1" smtClean="0"/>
              <a:t>romantiques</a:t>
            </a:r>
            <a:r>
              <a:rPr lang="en-US" sz="1600" dirty="0" smtClean="0"/>
              <a:t> (1835)</a:t>
            </a:r>
          </a:p>
          <a:p>
            <a:pPr marL="285750" indent="-285750">
              <a:buFont typeface="Arial" panose="020B0604020202020204" pitchFamily="34" charset="0"/>
              <a:buChar char="•"/>
            </a:pPr>
            <a:r>
              <a:rPr lang="en-US" sz="1600" dirty="0" smtClean="0"/>
              <a:t>Op. 6: Soirées musicales (1836)</a:t>
            </a:r>
          </a:p>
        </p:txBody>
      </p:sp>
    </p:spTree>
    <p:extLst>
      <p:ext uri="{BB962C8B-B14F-4D97-AF65-F5344CB8AC3E}">
        <p14:creationId xmlns:p14="http://schemas.microsoft.com/office/powerpoint/2010/main" val="387909000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63" y="1238789"/>
            <a:ext cx="3505200" cy="4082527"/>
          </a:xfrm>
          <a:prstGeom prst="rect">
            <a:avLst/>
          </a:prstGeom>
        </p:spPr>
      </p:pic>
      <p:sp>
        <p:nvSpPr>
          <p:cNvPr id="5" name="TextBox 4"/>
          <p:cNvSpPr txBox="1"/>
          <p:nvPr/>
        </p:nvSpPr>
        <p:spPr>
          <a:xfrm>
            <a:off x="801386" y="5545167"/>
            <a:ext cx="3349337" cy="646331"/>
          </a:xfrm>
          <a:prstGeom prst="rect">
            <a:avLst/>
          </a:prstGeom>
          <a:noFill/>
        </p:spPr>
        <p:txBody>
          <a:bodyPr wrap="square" rtlCol="0">
            <a:spAutoFit/>
          </a:bodyPr>
          <a:lstStyle/>
          <a:p>
            <a:r>
              <a:rPr lang="en-US" dirty="0" smtClean="0"/>
              <a:t>     Clara Wieck, 1835 (1819-96)</a:t>
            </a:r>
          </a:p>
          <a:p>
            <a:r>
              <a:rPr lang="en-US" dirty="0" smtClean="0"/>
              <a:t>(“</a:t>
            </a:r>
            <a:r>
              <a:rPr lang="en-US" i="1" dirty="0" err="1" smtClean="0"/>
              <a:t>Wundermädchen</a:t>
            </a:r>
            <a:r>
              <a:rPr lang="en-US" dirty="0" smtClean="0"/>
              <a:t>” at the piano)</a:t>
            </a:r>
            <a:endParaRPr lang="en-US" dirty="0"/>
          </a:p>
        </p:txBody>
      </p:sp>
      <p:sp>
        <p:nvSpPr>
          <p:cNvPr id="6" name="TextBox 5"/>
          <p:cNvSpPr txBox="1"/>
          <p:nvPr/>
        </p:nvSpPr>
        <p:spPr>
          <a:xfrm>
            <a:off x="4733109" y="1535664"/>
            <a:ext cx="4114800" cy="3785652"/>
          </a:xfrm>
          <a:prstGeom prst="rect">
            <a:avLst/>
          </a:prstGeom>
          <a:noFill/>
        </p:spPr>
        <p:txBody>
          <a:bodyPr wrap="square" rtlCol="0">
            <a:spAutoFit/>
          </a:bodyPr>
          <a:lstStyle/>
          <a:p>
            <a:r>
              <a:rPr lang="en-US" dirty="0" smtClean="0"/>
              <a:t>Celebrated concerts and tours as prodigy</a:t>
            </a:r>
          </a:p>
          <a:p>
            <a:endParaRPr lang="en-US" dirty="0"/>
          </a:p>
          <a:p>
            <a:pPr marL="285750" indent="-285750">
              <a:buFont typeface="Arial" panose="020B0604020202020204" pitchFamily="34" charset="0"/>
              <a:buChar char="•"/>
            </a:pPr>
            <a:r>
              <a:rPr lang="en-US" sz="1600" dirty="0" smtClean="0"/>
              <a:t>Leipzig (1831, age 11)</a:t>
            </a:r>
          </a:p>
          <a:p>
            <a:pPr marL="285750" indent="-285750">
              <a:buFont typeface="Arial" panose="020B0604020202020204" pitchFamily="34" charset="0"/>
              <a:buChar char="•"/>
            </a:pPr>
            <a:r>
              <a:rPr lang="en-US" sz="1600" dirty="0" smtClean="0"/>
              <a:t>Paris (1832, age 12)</a:t>
            </a:r>
          </a:p>
          <a:p>
            <a:pPr marL="285750" indent="-285750">
              <a:buFont typeface="Arial" panose="020B0604020202020204" pitchFamily="34" charset="0"/>
              <a:buChar char="•"/>
            </a:pPr>
            <a:r>
              <a:rPr lang="en-US" sz="1600" dirty="0" smtClean="0"/>
              <a:t>Vienna, late 1830s</a:t>
            </a:r>
          </a:p>
          <a:p>
            <a:endParaRPr lang="en-US" dirty="0" smtClean="0"/>
          </a:p>
          <a:p>
            <a:endParaRPr lang="en-US" dirty="0" smtClean="0"/>
          </a:p>
          <a:p>
            <a:endParaRPr lang="en-US" dirty="0"/>
          </a:p>
          <a:p>
            <a:r>
              <a:rPr lang="en-US" dirty="0" smtClean="0"/>
              <a:t>1830s—compositions published</a:t>
            </a:r>
          </a:p>
          <a:p>
            <a:r>
              <a:rPr lang="en-US" dirty="0"/>
              <a:t> </a:t>
            </a:r>
            <a:r>
              <a:rPr lang="en-US" dirty="0" smtClean="0"/>
              <a:t>              (virtuoso showpieces)</a:t>
            </a:r>
          </a:p>
          <a:p>
            <a:endParaRPr lang="en-US" dirty="0" smtClean="0"/>
          </a:p>
          <a:p>
            <a:pPr marL="285750" indent="-285750">
              <a:buFont typeface="Arial" panose="020B0604020202020204" pitchFamily="34" charset="0"/>
              <a:buChar char="•"/>
            </a:pPr>
            <a:r>
              <a:rPr lang="en-US" sz="1600" dirty="0" smtClean="0"/>
              <a:t>Op. 1: Four Polonaises (1831)</a:t>
            </a:r>
          </a:p>
          <a:p>
            <a:pPr marL="285750" indent="-285750">
              <a:buFont typeface="Arial" panose="020B0604020202020204" pitchFamily="34" charset="0"/>
              <a:buChar char="•"/>
            </a:pPr>
            <a:r>
              <a:rPr lang="en-US" sz="1600" dirty="0" smtClean="0"/>
              <a:t>Op. 4: </a:t>
            </a:r>
            <a:r>
              <a:rPr lang="en-US" sz="1600" dirty="0" err="1" smtClean="0"/>
              <a:t>Valses</a:t>
            </a:r>
            <a:r>
              <a:rPr lang="en-US" sz="1600" dirty="0" smtClean="0"/>
              <a:t> </a:t>
            </a:r>
            <a:r>
              <a:rPr lang="en-US" sz="1600" dirty="0" err="1" smtClean="0"/>
              <a:t>romantiques</a:t>
            </a:r>
            <a:r>
              <a:rPr lang="en-US" sz="1600" dirty="0" smtClean="0"/>
              <a:t> (1835)</a:t>
            </a:r>
          </a:p>
          <a:p>
            <a:pPr marL="285750" indent="-285750">
              <a:buFont typeface="Arial" panose="020B0604020202020204" pitchFamily="34" charset="0"/>
              <a:buChar char="•"/>
            </a:pPr>
            <a:r>
              <a:rPr lang="en-US" sz="1600" dirty="0" smtClean="0"/>
              <a:t>Op. 6: Soirées musicales (1836)</a:t>
            </a:r>
          </a:p>
        </p:txBody>
      </p:sp>
      <p:sp>
        <p:nvSpPr>
          <p:cNvPr id="2" name="Rounded Rectangle 1"/>
          <p:cNvSpPr/>
          <p:nvPr/>
        </p:nvSpPr>
        <p:spPr>
          <a:xfrm>
            <a:off x="4760072" y="4998151"/>
            <a:ext cx="3222172" cy="323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8559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3" y="1876139"/>
            <a:ext cx="2173365" cy="31954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192057"/>
            <a:ext cx="3200400" cy="2667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983" y="2097214"/>
            <a:ext cx="2057400" cy="2753284"/>
          </a:xfrm>
          <a:prstGeom prst="rect">
            <a:avLst/>
          </a:prstGeom>
        </p:spPr>
      </p:pic>
      <p:sp>
        <p:nvSpPr>
          <p:cNvPr id="5" name="TextBox 4"/>
          <p:cNvSpPr txBox="1"/>
          <p:nvPr/>
        </p:nvSpPr>
        <p:spPr>
          <a:xfrm>
            <a:off x="166254" y="5334000"/>
            <a:ext cx="8596746" cy="307777"/>
          </a:xfrm>
          <a:prstGeom prst="rect">
            <a:avLst/>
          </a:prstGeom>
          <a:noFill/>
        </p:spPr>
        <p:txBody>
          <a:bodyPr wrap="square" rtlCol="0">
            <a:spAutoFit/>
          </a:bodyPr>
          <a:lstStyle/>
          <a:p>
            <a:r>
              <a:rPr lang="en-US" sz="1400" dirty="0" smtClean="0"/>
              <a:t>Fanny Mendelssohn Hensel (1805-47)           Clara Wieck Schumann  (1819-96)                      Josephine Lang (1815-80)  </a:t>
            </a:r>
          </a:p>
        </p:txBody>
      </p:sp>
    </p:spTree>
    <p:extLst>
      <p:ext uri="{BB962C8B-B14F-4D97-AF65-F5344CB8AC3E}">
        <p14:creationId xmlns:p14="http://schemas.microsoft.com/office/powerpoint/2010/main" val="110327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88" y="1280734"/>
            <a:ext cx="3123871" cy="3951697"/>
          </a:xfrm>
          <a:prstGeom prst="rect">
            <a:avLst/>
          </a:prstGeom>
        </p:spPr>
      </p:pic>
      <p:sp>
        <p:nvSpPr>
          <p:cNvPr id="3" name="TextBox 2"/>
          <p:cNvSpPr txBox="1"/>
          <p:nvPr/>
        </p:nvSpPr>
        <p:spPr>
          <a:xfrm>
            <a:off x="986314" y="5636796"/>
            <a:ext cx="3034145" cy="369332"/>
          </a:xfrm>
          <a:prstGeom prst="rect">
            <a:avLst/>
          </a:prstGeom>
          <a:noFill/>
        </p:spPr>
        <p:txBody>
          <a:bodyPr wrap="square" rtlCol="0">
            <a:spAutoFit/>
          </a:bodyPr>
          <a:lstStyle/>
          <a:p>
            <a:r>
              <a:rPr lang="en-US" dirty="0" smtClean="0"/>
              <a:t>Robert Schumann (1810-56)</a:t>
            </a:r>
            <a:endParaRPr lang="en-US" dirty="0"/>
          </a:p>
        </p:txBody>
      </p:sp>
      <p:sp>
        <p:nvSpPr>
          <p:cNvPr id="4" name="TextBox 3"/>
          <p:cNvSpPr txBox="1"/>
          <p:nvPr/>
        </p:nvSpPr>
        <p:spPr>
          <a:xfrm>
            <a:off x="4572000" y="838199"/>
            <a:ext cx="4419600" cy="5355312"/>
          </a:xfrm>
          <a:prstGeom prst="rect">
            <a:avLst/>
          </a:prstGeom>
          <a:noFill/>
        </p:spPr>
        <p:txBody>
          <a:bodyPr wrap="square" rtlCol="0">
            <a:spAutoFit/>
          </a:bodyPr>
          <a:lstStyle/>
          <a:p>
            <a:pPr algn="ctr"/>
            <a:r>
              <a:rPr lang="en-US" b="1" dirty="0" smtClean="0"/>
              <a:t>Piano Sets/Cycles from the 1830s include:</a:t>
            </a:r>
          </a:p>
          <a:p>
            <a:endParaRPr lang="en-US" dirty="0" smtClean="0"/>
          </a:p>
          <a:p>
            <a:r>
              <a:rPr lang="en-US" dirty="0" smtClean="0"/>
              <a:t>“</a:t>
            </a:r>
            <a:r>
              <a:rPr lang="en-US" dirty="0" err="1" smtClean="0"/>
              <a:t>Abegg</a:t>
            </a:r>
            <a:r>
              <a:rPr lang="en-US" dirty="0" smtClean="0"/>
              <a:t>” Variations, op. 1  (1830)</a:t>
            </a:r>
          </a:p>
          <a:p>
            <a:r>
              <a:rPr lang="en-US" dirty="0" smtClean="0"/>
              <a:t/>
            </a:r>
            <a:br>
              <a:rPr lang="en-US" dirty="0" smtClean="0"/>
            </a:br>
            <a:r>
              <a:rPr lang="en-US" i="1" dirty="0" err="1" smtClean="0"/>
              <a:t>Papillons</a:t>
            </a:r>
            <a:r>
              <a:rPr lang="en-US" dirty="0" smtClean="0"/>
              <a:t>, op. 2 (1830-31)</a:t>
            </a:r>
          </a:p>
          <a:p>
            <a:endParaRPr lang="en-US" dirty="0"/>
          </a:p>
          <a:p>
            <a:r>
              <a:rPr lang="en-US" i="1" dirty="0" err="1" smtClean="0"/>
              <a:t>Carnaval</a:t>
            </a:r>
            <a:r>
              <a:rPr lang="en-US" dirty="0" smtClean="0"/>
              <a:t>, op. 9 (1834-35)</a:t>
            </a:r>
          </a:p>
          <a:p>
            <a:endParaRPr lang="en-US" dirty="0" smtClean="0"/>
          </a:p>
          <a:p>
            <a:r>
              <a:rPr lang="en-US" i="1" dirty="0" err="1" smtClean="0"/>
              <a:t>Davidsbündlertänze</a:t>
            </a:r>
            <a:r>
              <a:rPr lang="en-US" i="1" dirty="0" smtClean="0"/>
              <a:t> </a:t>
            </a:r>
            <a:r>
              <a:rPr lang="en-US" dirty="0" smtClean="0"/>
              <a:t>, op. 6 (1837)</a:t>
            </a:r>
          </a:p>
          <a:p>
            <a:endParaRPr lang="en-US" dirty="0" smtClean="0"/>
          </a:p>
          <a:p>
            <a:r>
              <a:rPr lang="en-US" i="1" dirty="0" err="1" smtClean="0"/>
              <a:t>Fantasiestücke</a:t>
            </a:r>
            <a:r>
              <a:rPr lang="en-US" dirty="0" smtClean="0"/>
              <a:t>, op. 12 (1837)</a:t>
            </a:r>
          </a:p>
          <a:p>
            <a:endParaRPr lang="en-US" dirty="0" smtClean="0"/>
          </a:p>
          <a:p>
            <a:r>
              <a:rPr lang="en-US" dirty="0"/>
              <a:t>Symphonic Etudes, op. 13 (1834-37)</a:t>
            </a:r>
          </a:p>
          <a:p>
            <a:endParaRPr lang="en-US" dirty="0" smtClean="0"/>
          </a:p>
          <a:p>
            <a:r>
              <a:rPr lang="en-US" i="1" dirty="0" smtClean="0"/>
              <a:t>Kinderszenen</a:t>
            </a:r>
            <a:r>
              <a:rPr lang="en-US" dirty="0" smtClean="0"/>
              <a:t>, op. 15 (1838)</a:t>
            </a:r>
          </a:p>
          <a:p>
            <a:endParaRPr lang="en-US" dirty="0" smtClean="0"/>
          </a:p>
          <a:p>
            <a:r>
              <a:rPr lang="en-US" i="1" dirty="0" err="1"/>
              <a:t>Kreisleriana</a:t>
            </a:r>
            <a:r>
              <a:rPr lang="en-US" dirty="0"/>
              <a:t>, op. 16 (1838</a:t>
            </a:r>
            <a:r>
              <a:rPr lang="en-US" dirty="0" smtClean="0"/>
              <a:t>)</a:t>
            </a:r>
          </a:p>
          <a:p>
            <a:endParaRPr lang="en-US" dirty="0" smtClean="0"/>
          </a:p>
          <a:p>
            <a:r>
              <a:rPr lang="en-US" dirty="0" err="1" smtClean="0"/>
              <a:t>Fantasie</a:t>
            </a:r>
            <a:r>
              <a:rPr lang="en-US" dirty="0" smtClean="0"/>
              <a:t> in C , op. 17 (1836-38)</a:t>
            </a:r>
            <a:endParaRPr lang="en-US" dirty="0"/>
          </a:p>
        </p:txBody>
      </p:sp>
    </p:spTree>
    <p:extLst>
      <p:ext uri="{BB962C8B-B14F-4D97-AF65-F5344CB8AC3E}">
        <p14:creationId xmlns:p14="http://schemas.microsoft.com/office/powerpoint/2010/main" val="3364247040"/>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88" y="1280734"/>
            <a:ext cx="3123871" cy="3951697"/>
          </a:xfrm>
          <a:prstGeom prst="rect">
            <a:avLst/>
          </a:prstGeom>
        </p:spPr>
      </p:pic>
      <p:sp>
        <p:nvSpPr>
          <p:cNvPr id="3" name="TextBox 2"/>
          <p:cNvSpPr txBox="1"/>
          <p:nvPr/>
        </p:nvSpPr>
        <p:spPr>
          <a:xfrm>
            <a:off x="986314" y="5636796"/>
            <a:ext cx="3034145" cy="369332"/>
          </a:xfrm>
          <a:prstGeom prst="rect">
            <a:avLst/>
          </a:prstGeom>
          <a:noFill/>
        </p:spPr>
        <p:txBody>
          <a:bodyPr wrap="square" rtlCol="0">
            <a:spAutoFit/>
          </a:bodyPr>
          <a:lstStyle/>
          <a:p>
            <a:r>
              <a:rPr lang="en-US" dirty="0" smtClean="0"/>
              <a:t>Robert Schumann (1810-56)</a:t>
            </a:r>
            <a:endParaRPr lang="en-US" dirty="0"/>
          </a:p>
        </p:txBody>
      </p:sp>
      <p:sp>
        <p:nvSpPr>
          <p:cNvPr id="4" name="TextBox 3"/>
          <p:cNvSpPr txBox="1"/>
          <p:nvPr/>
        </p:nvSpPr>
        <p:spPr>
          <a:xfrm>
            <a:off x="4572000" y="838199"/>
            <a:ext cx="4419600" cy="5355312"/>
          </a:xfrm>
          <a:prstGeom prst="rect">
            <a:avLst/>
          </a:prstGeom>
          <a:noFill/>
        </p:spPr>
        <p:txBody>
          <a:bodyPr wrap="square" rtlCol="0">
            <a:spAutoFit/>
          </a:bodyPr>
          <a:lstStyle/>
          <a:p>
            <a:pPr algn="ctr"/>
            <a:r>
              <a:rPr lang="en-US" b="1" dirty="0" smtClean="0"/>
              <a:t>Piano Sets/Cycles from the 1830s include:</a:t>
            </a:r>
          </a:p>
          <a:p>
            <a:endParaRPr lang="en-US" dirty="0" smtClean="0"/>
          </a:p>
          <a:p>
            <a:r>
              <a:rPr lang="en-US" dirty="0" smtClean="0"/>
              <a:t>“</a:t>
            </a:r>
            <a:r>
              <a:rPr lang="en-US" dirty="0" err="1" smtClean="0"/>
              <a:t>Abegg</a:t>
            </a:r>
            <a:r>
              <a:rPr lang="en-US" dirty="0" smtClean="0"/>
              <a:t>” Variations, op. 1  (1830)</a:t>
            </a:r>
          </a:p>
          <a:p>
            <a:r>
              <a:rPr lang="en-US" dirty="0" smtClean="0"/>
              <a:t/>
            </a:r>
            <a:br>
              <a:rPr lang="en-US" dirty="0" smtClean="0"/>
            </a:br>
            <a:r>
              <a:rPr lang="en-US" i="1" dirty="0" err="1" smtClean="0"/>
              <a:t>Papillons</a:t>
            </a:r>
            <a:r>
              <a:rPr lang="en-US" dirty="0" smtClean="0"/>
              <a:t>, op. 2 (1830-31)</a:t>
            </a:r>
          </a:p>
          <a:p>
            <a:endParaRPr lang="en-US" dirty="0"/>
          </a:p>
          <a:p>
            <a:r>
              <a:rPr lang="en-US" i="1" dirty="0" err="1" smtClean="0"/>
              <a:t>Carnaval</a:t>
            </a:r>
            <a:r>
              <a:rPr lang="en-US" dirty="0" smtClean="0"/>
              <a:t>, op. 9 (1834-35)</a:t>
            </a:r>
          </a:p>
          <a:p>
            <a:endParaRPr lang="en-US" dirty="0" smtClean="0"/>
          </a:p>
          <a:p>
            <a:r>
              <a:rPr lang="en-US" i="1" dirty="0" err="1" smtClean="0"/>
              <a:t>Davidsbündlertänze</a:t>
            </a:r>
            <a:r>
              <a:rPr lang="en-US" i="1" dirty="0" smtClean="0"/>
              <a:t> </a:t>
            </a:r>
            <a:r>
              <a:rPr lang="en-US" dirty="0" smtClean="0"/>
              <a:t>, op. 6 (1837)</a:t>
            </a:r>
          </a:p>
          <a:p>
            <a:endParaRPr lang="en-US" dirty="0" smtClean="0"/>
          </a:p>
          <a:p>
            <a:r>
              <a:rPr lang="en-US" i="1" dirty="0" err="1" smtClean="0"/>
              <a:t>Fantasiestücke</a:t>
            </a:r>
            <a:r>
              <a:rPr lang="en-US" dirty="0" smtClean="0"/>
              <a:t>, op. 12 (1837)</a:t>
            </a:r>
          </a:p>
          <a:p>
            <a:endParaRPr lang="en-US" dirty="0" smtClean="0"/>
          </a:p>
          <a:p>
            <a:r>
              <a:rPr lang="en-US" dirty="0"/>
              <a:t>Symphonic Etudes, op. 13 (1834-37)</a:t>
            </a:r>
          </a:p>
          <a:p>
            <a:endParaRPr lang="en-US" dirty="0" smtClean="0"/>
          </a:p>
          <a:p>
            <a:r>
              <a:rPr lang="en-US" i="1" dirty="0" smtClean="0"/>
              <a:t>Kinderszenen</a:t>
            </a:r>
            <a:r>
              <a:rPr lang="en-US" dirty="0" smtClean="0"/>
              <a:t>, op. 15 (1838)</a:t>
            </a:r>
          </a:p>
          <a:p>
            <a:endParaRPr lang="en-US" dirty="0" smtClean="0"/>
          </a:p>
          <a:p>
            <a:r>
              <a:rPr lang="en-US" i="1" dirty="0" err="1"/>
              <a:t>Kreisleriana</a:t>
            </a:r>
            <a:r>
              <a:rPr lang="en-US" dirty="0"/>
              <a:t>, op. 16 (1838</a:t>
            </a:r>
            <a:r>
              <a:rPr lang="en-US" dirty="0" smtClean="0"/>
              <a:t>)</a:t>
            </a:r>
          </a:p>
          <a:p>
            <a:endParaRPr lang="en-US" dirty="0" smtClean="0"/>
          </a:p>
          <a:p>
            <a:r>
              <a:rPr lang="en-US" dirty="0" err="1" smtClean="0"/>
              <a:t>Fantasie</a:t>
            </a:r>
            <a:r>
              <a:rPr lang="en-US" dirty="0" smtClean="0"/>
              <a:t> in C , op. 17 (1836-38)</a:t>
            </a:r>
            <a:endParaRPr lang="en-US" dirty="0"/>
          </a:p>
        </p:txBody>
      </p:sp>
      <p:sp>
        <p:nvSpPr>
          <p:cNvPr id="5" name="Rounded Rectangle 4"/>
          <p:cNvSpPr/>
          <p:nvPr/>
        </p:nvSpPr>
        <p:spPr>
          <a:xfrm>
            <a:off x="4572000" y="1981200"/>
            <a:ext cx="2590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39626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88" y="1280734"/>
            <a:ext cx="3123871" cy="3951697"/>
          </a:xfrm>
          <a:prstGeom prst="rect">
            <a:avLst/>
          </a:prstGeom>
        </p:spPr>
      </p:pic>
      <p:sp>
        <p:nvSpPr>
          <p:cNvPr id="3" name="TextBox 2"/>
          <p:cNvSpPr txBox="1"/>
          <p:nvPr/>
        </p:nvSpPr>
        <p:spPr>
          <a:xfrm>
            <a:off x="986314" y="5636796"/>
            <a:ext cx="3034145" cy="369332"/>
          </a:xfrm>
          <a:prstGeom prst="rect">
            <a:avLst/>
          </a:prstGeom>
          <a:noFill/>
        </p:spPr>
        <p:txBody>
          <a:bodyPr wrap="square" rtlCol="0">
            <a:spAutoFit/>
          </a:bodyPr>
          <a:lstStyle/>
          <a:p>
            <a:r>
              <a:rPr lang="en-US" dirty="0" smtClean="0"/>
              <a:t>Robert Schumann (1810-56)</a:t>
            </a:r>
            <a:endParaRPr lang="en-US" dirty="0"/>
          </a:p>
        </p:txBody>
      </p:sp>
      <p:sp>
        <p:nvSpPr>
          <p:cNvPr id="4" name="TextBox 3"/>
          <p:cNvSpPr txBox="1"/>
          <p:nvPr/>
        </p:nvSpPr>
        <p:spPr>
          <a:xfrm>
            <a:off x="4572000" y="838199"/>
            <a:ext cx="4419600" cy="5355312"/>
          </a:xfrm>
          <a:prstGeom prst="rect">
            <a:avLst/>
          </a:prstGeom>
          <a:noFill/>
        </p:spPr>
        <p:txBody>
          <a:bodyPr wrap="square" rtlCol="0">
            <a:spAutoFit/>
          </a:bodyPr>
          <a:lstStyle/>
          <a:p>
            <a:pPr algn="ctr"/>
            <a:r>
              <a:rPr lang="en-US" b="1" dirty="0" smtClean="0"/>
              <a:t>Piano Sets/Cycles from the 1830s include:</a:t>
            </a:r>
          </a:p>
          <a:p>
            <a:endParaRPr lang="en-US" dirty="0" smtClean="0"/>
          </a:p>
          <a:p>
            <a:r>
              <a:rPr lang="en-US" dirty="0" smtClean="0"/>
              <a:t>“</a:t>
            </a:r>
            <a:r>
              <a:rPr lang="en-US" dirty="0" err="1" smtClean="0"/>
              <a:t>Abegg</a:t>
            </a:r>
            <a:r>
              <a:rPr lang="en-US" dirty="0" smtClean="0"/>
              <a:t>” Variations, op. 1  (1830)</a:t>
            </a:r>
          </a:p>
          <a:p>
            <a:r>
              <a:rPr lang="en-US" dirty="0" smtClean="0"/>
              <a:t/>
            </a:r>
            <a:br>
              <a:rPr lang="en-US" dirty="0" smtClean="0"/>
            </a:br>
            <a:r>
              <a:rPr lang="en-US" i="1" dirty="0" err="1" smtClean="0"/>
              <a:t>Papillons</a:t>
            </a:r>
            <a:r>
              <a:rPr lang="en-US" dirty="0" smtClean="0"/>
              <a:t>, op. 2 (1830-31)</a:t>
            </a:r>
          </a:p>
          <a:p>
            <a:endParaRPr lang="en-US" dirty="0"/>
          </a:p>
          <a:p>
            <a:r>
              <a:rPr lang="en-US" i="1" dirty="0" err="1" smtClean="0"/>
              <a:t>Carnaval</a:t>
            </a:r>
            <a:r>
              <a:rPr lang="en-US" dirty="0" smtClean="0"/>
              <a:t>, op. 9 (1834-35)</a:t>
            </a:r>
          </a:p>
          <a:p>
            <a:endParaRPr lang="en-US" dirty="0" smtClean="0"/>
          </a:p>
          <a:p>
            <a:r>
              <a:rPr lang="en-US" i="1" dirty="0" err="1" smtClean="0"/>
              <a:t>Davidsbündlertänze</a:t>
            </a:r>
            <a:r>
              <a:rPr lang="en-US" i="1" dirty="0" smtClean="0"/>
              <a:t> </a:t>
            </a:r>
            <a:r>
              <a:rPr lang="en-US" dirty="0" smtClean="0"/>
              <a:t>, op. 6 (1837)</a:t>
            </a:r>
          </a:p>
          <a:p>
            <a:endParaRPr lang="en-US" dirty="0" smtClean="0"/>
          </a:p>
          <a:p>
            <a:r>
              <a:rPr lang="en-US" i="1" dirty="0" err="1" smtClean="0"/>
              <a:t>Fantasiestücke</a:t>
            </a:r>
            <a:r>
              <a:rPr lang="en-US" dirty="0" smtClean="0"/>
              <a:t>, op. 12 (1837)</a:t>
            </a:r>
          </a:p>
          <a:p>
            <a:endParaRPr lang="en-US" dirty="0" smtClean="0"/>
          </a:p>
          <a:p>
            <a:r>
              <a:rPr lang="en-US" dirty="0"/>
              <a:t>Symphonic Etudes, op. 13 (1834-37)</a:t>
            </a:r>
          </a:p>
          <a:p>
            <a:endParaRPr lang="en-US" dirty="0" smtClean="0"/>
          </a:p>
          <a:p>
            <a:r>
              <a:rPr lang="en-US" i="1" dirty="0" smtClean="0"/>
              <a:t>Kinderszenen</a:t>
            </a:r>
            <a:r>
              <a:rPr lang="en-US" dirty="0" smtClean="0"/>
              <a:t>, op. 15 (1838)</a:t>
            </a:r>
          </a:p>
          <a:p>
            <a:endParaRPr lang="en-US" dirty="0" smtClean="0"/>
          </a:p>
          <a:p>
            <a:r>
              <a:rPr lang="en-US" i="1" dirty="0" err="1"/>
              <a:t>Kreisleriana</a:t>
            </a:r>
            <a:r>
              <a:rPr lang="en-US" dirty="0"/>
              <a:t>, op. 16 (1838</a:t>
            </a:r>
            <a:r>
              <a:rPr lang="en-US" dirty="0" smtClean="0"/>
              <a:t>)</a:t>
            </a:r>
          </a:p>
          <a:p>
            <a:endParaRPr lang="en-US" dirty="0" smtClean="0"/>
          </a:p>
          <a:p>
            <a:r>
              <a:rPr lang="en-US" dirty="0" err="1" smtClean="0"/>
              <a:t>Fantasie</a:t>
            </a:r>
            <a:r>
              <a:rPr lang="en-US" dirty="0" smtClean="0"/>
              <a:t> in C , op. 17 (1836-38)</a:t>
            </a:r>
            <a:endParaRPr lang="en-US" dirty="0"/>
          </a:p>
        </p:txBody>
      </p:sp>
      <p:sp>
        <p:nvSpPr>
          <p:cNvPr id="5" name="Rounded Rectangle 4"/>
          <p:cNvSpPr/>
          <p:nvPr/>
        </p:nvSpPr>
        <p:spPr>
          <a:xfrm>
            <a:off x="4543697" y="3657600"/>
            <a:ext cx="3276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798961"/>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88" y="1280734"/>
            <a:ext cx="3123871" cy="3951697"/>
          </a:xfrm>
          <a:prstGeom prst="rect">
            <a:avLst/>
          </a:prstGeom>
        </p:spPr>
      </p:pic>
      <p:sp>
        <p:nvSpPr>
          <p:cNvPr id="3" name="TextBox 2"/>
          <p:cNvSpPr txBox="1"/>
          <p:nvPr/>
        </p:nvSpPr>
        <p:spPr>
          <a:xfrm>
            <a:off x="986314" y="5636796"/>
            <a:ext cx="3034145" cy="369332"/>
          </a:xfrm>
          <a:prstGeom prst="rect">
            <a:avLst/>
          </a:prstGeom>
          <a:noFill/>
        </p:spPr>
        <p:txBody>
          <a:bodyPr wrap="square" rtlCol="0">
            <a:spAutoFit/>
          </a:bodyPr>
          <a:lstStyle/>
          <a:p>
            <a:r>
              <a:rPr lang="en-US" dirty="0" smtClean="0"/>
              <a:t>Robert Schumann (1810-56)</a:t>
            </a:r>
            <a:endParaRPr lang="en-US" dirty="0"/>
          </a:p>
        </p:txBody>
      </p:sp>
      <p:sp>
        <p:nvSpPr>
          <p:cNvPr id="4" name="TextBox 3"/>
          <p:cNvSpPr txBox="1"/>
          <p:nvPr/>
        </p:nvSpPr>
        <p:spPr>
          <a:xfrm>
            <a:off x="4572000" y="838199"/>
            <a:ext cx="4419600" cy="5355312"/>
          </a:xfrm>
          <a:prstGeom prst="rect">
            <a:avLst/>
          </a:prstGeom>
          <a:noFill/>
        </p:spPr>
        <p:txBody>
          <a:bodyPr wrap="square" rtlCol="0">
            <a:spAutoFit/>
          </a:bodyPr>
          <a:lstStyle/>
          <a:p>
            <a:pPr algn="ctr"/>
            <a:r>
              <a:rPr lang="en-US" b="1" dirty="0" smtClean="0"/>
              <a:t>Piano Sets/Cycles from the 1830s include:</a:t>
            </a:r>
          </a:p>
          <a:p>
            <a:endParaRPr lang="en-US" dirty="0" smtClean="0"/>
          </a:p>
          <a:p>
            <a:r>
              <a:rPr lang="en-US" dirty="0" smtClean="0"/>
              <a:t>“</a:t>
            </a:r>
            <a:r>
              <a:rPr lang="en-US" dirty="0" err="1" smtClean="0"/>
              <a:t>Abegg</a:t>
            </a:r>
            <a:r>
              <a:rPr lang="en-US" dirty="0" smtClean="0"/>
              <a:t>” Variations, op. 1  (1830)</a:t>
            </a:r>
          </a:p>
          <a:p>
            <a:r>
              <a:rPr lang="en-US" dirty="0" smtClean="0"/>
              <a:t/>
            </a:r>
            <a:br>
              <a:rPr lang="en-US" dirty="0" smtClean="0"/>
            </a:br>
            <a:r>
              <a:rPr lang="en-US" i="1" dirty="0" err="1" smtClean="0"/>
              <a:t>Papillons</a:t>
            </a:r>
            <a:r>
              <a:rPr lang="en-US" dirty="0" smtClean="0"/>
              <a:t>, op. 2 (1830-31)</a:t>
            </a:r>
          </a:p>
          <a:p>
            <a:endParaRPr lang="en-US" dirty="0"/>
          </a:p>
          <a:p>
            <a:r>
              <a:rPr lang="en-US" i="1" dirty="0" err="1" smtClean="0"/>
              <a:t>Carnaval</a:t>
            </a:r>
            <a:r>
              <a:rPr lang="en-US" dirty="0" smtClean="0"/>
              <a:t>, op. 9 (1834-35)</a:t>
            </a:r>
          </a:p>
          <a:p>
            <a:endParaRPr lang="en-US" dirty="0" smtClean="0"/>
          </a:p>
          <a:p>
            <a:r>
              <a:rPr lang="en-US" i="1" dirty="0" err="1" smtClean="0"/>
              <a:t>Davidsbündlertänze</a:t>
            </a:r>
            <a:r>
              <a:rPr lang="en-US" i="1" dirty="0" smtClean="0"/>
              <a:t> </a:t>
            </a:r>
            <a:r>
              <a:rPr lang="en-US" dirty="0" smtClean="0"/>
              <a:t>, op. 6 (1837)</a:t>
            </a:r>
          </a:p>
          <a:p>
            <a:endParaRPr lang="en-US" dirty="0" smtClean="0"/>
          </a:p>
          <a:p>
            <a:r>
              <a:rPr lang="en-US" i="1" dirty="0" err="1" smtClean="0"/>
              <a:t>Fantasiestücke</a:t>
            </a:r>
            <a:r>
              <a:rPr lang="en-US" dirty="0" smtClean="0"/>
              <a:t>, op. 12 (1837)</a:t>
            </a:r>
          </a:p>
          <a:p>
            <a:endParaRPr lang="en-US" dirty="0" smtClean="0"/>
          </a:p>
          <a:p>
            <a:r>
              <a:rPr lang="en-US" dirty="0"/>
              <a:t>Symphonic Etudes, op. 13 (1834-37)</a:t>
            </a:r>
          </a:p>
          <a:p>
            <a:endParaRPr lang="en-US" dirty="0" smtClean="0"/>
          </a:p>
          <a:p>
            <a:r>
              <a:rPr lang="en-US" i="1" dirty="0" smtClean="0"/>
              <a:t>Kinderszenen</a:t>
            </a:r>
            <a:r>
              <a:rPr lang="en-US" dirty="0" smtClean="0"/>
              <a:t>, op. 15 (1838)</a:t>
            </a:r>
          </a:p>
          <a:p>
            <a:endParaRPr lang="en-US" dirty="0" smtClean="0"/>
          </a:p>
          <a:p>
            <a:r>
              <a:rPr lang="en-US" i="1" dirty="0" err="1"/>
              <a:t>Kreisleriana</a:t>
            </a:r>
            <a:r>
              <a:rPr lang="en-US" dirty="0"/>
              <a:t>, op. 16 (1838</a:t>
            </a:r>
            <a:r>
              <a:rPr lang="en-US" dirty="0" smtClean="0"/>
              <a:t>)</a:t>
            </a:r>
          </a:p>
          <a:p>
            <a:endParaRPr lang="en-US" dirty="0" smtClean="0"/>
          </a:p>
          <a:p>
            <a:r>
              <a:rPr lang="en-US" dirty="0" err="1" smtClean="0"/>
              <a:t>Fantasie</a:t>
            </a:r>
            <a:r>
              <a:rPr lang="en-US" dirty="0" smtClean="0"/>
              <a:t> in C , op. 17 (1836-38)</a:t>
            </a:r>
            <a:endParaRPr lang="en-US" dirty="0"/>
          </a:p>
        </p:txBody>
      </p:sp>
      <p:sp>
        <p:nvSpPr>
          <p:cNvPr id="5" name="Rounded Rectangle 4"/>
          <p:cNvSpPr/>
          <p:nvPr/>
        </p:nvSpPr>
        <p:spPr>
          <a:xfrm>
            <a:off x="4495800" y="5234781"/>
            <a:ext cx="2895600" cy="3278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79896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88" y="1280734"/>
            <a:ext cx="3123871" cy="3951697"/>
          </a:xfrm>
          <a:prstGeom prst="rect">
            <a:avLst/>
          </a:prstGeom>
        </p:spPr>
      </p:pic>
      <p:sp>
        <p:nvSpPr>
          <p:cNvPr id="3" name="TextBox 2"/>
          <p:cNvSpPr txBox="1"/>
          <p:nvPr/>
        </p:nvSpPr>
        <p:spPr>
          <a:xfrm>
            <a:off x="986314" y="5636796"/>
            <a:ext cx="3034145" cy="369332"/>
          </a:xfrm>
          <a:prstGeom prst="rect">
            <a:avLst/>
          </a:prstGeom>
          <a:noFill/>
        </p:spPr>
        <p:txBody>
          <a:bodyPr wrap="square" rtlCol="0">
            <a:spAutoFit/>
          </a:bodyPr>
          <a:lstStyle/>
          <a:p>
            <a:r>
              <a:rPr lang="en-US" dirty="0" smtClean="0"/>
              <a:t>Robert Schumann (1810-56)</a:t>
            </a:r>
            <a:endParaRPr lang="en-US" dirty="0"/>
          </a:p>
        </p:txBody>
      </p:sp>
      <p:sp>
        <p:nvSpPr>
          <p:cNvPr id="4" name="TextBox 3"/>
          <p:cNvSpPr txBox="1"/>
          <p:nvPr/>
        </p:nvSpPr>
        <p:spPr>
          <a:xfrm>
            <a:off x="4572000" y="838199"/>
            <a:ext cx="4419600" cy="5355312"/>
          </a:xfrm>
          <a:prstGeom prst="rect">
            <a:avLst/>
          </a:prstGeom>
          <a:noFill/>
        </p:spPr>
        <p:txBody>
          <a:bodyPr wrap="square" rtlCol="0">
            <a:spAutoFit/>
          </a:bodyPr>
          <a:lstStyle/>
          <a:p>
            <a:pPr algn="ctr"/>
            <a:r>
              <a:rPr lang="en-US" b="1" dirty="0" smtClean="0"/>
              <a:t>Piano Sets/Cycles from the 1830s include:</a:t>
            </a:r>
          </a:p>
          <a:p>
            <a:endParaRPr lang="en-US" dirty="0" smtClean="0"/>
          </a:p>
          <a:p>
            <a:r>
              <a:rPr lang="en-US" dirty="0" smtClean="0"/>
              <a:t>“</a:t>
            </a:r>
            <a:r>
              <a:rPr lang="en-US" dirty="0" err="1" smtClean="0"/>
              <a:t>Abegg</a:t>
            </a:r>
            <a:r>
              <a:rPr lang="en-US" dirty="0" smtClean="0"/>
              <a:t>” Variations, op. 1  (1830)</a:t>
            </a:r>
          </a:p>
          <a:p>
            <a:r>
              <a:rPr lang="en-US" dirty="0" smtClean="0"/>
              <a:t/>
            </a:r>
            <a:br>
              <a:rPr lang="en-US" dirty="0" smtClean="0"/>
            </a:br>
            <a:r>
              <a:rPr lang="en-US" i="1" dirty="0" err="1" smtClean="0"/>
              <a:t>Papillons</a:t>
            </a:r>
            <a:r>
              <a:rPr lang="en-US" dirty="0" smtClean="0"/>
              <a:t>, op. 2 (1830-31)</a:t>
            </a:r>
          </a:p>
          <a:p>
            <a:endParaRPr lang="en-US" dirty="0"/>
          </a:p>
          <a:p>
            <a:r>
              <a:rPr lang="en-US" i="1" dirty="0" err="1" smtClean="0"/>
              <a:t>Carnaval</a:t>
            </a:r>
            <a:r>
              <a:rPr lang="en-US" dirty="0" smtClean="0"/>
              <a:t>, op. 9 (1834-35)</a:t>
            </a:r>
          </a:p>
          <a:p>
            <a:endParaRPr lang="en-US" dirty="0" smtClean="0"/>
          </a:p>
          <a:p>
            <a:r>
              <a:rPr lang="en-US" i="1" dirty="0" err="1" smtClean="0"/>
              <a:t>Davidsbündlertänze</a:t>
            </a:r>
            <a:r>
              <a:rPr lang="en-US" i="1" dirty="0" smtClean="0"/>
              <a:t> </a:t>
            </a:r>
            <a:r>
              <a:rPr lang="en-US" dirty="0" smtClean="0"/>
              <a:t>, op. 6 (1837)</a:t>
            </a:r>
          </a:p>
          <a:p>
            <a:endParaRPr lang="en-US" dirty="0" smtClean="0"/>
          </a:p>
          <a:p>
            <a:r>
              <a:rPr lang="en-US" i="1" dirty="0" err="1" smtClean="0"/>
              <a:t>Fantasiestücke</a:t>
            </a:r>
            <a:r>
              <a:rPr lang="en-US" dirty="0" smtClean="0"/>
              <a:t>, op. 12 (1837)</a:t>
            </a:r>
          </a:p>
          <a:p>
            <a:endParaRPr lang="en-US" dirty="0" smtClean="0"/>
          </a:p>
          <a:p>
            <a:r>
              <a:rPr lang="en-US" dirty="0"/>
              <a:t>Symphonic Etudes, op. 13 (1834-37)</a:t>
            </a:r>
          </a:p>
          <a:p>
            <a:endParaRPr lang="en-US" dirty="0" smtClean="0"/>
          </a:p>
          <a:p>
            <a:r>
              <a:rPr lang="en-US" i="1" dirty="0" smtClean="0"/>
              <a:t>Kinderszenen</a:t>
            </a:r>
            <a:r>
              <a:rPr lang="en-US" dirty="0" smtClean="0"/>
              <a:t>, op. 15 (1838)</a:t>
            </a:r>
          </a:p>
          <a:p>
            <a:endParaRPr lang="en-US" dirty="0" smtClean="0"/>
          </a:p>
          <a:p>
            <a:r>
              <a:rPr lang="en-US" i="1" dirty="0" err="1"/>
              <a:t>Kreisleriana</a:t>
            </a:r>
            <a:r>
              <a:rPr lang="en-US" dirty="0"/>
              <a:t>, op. 16 (1838</a:t>
            </a:r>
            <a:r>
              <a:rPr lang="en-US" dirty="0" smtClean="0"/>
              <a:t>)</a:t>
            </a:r>
          </a:p>
          <a:p>
            <a:endParaRPr lang="en-US" dirty="0" smtClean="0"/>
          </a:p>
          <a:p>
            <a:r>
              <a:rPr lang="en-US" dirty="0" err="1" smtClean="0"/>
              <a:t>Fantasie</a:t>
            </a:r>
            <a:r>
              <a:rPr lang="en-US" dirty="0" smtClean="0"/>
              <a:t> in C , op. 17 (1836-38)</a:t>
            </a:r>
            <a:endParaRPr lang="en-US" dirty="0"/>
          </a:p>
        </p:txBody>
      </p:sp>
      <p:sp>
        <p:nvSpPr>
          <p:cNvPr id="5" name="Rounded Rectangle 4"/>
          <p:cNvSpPr/>
          <p:nvPr/>
        </p:nvSpPr>
        <p:spPr>
          <a:xfrm>
            <a:off x="4589416" y="5791200"/>
            <a:ext cx="2954383" cy="3278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798961"/>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88" y="1280734"/>
            <a:ext cx="3123871" cy="3951697"/>
          </a:xfrm>
          <a:prstGeom prst="rect">
            <a:avLst/>
          </a:prstGeom>
        </p:spPr>
      </p:pic>
      <p:sp>
        <p:nvSpPr>
          <p:cNvPr id="3" name="TextBox 2"/>
          <p:cNvSpPr txBox="1"/>
          <p:nvPr/>
        </p:nvSpPr>
        <p:spPr>
          <a:xfrm>
            <a:off x="986314" y="5636796"/>
            <a:ext cx="3034145" cy="369332"/>
          </a:xfrm>
          <a:prstGeom prst="rect">
            <a:avLst/>
          </a:prstGeom>
          <a:noFill/>
        </p:spPr>
        <p:txBody>
          <a:bodyPr wrap="square" rtlCol="0">
            <a:spAutoFit/>
          </a:bodyPr>
          <a:lstStyle/>
          <a:p>
            <a:r>
              <a:rPr lang="en-US" dirty="0" smtClean="0"/>
              <a:t>Robert Schumann (1810-56)</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039858"/>
            <a:ext cx="3566160" cy="4617720"/>
          </a:xfrm>
          <a:prstGeom prst="rect">
            <a:avLst/>
          </a:prstGeom>
        </p:spPr>
      </p:pic>
      <p:sp>
        <p:nvSpPr>
          <p:cNvPr id="6" name="TextBox 5"/>
          <p:cNvSpPr txBox="1"/>
          <p:nvPr/>
        </p:nvSpPr>
        <p:spPr>
          <a:xfrm>
            <a:off x="6172200" y="5678542"/>
            <a:ext cx="990600" cy="369332"/>
          </a:xfrm>
          <a:prstGeom prst="rect">
            <a:avLst/>
          </a:prstGeom>
          <a:noFill/>
        </p:spPr>
        <p:txBody>
          <a:bodyPr wrap="square" rtlCol="0">
            <a:spAutoFit/>
          </a:bodyPr>
          <a:lstStyle/>
          <a:p>
            <a:r>
              <a:rPr lang="en-US" dirty="0" smtClean="0"/>
              <a:t>1834</a:t>
            </a:r>
            <a:endParaRPr lang="en-US" dirty="0"/>
          </a:p>
        </p:txBody>
      </p:sp>
    </p:spTree>
    <p:extLst>
      <p:ext uri="{BB962C8B-B14F-4D97-AF65-F5344CB8AC3E}">
        <p14:creationId xmlns:p14="http://schemas.microsoft.com/office/powerpoint/2010/main" val="3536805272"/>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343" y="1447800"/>
            <a:ext cx="3123871" cy="3951697"/>
          </a:xfrm>
          <a:prstGeom prst="rect">
            <a:avLst/>
          </a:prstGeom>
        </p:spPr>
      </p:pic>
      <p:sp>
        <p:nvSpPr>
          <p:cNvPr id="3" name="TextBox 2"/>
          <p:cNvSpPr txBox="1"/>
          <p:nvPr/>
        </p:nvSpPr>
        <p:spPr>
          <a:xfrm>
            <a:off x="5264069" y="5803862"/>
            <a:ext cx="3034145" cy="369332"/>
          </a:xfrm>
          <a:prstGeom prst="rect">
            <a:avLst/>
          </a:prstGeom>
          <a:noFill/>
        </p:spPr>
        <p:txBody>
          <a:bodyPr wrap="square" rtlCol="0">
            <a:spAutoFit/>
          </a:bodyPr>
          <a:lstStyle/>
          <a:p>
            <a:r>
              <a:rPr lang="en-US" dirty="0" smtClean="0"/>
              <a:t>Robert Schumann (1810-56)</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62" y="1454727"/>
            <a:ext cx="3505200" cy="4082527"/>
          </a:xfrm>
          <a:prstGeom prst="rect">
            <a:avLst/>
          </a:prstGeom>
        </p:spPr>
      </p:pic>
      <p:sp>
        <p:nvSpPr>
          <p:cNvPr id="5" name="TextBox 4"/>
          <p:cNvSpPr txBox="1"/>
          <p:nvPr/>
        </p:nvSpPr>
        <p:spPr>
          <a:xfrm>
            <a:off x="1146462" y="5761106"/>
            <a:ext cx="2819400" cy="369332"/>
          </a:xfrm>
          <a:prstGeom prst="rect">
            <a:avLst/>
          </a:prstGeom>
          <a:noFill/>
        </p:spPr>
        <p:txBody>
          <a:bodyPr wrap="square" rtlCol="0">
            <a:spAutoFit/>
          </a:bodyPr>
          <a:lstStyle/>
          <a:p>
            <a:r>
              <a:rPr lang="en-US" dirty="0" smtClean="0"/>
              <a:t>Clara Wieck, 1835 (age 15)</a:t>
            </a:r>
            <a:endParaRPr lang="en-US" dirty="0"/>
          </a:p>
        </p:txBody>
      </p:sp>
      <p:sp>
        <p:nvSpPr>
          <p:cNvPr id="6" name="TextBox 5"/>
          <p:cNvSpPr txBox="1"/>
          <p:nvPr/>
        </p:nvSpPr>
        <p:spPr>
          <a:xfrm>
            <a:off x="1905000" y="685800"/>
            <a:ext cx="5334000" cy="369332"/>
          </a:xfrm>
          <a:prstGeom prst="rect">
            <a:avLst/>
          </a:prstGeom>
          <a:noFill/>
        </p:spPr>
        <p:txBody>
          <a:bodyPr wrap="square" rtlCol="0">
            <a:spAutoFit/>
          </a:bodyPr>
          <a:lstStyle/>
          <a:p>
            <a:r>
              <a:rPr lang="en-US" dirty="0" smtClean="0"/>
              <a:t>Engagement,1837; Marriage,12 September 1840</a:t>
            </a:r>
            <a:endParaRPr lang="en-US" dirty="0"/>
          </a:p>
        </p:txBody>
      </p:sp>
    </p:spTree>
    <p:extLst>
      <p:ext uri="{BB962C8B-B14F-4D97-AF65-F5344CB8AC3E}">
        <p14:creationId xmlns:p14="http://schemas.microsoft.com/office/powerpoint/2010/main" val="4238866002"/>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33400"/>
            <a:ext cx="2819400" cy="3947160"/>
          </a:xfrm>
          <a:prstGeom prst="rect">
            <a:avLst/>
          </a:prstGeom>
        </p:spPr>
      </p:pic>
      <p:sp>
        <p:nvSpPr>
          <p:cNvPr id="5" name="TextBox 4"/>
          <p:cNvSpPr txBox="1"/>
          <p:nvPr/>
        </p:nvSpPr>
        <p:spPr>
          <a:xfrm>
            <a:off x="1342292" y="4779819"/>
            <a:ext cx="7010400" cy="1754326"/>
          </a:xfrm>
          <a:prstGeom prst="rect">
            <a:avLst/>
          </a:prstGeom>
          <a:noFill/>
        </p:spPr>
        <p:txBody>
          <a:bodyPr wrap="square" rtlCol="0">
            <a:spAutoFit/>
          </a:bodyPr>
          <a:lstStyle/>
          <a:p>
            <a:r>
              <a:rPr lang="en-US" dirty="0" smtClean="0"/>
              <a:t>"</a:t>
            </a:r>
            <a:r>
              <a:rPr lang="en-US" dirty="0"/>
              <a:t>I once believed that I had creative talent, but I have given up this idea; a woman must not wish to </a:t>
            </a:r>
            <a:r>
              <a:rPr lang="en-US" dirty="0" smtClean="0"/>
              <a:t>compose—there </a:t>
            </a:r>
            <a:r>
              <a:rPr lang="en-US" dirty="0"/>
              <a:t>never was one able to do it. Am I intended to be the one? It would be arrogant to believe that. That was something with which only my father tempted me in former days. But I soon gave up believing this. May Robert always create; that must always make me </a:t>
            </a:r>
            <a:r>
              <a:rPr lang="en-US" dirty="0" smtClean="0"/>
              <a:t>happy.”</a:t>
            </a:r>
            <a:endParaRPr lang="en-US" dirty="0"/>
          </a:p>
        </p:txBody>
      </p:sp>
      <p:sp>
        <p:nvSpPr>
          <p:cNvPr id="6" name="TextBox 5"/>
          <p:cNvSpPr txBox="1"/>
          <p:nvPr/>
        </p:nvSpPr>
        <p:spPr>
          <a:xfrm>
            <a:off x="5029200" y="2124670"/>
            <a:ext cx="2667000" cy="923330"/>
          </a:xfrm>
          <a:prstGeom prst="rect">
            <a:avLst/>
          </a:prstGeom>
          <a:noFill/>
        </p:spPr>
        <p:txBody>
          <a:bodyPr wrap="square" rtlCol="0">
            <a:spAutoFit/>
          </a:bodyPr>
          <a:lstStyle/>
          <a:p>
            <a:pPr algn="ctr"/>
            <a:r>
              <a:rPr lang="en-US" b="1" dirty="0" smtClean="0"/>
              <a:t>Clara Wieck, Diary Entry, 26 November 1839</a:t>
            </a:r>
          </a:p>
          <a:p>
            <a:endParaRPr lang="en-US" b="1" dirty="0"/>
          </a:p>
        </p:txBody>
      </p:sp>
      <p:sp>
        <p:nvSpPr>
          <p:cNvPr id="7" name="TextBox 6"/>
          <p:cNvSpPr txBox="1"/>
          <p:nvPr/>
        </p:nvSpPr>
        <p:spPr>
          <a:xfrm>
            <a:off x="4343400" y="3048000"/>
            <a:ext cx="4495800" cy="923330"/>
          </a:xfrm>
          <a:prstGeom prst="rect">
            <a:avLst/>
          </a:prstGeom>
          <a:noFill/>
        </p:spPr>
        <p:txBody>
          <a:bodyPr wrap="square" rtlCol="0">
            <a:spAutoFit/>
          </a:bodyPr>
          <a:lstStyle/>
          <a:p>
            <a:pPr algn="ctr"/>
            <a:r>
              <a:rPr lang="en-US" b="1" dirty="0"/>
              <a:t>(Ten months before her </a:t>
            </a:r>
            <a:r>
              <a:rPr lang="en-US" b="1" dirty="0" smtClean="0"/>
              <a:t>12 </a:t>
            </a:r>
            <a:r>
              <a:rPr lang="en-US" b="1" dirty="0"/>
              <a:t>September 1840 marriage to Robert Schumann)</a:t>
            </a:r>
          </a:p>
          <a:p>
            <a:endParaRPr lang="en-US" dirty="0"/>
          </a:p>
        </p:txBody>
      </p:sp>
    </p:spTree>
    <p:extLst>
      <p:ext uri="{BB962C8B-B14F-4D97-AF65-F5344CB8AC3E}">
        <p14:creationId xmlns:p14="http://schemas.microsoft.com/office/powerpoint/2010/main" val="870976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308759"/>
            <a:ext cx="4355951" cy="42187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523694"/>
            <a:ext cx="3733800" cy="5788837"/>
          </a:xfrm>
          <a:prstGeom prst="rect">
            <a:avLst/>
          </a:prstGeom>
        </p:spPr>
      </p:pic>
    </p:spTree>
    <p:extLst>
      <p:ext uri="{BB962C8B-B14F-4D97-AF65-F5344CB8AC3E}">
        <p14:creationId xmlns:p14="http://schemas.microsoft.com/office/powerpoint/2010/main" val="3310317436"/>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006" y="727363"/>
            <a:ext cx="5570497" cy="3067050"/>
          </a:xfrm>
          <a:prstGeom prst="rect">
            <a:avLst/>
          </a:prstGeom>
        </p:spPr>
      </p:pic>
      <p:sp>
        <p:nvSpPr>
          <p:cNvPr id="3" name="TextBox 2"/>
          <p:cNvSpPr txBox="1"/>
          <p:nvPr/>
        </p:nvSpPr>
        <p:spPr>
          <a:xfrm>
            <a:off x="1712006" y="351104"/>
            <a:ext cx="5382491" cy="369332"/>
          </a:xfrm>
          <a:prstGeom prst="rect">
            <a:avLst/>
          </a:prstGeom>
          <a:noFill/>
        </p:spPr>
        <p:txBody>
          <a:bodyPr wrap="square" rtlCol="0">
            <a:spAutoFit/>
          </a:bodyPr>
          <a:lstStyle/>
          <a:p>
            <a:r>
              <a:rPr lang="en-US" dirty="0" smtClean="0"/>
              <a:t>1840-41: Robert Schumann’s </a:t>
            </a:r>
            <a:r>
              <a:rPr lang="en-US" i="1" dirty="0" err="1" smtClean="0"/>
              <a:t>Liederjahr</a:t>
            </a:r>
            <a:r>
              <a:rPr lang="en-US" i="1" dirty="0" smtClean="0"/>
              <a:t> </a:t>
            </a:r>
            <a:r>
              <a:rPr lang="en-US" dirty="0" smtClean="0"/>
              <a:t>(Year of Song)</a:t>
            </a:r>
            <a:endParaRPr lang="en-US" dirty="0"/>
          </a:p>
        </p:txBody>
      </p:sp>
      <p:sp>
        <p:nvSpPr>
          <p:cNvPr id="4" name="TextBox 3"/>
          <p:cNvSpPr txBox="1"/>
          <p:nvPr/>
        </p:nvSpPr>
        <p:spPr>
          <a:xfrm>
            <a:off x="978199" y="3886200"/>
            <a:ext cx="7162800" cy="2031325"/>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Schumann, </a:t>
            </a:r>
            <a:r>
              <a:rPr lang="en-US" sz="1400" i="1" dirty="0" err="1"/>
              <a:t>Liederkreis</a:t>
            </a:r>
            <a:r>
              <a:rPr lang="en-US" sz="1400" dirty="0"/>
              <a:t>, op. 24 (1840, 9 songs, texts by Heinrich Heine)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Schumann, </a:t>
            </a:r>
            <a:r>
              <a:rPr lang="en-US" sz="1400" i="1" dirty="0" err="1"/>
              <a:t>Liederkreis</a:t>
            </a:r>
            <a:r>
              <a:rPr lang="en-US" sz="1400" dirty="0"/>
              <a:t>, op. 39 (1840, 12 songs, texts by Joseph von </a:t>
            </a:r>
            <a:r>
              <a:rPr lang="en-US" sz="1400" dirty="0" err="1"/>
              <a:t>Eichendorff</a:t>
            </a:r>
            <a:r>
              <a:rPr lang="en-US" sz="1400" dirty="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Schumann, </a:t>
            </a:r>
            <a:r>
              <a:rPr lang="en-US" sz="1400" i="1" dirty="0" err="1"/>
              <a:t>Frauenliebe</a:t>
            </a:r>
            <a:r>
              <a:rPr lang="en-US" sz="1400" i="1" dirty="0"/>
              <a:t> und –</a:t>
            </a:r>
            <a:r>
              <a:rPr lang="en-US" sz="1400" i="1" dirty="0" err="1"/>
              <a:t>leben</a:t>
            </a:r>
            <a:r>
              <a:rPr lang="en-US" sz="1400" dirty="0"/>
              <a:t>, op. 42 (1840, 8 songs, texts by </a:t>
            </a:r>
            <a:r>
              <a:rPr lang="en-US" sz="1400" dirty="0" err="1"/>
              <a:t>Adelbert</a:t>
            </a:r>
            <a:r>
              <a:rPr lang="en-US" sz="1400" dirty="0"/>
              <a:t> </a:t>
            </a:r>
            <a:r>
              <a:rPr lang="en-US" sz="1400" dirty="0" err="1"/>
              <a:t>Chamisso</a:t>
            </a:r>
            <a:r>
              <a:rPr lang="en-US" sz="1400" dirty="0"/>
              <a:t>)</a:t>
            </a:r>
          </a:p>
          <a:p>
            <a:endParaRPr lang="en-US" sz="1400" dirty="0"/>
          </a:p>
          <a:p>
            <a:pPr marL="285750" indent="-285750">
              <a:buFont typeface="Arial" panose="020B0604020202020204" pitchFamily="34" charset="0"/>
              <a:buChar char="•"/>
            </a:pPr>
            <a:r>
              <a:rPr lang="en-US" sz="1400" dirty="0"/>
              <a:t>Schumann, </a:t>
            </a:r>
            <a:r>
              <a:rPr lang="en-US" sz="1400" i="1" dirty="0" err="1"/>
              <a:t>Dichterliebe</a:t>
            </a:r>
            <a:r>
              <a:rPr lang="en-US" sz="1400" dirty="0"/>
              <a:t>, op. 48 (1840, 16 songs, texts by Heinrich Heine</a:t>
            </a:r>
            <a:r>
              <a:rPr lang="en-US" sz="1400" dirty="0" smtClean="0"/>
              <a:t>)</a:t>
            </a:r>
          </a:p>
          <a:p>
            <a:endParaRPr lang="en-US" sz="1400" dirty="0"/>
          </a:p>
        </p:txBody>
      </p:sp>
    </p:spTree>
    <p:extLst>
      <p:ext uri="{BB962C8B-B14F-4D97-AF65-F5344CB8AC3E}">
        <p14:creationId xmlns:p14="http://schemas.microsoft.com/office/powerpoint/2010/main" val="347762143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3" y="1876139"/>
            <a:ext cx="2173365" cy="31954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192057"/>
            <a:ext cx="3200400" cy="2667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983" y="2097214"/>
            <a:ext cx="2057400" cy="2753284"/>
          </a:xfrm>
          <a:prstGeom prst="rect">
            <a:avLst/>
          </a:prstGeom>
        </p:spPr>
      </p:pic>
      <p:sp>
        <p:nvSpPr>
          <p:cNvPr id="5" name="TextBox 4"/>
          <p:cNvSpPr txBox="1"/>
          <p:nvPr/>
        </p:nvSpPr>
        <p:spPr>
          <a:xfrm>
            <a:off x="166254" y="5334000"/>
            <a:ext cx="8596746" cy="307777"/>
          </a:xfrm>
          <a:prstGeom prst="rect">
            <a:avLst/>
          </a:prstGeom>
          <a:noFill/>
        </p:spPr>
        <p:txBody>
          <a:bodyPr wrap="square" rtlCol="0">
            <a:spAutoFit/>
          </a:bodyPr>
          <a:lstStyle/>
          <a:p>
            <a:r>
              <a:rPr lang="en-US" sz="1400" dirty="0" smtClean="0"/>
              <a:t>Fanny Mendelssohn Hensel (1805-47)           Clara Wieck Schumann  (1819-96)                      Josephine Lang (1815-80)  </a:t>
            </a:r>
          </a:p>
        </p:txBody>
      </p:sp>
      <p:sp>
        <p:nvSpPr>
          <p:cNvPr id="6" name="TextBox 5"/>
          <p:cNvSpPr txBox="1"/>
          <p:nvPr/>
        </p:nvSpPr>
        <p:spPr>
          <a:xfrm>
            <a:off x="381000" y="5791200"/>
            <a:ext cx="2667000" cy="584775"/>
          </a:xfrm>
          <a:prstGeom prst="rect">
            <a:avLst/>
          </a:prstGeom>
          <a:noFill/>
        </p:spPr>
        <p:txBody>
          <a:bodyPr wrap="square" rtlCol="0">
            <a:spAutoFit/>
          </a:bodyPr>
          <a:lstStyle/>
          <a:p>
            <a:pPr algn="ctr"/>
            <a:r>
              <a:rPr lang="en-US" sz="1600" dirty="0" smtClean="0"/>
              <a:t>“September” from </a:t>
            </a:r>
            <a:r>
              <a:rPr lang="en-US" sz="1600" i="1" dirty="0" smtClean="0"/>
              <a:t>Das </a:t>
            </a:r>
            <a:r>
              <a:rPr lang="en-US" sz="1600" i="1" dirty="0" err="1" smtClean="0"/>
              <a:t>Jahr</a:t>
            </a:r>
            <a:endParaRPr lang="en-US" sz="1600" i="1" dirty="0" smtClean="0"/>
          </a:p>
          <a:p>
            <a:pPr algn="ctr"/>
            <a:r>
              <a:rPr lang="en-US" sz="1600" dirty="0" smtClean="0"/>
              <a:t>(1846)</a:t>
            </a:r>
          </a:p>
        </p:txBody>
      </p:sp>
    </p:spTree>
    <p:extLst>
      <p:ext uri="{BB962C8B-B14F-4D97-AF65-F5344CB8AC3E}">
        <p14:creationId xmlns:p14="http://schemas.microsoft.com/office/powerpoint/2010/main" val="241172266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006" y="727363"/>
            <a:ext cx="5570497" cy="3067050"/>
          </a:xfrm>
          <a:prstGeom prst="rect">
            <a:avLst/>
          </a:prstGeom>
        </p:spPr>
      </p:pic>
      <p:sp>
        <p:nvSpPr>
          <p:cNvPr id="3" name="TextBox 2"/>
          <p:cNvSpPr txBox="1"/>
          <p:nvPr/>
        </p:nvSpPr>
        <p:spPr>
          <a:xfrm>
            <a:off x="1712006" y="351104"/>
            <a:ext cx="5382491" cy="369332"/>
          </a:xfrm>
          <a:prstGeom prst="rect">
            <a:avLst/>
          </a:prstGeom>
          <a:noFill/>
        </p:spPr>
        <p:txBody>
          <a:bodyPr wrap="square" rtlCol="0">
            <a:spAutoFit/>
          </a:bodyPr>
          <a:lstStyle/>
          <a:p>
            <a:r>
              <a:rPr lang="en-US" dirty="0" smtClean="0"/>
              <a:t>1840-41: Robert Schumann’s </a:t>
            </a:r>
            <a:r>
              <a:rPr lang="en-US" i="1" dirty="0" err="1" smtClean="0"/>
              <a:t>Liederjahr</a:t>
            </a:r>
            <a:r>
              <a:rPr lang="en-US" i="1" dirty="0" smtClean="0"/>
              <a:t> </a:t>
            </a:r>
            <a:r>
              <a:rPr lang="en-US" dirty="0" smtClean="0"/>
              <a:t>(Year of Song)</a:t>
            </a:r>
            <a:endParaRPr lang="en-US" dirty="0"/>
          </a:p>
        </p:txBody>
      </p:sp>
      <p:sp>
        <p:nvSpPr>
          <p:cNvPr id="4" name="TextBox 3"/>
          <p:cNvSpPr txBox="1"/>
          <p:nvPr/>
        </p:nvSpPr>
        <p:spPr>
          <a:xfrm>
            <a:off x="978199" y="3886200"/>
            <a:ext cx="7162800" cy="2462213"/>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Schumann, </a:t>
            </a:r>
            <a:r>
              <a:rPr lang="en-US" sz="1400" i="1" dirty="0" err="1"/>
              <a:t>Liederkreis</a:t>
            </a:r>
            <a:r>
              <a:rPr lang="en-US" sz="1400" dirty="0"/>
              <a:t>, op. 24 (1840, 9 songs, texts by Heinrich Heine)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Schumann, </a:t>
            </a:r>
            <a:r>
              <a:rPr lang="en-US" sz="1400" i="1" dirty="0" err="1"/>
              <a:t>Liederkreis</a:t>
            </a:r>
            <a:r>
              <a:rPr lang="en-US" sz="1400" dirty="0"/>
              <a:t>, op. 39 (1840, 12 songs, texts by Joseph von </a:t>
            </a:r>
            <a:r>
              <a:rPr lang="en-US" sz="1400" dirty="0" err="1"/>
              <a:t>Eichendorff</a:t>
            </a:r>
            <a:r>
              <a:rPr lang="en-US" sz="1400" dirty="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Schumann, </a:t>
            </a:r>
            <a:r>
              <a:rPr lang="en-US" sz="1400" i="1" dirty="0" err="1"/>
              <a:t>Frauenliebe</a:t>
            </a:r>
            <a:r>
              <a:rPr lang="en-US" sz="1400" i="1" dirty="0"/>
              <a:t> und –</a:t>
            </a:r>
            <a:r>
              <a:rPr lang="en-US" sz="1400" i="1" dirty="0" err="1"/>
              <a:t>leben</a:t>
            </a:r>
            <a:r>
              <a:rPr lang="en-US" sz="1400" dirty="0"/>
              <a:t>, op. 42 (1840, 8 songs, texts by </a:t>
            </a:r>
            <a:r>
              <a:rPr lang="en-US" sz="1400" dirty="0" err="1"/>
              <a:t>Adelbert</a:t>
            </a:r>
            <a:r>
              <a:rPr lang="en-US" sz="1400" dirty="0"/>
              <a:t> </a:t>
            </a:r>
            <a:r>
              <a:rPr lang="en-US" sz="1400" dirty="0" err="1"/>
              <a:t>Chamisso</a:t>
            </a:r>
            <a:r>
              <a:rPr lang="en-US" sz="1400" dirty="0"/>
              <a:t>)</a:t>
            </a:r>
          </a:p>
          <a:p>
            <a:endParaRPr lang="en-US" sz="1400" dirty="0"/>
          </a:p>
          <a:p>
            <a:pPr marL="285750" indent="-285750">
              <a:buFont typeface="Arial" panose="020B0604020202020204" pitchFamily="34" charset="0"/>
              <a:buChar char="•"/>
            </a:pPr>
            <a:r>
              <a:rPr lang="en-US" sz="1400" dirty="0"/>
              <a:t>Schumann, </a:t>
            </a:r>
            <a:r>
              <a:rPr lang="en-US" sz="1400" i="1" dirty="0" err="1"/>
              <a:t>Dichterliebe</a:t>
            </a:r>
            <a:r>
              <a:rPr lang="en-US" sz="1400" dirty="0"/>
              <a:t>, op. 48 (1840, 16 songs, texts by Heinrich Heine</a:t>
            </a:r>
            <a:r>
              <a:rPr lang="en-US" sz="1400" dirty="0" smtClean="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Robert and Clara Schumann: </a:t>
            </a:r>
            <a:r>
              <a:rPr lang="en-US" sz="1400" i="1" dirty="0" err="1" smtClean="0"/>
              <a:t>Zwölf</a:t>
            </a:r>
            <a:r>
              <a:rPr lang="en-US" sz="1400" i="1" dirty="0" smtClean="0"/>
              <a:t> </a:t>
            </a:r>
            <a:r>
              <a:rPr lang="en-US" sz="1400" i="1" dirty="0" err="1" smtClean="0"/>
              <a:t>Gedichte</a:t>
            </a:r>
            <a:r>
              <a:rPr lang="en-US" sz="1400" i="1" dirty="0" smtClean="0"/>
              <a:t> </a:t>
            </a:r>
            <a:r>
              <a:rPr lang="en-US" sz="1400" i="1" dirty="0" err="1" smtClean="0"/>
              <a:t>aus</a:t>
            </a:r>
            <a:r>
              <a:rPr lang="en-US" sz="1400" i="1" dirty="0" smtClean="0"/>
              <a:t> F. </a:t>
            </a:r>
            <a:r>
              <a:rPr lang="en-US" sz="1400" i="1" dirty="0" err="1" smtClean="0"/>
              <a:t>Rückert’s</a:t>
            </a:r>
            <a:r>
              <a:rPr lang="en-US" sz="1400" i="1" dirty="0" smtClean="0"/>
              <a:t> “</a:t>
            </a:r>
            <a:r>
              <a:rPr lang="en-US" sz="1400" i="1" dirty="0" err="1" smtClean="0"/>
              <a:t>Liebesfrühling</a:t>
            </a:r>
            <a:r>
              <a:rPr lang="en-US" sz="1400" i="1" dirty="0" smtClean="0"/>
              <a:t>” </a:t>
            </a:r>
            <a:r>
              <a:rPr lang="en-US" sz="1400" dirty="0" smtClean="0"/>
              <a:t>(1841, nos. 2, 4, and 11 by Clara)</a:t>
            </a:r>
            <a:endParaRPr lang="en-US" sz="1400" dirty="0"/>
          </a:p>
        </p:txBody>
      </p:sp>
    </p:spTree>
    <p:extLst>
      <p:ext uri="{BB962C8B-B14F-4D97-AF65-F5344CB8AC3E}">
        <p14:creationId xmlns:p14="http://schemas.microsoft.com/office/powerpoint/2010/main" val="49070804"/>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0886"/>
            <a:ext cx="4716934"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308759"/>
            <a:ext cx="4355951" cy="4218709"/>
          </a:xfrm>
          <a:prstGeom prst="rect">
            <a:avLst/>
          </a:prstGeom>
        </p:spPr>
      </p:pic>
    </p:spTree>
    <p:extLst>
      <p:ext uri="{BB962C8B-B14F-4D97-AF65-F5344CB8AC3E}">
        <p14:creationId xmlns:p14="http://schemas.microsoft.com/office/powerpoint/2010/main" val="3247348519"/>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4908578"/>
              </p:ext>
            </p:extLst>
          </p:nvPr>
        </p:nvGraphicFramePr>
        <p:xfrm>
          <a:off x="4223064" y="1638300"/>
          <a:ext cx="4660272" cy="4703651"/>
        </p:xfrm>
        <a:graphic>
          <a:graphicData uri="http://schemas.openxmlformats.org/drawingml/2006/table">
            <a:tbl>
              <a:tblPr/>
              <a:tblGrid>
                <a:gridCol w="2774042"/>
                <a:gridCol w="1886230"/>
              </a:tblGrid>
              <a:tr h="200526">
                <a:tc>
                  <a:txBody>
                    <a:bodyPr/>
                    <a:lstStyle/>
                    <a:p>
                      <a:r>
                        <a:rPr lang="de-DE" sz="1000" dirty="0"/>
                        <a:t>Er ist gekommen in Sturm und Regen </a:t>
                      </a:r>
                    </a:p>
                  </a:txBody>
                  <a:tcPr marL="52627" marR="52627" marT="26314" marB="26314" anchor="ctr">
                    <a:lnL>
                      <a:noFill/>
                    </a:lnL>
                    <a:lnR>
                      <a:noFill/>
                    </a:lnR>
                    <a:lnT>
                      <a:noFill/>
                    </a:lnT>
                    <a:lnB>
                      <a:noFill/>
                    </a:lnB>
                  </a:tcPr>
                </a:tc>
                <a:tc>
                  <a:txBody>
                    <a:bodyPr/>
                    <a:lstStyle/>
                    <a:p>
                      <a:r>
                        <a:rPr lang="en-US" sz="1000"/>
                        <a:t>He came in storm and rain</a:t>
                      </a:r>
                    </a:p>
                  </a:txBody>
                  <a:tcPr marL="52627" marR="52627" marT="26314" marB="26314" anchor="ctr">
                    <a:lnL>
                      <a:noFill/>
                    </a:lnL>
                    <a:lnR>
                      <a:noFill/>
                    </a:lnR>
                    <a:lnT>
                      <a:noFill/>
                    </a:lnT>
                    <a:lnB>
                      <a:noFill/>
                    </a:lnB>
                  </a:tcPr>
                </a:tc>
              </a:tr>
              <a:tr h="200526">
                <a:tc>
                  <a:txBody>
                    <a:bodyPr/>
                    <a:lstStyle/>
                    <a:p>
                      <a:r>
                        <a:rPr lang="en-US" sz="1000" dirty="0"/>
                        <a:t>Friedrich </a:t>
                      </a:r>
                      <a:r>
                        <a:rPr lang="en-US" sz="1000" dirty="0" err="1"/>
                        <a:t>Rückert</a:t>
                      </a:r>
                      <a:r>
                        <a:rPr lang="en-US" sz="1000" dirty="0"/>
                        <a:t> (1788-1866) </a:t>
                      </a:r>
                    </a:p>
                  </a:txBody>
                  <a:tcPr marL="52627" marR="52627" marT="26314" marB="26314" anchor="ctr">
                    <a:lnL>
                      <a:noFill/>
                    </a:lnL>
                    <a:lnR>
                      <a:noFill/>
                    </a:lnR>
                    <a:lnT>
                      <a:noFill/>
                    </a:lnT>
                    <a:lnB>
                      <a:noFill/>
                    </a:lnB>
                  </a:tcPr>
                </a:tc>
                <a:tc>
                  <a:txBody>
                    <a:bodyPr/>
                    <a:lstStyle/>
                    <a:p>
                      <a:r>
                        <a:rPr lang="en-US" sz="1000" dirty="0"/>
                        <a:t>Op. 12 No. 2</a:t>
                      </a:r>
                    </a:p>
                  </a:txBody>
                  <a:tcPr marL="52627" marR="52627" marT="26314" marB="26314" anchor="ctr">
                    <a:lnL>
                      <a:noFill/>
                    </a:lnL>
                    <a:lnR>
                      <a:noFill/>
                    </a:lnR>
                    <a:lnT>
                      <a:noFill/>
                    </a:lnT>
                    <a:lnB>
                      <a:noFill/>
                    </a:lnB>
                  </a:tcPr>
                </a:tc>
              </a:tr>
              <a:tr h="200526">
                <a:tc>
                  <a:txBody>
                    <a:bodyPr/>
                    <a:lstStyle/>
                    <a:p>
                      <a:endParaRPr lang="en-US" sz="1000"/>
                    </a:p>
                  </a:txBody>
                  <a:tcPr marL="52627" marR="52627" marT="26314" marB="26314" anchor="ctr">
                    <a:lnL>
                      <a:noFill/>
                    </a:lnL>
                    <a:lnR>
                      <a:noFill/>
                    </a:lnR>
                    <a:lnT>
                      <a:noFill/>
                    </a:lnT>
                    <a:lnB>
                      <a:noFill/>
                    </a:lnB>
                  </a:tcPr>
                </a:tc>
                <a:tc>
                  <a:txBody>
                    <a:bodyPr/>
                    <a:lstStyle/>
                    <a:p>
                      <a:endParaRPr lang="en-US" sz="1000"/>
                    </a:p>
                  </a:txBody>
                  <a:tcPr marL="52627" marR="52627" marT="26314" marB="26314" anchor="ctr">
                    <a:lnL>
                      <a:noFill/>
                    </a:lnL>
                    <a:lnR>
                      <a:noFill/>
                    </a:lnR>
                    <a:lnT>
                      <a:noFill/>
                    </a:lnT>
                    <a:lnB>
                      <a:noFill/>
                    </a:lnB>
                  </a:tcPr>
                </a:tc>
              </a:tr>
              <a:tr h="200526">
                <a:tc>
                  <a:txBody>
                    <a:bodyPr/>
                    <a:lstStyle/>
                    <a:p>
                      <a:endParaRPr lang="en-US" sz="1000" dirty="0"/>
                    </a:p>
                  </a:txBody>
                  <a:tcPr marL="52627" marR="52627" marT="26314" marB="26314" anchor="ctr">
                    <a:lnL>
                      <a:noFill/>
                    </a:lnL>
                    <a:lnR>
                      <a:noFill/>
                    </a:lnR>
                    <a:lnT>
                      <a:noFill/>
                    </a:lnT>
                    <a:lnB>
                      <a:noFill/>
                    </a:lnB>
                  </a:tcPr>
                </a:tc>
                <a:tc>
                  <a:txBody>
                    <a:bodyPr/>
                    <a:lstStyle/>
                    <a:p>
                      <a:endParaRPr lang="en-US" sz="1000"/>
                    </a:p>
                  </a:txBody>
                  <a:tcPr marL="52627" marR="52627" marT="26314" marB="26314" anchor="ctr">
                    <a:lnL>
                      <a:noFill/>
                    </a:lnL>
                    <a:lnR>
                      <a:noFill/>
                    </a:lnR>
                    <a:lnT>
                      <a:noFill/>
                    </a:lnT>
                    <a:lnB>
                      <a:noFill/>
                    </a:lnB>
                  </a:tcPr>
                </a:tc>
              </a:tr>
              <a:tr h="200526">
                <a:tc>
                  <a:txBody>
                    <a:bodyPr/>
                    <a:lstStyle/>
                    <a:p>
                      <a:r>
                        <a:rPr lang="de-DE" sz="1000"/>
                        <a:t>Er ist gekommen in Sturm und Regen, </a:t>
                      </a:r>
                    </a:p>
                  </a:txBody>
                  <a:tcPr marL="52627" marR="52627" marT="26314" marB="26314" anchor="ctr">
                    <a:lnL>
                      <a:noFill/>
                    </a:lnL>
                    <a:lnR>
                      <a:noFill/>
                    </a:lnR>
                    <a:lnT>
                      <a:noFill/>
                    </a:lnT>
                    <a:lnB>
                      <a:noFill/>
                    </a:lnB>
                  </a:tcPr>
                </a:tc>
                <a:tc>
                  <a:txBody>
                    <a:bodyPr/>
                    <a:lstStyle/>
                    <a:p>
                      <a:r>
                        <a:rPr lang="en-US" sz="1000"/>
                        <a:t>He came in storm and rain,</a:t>
                      </a:r>
                    </a:p>
                  </a:txBody>
                  <a:tcPr marL="52627" marR="52627" marT="26314" marB="26314" anchor="ctr">
                    <a:lnL>
                      <a:noFill/>
                    </a:lnL>
                    <a:lnR>
                      <a:noFill/>
                    </a:lnR>
                    <a:lnT>
                      <a:noFill/>
                    </a:lnT>
                    <a:lnB>
                      <a:noFill/>
                    </a:lnB>
                  </a:tcPr>
                </a:tc>
              </a:tr>
              <a:tr h="350919">
                <a:tc>
                  <a:txBody>
                    <a:bodyPr/>
                    <a:lstStyle/>
                    <a:p>
                      <a:r>
                        <a:rPr lang="de-DE" sz="1000" dirty="0"/>
                        <a:t>ihm schlug beklommen mein Herz entgegen. </a:t>
                      </a:r>
                    </a:p>
                  </a:txBody>
                  <a:tcPr marL="52627" marR="52627" marT="26314" marB="26314" anchor="ctr">
                    <a:lnL>
                      <a:noFill/>
                    </a:lnL>
                    <a:lnR>
                      <a:noFill/>
                    </a:lnR>
                    <a:lnT>
                      <a:noFill/>
                    </a:lnT>
                    <a:lnB>
                      <a:noFill/>
                    </a:lnB>
                  </a:tcPr>
                </a:tc>
                <a:tc>
                  <a:txBody>
                    <a:bodyPr/>
                    <a:lstStyle/>
                    <a:p>
                      <a:r>
                        <a:rPr lang="en-US" sz="1000"/>
                        <a:t>my anxious heart beat against his.</a:t>
                      </a:r>
                    </a:p>
                  </a:txBody>
                  <a:tcPr marL="52627" marR="52627" marT="26314" marB="26314" anchor="ctr">
                    <a:lnL>
                      <a:noFill/>
                    </a:lnL>
                    <a:lnR>
                      <a:noFill/>
                    </a:lnR>
                    <a:lnT>
                      <a:noFill/>
                    </a:lnT>
                    <a:lnB>
                      <a:noFill/>
                    </a:lnB>
                  </a:tcPr>
                </a:tc>
              </a:tr>
              <a:tr h="340475">
                <a:tc>
                  <a:txBody>
                    <a:bodyPr/>
                    <a:lstStyle/>
                    <a:p>
                      <a:r>
                        <a:rPr lang="de-DE" sz="1000"/>
                        <a:t>Wie konnt' ich ahnen, daß seine Bahnen </a:t>
                      </a:r>
                    </a:p>
                  </a:txBody>
                  <a:tcPr marL="52627" marR="52627" marT="26314" marB="26314" anchor="ctr">
                    <a:lnL>
                      <a:noFill/>
                    </a:lnL>
                    <a:lnR>
                      <a:noFill/>
                    </a:lnR>
                    <a:lnT>
                      <a:noFill/>
                    </a:lnT>
                    <a:lnB>
                      <a:noFill/>
                    </a:lnB>
                  </a:tcPr>
                </a:tc>
                <a:tc>
                  <a:txBody>
                    <a:bodyPr/>
                    <a:lstStyle/>
                    <a:p>
                      <a:r>
                        <a:rPr lang="en-US" sz="1000" dirty="0"/>
                        <a:t>how could I have known, that his path</a:t>
                      </a:r>
                    </a:p>
                  </a:txBody>
                  <a:tcPr marL="52627" marR="52627" marT="26314" marB="26314" anchor="ctr">
                    <a:lnL>
                      <a:noFill/>
                    </a:lnL>
                    <a:lnR>
                      <a:noFill/>
                    </a:lnR>
                    <a:lnT>
                      <a:noFill/>
                    </a:lnT>
                    <a:lnB>
                      <a:noFill/>
                    </a:lnB>
                  </a:tcPr>
                </a:tc>
              </a:tr>
              <a:tr h="200526">
                <a:tc>
                  <a:txBody>
                    <a:bodyPr/>
                    <a:lstStyle/>
                    <a:p>
                      <a:r>
                        <a:rPr lang="de-DE" sz="1000"/>
                        <a:t>sich einen sollten meinen Wegen. </a:t>
                      </a:r>
                    </a:p>
                  </a:txBody>
                  <a:tcPr marL="52627" marR="52627" marT="26314" marB="26314" anchor="ctr">
                    <a:lnL>
                      <a:noFill/>
                    </a:lnL>
                    <a:lnR>
                      <a:noFill/>
                    </a:lnR>
                    <a:lnT>
                      <a:noFill/>
                    </a:lnT>
                    <a:lnB>
                      <a:noFill/>
                    </a:lnB>
                  </a:tcPr>
                </a:tc>
                <a:tc>
                  <a:txBody>
                    <a:bodyPr/>
                    <a:lstStyle/>
                    <a:p>
                      <a:r>
                        <a:rPr lang="en-US" sz="1000"/>
                        <a:t>should unite itself with mine?</a:t>
                      </a:r>
                    </a:p>
                  </a:txBody>
                  <a:tcPr marL="52627" marR="52627" marT="26314" marB="26314" anchor="ctr">
                    <a:lnL>
                      <a:noFill/>
                    </a:lnL>
                    <a:lnR>
                      <a:noFill/>
                    </a:lnR>
                    <a:lnT>
                      <a:noFill/>
                    </a:lnT>
                    <a:lnB>
                      <a:noFill/>
                    </a:lnB>
                  </a:tcPr>
                </a:tc>
              </a:tr>
              <a:tr h="200526">
                <a:tc>
                  <a:txBody>
                    <a:bodyPr/>
                    <a:lstStyle/>
                    <a:p>
                      <a:endParaRPr lang="en-US" sz="1000"/>
                    </a:p>
                  </a:txBody>
                  <a:tcPr marL="52627" marR="52627" marT="26314" marB="26314" anchor="ctr">
                    <a:lnL>
                      <a:noFill/>
                    </a:lnL>
                    <a:lnR>
                      <a:noFill/>
                    </a:lnR>
                    <a:lnT>
                      <a:noFill/>
                    </a:lnT>
                    <a:lnB>
                      <a:noFill/>
                    </a:lnB>
                  </a:tcPr>
                </a:tc>
                <a:tc>
                  <a:txBody>
                    <a:bodyPr/>
                    <a:lstStyle/>
                    <a:p>
                      <a:endParaRPr lang="en-US" sz="1000"/>
                    </a:p>
                  </a:txBody>
                  <a:tcPr marL="52627" marR="52627" marT="26314" marB="26314" anchor="ctr">
                    <a:lnL>
                      <a:noFill/>
                    </a:lnL>
                    <a:lnR>
                      <a:noFill/>
                    </a:lnR>
                    <a:lnT>
                      <a:noFill/>
                    </a:lnT>
                    <a:lnB>
                      <a:noFill/>
                    </a:lnB>
                  </a:tcPr>
                </a:tc>
              </a:tr>
              <a:tr h="200526">
                <a:tc>
                  <a:txBody>
                    <a:bodyPr/>
                    <a:lstStyle/>
                    <a:p>
                      <a:endParaRPr lang="en-US" sz="1000"/>
                    </a:p>
                  </a:txBody>
                  <a:tcPr marL="52627" marR="52627" marT="26314" marB="26314" anchor="ctr">
                    <a:lnL>
                      <a:noFill/>
                    </a:lnL>
                    <a:lnR>
                      <a:noFill/>
                    </a:lnR>
                    <a:lnT>
                      <a:noFill/>
                    </a:lnT>
                    <a:lnB>
                      <a:noFill/>
                    </a:lnB>
                  </a:tcPr>
                </a:tc>
                <a:tc>
                  <a:txBody>
                    <a:bodyPr/>
                    <a:lstStyle/>
                    <a:p>
                      <a:endParaRPr lang="en-US" sz="1000"/>
                    </a:p>
                  </a:txBody>
                  <a:tcPr marL="52627" marR="52627" marT="26314" marB="26314" anchor="ctr">
                    <a:lnL>
                      <a:noFill/>
                    </a:lnL>
                    <a:lnR>
                      <a:noFill/>
                    </a:lnR>
                    <a:lnT>
                      <a:noFill/>
                    </a:lnT>
                    <a:lnB>
                      <a:noFill/>
                    </a:lnB>
                  </a:tcPr>
                </a:tc>
              </a:tr>
              <a:tr h="200526">
                <a:tc>
                  <a:txBody>
                    <a:bodyPr/>
                    <a:lstStyle/>
                    <a:p>
                      <a:r>
                        <a:rPr lang="de-DE" sz="1000"/>
                        <a:t>Er ist gekommen in Sturm und Regen, </a:t>
                      </a:r>
                    </a:p>
                  </a:txBody>
                  <a:tcPr marL="52627" marR="52627" marT="26314" marB="26314" anchor="ctr">
                    <a:lnL>
                      <a:noFill/>
                    </a:lnL>
                    <a:lnR>
                      <a:noFill/>
                    </a:lnR>
                    <a:lnT>
                      <a:noFill/>
                    </a:lnT>
                    <a:lnB>
                      <a:noFill/>
                    </a:lnB>
                  </a:tcPr>
                </a:tc>
                <a:tc>
                  <a:txBody>
                    <a:bodyPr/>
                    <a:lstStyle/>
                    <a:p>
                      <a:r>
                        <a:rPr lang="en-US" sz="1000"/>
                        <a:t>He came in storm and rain,</a:t>
                      </a:r>
                    </a:p>
                  </a:txBody>
                  <a:tcPr marL="52627" marR="52627" marT="26314" marB="26314" anchor="ctr">
                    <a:lnL>
                      <a:noFill/>
                    </a:lnL>
                    <a:lnR>
                      <a:noFill/>
                    </a:lnR>
                    <a:lnT>
                      <a:noFill/>
                    </a:lnT>
                    <a:lnB>
                      <a:noFill/>
                    </a:lnB>
                  </a:tcPr>
                </a:tc>
              </a:tr>
              <a:tr h="200526">
                <a:tc>
                  <a:txBody>
                    <a:bodyPr/>
                    <a:lstStyle/>
                    <a:p>
                      <a:r>
                        <a:rPr lang="de-DE" sz="1000"/>
                        <a:t>er hat genommen mein Herz verwegen. </a:t>
                      </a:r>
                    </a:p>
                  </a:txBody>
                  <a:tcPr marL="52627" marR="52627" marT="26314" marB="26314" anchor="ctr">
                    <a:lnL>
                      <a:noFill/>
                    </a:lnL>
                    <a:lnR>
                      <a:noFill/>
                    </a:lnR>
                    <a:lnT>
                      <a:noFill/>
                    </a:lnT>
                    <a:lnB>
                      <a:noFill/>
                    </a:lnB>
                  </a:tcPr>
                </a:tc>
                <a:tc>
                  <a:txBody>
                    <a:bodyPr/>
                    <a:lstStyle/>
                    <a:p>
                      <a:r>
                        <a:rPr lang="en-US" sz="1000"/>
                        <a:t>he boldly stole my heart.</a:t>
                      </a:r>
                    </a:p>
                  </a:txBody>
                  <a:tcPr marL="52627" marR="52627" marT="26314" marB="26314" anchor="ctr">
                    <a:lnL>
                      <a:noFill/>
                    </a:lnL>
                    <a:lnR>
                      <a:noFill/>
                    </a:lnR>
                    <a:lnT>
                      <a:noFill/>
                    </a:lnT>
                    <a:lnB>
                      <a:noFill/>
                    </a:lnB>
                  </a:tcPr>
                </a:tc>
              </a:tr>
              <a:tr h="200526">
                <a:tc>
                  <a:txBody>
                    <a:bodyPr/>
                    <a:lstStyle/>
                    <a:p>
                      <a:r>
                        <a:rPr lang="de-DE" sz="1000" dirty="0"/>
                        <a:t>Nahm er das meine? Nahm ich das seine? </a:t>
                      </a:r>
                    </a:p>
                  </a:txBody>
                  <a:tcPr marL="52627" marR="52627" marT="26314" marB="26314" anchor="ctr">
                    <a:lnL>
                      <a:noFill/>
                    </a:lnL>
                    <a:lnR>
                      <a:noFill/>
                    </a:lnR>
                    <a:lnT>
                      <a:noFill/>
                    </a:lnT>
                    <a:lnB>
                      <a:noFill/>
                    </a:lnB>
                  </a:tcPr>
                </a:tc>
                <a:tc>
                  <a:txBody>
                    <a:bodyPr/>
                    <a:lstStyle/>
                    <a:p>
                      <a:r>
                        <a:rPr lang="en-US" sz="1000"/>
                        <a:t>Did he steal mine? Did I steal his?</a:t>
                      </a:r>
                    </a:p>
                  </a:txBody>
                  <a:tcPr marL="52627" marR="52627" marT="26314" marB="26314" anchor="ctr">
                    <a:lnL>
                      <a:noFill/>
                    </a:lnL>
                    <a:lnR>
                      <a:noFill/>
                    </a:lnR>
                    <a:lnT>
                      <a:noFill/>
                    </a:lnT>
                    <a:lnB>
                      <a:noFill/>
                    </a:lnB>
                  </a:tcPr>
                </a:tc>
              </a:tr>
              <a:tr h="200526">
                <a:tc>
                  <a:txBody>
                    <a:bodyPr/>
                    <a:lstStyle/>
                    <a:p>
                      <a:r>
                        <a:rPr lang="de-DE" sz="1000"/>
                        <a:t>Die beiden kamen sich entgegen. </a:t>
                      </a:r>
                    </a:p>
                  </a:txBody>
                  <a:tcPr marL="52627" marR="52627" marT="26314" marB="26314" anchor="ctr">
                    <a:lnL>
                      <a:noFill/>
                    </a:lnL>
                    <a:lnR>
                      <a:noFill/>
                    </a:lnR>
                    <a:lnT>
                      <a:noFill/>
                    </a:lnT>
                    <a:lnB>
                      <a:noFill/>
                    </a:lnB>
                  </a:tcPr>
                </a:tc>
                <a:tc>
                  <a:txBody>
                    <a:bodyPr/>
                    <a:lstStyle/>
                    <a:p>
                      <a:r>
                        <a:rPr lang="en-US" sz="1000"/>
                        <a:t>Both came together.</a:t>
                      </a:r>
                    </a:p>
                  </a:txBody>
                  <a:tcPr marL="52627" marR="52627" marT="26314" marB="26314" anchor="ctr">
                    <a:lnL>
                      <a:noFill/>
                    </a:lnL>
                    <a:lnR>
                      <a:noFill/>
                    </a:lnR>
                    <a:lnT>
                      <a:noFill/>
                    </a:lnT>
                    <a:lnB>
                      <a:noFill/>
                    </a:lnB>
                  </a:tcPr>
                </a:tc>
              </a:tr>
              <a:tr h="200526">
                <a:tc>
                  <a:txBody>
                    <a:bodyPr/>
                    <a:lstStyle/>
                    <a:p>
                      <a:endParaRPr lang="en-US" sz="1000"/>
                    </a:p>
                  </a:txBody>
                  <a:tcPr marL="52627" marR="52627" marT="26314" marB="26314" anchor="ctr">
                    <a:lnL>
                      <a:noFill/>
                    </a:lnL>
                    <a:lnR>
                      <a:noFill/>
                    </a:lnR>
                    <a:lnT>
                      <a:noFill/>
                    </a:lnT>
                    <a:lnB>
                      <a:noFill/>
                    </a:lnB>
                  </a:tcPr>
                </a:tc>
                <a:tc>
                  <a:txBody>
                    <a:bodyPr/>
                    <a:lstStyle/>
                    <a:p>
                      <a:endParaRPr lang="en-US" sz="1000"/>
                    </a:p>
                  </a:txBody>
                  <a:tcPr marL="52627" marR="52627" marT="26314" marB="26314" anchor="ctr">
                    <a:lnL>
                      <a:noFill/>
                    </a:lnL>
                    <a:lnR>
                      <a:noFill/>
                    </a:lnR>
                    <a:lnT>
                      <a:noFill/>
                    </a:lnT>
                    <a:lnB>
                      <a:noFill/>
                    </a:lnB>
                  </a:tcPr>
                </a:tc>
              </a:tr>
              <a:tr h="200526">
                <a:tc>
                  <a:txBody>
                    <a:bodyPr/>
                    <a:lstStyle/>
                    <a:p>
                      <a:endParaRPr lang="en-US" sz="1000"/>
                    </a:p>
                  </a:txBody>
                  <a:tcPr marL="52627" marR="52627" marT="26314" marB="26314" anchor="ctr">
                    <a:lnL>
                      <a:noFill/>
                    </a:lnL>
                    <a:lnR>
                      <a:noFill/>
                    </a:lnR>
                    <a:lnT>
                      <a:noFill/>
                    </a:lnT>
                    <a:lnB>
                      <a:noFill/>
                    </a:lnB>
                  </a:tcPr>
                </a:tc>
                <a:tc>
                  <a:txBody>
                    <a:bodyPr/>
                    <a:lstStyle/>
                    <a:p>
                      <a:endParaRPr lang="en-US" sz="1000"/>
                    </a:p>
                  </a:txBody>
                  <a:tcPr marL="52627" marR="52627" marT="26314" marB="26314" anchor="ctr">
                    <a:lnL>
                      <a:noFill/>
                    </a:lnL>
                    <a:lnR>
                      <a:noFill/>
                    </a:lnR>
                    <a:lnT>
                      <a:noFill/>
                    </a:lnT>
                    <a:lnB>
                      <a:noFill/>
                    </a:lnB>
                  </a:tcPr>
                </a:tc>
              </a:tr>
              <a:tr h="200526">
                <a:tc>
                  <a:txBody>
                    <a:bodyPr/>
                    <a:lstStyle/>
                    <a:p>
                      <a:r>
                        <a:rPr lang="de-DE" sz="1000"/>
                        <a:t>Er ist gekommen in Sturm und Regen, </a:t>
                      </a:r>
                    </a:p>
                  </a:txBody>
                  <a:tcPr marL="52627" marR="52627" marT="26314" marB="26314" anchor="ctr">
                    <a:lnL>
                      <a:noFill/>
                    </a:lnL>
                    <a:lnR>
                      <a:noFill/>
                    </a:lnR>
                    <a:lnT>
                      <a:noFill/>
                    </a:lnT>
                    <a:lnB>
                      <a:noFill/>
                    </a:lnB>
                  </a:tcPr>
                </a:tc>
                <a:tc>
                  <a:txBody>
                    <a:bodyPr/>
                    <a:lstStyle/>
                    <a:p>
                      <a:r>
                        <a:rPr lang="en-US" sz="1000"/>
                        <a:t>He came in storm and rain,</a:t>
                      </a:r>
                    </a:p>
                  </a:txBody>
                  <a:tcPr marL="52627" marR="52627" marT="26314" marB="26314" anchor="ctr">
                    <a:lnL>
                      <a:noFill/>
                    </a:lnL>
                    <a:lnR>
                      <a:noFill/>
                    </a:lnR>
                    <a:lnT>
                      <a:noFill/>
                    </a:lnT>
                    <a:lnB>
                      <a:noFill/>
                    </a:lnB>
                  </a:tcPr>
                </a:tc>
              </a:tr>
              <a:tr h="340475">
                <a:tc>
                  <a:txBody>
                    <a:bodyPr/>
                    <a:lstStyle/>
                    <a:p>
                      <a:r>
                        <a:rPr lang="de-DE" sz="1000"/>
                        <a:t>Nun ist gekommen des Frühlings Segen. </a:t>
                      </a:r>
                    </a:p>
                  </a:txBody>
                  <a:tcPr marL="52627" marR="52627" marT="26314" marB="26314" anchor="ctr">
                    <a:lnL>
                      <a:noFill/>
                    </a:lnL>
                    <a:lnR>
                      <a:noFill/>
                    </a:lnR>
                    <a:lnT>
                      <a:noFill/>
                    </a:lnT>
                    <a:lnB>
                      <a:noFill/>
                    </a:lnB>
                  </a:tcPr>
                </a:tc>
                <a:tc>
                  <a:txBody>
                    <a:bodyPr/>
                    <a:lstStyle/>
                    <a:p>
                      <a:r>
                        <a:rPr lang="en-US" sz="1000"/>
                        <a:t>Now has come the blessing of spring.</a:t>
                      </a:r>
                    </a:p>
                  </a:txBody>
                  <a:tcPr marL="52627" marR="52627" marT="26314" marB="26314" anchor="ctr">
                    <a:lnL>
                      <a:noFill/>
                    </a:lnL>
                    <a:lnR>
                      <a:noFill/>
                    </a:lnR>
                    <a:lnT>
                      <a:noFill/>
                    </a:lnT>
                    <a:lnB>
                      <a:noFill/>
                    </a:lnB>
                  </a:tcPr>
                </a:tc>
              </a:tr>
              <a:tr h="350919">
                <a:tc>
                  <a:txBody>
                    <a:bodyPr/>
                    <a:lstStyle/>
                    <a:p>
                      <a:r>
                        <a:rPr lang="de-DE" sz="1000" dirty="0"/>
                        <a:t>Der Freund zieht weiter, ich seh' es heiter,</a:t>
                      </a:r>
                    </a:p>
                  </a:txBody>
                  <a:tcPr marL="52627" marR="52627" marT="26314" marB="26314" anchor="ctr">
                    <a:lnL>
                      <a:noFill/>
                    </a:lnL>
                    <a:lnR>
                      <a:noFill/>
                    </a:lnR>
                    <a:lnT>
                      <a:noFill/>
                    </a:lnT>
                    <a:lnB>
                      <a:noFill/>
                    </a:lnB>
                  </a:tcPr>
                </a:tc>
                <a:tc>
                  <a:txBody>
                    <a:bodyPr/>
                    <a:lstStyle/>
                    <a:p>
                      <a:r>
                        <a:rPr lang="en-US" sz="1000"/>
                        <a:t>My love travels abroad, I watch with cheer,</a:t>
                      </a:r>
                    </a:p>
                  </a:txBody>
                  <a:tcPr marL="52627" marR="52627" marT="26314" marB="26314" anchor="ctr">
                    <a:lnL>
                      <a:noFill/>
                    </a:lnL>
                    <a:lnR>
                      <a:noFill/>
                    </a:lnR>
                    <a:lnT>
                      <a:noFill/>
                    </a:lnT>
                    <a:lnB>
                      <a:noFill/>
                    </a:lnB>
                  </a:tcPr>
                </a:tc>
              </a:tr>
              <a:tr h="200526">
                <a:tc>
                  <a:txBody>
                    <a:bodyPr/>
                    <a:lstStyle/>
                    <a:p>
                      <a:r>
                        <a:rPr lang="de-DE" sz="1000" dirty="0"/>
                        <a:t>denn er bleibt mein auf allen Wegen. </a:t>
                      </a:r>
                    </a:p>
                  </a:txBody>
                  <a:tcPr marL="52627" marR="52627" marT="26314" marB="26314" anchor="ctr">
                    <a:lnL>
                      <a:noFill/>
                    </a:lnL>
                    <a:lnR>
                      <a:noFill/>
                    </a:lnR>
                    <a:lnT>
                      <a:noFill/>
                    </a:lnT>
                    <a:lnB>
                      <a:noFill/>
                    </a:lnB>
                  </a:tcPr>
                </a:tc>
                <a:tc>
                  <a:txBody>
                    <a:bodyPr/>
                    <a:lstStyle/>
                    <a:p>
                      <a:r>
                        <a:rPr lang="en-US" sz="1000" dirty="0"/>
                        <a:t>for he remains mine, on any road.</a:t>
                      </a:r>
                    </a:p>
                  </a:txBody>
                  <a:tcPr marL="52627" marR="52627" marT="26314" marB="26314" anchor="ctr">
                    <a:lnL>
                      <a:noFill/>
                    </a:lnL>
                    <a:lnR>
                      <a:noFill/>
                    </a:lnR>
                    <a:lnT>
                      <a:noFill/>
                    </a:lnT>
                    <a:lnB>
                      <a:noFill/>
                    </a:lnB>
                  </a:tcPr>
                </a:tc>
              </a:tr>
            </a:tbl>
          </a:graphicData>
        </a:graphic>
      </p:graphicFrame>
      <p:sp>
        <p:nvSpPr>
          <p:cNvPr id="4" name="Rectangle 3"/>
          <p:cNvSpPr/>
          <p:nvPr/>
        </p:nvSpPr>
        <p:spPr>
          <a:xfrm>
            <a:off x="4038600" y="1524000"/>
            <a:ext cx="487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355812"/>
            <a:ext cx="6096000" cy="1138773"/>
          </a:xfrm>
          <a:prstGeom prst="rect">
            <a:avLst/>
          </a:prstGeom>
          <a:noFill/>
        </p:spPr>
        <p:txBody>
          <a:bodyPr wrap="square" rtlCol="0">
            <a:spAutoFit/>
          </a:bodyPr>
          <a:lstStyle/>
          <a:p>
            <a:pPr algn="ctr"/>
            <a:r>
              <a:rPr lang="en-US" dirty="0" smtClean="0"/>
              <a:t>Clara Schumann, “</a:t>
            </a:r>
            <a:r>
              <a:rPr lang="en-US" dirty="0" err="1" smtClean="0"/>
              <a:t>Er</a:t>
            </a:r>
            <a:r>
              <a:rPr lang="en-US" dirty="0" smtClean="0"/>
              <a:t> </a:t>
            </a:r>
            <a:r>
              <a:rPr lang="en-US" dirty="0" err="1" smtClean="0"/>
              <a:t>ist</a:t>
            </a:r>
            <a:r>
              <a:rPr lang="en-US" dirty="0" smtClean="0"/>
              <a:t> </a:t>
            </a:r>
            <a:r>
              <a:rPr lang="en-US" dirty="0" err="1" smtClean="0"/>
              <a:t>gekommen</a:t>
            </a:r>
            <a:r>
              <a:rPr lang="en-US" dirty="0" smtClean="0"/>
              <a:t> in Sturm and Regen” (1841)</a:t>
            </a:r>
          </a:p>
          <a:p>
            <a:pPr algn="ctr"/>
            <a:r>
              <a:rPr lang="en-US" dirty="0" smtClean="0"/>
              <a:t>Op. 12 no. 1; Robert &amp; Clara Schumann, op. 37 no. 2</a:t>
            </a:r>
          </a:p>
          <a:p>
            <a:pPr algn="ctr"/>
            <a:r>
              <a:rPr lang="en-US" sz="1400" dirty="0" smtClean="0"/>
              <a:t>Text: Friedrich </a:t>
            </a:r>
            <a:r>
              <a:rPr lang="en-US" sz="1400" dirty="0" err="1" smtClean="0"/>
              <a:t>Rückert</a:t>
            </a:r>
            <a:r>
              <a:rPr lang="en-US" sz="1400" dirty="0" smtClean="0"/>
              <a:t> </a:t>
            </a:r>
          </a:p>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68912"/>
            <a:ext cx="3962400" cy="5760975"/>
          </a:xfrm>
          <a:prstGeom prst="rect">
            <a:avLst/>
          </a:prstGeom>
        </p:spPr>
      </p:pic>
    </p:spTree>
    <p:extLst>
      <p:ext uri="{BB962C8B-B14F-4D97-AF65-F5344CB8AC3E}">
        <p14:creationId xmlns:p14="http://schemas.microsoft.com/office/powerpoint/2010/main" val="1402916558"/>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533" y="0"/>
            <a:ext cx="4716934" cy="6858000"/>
          </a:xfrm>
          <a:prstGeom prst="rect">
            <a:avLst/>
          </a:prstGeom>
        </p:spPr>
      </p:pic>
    </p:spTree>
    <p:extLst>
      <p:ext uri="{BB962C8B-B14F-4D97-AF65-F5344CB8AC3E}">
        <p14:creationId xmlns:p14="http://schemas.microsoft.com/office/powerpoint/2010/main" val="2954509638"/>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75268"/>
              </p:ext>
            </p:extLst>
          </p:nvPr>
        </p:nvGraphicFramePr>
        <p:xfrm>
          <a:off x="4681946" y="1066800"/>
          <a:ext cx="4831098" cy="5386550"/>
        </p:xfrm>
        <a:graphic>
          <a:graphicData uri="http://schemas.openxmlformats.org/drawingml/2006/table">
            <a:tbl>
              <a:tblPr/>
              <a:tblGrid>
                <a:gridCol w="2415549"/>
                <a:gridCol w="2415549"/>
              </a:tblGrid>
              <a:tr h="207175">
                <a:tc>
                  <a:txBody>
                    <a:bodyPr/>
                    <a:lstStyle/>
                    <a:p>
                      <a:r>
                        <a:rPr lang="en-US" sz="900" dirty="0" err="1"/>
                        <a:t>Liebst</a:t>
                      </a:r>
                      <a:r>
                        <a:rPr lang="en-US" sz="900" dirty="0"/>
                        <a:t> du um </a:t>
                      </a:r>
                      <a:r>
                        <a:rPr lang="en-US" sz="900" dirty="0" err="1"/>
                        <a:t>Schönheit</a:t>
                      </a:r>
                      <a:r>
                        <a:rPr lang="en-US" sz="900" dirty="0"/>
                        <a:t> </a:t>
                      </a:r>
                    </a:p>
                  </a:txBody>
                  <a:tcPr marL="43519" marR="43519" marT="21759" marB="21759" anchor="ctr">
                    <a:lnL>
                      <a:noFill/>
                    </a:lnL>
                    <a:lnR>
                      <a:noFill/>
                    </a:lnR>
                    <a:lnT>
                      <a:noFill/>
                    </a:lnT>
                    <a:lnB>
                      <a:noFill/>
                    </a:lnB>
                  </a:tcPr>
                </a:tc>
                <a:tc>
                  <a:txBody>
                    <a:bodyPr/>
                    <a:lstStyle/>
                    <a:p>
                      <a:r>
                        <a:rPr lang="en-US" sz="900" dirty="0"/>
                        <a:t>If you love for beauty</a:t>
                      </a:r>
                    </a:p>
                  </a:txBody>
                  <a:tcPr marL="43519" marR="43519" marT="21759" marB="21759" anchor="ctr">
                    <a:lnL>
                      <a:noFill/>
                    </a:lnL>
                    <a:lnR>
                      <a:noFill/>
                    </a:lnR>
                    <a:lnT>
                      <a:noFill/>
                    </a:lnT>
                    <a:lnB>
                      <a:noFill/>
                    </a:lnB>
                  </a:tcPr>
                </a:tc>
              </a:tr>
              <a:tr h="207175">
                <a:tc>
                  <a:txBody>
                    <a:bodyPr/>
                    <a:lstStyle/>
                    <a:p>
                      <a:r>
                        <a:rPr lang="en-US" sz="900"/>
                        <a:t>Friedrich Rückert (1788-1866) </a:t>
                      </a:r>
                    </a:p>
                  </a:txBody>
                  <a:tcPr marL="43519" marR="43519" marT="21759" marB="21759" anchor="ctr">
                    <a:lnL>
                      <a:noFill/>
                    </a:lnL>
                    <a:lnR>
                      <a:noFill/>
                    </a:lnR>
                    <a:lnT>
                      <a:noFill/>
                    </a:lnT>
                    <a:lnB>
                      <a:noFill/>
                    </a:lnB>
                  </a:tcPr>
                </a:tc>
                <a:tc>
                  <a:txBody>
                    <a:bodyPr/>
                    <a:lstStyle/>
                    <a:p>
                      <a:r>
                        <a:rPr lang="en-US" sz="900"/>
                        <a:t>Op. 12 No. 4</a:t>
                      </a:r>
                    </a:p>
                  </a:txBody>
                  <a:tcPr marL="43519" marR="43519" marT="21759" marB="21759" anchor="ctr">
                    <a:lnL>
                      <a:noFill/>
                    </a:lnL>
                    <a:lnR>
                      <a:noFill/>
                    </a:lnR>
                    <a:lnT>
                      <a:noFill/>
                    </a:lnT>
                    <a:lnB>
                      <a:noFill/>
                    </a:lnB>
                  </a:tcPr>
                </a:tc>
              </a:tr>
              <a:tr h="207175">
                <a:tc>
                  <a:txBody>
                    <a:bodyPr/>
                    <a:lstStyle/>
                    <a:p>
                      <a:endParaRPr lang="en-US" sz="900"/>
                    </a:p>
                  </a:txBody>
                  <a:tcPr marL="43519" marR="43519" marT="21759" marB="21759" anchor="ctr">
                    <a:lnL>
                      <a:noFill/>
                    </a:lnL>
                    <a:lnR>
                      <a:noFill/>
                    </a:lnR>
                    <a:lnT>
                      <a:noFill/>
                    </a:lnT>
                    <a:lnB>
                      <a:noFill/>
                    </a:lnB>
                  </a:tcPr>
                </a:tc>
                <a:tc>
                  <a:txBody>
                    <a:bodyPr/>
                    <a:lstStyle/>
                    <a:p>
                      <a:endParaRPr lang="en-US" sz="900" dirty="0"/>
                    </a:p>
                  </a:txBody>
                  <a:tcPr marL="43519" marR="43519" marT="21759" marB="21759" anchor="ctr">
                    <a:lnL>
                      <a:noFill/>
                    </a:lnL>
                    <a:lnR>
                      <a:noFill/>
                    </a:lnR>
                    <a:lnT>
                      <a:noFill/>
                    </a:lnT>
                    <a:lnB>
                      <a:noFill/>
                    </a:lnB>
                  </a:tcPr>
                </a:tc>
              </a:tr>
              <a:tr h="207175">
                <a:tc>
                  <a:txBody>
                    <a:bodyPr/>
                    <a:lstStyle/>
                    <a:p>
                      <a:endParaRPr lang="en-US" sz="900"/>
                    </a:p>
                  </a:txBody>
                  <a:tcPr marL="43519" marR="43519" marT="21759" marB="21759" anchor="ctr">
                    <a:lnL>
                      <a:noFill/>
                    </a:lnL>
                    <a:lnR>
                      <a:noFill/>
                    </a:lnR>
                    <a:lnT>
                      <a:noFill/>
                    </a:lnT>
                    <a:lnB>
                      <a:noFill/>
                    </a:lnB>
                  </a:tcPr>
                </a:tc>
                <a:tc>
                  <a:txBody>
                    <a:bodyPr/>
                    <a:lstStyle/>
                    <a:p>
                      <a:endParaRPr lang="en-US" sz="900"/>
                    </a:p>
                  </a:txBody>
                  <a:tcPr marL="43519" marR="43519" marT="21759" marB="21759" anchor="ctr">
                    <a:lnL>
                      <a:noFill/>
                    </a:lnL>
                    <a:lnR>
                      <a:noFill/>
                    </a:lnR>
                    <a:lnT>
                      <a:noFill/>
                    </a:lnT>
                    <a:lnB>
                      <a:noFill/>
                    </a:lnB>
                  </a:tcPr>
                </a:tc>
              </a:tr>
              <a:tr h="207175">
                <a:tc>
                  <a:txBody>
                    <a:bodyPr/>
                    <a:lstStyle/>
                    <a:p>
                      <a:r>
                        <a:rPr lang="en-US" sz="900" dirty="0" err="1"/>
                        <a:t>Liebst</a:t>
                      </a:r>
                      <a:r>
                        <a:rPr lang="en-US" sz="900" dirty="0"/>
                        <a:t> du um </a:t>
                      </a:r>
                      <a:r>
                        <a:rPr lang="en-US" sz="900" dirty="0" err="1"/>
                        <a:t>Schönheit</a:t>
                      </a:r>
                      <a:r>
                        <a:rPr lang="en-US" sz="900" dirty="0"/>
                        <a:t>, </a:t>
                      </a:r>
                    </a:p>
                  </a:txBody>
                  <a:tcPr marL="43519" marR="43519" marT="21759" marB="21759" anchor="ctr">
                    <a:lnL>
                      <a:noFill/>
                    </a:lnL>
                    <a:lnR>
                      <a:noFill/>
                    </a:lnR>
                    <a:lnT>
                      <a:noFill/>
                    </a:lnT>
                    <a:lnB>
                      <a:noFill/>
                    </a:lnB>
                  </a:tcPr>
                </a:tc>
                <a:tc>
                  <a:txBody>
                    <a:bodyPr/>
                    <a:lstStyle/>
                    <a:p>
                      <a:r>
                        <a:rPr lang="en-US" sz="900"/>
                        <a:t>If you love for beauty,</a:t>
                      </a:r>
                    </a:p>
                  </a:txBody>
                  <a:tcPr marL="43519" marR="43519" marT="21759" marB="21759" anchor="ctr">
                    <a:lnL>
                      <a:noFill/>
                    </a:lnL>
                    <a:lnR>
                      <a:noFill/>
                    </a:lnR>
                    <a:lnT>
                      <a:noFill/>
                    </a:lnT>
                    <a:lnB>
                      <a:noFill/>
                    </a:lnB>
                  </a:tcPr>
                </a:tc>
              </a:tr>
              <a:tr h="207175">
                <a:tc>
                  <a:txBody>
                    <a:bodyPr/>
                    <a:lstStyle/>
                    <a:p>
                      <a:r>
                        <a:rPr lang="en-US" sz="900"/>
                        <a:t>o nicht mich liebe! </a:t>
                      </a:r>
                    </a:p>
                  </a:txBody>
                  <a:tcPr marL="43519" marR="43519" marT="21759" marB="21759" anchor="ctr">
                    <a:lnL>
                      <a:noFill/>
                    </a:lnL>
                    <a:lnR>
                      <a:noFill/>
                    </a:lnR>
                    <a:lnT>
                      <a:noFill/>
                    </a:lnT>
                    <a:lnB>
                      <a:noFill/>
                    </a:lnB>
                  </a:tcPr>
                </a:tc>
                <a:tc>
                  <a:txBody>
                    <a:bodyPr/>
                    <a:lstStyle/>
                    <a:p>
                      <a:r>
                        <a:rPr lang="en-US" sz="900"/>
                        <a:t>oh, do not love me!</a:t>
                      </a:r>
                    </a:p>
                  </a:txBody>
                  <a:tcPr marL="43519" marR="43519" marT="21759" marB="21759" anchor="ctr">
                    <a:lnL>
                      <a:noFill/>
                    </a:lnL>
                    <a:lnR>
                      <a:noFill/>
                    </a:lnR>
                    <a:lnT>
                      <a:noFill/>
                    </a:lnT>
                    <a:lnB>
                      <a:noFill/>
                    </a:lnB>
                  </a:tcPr>
                </a:tc>
              </a:tr>
              <a:tr h="207175">
                <a:tc>
                  <a:txBody>
                    <a:bodyPr/>
                    <a:lstStyle/>
                    <a:p>
                      <a:r>
                        <a:rPr lang="en-US" sz="900"/>
                        <a:t>Liebe die Sonne, </a:t>
                      </a:r>
                    </a:p>
                  </a:txBody>
                  <a:tcPr marL="43519" marR="43519" marT="21759" marB="21759" anchor="ctr">
                    <a:lnL>
                      <a:noFill/>
                    </a:lnL>
                    <a:lnR>
                      <a:noFill/>
                    </a:lnR>
                    <a:lnT>
                      <a:noFill/>
                    </a:lnT>
                    <a:lnB>
                      <a:noFill/>
                    </a:lnB>
                  </a:tcPr>
                </a:tc>
                <a:tc>
                  <a:txBody>
                    <a:bodyPr/>
                    <a:lstStyle/>
                    <a:p>
                      <a:r>
                        <a:rPr lang="en-US" sz="900"/>
                        <a:t>Love the sun,</a:t>
                      </a:r>
                    </a:p>
                  </a:txBody>
                  <a:tcPr marL="43519" marR="43519" marT="21759" marB="21759" anchor="ctr">
                    <a:lnL>
                      <a:noFill/>
                    </a:lnL>
                    <a:lnR>
                      <a:noFill/>
                    </a:lnR>
                    <a:lnT>
                      <a:noFill/>
                    </a:lnT>
                    <a:lnB>
                      <a:noFill/>
                    </a:lnB>
                  </a:tcPr>
                </a:tc>
              </a:tr>
              <a:tr h="207175">
                <a:tc>
                  <a:txBody>
                    <a:bodyPr/>
                    <a:lstStyle/>
                    <a:p>
                      <a:r>
                        <a:rPr lang="de-DE" sz="900" dirty="0"/>
                        <a:t>sie trägt ein gold'nes Haar! </a:t>
                      </a:r>
                    </a:p>
                  </a:txBody>
                  <a:tcPr marL="43519" marR="43519" marT="21759" marB="21759" anchor="ctr">
                    <a:lnL>
                      <a:noFill/>
                    </a:lnL>
                    <a:lnR>
                      <a:noFill/>
                    </a:lnR>
                    <a:lnT>
                      <a:noFill/>
                    </a:lnT>
                    <a:lnB>
                      <a:noFill/>
                    </a:lnB>
                  </a:tcPr>
                </a:tc>
                <a:tc>
                  <a:txBody>
                    <a:bodyPr/>
                    <a:lstStyle/>
                    <a:p>
                      <a:r>
                        <a:rPr lang="en-US" sz="900"/>
                        <a:t>she has golden hair!</a:t>
                      </a:r>
                    </a:p>
                  </a:txBody>
                  <a:tcPr marL="43519" marR="43519" marT="21759" marB="21759" anchor="ctr">
                    <a:lnL>
                      <a:noFill/>
                    </a:lnL>
                    <a:lnR>
                      <a:noFill/>
                    </a:lnR>
                    <a:lnT>
                      <a:noFill/>
                    </a:lnT>
                    <a:lnB>
                      <a:noFill/>
                    </a:lnB>
                  </a:tcPr>
                </a:tc>
              </a:tr>
              <a:tr h="207175">
                <a:tc>
                  <a:txBody>
                    <a:bodyPr/>
                    <a:lstStyle/>
                    <a:p>
                      <a:endParaRPr lang="en-US" sz="900"/>
                    </a:p>
                  </a:txBody>
                  <a:tcPr marL="43519" marR="43519" marT="21759" marB="21759" anchor="ctr">
                    <a:lnL>
                      <a:noFill/>
                    </a:lnL>
                    <a:lnR>
                      <a:noFill/>
                    </a:lnR>
                    <a:lnT>
                      <a:noFill/>
                    </a:lnT>
                    <a:lnB>
                      <a:noFill/>
                    </a:lnB>
                  </a:tcPr>
                </a:tc>
                <a:tc>
                  <a:txBody>
                    <a:bodyPr/>
                    <a:lstStyle/>
                    <a:p>
                      <a:endParaRPr lang="en-US" sz="900"/>
                    </a:p>
                  </a:txBody>
                  <a:tcPr marL="43519" marR="43519" marT="21759" marB="21759" anchor="ctr">
                    <a:lnL>
                      <a:noFill/>
                    </a:lnL>
                    <a:lnR>
                      <a:noFill/>
                    </a:lnR>
                    <a:lnT>
                      <a:noFill/>
                    </a:lnT>
                    <a:lnB>
                      <a:noFill/>
                    </a:lnB>
                  </a:tcPr>
                </a:tc>
              </a:tr>
              <a:tr h="207175">
                <a:tc>
                  <a:txBody>
                    <a:bodyPr/>
                    <a:lstStyle/>
                    <a:p>
                      <a:endParaRPr lang="en-US" sz="900"/>
                    </a:p>
                  </a:txBody>
                  <a:tcPr marL="43519" marR="43519" marT="21759" marB="21759" anchor="ctr">
                    <a:lnL>
                      <a:noFill/>
                    </a:lnL>
                    <a:lnR>
                      <a:noFill/>
                    </a:lnR>
                    <a:lnT>
                      <a:noFill/>
                    </a:lnT>
                    <a:lnB>
                      <a:noFill/>
                    </a:lnB>
                  </a:tcPr>
                </a:tc>
                <a:tc>
                  <a:txBody>
                    <a:bodyPr/>
                    <a:lstStyle/>
                    <a:p>
                      <a:endParaRPr lang="en-US" sz="900"/>
                    </a:p>
                  </a:txBody>
                  <a:tcPr marL="43519" marR="43519" marT="21759" marB="21759" anchor="ctr">
                    <a:lnL>
                      <a:noFill/>
                    </a:lnL>
                    <a:lnR>
                      <a:noFill/>
                    </a:lnR>
                    <a:lnT>
                      <a:noFill/>
                    </a:lnT>
                    <a:lnB>
                      <a:noFill/>
                    </a:lnB>
                  </a:tcPr>
                </a:tc>
              </a:tr>
              <a:tr h="207175">
                <a:tc>
                  <a:txBody>
                    <a:bodyPr/>
                    <a:lstStyle/>
                    <a:p>
                      <a:r>
                        <a:rPr lang="en-US" sz="900"/>
                        <a:t>Liebst du um Jugend, </a:t>
                      </a:r>
                    </a:p>
                  </a:txBody>
                  <a:tcPr marL="43519" marR="43519" marT="21759" marB="21759" anchor="ctr">
                    <a:lnL>
                      <a:noFill/>
                    </a:lnL>
                    <a:lnR>
                      <a:noFill/>
                    </a:lnR>
                    <a:lnT>
                      <a:noFill/>
                    </a:lnT>
                    <a:lnB>
                      <a:noFill/>
                    </a:lnB>
                  </a:tcPr>
                </a:tc>
                <a:tc>
                  <a:txBody>
                    <a:bodyPr/>
                    <a:lstStyle/>
                    <a:p>
                      <a:r>
                        <a:rPr lang="en-US" sz="900"/>
                        <a:t>If you love for youth,</a:t>
                      </a:r>
                    </a:p>
                  </a:txBody>
                  <a:tcPr marL="43519" marR="43519" marT="21759" marB="21759" anchor="ctr">
                    <a:lnL>
                      <a:noFill/>
                    </a:lnL>
                    <a:lnR>
                      <a:noFill/>
                    </a:lnR>
                    <a:lnT>
                      <a:noFill/>
                    </a:lnT>
                    <a:lnB>
                      <a:noFill/>
                    </a:lnB>
                  </a:tcPr>
                </a:tc>
              </a:tr>
              <a:tr h="207175">
                <a:tc>
                  <a:txBody>
                    <a:bodyPr/>
                    <a:lstStyle/>
                    <a:p>
                      <a:r>
                        <a:rPr lang="en-US" sz="900"/>
                        <a:t>o nicht mich liebe! </a:t>
                      </a:r>
                    </a:p>
                  </a:txBody>
                  <a:tcPr marL="43519" marR="43519" marT="21759" marB="21759" anchor="ctr">
                    <a:lnL>
                      <a:noFill/>
                    </a:lnL>
                    <a:lnR>
                      <a:noFill/>
                    </a:lnR>
                    <a:lnT>
                      <a:noFill/>
                    </a:lnT>
                    <a:lnB>
                      <a:noFill/>
                    </a:lnB>
                  </a:tcPr>
                </a:tc>
                <a:tc>
                  <a:txBody>
                    <a:bodyPr/>
                    <a:lstStyle/>
                    <a:p>
                      <a:r>
                        <a:rPr lang="en-US" sz="900"/>
                        <a:t>oh, do not love me!</a:t>
                      </a:r>
                    </a:p>
                  </a:txBody>
                  <a:tcPr marL="43519" marR="43519" marT="21759" marB="21759" anchor="ctr">
                    <a:lnL>
                      <a:noFill/>
                    </a:lnL>
                    <a:lnR>
                      <a:noFill/>
                    </a:lnR>
                    <a:lnT>
                      <a:noFill/>
                    </a:lnT>
                    <a:lnB>
                      <a:noFill/>
                    </a:lnB>
                  </a:tcPr>
                </a:tc>
              </a:tr>
              <a:tr h="207175">
                <a:tc>
                  <a:txBody>
                    <a:bodyPr/>
                    <a:lstStyle/>
                    <a:p>
                      <a:r>
                        <a:rPr lang="en-US" sz="900"/>
                        <a:t>Liebe den Frühling, </a:t>
                      </a:r>
                    </a:p>
                  </a:txBody>
                  <a:tcPr marL="43519" marR="43519" marT="21759" marB="21759" anchor="ctr">
                    <a:lnL>
                      <a:noFill/>
                    </a:lnL>
                    <a:lnR>
                      <a:noFill/>
                    </a:lnR>
                    <a:lnT>
                      <a:noFill/>
                    </a:lnT>
                    <a:lnB>
                      <a:noFill/>
                    </a:lnB>
                  </a:tcPr>
                </a:tc>
                <a:tc>
                  <a:txBody>
                    <a:bodyPr/>
                    <a:lstStyle/>
                    <a:p>
                      <a:r>
                        <a:rPr lang="en-US" sz="900"/>
                        <a:t>Love the spring,</a:t>
                      </a:r>
                    </a:p>
                  </a:txBody>
                  <a:tcPr marL="43519" marR="43519" marT="21759" marB="21759" anchor="ctr">
                    <a:lnL>
                      <a:noFill/>
                    </a:lnL>
                    <a:lnR>
                      <a:noFill/>
                    </a:lnR>
                    <a:lnT>
                      <a:noFill/>
                    </a:lnT>
                    <a:lnB>
                      <a:noFill/>
                    </a:lnB>
                  </a:tcPr>
                </a:tc>
              </a:tr>
              <a:tr h="207175">
                <a:tc>
                  <a:txBody>
                    <a:bodyPr/>
                    <a:lstStyle/>
                    <a:p>
                      <a:r>
                        <a:rPr lang="de-DE" sz="900"/>
                        <a:t>der jung ist jedes Jahr! </a:t>
                      </a:r>
                    </a:p>
                  </a:txBody>
                  <a:tcPr marL="43519" marR="43519" marT="21759" marB="21759" anchor="ctr">
                    <a:lnL>
                      <a:noFill/>
                    </a:lnL>
                    <a:lnR>
                      <a:noFill/>
                    </a:lnR>
                    <a:lnT>
                      <a:noFill/>
                    </a:lnT>
                    <a:lnB>
                      <a:noFill/>
                    </a:lnB>
                  </a:tcPr>
                </a:tc>
                <a:tc>
                  <a:txBody>
                    <a:bodyPr/>
                    <a:lstStyle/>
                    <a:p>
                      <a:r>
                        <a:rPr lang="en-US" sz="900"/>
                        <a:t>it is young every year!</a:t>
                      </a:r>
                    </a:p>
                  </a:txBody>
                  <a:tcPr marL="43519" marR="43519" marT="21759" marB="21759" anchor="ctr">
                    <a:lnL>
                      <a:noFill/>
                    </a:lnL>
                    <a:lnR>
                      <a:noFill/>
                    </a:lnR>
                    <a:lnT>
                      <a:noFill/>
                    </a:lnT>
                    <a:lnB>
                      <a:noFill/>
                    </a:lnB>
                  </a:tcPr>
                </a:tc>
              </a:tr>
              <a:tr h="207175">
                <a:tc>
                  <a:txBody>
                    <a:bodyPr/>
                    <a:lstStyle/>
                    <a:p>
                      <a:endParaRPr lang="en-US" sz="900"/>
                    </a:p>
                  </a:txBody>
                  <a:tcPr marL="43519" marR="43519" marT="21759" marB="21759" anchor="ctr">
                    <a:lnL>
                      <a:noFill/>
                    </a:lnL>
                    <a:lnR>
                      <a:noFill/>
                    </a:lnR>
                    <a:lnT>
                      <a:noFill/>
                    </a:lnT>
                    <a:lnB>
                      <a:noFill/>
                    </a:lnB>
                  </a:tcPr>
                </a:tc>
                <a:tc>
                  <a:txBody>
                    <a:bodyPr/>
                    <a:lstStyle/>
                    <a:p>
                      <a:endParaRPr lang="en-US" sz="900"/>
                    </a:p>
                  </a:txBody>
                  <a:tcPr marL="43519" marR="43519" marT="21759" marB="21759" anchor="ctr">
                    <a:lnL>
                      <a:noFill/>
                    </a:lnL>
                    <a:lnR>
                      <a:noFill/>
                    </a:lnR>
                    <a:lnT>
                      <a:noFill/>
                    </a:lnT>
                    <a:lnB>
                      <a:noFill/>
                    </a:lnB>
                  </a:tcPr>
                </a:tc>
              </a:tr>
              <a:tr h="207175">
                <a:tc>
                  <a:txBody>
                    <a:bodyPr/>
                    <a:lstStyle/>
                    <a:p>
                      <a:endParaRPr lang="en-US" sz="900"/>
                    </a:p>
                  </a:txBody>
                  <a:tcPr marL="43519" marR="43519" marT="21759" marB="21759" anchor="ctr">
                    <a:lnL>
                      <a:noFill/>
                    </a:lnL>
                    <a:lnR>
                      <a:noFill/>
                    </a:lnR>
                    <a:lnT>
                      <a:noFill/>
                    </a:lnT>
                    <a:lnB>
                      <a:noFill/>
                    </a:lnB>
                  </a:tcPr>
                </a:tc>
                <a:tc>
                  <a:txBody>
                    <a:bodyPr/>
                    <a:lstStyle/>
                    <a:p>
                      <a:endParaRPr lang="en-US" sz="900"/>
                    </a:p>
                  </a:txBody>
                  <a:tcPr marL="43519" marR="43519" marT="21759" marB="21759" anchor="ctr">
                    <a:lnL>
                      <a:noFill/>
                    </a:lnL>
                    <a:lnR>
                      <a:noFill/>
                    </a:lnR>
                    <a:lnT>
                      <a:noFill/>
                    </a:lnT>
                    <a:lnB>
                      <a:noFill/>
                    </a:lnB>
                  </a:tcPr>
                </a:tc>
              </a:tr>
              <a:tr h="207175">
                <a:tc>
                  <a:txBody>
                    <a:bodyPr/>
                    <a:lstStyle/>
                    <a:p>
                      <a:r>
                        <a:rPr lang="en-US" sz="900"/>
                        <a:t>Liebst du um Schätze, </a:t>
                      </a:r>
                    </a:p>
                  </a:txBody>
                  <a:tcPr marL="43519" marR="43519" marT="21759" marB="21759" anchor="ctr">
                    <a:lnL>
                      <a:noFill/>
                    </a:lnL>
                    <a:lnR>
                      <a:noFill/>
                    </a:lnR>
                    <a:lnT>
                      <a:noFill/>
                    </a:lnT>
                    <a:lnB>
                      <a:noFill/>
                    </a:lnB>
                  </a:tcPr>
                </a:tc>
                <a:tc>
                  <a:txBody>
                    <a:bodyPr/>
                    <a:lstStyle/>
                    <a:p>
                      <a:r>
                        <a:rPr lang="en-US" sz="900"/>
                        <a:t>If you love for treasure,</a:t>
                      </a:r>
                    </a:p>
                  </a:txBody>
                  <a:tcPr marL="43519" marR="43519" marT="21759" marB="21759" anchor="ctr">
                    <a:lnL>
                      <a:noFill/>
                    </a:lnL>
                    <a:lnR>
                      <a:noFill/>
                    </a:lnR>
                    <a:lnT>
                      <a:noFill/>
                    </a:lnT>
                    <a:lnB>
                      <a:noFill/>
                    </a:lnB>
                  </a:tcPr>
                </a:tc>
              </a:tr>
              <a:tr h="207175">
                <a:tc>
                  <a:txBody>
                    <a:bodyPr/>
                    <a:lstStyle/>
                    <a:p>
                      <a:r>
                        <a:rPr lang="en-US" sz="900"/>
                        <a:t>o nicht mich liebe. </a:t>
                      </a:r>
                    </a:p>
                  </a:txBody>
                  <a:tcPr marL="43519" marR="43519" marT="21759" marB="21759" anchor="ctr">
                    <a:lnL>
                      <a:noFill/>
                    </a:lnL>
                    <a:lnR>
                      <a:noFill/>
                    </a:lnR>
                    <a:lnT>
                      <a:noFill/>
                    </a:lnT>
                    <a:lnB>
                      <a:noFill/>
                    </a:lnB>
                  </a:tcPr>
                </a:tc>
                <a:tc>
                  <a:txBody>
                    <a:bodyPr/>
                    <a:lstStyle/>
                    <a:p>
                      <a:r>
                        <a:rPr lang="en-US" sz="900"/>
                        <a:t>oh, do not love me!</a:t>
                      </a:r>
                    </a:p>
                  </a:txBody>
                  <a:tcPr marL="43519" marR="43519" marT="21759" marB="21759" anchor="ctr">
                    <a:lnL>
                      <a:noFill/>
                    </a:lnL>
                    <a:lnR>
                      <a:noFill/>
                    </a:lnR>
                    <a:lnT>
                      <a:noFill/>
                    </a:lnT>
                    <a:lnB>
                      <a:noFill/>
                    </a:lnB>
                  </a:tcPr>
                </a:tc>
              </a:tr>
              <a:tr h="207175">
                <a:tc>
                  <a:txBody>
                    <a:bodyPr/>
                    <a:lstStyle/>
                    <a:p>
                      <a:r>
                        <a:rPr lang="en-US" sz="900"/>
                        <a:t>Liebe die Meerfrau, </a:t>
                      </a:r>
                    </a:p>
                  </a:txBody>
                  <a:tcPr marL="43519" marR="43519" marT="21759" marB="21759" anchor="ctr">
                    <a:lnL>
                      <a:noFill/>
                    </a:lnL>
                    <a:lnR>
                      <a:noFill/>
                    </a:lnR>
                    <a:lnT>
                      <a:noFill/>
                    </a:lnT>
                    <a:lnB>
                      <a:noFill/>
                    </a:lnB>
                  </a:tcPr>
                </a:tc>
                <a:tc>
                  <a:txBody>
                    <a:bodyPr/>
                    <a:lstStyle/>
                    <a:p>
                      <a:r>
                        <a:rPr lang="en-US" sz="900" dirty="0"/>
                        <a:t>Love the mermaid,</a:t>
                      </a:r>
                    </a:p>
                  </a:txBody>
                  <a:tcPr marL="43519" marR="43519" marT="21759" marB="21759" anchor="ctr">
                    <a:lnL>
                      <a:noFill/>
                    </a:lnL>
                    <a:lnR>
                      <a:noFill/>
                    </a:lnR>
                    <a:lnT>
                      <a:noFill/>
                    </a:lnT>
                    <a:lnB>
                      <a:noFill/>
                    </a:lnB>
                  </a:tcPr>
                </a:tc>
              </a:tr>
              <a:tr h="207175">
                <a:tc>
                  <a:txBody>
                    <a:bodyPr/>
                    <a:lstStyle/>
                    <a:p>
                      <a:r>
                        <a:rPr lang="de-DE" sz="900"/>
                        <a:t>sie hat viel Perlen klar. </a:t>
                      </a:r>
                    </a:p>
                  </a:txBody>
                  <a:tcPr marL="43519" marR="43519" marT="21759" marB="21759" anchor="ctr">
                    <a:lnL>
                      <a:noFill/>
                    </a:lnL>
                    <a:lnR>
                      <a:noFill/>
                    </a:lnR>
                    <a:lnT>
                      <a:noFill/>
                    </a:lnT>
                    <a:lnB>
                      <a:noFill/>
                    </a:lnB>
                  </a:tcPr>
                </a:tc>
                <a:tc>
                  <a:txBody>
                    <a:bodyPr/>
                    <a:lstStyle/>
                    <a:p>
                      <a:r>
                        <a:rPr lang="en-US" sz="900"/>
                        <a:t>she has many clear pearls!</a:t>
                      </a:r>
                    </a:p>
                  </a:txBody>
                  <a:tcPr marL="43519" marR="43519" marT="21759" marB="21759" anchor="ctr">
                    <a:lnL>
                      <a:noFill/>
                    </a:lnL>
                    <a:lnR>
                      <a:noFill/>
                    </a:lnR>
                    <a:lnT>
                      <a:noFill/>
                    </a:lnT>
                    <a:lnB>
                      <a:noFill/>
                    </a:lnB>
                  </a:tcPr>
                </a:tc>
              </a:tr>
              <a:tr h="207175">
                <a:tc>
                  <a:txBody>
                    <a:bodyPr/>
                    <a:lstStyle/>
                    <a:p>
                      <a:endParaRPr lang="en-US" sz="900"/>
                    </a:p>
                  </a:txBody>
                  <a:tcPr marL="43519" marR="43519" marT="21759" marB="21759" anchor="ctr">
                    <a:lnL>
                      <a:noFill/>
                    </a:lnL>
                    <a:lnR>
                      <a:noFill/>
                    </a:lnR>
                    <a:lnT>
                      <a:noFill/>
                    </a:lnT>
                    <a:lnB>
                      <a:noFill/>
                    </a:lnB>
                  </a:tcPr>
                </a:tc>
                <a:tc>
                  <a:txBody>
                    <a:bodyPr/>
                    <a:lstStyle/>
                    <a:p>
                      <a:endParaRPr lang="en-US" sz="900"/>
                    </a:p>
                  </a:txBody>
                  <a:tcPr marL="43519" marR="43519" marT="21759" marB="21759" anchor="ctr">
                    <a:lnL>
                      <a:noFill/>
                    </a:lnL>
                    <a:lnR>
                      <a:noFill/>
                    </a:lnR>
                    <a:lnT>
                      <a:noFill/>
                    </a:lnT>
                    <a:lnB>
                      <a:noFill/>
                    </a:lnB>
                  </a:tcPr>
                </a:tc>
              </a:tr>
              <a:tr h="207175">
                <a:tc>
                  <a:txBody>
                    <a:bodyPr/>
                    <a:lstStyle/>
                    <a:p>
                      <a:endParaRPr lang="en-US" sz="900"/>
                    </a:p>
                  </a:txBody>
                  <a:tcPr marL="43519" marR="43519" marT="21759" marB="21759" anchor="ctr">
                    <a:lnL>
                      <a:noFill/>
                    </a:lnL>
                    <a:lnR>
                      <a:noFill/>
                    </a:lnR>
                    <a:lnT>
                      <a:noFill/>
                    </a:lnT>
                    <a:lnB>
                      <a:noFill/>
                    </a:lnB>
                  </a:tcPr>
                </a:tc>
                <a:tc>
                  <a:txBody>
                    <a:bodyPr/>
                    <a:lstStyle/>
                    <a:p>
                      <a:endParaRPr lang="en-US" sz="900"/>
                    </a:p>
                  </a:txBody>
                  <a:tcPr marL="43519" marR="43519" marT="21759" marB="21759" anchor="ctr">
                    <a:lnL>
                      <a:noFill/>
                    </a:lnL>
                    <a:lnR>
                      <a:noFill/>
                    </a:lnR>
                    <a:lnT>
                      <a:noFill/>
                    </a:lnT>
                    <a:lnB>
                      <a:noFill/>
                    </a:lnB>
                  </a:tcPr>
                </a:tc>
              </a:tr>
              <a:tr h="207175">
                <a:tc>
                  <a:txBody>
                    <a:bodyPr/>
                    <a:lstStyle/>
                    <a:p>
                      <a:r>
                        <a:rPr lang="en-US" sz="900"/>
                        <a:t>Liebst du um Liebe, </a:t>
                      </a:r>
                    </a:p>
                  </a:txBody>
                  <a:tcPr marL="43519" marR="43519" marT="21759" marB="21759" anchor="ctr">
                    <a:lnL>
                      <a:noFill/>
                    </a:lnL>
                    <a:lnR>
                      <a:noFill/>
                    </a:lnR>
                    <a:lnT>
                      <a:noFill/>
                    </a:lnT>
                    <a:lnB>
                      <a:noFill/>
                    </a:lnB>
                  </a:tcPr>
                </a:tc>
                <a:tc>
                  <a:txBody>
                    <a:bodyPr/>
                    <a:lstStyle/>
                    <a:p>
                      <a:r>
                        <a:rPr lang="en-US" sz="900"/>
                        <a:t>If you love for love,</a:t>
                      </a:r>
                    </a:p>
                  </a:txBody>
                  <a:tcPr marL="43519" marR="43519" marT="21759" marB="21759" anchor="ctr">
                    <a:lnL>
                      <a:noFill/>
                    </a:lnL>
                    <a:lnR>
                      <a:noFill/>
                    </a:lnR>
                    <a:lnT>
                      <a:noFill/>
                    </a:lnT>
                    <a:lnB>
                      <a:noFill/>
                    </a:lnB>
                  </a:tcPr>
                </a:tc>
              </a:tr>
              <a:tr h="207175">
                <a:tc>
                  <a:txBody>
                    <a:bodyPr/>
                    <a:lstStyle/>
                    <a:p>
                      <a:r>
                        <a:rPr lang="en-US" sz="900"/>
                        <a:t>o ja, mich liebe! </a:t>
                      </a:r>
                    </a:p>
                  </a:txBody>
                  <a:tcPr marL="43519" marR="43519" marT="21759" marB="21759" anchor="ctr">
                    <a:lnL>
                      <a:noFill/>
                    </a:lnL>
                    <a:lnR>
                      <a:noFill/>
                    </a:lnR>
                    <a:lnT>
                      <a:noFill/>
                    </a:lnT>
                    <a:lnB>
                      <a:noFill/>
                    </a:lnB>
                  </a:tcPr>
                </a:tc>
                <a:tc>
                  <a:txBody>
                    <a:bodyPr/>
                    <a:lstStyle/>
                    <a:p>
                      <a:r>
                        <a:rPr lang="en-US" sz="900"/>
                        <a:t>oh yes, do love me!</a:t>
                      </a:r>
                    </a:p>
                  </a:txBody>
                  <a:tcPr marL="43519" marR="43519" marT="21759" marB="21759" anchor="ctr">
                    <a:lnL>
                      <a:noFill/>
                    </a:lnL>
                    <a:lnR>
                      <a:noFill/>
                    </a:lnR>
                    <a:lnT>
                      <a:noFill/>
                    </a:lnT>
                    <a:lnB>
                      <a:noFill/>
                    </a:lnB>
                  </a:tcPr>
                </a:tc>
              </a:tr>
              <a:tr h="207175">
                <a:tc>
                  <a:txBody>
                    <a:bodyPr/>
                    <a:lstStyle/>
                    <a:p>
                      <a:r>
                        <a:rPr lang="en-US" sz="900"/>
                        <a:t>Liebe mich immer, </a:t>
                      </a:r>
                    </a:p>
                  </a:txBody>
                  <a:tcPr marL="43519" marR="43519" marT="21759" marB="21759" anchor="ctr">
                    <a:lnL>
                      <a:noFill/>
                    </a:lnL>
                    <a:lnR>
                      <a:noFill/>
                    </a:lnR>
                    <a:lnT>
                      <a:noFill/>
                    </a:lnT>
                    <a:lnB>
                      <a:noFill/>
                    </a:lnB>
                  </a:tcPr>
                </a:tc>
                <a:tc>
                  <a:txBody>
                    <a:bodyPr/>
                    <a:lstStyle/>
                    <a:p>
                      <a:r>
                        <a:rPr lang="en-US" sz="900"/>
                        <a:t>love me ever,</a:t>
                      </a:r>
                    </a:p>
                  </a:txBody>
                  <a:tcPr marL="43519" marR="43519" marT="21759" marB="21759" anchor="ctr">
                    <a:lnL>
                      <a:noFill/>
                    </a:lnL>
                    <a:lnR>
                      <a:noFill/>
                    </a:lnR>
                    <a:lnT>
                      <a:noFill/>
                    </a:lnT>
                    <a:lnB>
                      <a:noFill/>
                    </a:lnB>
                  </a:tcPr>
                </a:tc>
              </a:tr>
              <a:tr h="207175">
                <a:tc>
                  <a:txBody>
                    <a:bodyPr/>
                    <a:lstStyle/>
                    <a:p>
                      <a:r>
                        <a:rPr lang="en-US" sz="900" dirty="0"/>
                        <a:t>dich </a:t>
                      </a:r>
                      <a:r>
                        <a:rPr lang="en-US" sz="900" dirty="0" err="1"/>
                        <a:t>lieb</a:t>
                      </a:r>
                      <a:r>
                        <a:rPr lang="en-US" sz="900" dirty="0"/>
                        <a:t>' </a:t>
                      </a:r>
                      <a:r>
                        <a:rPr lang="en-US" sz="900" dirty="0" err="1"/>
                        <a:t>ich</a:t>
                      </a:r>
                      <a:r>
                        <a:rPr lang="en-US" sz="900" dirty="0"/>
                        <a:t> </a:t>
                      </a:r>
                      <a:r>
                        <a:rPr lang="en-US" sz="900" dirty="0" err="1"/>
                        <a:t>immerdar</a:t>
                      </a:r>
                      <a:r>
                        <a:rPr lang="en-US" sz="900" dirty="0"/>
                        <a:t>. </a:t>
                      </a:r>
                    </a:p>
                  </a:txBody>
                  <a:tcPr marL="43519" marR="43519" marT="21759" marB="21759" anchor="ctr">
                    <a:lnL>
                      <a:noFill/>
                    </a:lnL>
                    <a:lnR>
                      <a:noFill/>
                    </a:lnR>
                    <a:lnT>
                      <a:noFill/>
                    </a:lnT>
                    <a:lnB>
                      <a:noFill/>
                    </a:lnB>
                  </a:tcPr>
                </a:tc>
                <a:tc>
                  <a:txBody>
                    <a:bodyPr/>
                    <a:lstStyle/>
                    <a:p>
                      <a:r>
                        <a:rPr lang="en-US" sz="900" dirty="0"/>
                        <a:t>I'll love you evermore!</a:t>
                      </a:r>
                    </a:p>
                  </a:txBody>
                  <a:tcPr marL="43519" marR="43519" marT="21759" marB="21759" anchor="ctr">
                    <a:lnL>
                      <a:noFill/>
                    </a:lnL>
                    <a:lnR>
                      <a:noFill/>
                    </a:lnR>
                    <a:lnT>
                      <a:noFill/>
                    </a:lnT>
                    <a:lnB>
                      <a:noFill/>
                    </a:lnB>
                  </a:tcPr>
                </a:tc>
              </a:tr>
            </a:tbl>
          </a:graphicData>
        </a:graphic>
      </p:graphicFrame>
      <p:sp>
        <p:nvSpPr>
          <p:cNvPr id="7" name="Rectangle 6"/>
          <p:cNvSpPr/>
          <p:nvPr/>
        </p:nvSpPr>
        <p:spPr>
          <a:xfrm>
            <a:off x="3301218" y="912245"/>
            <a:ext cx="487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401821"/>
            <a:ext cx="5706292" cy="923330"/>
          </a:xfrm>
          <a:prstGeom prst="rect">
            <a:avLst/>
          </a:prstGeom>
        </p:spPr>
        <p:txBody>
          <a:bodyPr wrap="square">
            <a:spAutoFit/>
          </a:bodyPr>
          <a:lstStyle/>
          <a:p>
            <a:pPr algn="ctr"/>
            <a:r>
              <a:rPr lang="en-US" dirty="0"/>
              <a:t>Clara Schumann, </a:t>
            </a:r>
            <a:r>
              <a:rPr lang="en-US" dirty="0" smtClean="0"/>
              <a:t>“</a:t>
            </a:r>
            <a:r>
              <a:rPr lang="en-US" dirty="0" err="1" smtClean="0"/>
              <a:t>Liebst</a:t>
            </a:r>
            <a:r>
              <a:rPr lang="en-US" dirty="0" smtClean="0"/>
              <a:t> du um </a:t>
            </a:r>
            <a:r>
              <a:rPr lang="en-US" dirty="0" err="1"/>
              <a:t>Schönheit</a:t>
            </a:r>
            <a:r>
              <a:rPr lang="en-US" dirty="0" smtClean="0"/>
              <a:t>” (1841)</a:t>
            </a:r>
          </a:p>
          <a:p>
            <a:pPr algn="ctr"/>
            <a:r>
              <a:rPr lang="en-US" dirty="0"/>
              <a:t>Op. 12 no. 1; Robert &amp; Clara Schumann, op. 37 no. </a:t>
            </a:r>
            <a:r>
              <a:rPr lang="en-US" dirty="0" smtClean="0"/>
              <a:t>4</a:t>
            </a:r>
            <a:endParaRPr lang="en-US" dirty="0"/>
          </a:p>
          <a:p>
            <a:pPr algn="ctr"/>
            <a:r>
              <a:rPr lang="en-US" dirty="0"/>
              <a:t>Text: Friedrich </a:t>
            </a:r>
            <a:r>
              <a:rPr lang="en-US" dirty="0" err="1"/>
              <a:t>Rückert</a:t>
            </a:r>
            <a:r>
              <a:rPr lang="en-US" dirty="0"/>
              <a:t>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6" y="1253864"/>
            <a:ext cx="4149634" cy="6033196"/>
          </a:xfrm>
          <a:prstGeom prst="rect">
            <a:avLst/>
          </a:prstGeom>
        </p:spPr>
      </p:pic>
    </p:spTree>
    <p:extLst>
      <p:ext uri="{BB962C8B-B14F-4D97-AF65-F5344CB8AC3E}">
        <p14:creationId xmlns:p14="http://schemas.microsoft.com/office/powerpoint/2010/main" val="2567228533"/>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8800" y="1297754"/>
            <a:ext cx="3276600" cy="4770537"/>
          </a:xfrm>
          <a:prstGeom prst="rect">
            <a:avLst/>
          </a:prstGeom>
          <a:noFill/>
        </p:spPr>
        <p:txBody>
          <a:bodyPr wrap="square" rtlCol="0">
            <a:spAutoFit/>
          </a:bodyPr>
          <a:lstStyle/>
          <a:p>
            <a:r>
              <a:rPr lang="en-US" sz="1600" dirty="0"/>
              <a:t> </a:t>
            </a:r>
            <a:r>
              <a:rPr lang="en-US" sz="1600" dirty="0" smtClean="0"/>
              <a:t>“Clara </a:t>
            </a:r>
            <a:r>
              <a:rPr lang="en-US" sz="1600" dirty="0"/>
              <a:t>has composed a series of small pieces, which show a musical and tender ingenuity such as she has never attained before. But to have children, and a husband who is always living in the realm of imagination, does not go together with composing. She cannot work at it regularly, and I am often disturbed to think how many profound ideas are lost because she cannot work them </a:t>
            </a:r>
            <a:r>
              <a:rPr lang="en-US" sz="1600" dirty="0" smtClean="0"/>
              <a:t>out. But </a:t>
            </a:r>
            <a:r>
              <a:rPr lang="en-US" sz="1600" dirty="0"/>
              <a:t>Clara herself knows her main occupation is as a mother and I believe she is happy in the circumstances and would not want them changed"”  </a:t>
            </a:r>
            <a:endParaRPr lang="en-US" sz="1600" dirty="0" smtClean="0"/>
          </a:p>
          <a:p>
            <a:endParaRPr lang="en-US" sz="1600" dirty="0"/>
          </a:p>
          <a:p>
            <a:r>
              <a:rPr lang="en-US" sz="1400" dirty="0" smtClean="0"/>
              <a:t>Robert Schumann, from the Robert </a:t>
            </a:r>
            <a:endParaRPr lang="en-US" sz="1400" dirty="0" smtClean="0"/>
          </a:p>
          <a:p>
            <a:r>
              <a:rPr lang="en-US" sz="1400" dirty="0" smtClean="0"/>
              <a:t>&amp; </a:t>
            </a:r>
            <a:r>
              <a:rPr lang="en-US" sz="1400" dirty="0" smtClean="0"/>
              <a:t>Clara Schumann joint diary, 1843</a:t>
            </a:r>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91" y="1039091"/>
            <a:ext cx="5192809" cy="5029200"/>
          </a:xfrm>
          <a:prstGeom prst="rect">
            <a:avLst/>
          </a:prstGeom>
        </p:spPr>
      </p:pic>
    </p:spTree>
    <p:extLst>
      <p:ext uri="{BB962C8B-B14F-4D97-AF65-F5344CB8AC3E}">
        <p14:creationId xmlns:p14="http://schemas.microsoft.com/office/powerpoint/2010/main" val="1002404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up)">
                                      <p:cBhvr>
                                        <p:cTn id="10" dur="2500"/>
                                        <p:tgtEl>
                                          <p:spTgt spid="2">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up)">
                                      <p:cBhvr>
                                        <p:cTn id="13" dur="2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obert schuma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746401"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01176" y="2842736"/>
            <a:ext cx="3810000" cy="1477328"/>
          </a:xfrm>
          <a:prstGeom prst="rect">
            <a:avLst/>
          </a:prstGeom>
          <a:noFill/>
        </p:spPr>
        <p:txBody>
          <a:bodyPr wrap="square" rtlCol="0">
            <a:spAutoFit/>
          </a:bodyPr>
          <a:lstStyle/>
          <a:p>
            <a:r>
              <a:rPr lang="en-US" b="1" dirty="0" smtClean="0"/>
              <a:t>1854—Suicide attempt</a:t>
            </a:r>
          </a:p>
          <a:p>
            <a:endParaRPr lang="en-US" b="1" dirty="0"/>
          </a:p>
          <a:p>
            <a:endParaRPr lang="en-US" b="1" dirty="0" smtClean="0"/>
          </a:p>
          <a:p>
            <a:endParaRPr lang="en-US" b="1" dirty="0"/>
          </a:p>
          <a:p>
            <a:r>
              <a:rPr lang="en-US" b="1" dirty="0" smtClean="0"/>
              <a:t>1856—Death</a:t>
            </a:r>
            <a:endParaRPr lang="en-US" b="1" dirty="0"/>
          </a:p>
        </p:txBody>
      </p:sp>
    </p:spTree>
    <p:extLst>
      <p:ext uri="{BB962C8B-B14F-4D97-AF65-F5344CB8AC3E}">
        <p14:creationId xmlns:p14="http://schemas.microsoft.com/office/powerpoint/2010/main" val="8205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brah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69218"/>
            <a:ext cx="2895600" cy="45732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565667"/>
            <a:ext cx="1219200" cy="523220"/>
          </a:xfrm>
          <a:prstGeom prst="rect">
            <a:avLst/>
          </a:prstGeom>
          <a:noFill/>
        </p:spPr>
        <p:txBody>
          <a:bodyPr wrap="square" rtlCol="0">
            <a:spAutoFit/>
          </a:bodyPr>
          <a:lstStyle/>
          <a:p>
            <a:r>
              <a:rPr lang="en-US" sz="2800" b="1" dirty="0" smtClean="0"/>
              <a:t>1853</a:t>
            </a:r>
            <a:endParaRPr lang="en-US" sz="2800" b="1" dirty="0"/>
          </a:p>
        </p:txBody>
      </p:sp>
      <p:pic>
        <p:nvPicPr>
          <p:cNvPr id="1030" name="Picture 6" descr="Image result for clara schuma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736" y="1369218"/>
            <a:ext cx="4018752" cy="45964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5400" y="6172200"/>
            <a:ext cx="2819400" cy="369332"/>
          </a:xfrm>
          <a:prstGeom prst="rect">
            <a:avLst/>
          </a:prstGeom>
          <a:noFill/>
        </p:spPr>
        <p:txBody>
          <a:bodyPr wrap="square" rtlCol="0">
            <a:spAutoFit/>
          </a:bodyPr>
          <a:lstStyle/>
          <a:p>
            <a:r>
              <a:rPr lang="en-US" dirty="0" smtClean="0"/>
              <a:t>Johannes Brahms, age 20</a:t>
            </a:r>
            <a:endParaRPr lang="en-US" dirty="0"/>
          </a:p>
        </p:txBody>
      </p:sp>
    </p:spTree>
    <p:extLst>
      <p:ext uri="{BB962C8B-B14F-4D97-AF65-F5344CB8AC3E}">
        <p14:creationId xmlns:p14="http://schemas.microsoft.com/office/powerpoint/2010/main" val="29208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1000" fill="hold"/>
                                        <p:tgtEl>
                                          <p:spTgt spid="1028"/>
                                        </p:tgtEl>
                                        <p:attrNameLst>
                                          <p:attrName>ppt_x</p:attrName>
                                        </p:attrNameLst>
                                      </p:cBhvr>
                                      <p:tavLst>
                                        <p:tav tm="0">
                                          <p:val>
                                            <p:strVal val="0-#ppt_w/2"/>
                                          </p:val>
                                        </p:tav>
                                        <p:tav tm="100000">
                                          <p:val>
                                            <p:strVal val="#ppt_x"/>
                                          </p:val>
                                        </p:tav>
                                      </p:tavLst>
                                    </p:anim>
                                    <p:anim calcmode="lin" valueType="num">
                                      <p:cBhvr additive="base">
                                        <p:cTn id="8" dur="1000" fill="hold"/>
                                        <p:tgtEl>
                                          <p:spTgt spid="10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554" y="533400"/>
            <a:ext cx="4807189" cy="6165441"/>
          </a:xfrm>
          <a:prstGeom prst="rect">
            <a:avLst/>
          </a:prstGeom>
        </p:spPr>
      </p:pic>
      <p:sp>
        <p:nvSpPr>
          <p:cNvPr id="3" name="TextBox 2"/>
          <p:cNvSpPr txBox="1"/>
          <p:nvPr/>
        </p:nvSpPr>
        <p:spPr>
          <a:xfrm>
            <a:off x="3169948" y="139337"/>
            <a:ext cx="2438400" cy="369332"/>
          </a:xfrm>
          <a:prstGeom prst="rect">
            <a:avLst/>
          </a:prstGeom>
          <a:noFill/>
        </p:spPr>
        <p:txBody>
          <a:bodyPr wrap="square" rtlCol="0">
            <a:spAutoFit/>
          </a:bodyPr>
          <a:lstStyle/>
          <a:p>
            <a:r>
              <a:rPr lang="en-US" dirty="0" smtClean="0"/>
              <a:t>1846</a:t>
            </a:r>
            <a:r>
              <a:rPr lang="en-US" dirty="0"/>
              <a:t>,</a:t>
            </a:r>
            <a:r>
              <a:rPr lang="en-US" dirty="0" smtClean="0"/>
              <a:t> published 1847</a:t>
            </a:r>
            <a:endParaRPr lang="en-US" dirty="0"/>
          </a:p>
        </p:txBody>
      </p:sp>
    </p:spTree>
    <p:extLst>
      <p:ext uri="{BB962C8B-B14F-4D97-AF65-F5344CB8AC3E}">
        <p14:creationId xmlns:p14="http://schemas.microsoft.com/office/powerpoint/2010/main" val="3739261681"/>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01948"/>
            <a:ext cx="4955808" cy="63560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206" y="609600"/>
            <a:ext cx="4871872" cy="6248400"/>
          </a:xfrm>
          <a:prstGeom prst="rect">
            <a:avLst/>
          </a:prstGeom>
        </p:spPr>
      </p:pic>
    </p:spTree>
    <p:extLst>
      <p:ext uri="{BB962C8B-B14F-4D97-AF65-F5344CB8AC3E}">
        <p14:creationId xmlns:p14="http://schemas.microsoft.com/office/powerpoint/2010/main" val="116717119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3" y="1876139"/>
            <a:ext cx="2173365" cy="31954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192057"/>
            <a:ext cx="3200400" cy="2667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983" y="2097214"/>
            <a:ext cx="2057400" cy="2753284"/>
          </a:xfrm>
          <a:prstGeom prst="rect">
            <a:avLst/>
          </a:prstGeom>
        </p:spPr>
      </p:pic>
      <p:sp>
        <p:nvSpPr>
          <p:cNvPr id="5" name="TextBox 4"/>
          <p:cNvSpPr txBox="1"/>
          <p:nvPr/>
        </p:nvSpPr>
        <p:spPr>
          <a:xfrm>
            <a:off x="166254" y="5334000"/>
            <a:ext cx="8596746" cy="307777"/>
          </a:xfrm>
          <a:prstGeom prst="rect">
            <a:avLst/>
          </a:prstGeom>
          <a:noFill/>
        </p:spPr>
        <p:txBody>
          <a:bodyPr wrap="square" rtlCol="0">
            <a:spAutoFit/>
          </a:bodyPr>
          <a:lstStyle/>
          <a:p>
            <a:r>
              <a:rPr lang="en-US" sz="1400" dirty="0" smtClean="0"/>
              <a:t>Fanny Mendelssohn Hensel (1805-47)           Clara Wieck Schumann  (1819-96)                      Josephine Lang (1815-80)  </a:t>
            </a:r>
          </a:p>
        </p:txBody>
      </p:sp>
      <p:sp>
        <p:nvSpPr>
          <p:cNvPr id="7" name="TextBox 6"/>
          <p:cNvSpPr txBox="1"/>
          <p:nvPr/>
        </p:nvSpPr>
        <p:spPr>
          <a:xfrm>
            <a:off x="3314700" y="5791200"/>
            <a:ext cx="2667000" cy="830997"/>
          </a:xfrm>
          <a:prstGeom prst="rect">
            <a:avLst/>
          </a:prstGeom>
          <a:noFill/>
        </p:spPr>
        <p:txBody>
          <a:bodyPr wrap="square" rtlCol="0">
            <a:spAutoFit/>
          </a:bodyPr>
          <a:lstStyle/>
          <a:p>
            <a:pPr algn="ctr"/>
            <a:r>
              <a:rPr lang="en-US" sz="1600" dirty="0" smtClean="0"/>
              <a:t>“Un </a:t>
            </a:r>
            <a:r>
              <a:rPr lang="en-US" sz="1600" dirty="0" err="1" smtClean="0"/>
              <a:t>poco</a:t>
            </a:r>
            <a:r>
              <a:rPr lang="en-US" sz="1600" dirty="0" smtClean="0"/>
              <a:t> </a:t>
            </a:r>
            <a:r>
              <a:rPr lang="en-US" sz="1600" dirty="0" err="1" smtClean="0"/>
              <a:t>agitato</a:t>
            </a:r>
            <a:r>
              <a:rPr lang="en-US" sz="1600" dirty="0" smtClean="0"/>
              <a:t>”</a:t>
            </a:r>
          </a:p>
          <a:p>
            <a:pPr algn="ctr"/>
            <a:r>
              <a:rPr lang="en-US" sz="1600" dirty="0" smtClean="0"/>
              <a:t>from </a:t>
            </a:r>
            <a:r>
              <a:rPr lang="en-US" sz="1600" i="1" dirty="0" err="1" smtClean="0"/>
              <a:t>Pièces</a:t>
            </a:r>
            <a:r>
              <a:rPr lang="en-US" sz="1600" i="1" dirty="0" smtClean="0"/>
              <a:t> fugitives</a:t>
            </a:r>
          </a:p>
          <a:p>
            <a:pPr algn="ctr"/>
            <a:r>
              <a:rPr lang="en-US" sz="1600" dirty="0" smtClean="0"/>
              <a:t>(1841-45)</a:t>
            </a:r>
          </a:p>
        </p:txBody>
      </p:sp>
    </p:spTree>
    <p:extLst>
      <p:ext uri="{BB962C8B-B14F-4D97-AF65-F5344CB8AC3E}">
        <p14:creationId xmlns:p14="http://schemas.microsoft.com/office/powerpoint/2010/main" val="15852604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14622</TotalTime>
  <Words>4542</Words>
  <Application>Microsoft Office PowerPoint</Application>
  <PresentationFormat>On-screen Show (4:3)</PresentationFormat>
  <Paragraphs>657</Paragraphs>
  <Slides>89</Slides>
  <Notes>1</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Faculty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Hepokoski, James</dc:creator>
  <cp:lastModifiedBy>Hepokoski, James</cp:lastModifiedBy>
  <cp:revision>190</cp:revision>
  <dcterms:created xsi:type="dcterms:W3CDTF">2017-07-31T18:11:13Z</dcterms:created>
  <dcterms:modified xsi:type="dcterms:W3CDTF">2019-02-06T15:52:50Z</dcterms:modified>
</cp:coreProperties>
</file>