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8" r:id="rId2"/>
    <p:sldId id="259" r:id="rId3"/>
    <p:sldId id="269" r:id="rId4"/>
    <p:sldId id="278" r:id="rId5"/>
    <p:sldId id="279" r:id="rId6"/>
    <p:sldId id="281" r:id="rId7"/>
    <p:sldId id="282" r:id="rId8"/>
    <p:sldId id="270" r:id="rId9"/>
    <p:sldId id="271" r:id="rId10"/>
    <p:sldId id="272" r:id="rId11"/>
    <p:sldId id="349" r:id="rId12"/>
    <p:sldId id="348" r:id="rId13"/>
    <p:sldId id="339" r:id="rId14"/>
    <p:sldId id="340" r:id="rId15"/>
    <p:sldId id="260" r:id="rId16"/>
    <p:sldId id="283" r:id="rId17"/>
    <p:sldId id="285" r:id="rId18"/>
    <p:sldId id="350" r:id="rId19"/>
    <p:sldId id="327" r:id="rId20"/>
    <p:sldId id="328" r:id="rId21"/>
    <p:sldId id="335" r:id="rId22"/>
    <p:sldId id="341" r:id="rId23"/>
    <p:sldId id="342" r:id="rId24"/>
    <p:sldId id="343" r:id="rId25"/>
    <p:sldId id="345" r:id="rId26"/>
    <p:sldId id="344" r:id="rId27"/>
    <p:sldId id="330" r:id="rId28"/>
    <p:sldId id="326" r:id="rId29"/>
    <p:sldId id="261" r:id="rId30"/>
    <p:sldId id="351" r:id="rId31"/>
    <p:sldId id="303" r:id="rId32"/>
    <p:sldId id="287" r:id="rId33"/>
    <p:sldId id="286" r:id="rId34"/>
    <p:sldId id="288" r:id="rId35"/>
    <p:sldId id="320" r:id="rId36"/>
    <p:sldId id="321" r:id="rId37"/>
    <p:sldId id="322" r:id="rId38"/>
    <p:sldId id="323" r:id="rId39"/>
    <p:sldId id="324" r:id="rId40"/>
    <p:sldId id="325" r:id="rId41"/>
    <p:sldId id="289" r:id="rId42"/>
    <p:sldId id="262" r:id="rId43"/>
    <p:sldId id="352" r:id="rId44"/>
    <p:sldId id="304" r:id="rId45"/>
    <p:sldId id="305" r:id="rId46"/>
    <p:sldId id="306" r:id="rId47"/>
    <p:sldId id="307" r:id="rId48"/>
    <p:sldId id="308" r:id="rId49"/>
    <p:sldId id="309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310" r:id="rId58"/>
    <p:sldId id="311" r:id="rId59"/>
    <p:sldId id="312" r:id="rId60"/>
    <p:sldId id="264" r:id="rId61"/>
    <p:sldId id="346" r:id="rId62"/>
    <p:sldId id="300" r:id="rId63"/>
    <p:sldId id="347" r:id="rId64"/>
    <p:sldId id="265" r:id="rId65"/>
    <p:sldId id="301" r:id="rId66"/>
    <p:sldId id="30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7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570AF-AC7D-4171-9AAE-066E3D34106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ED5B7-D8B7-4BCC-8ED6-33491DA4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9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E21E-CD96-4D52-8F44-07015938F83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6A13-9116-4D62-BAEA-E0FB3703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3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E21E-CD96-4D52-8F44-07015938F83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6A13-9116-4D62-BAEA-E0FB3703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6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E21E-CD96-4D52-8F44-07015938F83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6A13-9116-4D62-BAEA-E0FB3703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E21E-CD96-4D52-8F44-07015938F83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6A13-9116-4D62-BAEA-E0FB3703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E21E-CD96-4D52-8F44-07015938F83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6A13-9116-4D62-BAEA-E0FB3703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E21E-CD96-4D52-8F44-07015938F83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6A13-9116-4D62-BAEA-E0FB3703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5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E21E-CD96-4D52-8F44-07015938F83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6A13-9116-4D62-BAEA-E0FB3703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E21E-CD96-4D52-8F44-07015938F83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6A13-9116-4D62-BAEA-E0FB3703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E21E-CD96-4D52-8F44-07015938F83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6A13-9116-4D62-BAEA-E0FB3703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E21E-CD96-4D52-8F44-07015938F83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6A13-9116-4D62-BAEA-E0FB3703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8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E21E-CD96-4D52-8F44-07015938F83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6A13-9116-4D62-BAEA-E0FB3703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E21E-CD96-4D52-8F44-07015938F83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6A13-9116-4D62-BAEA-E0FB3703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2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9296400" cy="70104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0"/>
            <a:ext cx="4114800" cy="5688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40878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Interiority and the Piano Miniature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1327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Romanticism and Interiority; Inwardness (</a:t>
            </a:r>
            <a:r>
              <a:rPr lang="en-US" i="1" dirty="0" err="1" smtClean="0"/>
              <a:t>Innigkeit</a:t>
            </a:r>
            <a:r>
              <a:rPr lang="en-US" dirty="0" smtClean="0"/>
              <a:t>; </a:t>
            </a:r>
            <a:r>
              <a:rPr lang="en-US" i="1" dirty="0" err="1" smtClean="0"/>
              <a:t>Innerlichkeit</a:t>
            </a:r>
            <a:r>
              <a:rPr lang="en-US" dirty="0" smtClean="0"/>
              <a:t>):</a:t>
            </a:r>
            <a:endParaRPr lang="en-US" dirty="0"/>
          </a:p>
          <a:p>
            <a:pPr algn="ctr"/>
            <a:r>
              <a:rPr lang="en-US" dirty="0" smtClean="0"/>
              <a:t>The Piano Miniature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8463" y="1905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Romanticism of introversion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Staged confessions of moods/secrets said to be lodged in the innermost soul of the composer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Private, inner richness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515663"/>
            <a:ext cx="278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Sources and Models?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6858" y="4127619"/>
            <a:ext cx="6558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u="sng" dirty="0" smtClean="0"/>
              <a:t>Lied</a:t>
            </a:r>
            <a:r>
              <a:rPr lang="en-US" dirty="0" smtClean="0"/>
              <a:t> as art song)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 Beethoven: </a:t>
            </a:r>
            <a:r>
              <a:rPr lang="en-US" i="1" dirty="0" smtClean="0"/>
              <a:t>Bagatelles</a:t>
            </a:r>
            <a:r>
              <a:rPr lang="en-US" dirty="0" smtClean="0"/>
              <a:t> (Eleven, op. 119 [1820-22]; </a:t>
            </a:r>
          </a:p>
          <a:p>
            <a:r>
              <a:rPr lang="en-US" dirty="0"/>
              <a:t> </a:t>
            </a:r>
            <a:r>
              <a:rPr lang="en-US" dirty="0" smtClean="0"/>
              <a:t>    Six, op. 126 [1824])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Schubert: </a:t>
            </a:r>
            <a:r>
              <a:rPr lang="en-US" i="1" dirty="0" smtClean="0"/>
              <a:t>Moments musicales</a:t>
            </a:r>
            <a:r>
              <a:rPr lang="en-US" dirty="0" smtClean="0"/>
              <a:t> (1825)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Schubert: </a:t>
            </a:r>
            <a:r>
              <a:rPr lang="en-US" i="1" dirty="0" smtClean="0"/>
              <a:t>Impromptus</a:t>
            </a:r>
            <a:r>
              <a:rPr lang="en-US" dirty="0" smtClean="0"/>
              <a:t> (1827-28)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Mendelssohn, </a:t>
            </a:r>
            <a:r>
              <a:rPr lang="en-US" i="1" dirty="0" smtClean="0"/>
              <a:t>Lieder </a:t>
            </a:r>
            <a:r>
              <a:rPr lang="en-US" i="1" dirty="0" err="1" smtClean="0"/>
              <a:t>ohne</a:t>
            </a:r>
            <a:r>
              <a:rPr lang="en-US" i="1" dirty="0" smtClean="0"/>
              <a:t> </a:t>
            </a:r>
            <a:r>
              <a:rPr lang="en-US" i="1" dirty="0" err="1" smtClean="0"/>
              <a:t>Worte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    (starting with op. 19 [publ. 1833])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4" y="4006651"/>
            <a:ext cx="1896489" cy="24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1327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Romanticism and Interiority; Inwardness (</a:t>
            </a:r>
            <a:r>
              <a:rPr lang="en-US" i="1" dirty="0" err="1" smtClean="0"/>
              <a:t>Innigkeit</a:t>
            </a:r>
            <a:r>
              <a:rPr lang="en-US" dirty="0" smtClean="0"/>
              <a:t>; </a:t>
            </a:r>
            <a:r>
              <a:rPr lang="en-US" i="1" dirty="0" err="1" smtClean="0"/>
              <a:t>Innerlichkeit</a:t>
            </a:r>
            <a:r>
              <a:rPr lang="en-US" dirty="0" smtClean="0"/>
              <a:t>):</a:t>
            </a:r>
            <a:endParaRPr lang="en-US" dirty="0"/>
          </a:p>
          <a:p>
            <a:pPr algn="ctr"/>
            <a:r>
              <a:rPr lang="en-US" dirty="0" smtClean="0"/>
              <a:t>The Piano Miniature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8463" y="1905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Romanticism of introversion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Staged confessions of moods/secrets said to be lodged in the innermost soul of the composer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Private, inner richness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515663"/>
            <a:ext cx="278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Sources and Models?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6858" y="4127619"/>
            <a:ext cx="6558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u="sng" dirty="0" smtClean="0"/>
              <a:t>Lied</a:t>
            </a:r>
            <a:r>
              <a:rPr lang="en-US" dirty="0" smtClean="0"/>
              <a:t> as art song)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 Beethoven: </a:t>
            </a:r>
            <a:r>
              <a:rPr lang="en-US" i="1" dirty="0" smtClean="0"/>
              <a:t>Bagatelles</a:t>
            </a:r>
            <a:r>
              <a:rPr lang="en-US" dirty="0" smtClean="0"/>
              <a:t> (Eleven, op. 119 [1820-22]; </a:t>
            </a:r>
          </a:p>
          <a:p>
            <a:r>
              <a:rPr lang="en-US" dirty="0"/>
              <a:t> </a:t>
            </a:r>
            <a:r>
              <a:rPr lang="en-US" dirty="0" smtClean="0"/>
              <a:t>    Six, op. 126 [1824])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Schubert: </a:t>
            </a:r>
            <a:r>
              <a:rPr lang="en-US" i="1" dirty="0" smtClean="0"/>
              <a:t>Moments musicales</a:t>
            </a:r>
            <a:r>
              <a:rPr lang="en-US" dirty="0" smtClean="0"/>
              <a:t> (1825)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Schubert: </a:t>
            </a:r>
            <a:r>
              <a:rPr lang="en-US" i="1" dirty="0" smtClean="0"/>
              <a:t>Impromptus</a:t>
            </a:r>
            <a:r>
              <a:rPr lang="en-US" dirty="0" smtClean="0"/>
              <a:t> (1827-28)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Mendelssohn, </a:t>
            </a:r>
            <a:r>
              <a:rPr lang="en-US" i="1" dirty="0" smtClean="0"/>
              <a:t>Lieder </a:t>
            </a:r>
            <a:r>
              <a:rPr lang="en-US" i="1" dirty="0" err="1" smtClean="0"/>
              <a:t>ohne</a:t>
            </a:r>
            <a:r>
              <a:rPr lang="en-US" i="1" dirty="0" smtClean="0"/>
              <a:t> </a:t>
            </a:r>
            <a:r>
              <a:rPr lang="en-US" i="1" dirty="0" err="1" smtClean="0"/>
              <a:t>Worte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    (starting with op. 19 [publ. 1833])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4" y="4006651"/>
            <a:ext cx="1896489" cy="2444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248400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Op. 19 no. 6 (“Venetian Gondola Song”)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1327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Romanticism and Interiority; Inwardness (</a:t>
            </a:r>
            <a:r>
              <a:rPr lang="en-US" i="1" dirty="0" err="1" smtClean="0"/>
              <a:t>Innigkeit</a:t>
            </a:r>
            <a:r>
              <a:rPr lang="en-US" dirty="0" smtClean="0"/>
              <a:t>; </a:t>
            </a:r>
            <a:r>
              <a:rPr lang="en-US" i="1" dirty="0" err="1" smtClean="0"/>
              <a:t>Innerlichkeit</a:t>
            </a:r>
            <a:r>
              <a:rPr lang="en-US" dirty="0" smtClean="0"/>
              <a:t>):</a:t>
            </a:r>
            <a:endParaRPr lang="en-US" dirty="0"/>
          </a:p>
          <a:p>
            <a:pPr algn="ctr"/>
            <a:r>
              <a:rPr lang="en-US" dirty="0" smtClean="0"/>
              <a:t>The Piano Miniature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8463" y="1905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Romanticism of introversion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Staged confessions of moods/secrets said to be lodged in the innermost soul of the composer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Private, inner richness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515663"/>
            <a:ext cx="278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Sources and Models?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6858" y="4127619"/>
            <a:ext cx="6558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u="sng" dirty="0" smtClean="0"/>
              <a:t>Lied</a:t>
            </a:r>
            <a:r>
              <a:rPr lang="en-US" dirty="0" smtClean="0"/>
              <a:t> as art song)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 Beethoven: </a:t>
            </a:r>
            <a:r>
              <a:rPr lang="en-US" i="1" dirty="0" smtClean="0"/>
              <a:t>Bagatelles</a:t>
            </a:r>
            <a:r>
              <a:rPr lang="en-US" dirty="0" smtClean="0"/>
              <a:t> (Eleven, op. 119 [1820-22]; </a:t>
            </a:r>
          </a:p>
          <a:p>
            <a:r>
              <a:rPr lang="en-US" dirty="0"/>
              <a:t> </a:t>
            </a:r>
            <a:r>
              <a:rPr lang="en-US" dirty="0" smtClean="0"/>
              <a:t>    Six, op. 126 [1824])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Schubert: </a:t>
            </a:r>
            <a:r>
              <a:rPr lang="en-US" i="1" dirty="0" smtClean="0"/>
              <a:t>Moments musicales</a:t>
            </a:r>
            <a:r>
              <a:rPr lang="en-US" dirty="0" smtClean="0"/>
              <a:t> (1825)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Schubert: </a:t>
            </a:r>
            <a:r>
              <a:rPr lang="en-US" i="1" dirty="0" smtClean="0"/>
              <a:t>Impromptus</a:t>
            </a:r>
            <a:r>
              <a:rPr lang="en-US" dirty="0" smtClean="0"/>
              <a:t> (1827-28)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Mendelssohn, </a:t>
            </a:r>
            <a:r>
              <a:rPr lang="en-US" i="1" dirty="0" smtClean="0"/>
              <a:t>Lieder </a:t>
            </a:r>
            <a:r>
              <a:rPr lang="en-US" i="1" dirty="0" err="1" smtClean="0"/>
              <a:t>ohne</a:t>
            </a:r>
            <a:r>
              <a:rPr lang="en-US" i="1" dirty="0" smtClean="0"/>
              <a:t> </a:t>
            </a:r>
            <a:r>
              <a:rPr lang="en-US" i="1" dirty="0" err="1" smtClean="0"/>
              <a:t>Worte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    (starting with op. 19 [publ. 1833])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4" y="4006651"/>
            <a:ext cx="1896489" cy="2444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2484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Op. 19 no. 6 (“Venetian Gondola Song”)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6231622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Musical “topic” = barcarole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gond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38622"/>
            <a:ext cx="1905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2159634"/>
            <a:ext cx="4347881" cy="2688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17" y="2155151"/>
            <a:ext cx="4724400" cy="2657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2317" y="5132294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Broadwood</a:t>
            </a:r>
            <a:r>
              <a:rPr lang="en-US" dirty="0" smtClean="0"/>
              <a:t>, c. 1820                                                 Graf, c. 1820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2159634"/>
            <a:ext cx="4347881" cy="2688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17" y="2155151"/>
            <a:ext cx="4724400" cy="2657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2317" y="5132294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Broadwood</a:t>
            </a:r>
            <a:r>
              <a:rPr lang="en-US" dirty="0" smtClean="0"/>
              <a:t>, c. 1820                                                 Graf, c. 1820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1867" y="838200"/>
            <a:ext cx="613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Helps to enable </a:t>
            </a:r>
            <a:r>
              <a:rPr lang="en-US" u="sng" dirty="0" smtClean="0"/>
              <a:t>a soloist-centered art music</a:t>
            </a:r>
            <a:r>
              <a:rPr lang="en-US" dirty="0" smtClean="0"/>
              <a:t>: </a:t>
            </a:r>
          </a:p>
          <a:p>
            <a:pPr algn="ctr"/>
            <a:r>
              <a:rPr lang="en-US" dirty="0" smtClean="0"/>
              <a:t>the staging of topically stylized Romantic subjectivity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the ever-growing marketplace of art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201" y="4284677"/>
            <a:ext cx="27432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Innigkeit</a:t>
            </a:r>
            <a:r>
              <a:rPr lang="en-US" sz="1400" dirty="0" smtClean="0"/>
              <a:t>, subjective </a:t>
            </a:r>
            <a:r>
              <a:rPr lang="en-US" sz="1400" dirty="0"/>
              <a:t>i</a:t>
            </a:r>
            <a:r>
              <a:rPr lang="en-US" sz="1400" dirty="0" smtClean="0"/>
              <a:t>nteriority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“Private” poetry of the soul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Nuanced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Tender, delicate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58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201" y="4284677"/>
            <a:ext cx="27432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Innigkeit</a:t>
            </a:r>
            <a:r>
              <a:rPr lang="en-US" sz="1400" dirty="0" smtClean="0"/>
              <a:t>, subjective </a:t>
            </a:r>
            <a:r>
              <a:rPr lang="en-US" sz="1400" dirty="0"/>
              <a:t>i</a:t>
            </a:r>
            <a:r>
              <a:rPr lang="en-US" sz="1400" dirty="0" smtClean="0"/>
              <a:t>nteriority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“Private” poetry of the soul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Nuanced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Tender, delicate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47601" y="4176956"/>
            <a:ext cx="30480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“Heroic” virtuosity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Individual as conqueror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Bravura conquest of seemingly insuperable technical difficulties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Romantic “resistance”: onward to blazing victories!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802308" y="2583876"/>
            <a:ext cx="1388692" cy="1683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583876"/>
            <a:ext cx="1659308" cy="1593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201" y="4284677"/>
            <a:ext cx="27432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Innigkeit</a:t>
            </a:r>
            <a:r>
              <a:rPr lang="en-US" sz="1400" dirty="0" smtClean="0"/>
              <a:t>, subjective </a:t>
            </a:r>
            <a:r>
              <a:rPr lang="en-US" sz="1400" dirty="0"/>
              <a:t>i</a:t>
            </a:r>
            <a:r>
              <a:rPr lang="en-US" sz="1400" dirty="0" smtClean="0"/>
              <a:t>nteriority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“Private” poetry of the soul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Nuanced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Tender, delicate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47601" y="4176956"/>
            <a:ext cx="30480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“Heroic” virtuosity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Individual as conqueror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Bravura conquest of seemingly insuperable technical difficulties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Romantic “resistance”: onward to blazing victories!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802308" y="2583876"/>
            <a:ext cx="1388692" cy="1683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583876"/>
            <a:ext cx="1659308" cy="1593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09800" y="1414325"/>
            <a:ext cx="44196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Public offerings of the “individual” master-performer (and composer)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“Magic”; hypnotic; the artist who can transport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Gifted with special, performative insight into art (poetic soul)—and the privileged world of high culture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838" y="1044993"/>
            <a:ext cx="215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RECEPTION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201" y="4284677"/>
            <a:ext cx="27432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Innigkeit</a:t>
            </a:r>
            <a:r>
              <a:rPr lang="en-US" sz="1400" dirty="0" smtClean="0"/>
              <a:t>, subjective </a:t>
            </a:r>
            <a:r>
              <a:rPr lang="en-US" sz="1400" dirty="0"/>
              <a:t>i</a:t>
            </a:r>
            <a:r>
              <a:rPr lang="en-US" sz="1400" dirty="0" smtClean="0"/>
              <a:t>nteriority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“Private” poetry of the soul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Nuanced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Tender, delicate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47601" y="4176956"/>
            <a:ext cx="30480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“Heroic” virtuosity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Individual as conqueror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Bravura conquest of seemingly insuperable technical difficulties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Romantic “resistance”: onward to blazing victories!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802308" y="2583876"/>
            <a:ext cx="1388692" cy="1683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583876"/>
            <a:ext cx="1659308" cy="1593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09800" y="1414325"/>
            <a:ext cx="44196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Public offerings of the “individual” master-performer (and composer)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“Magic”; hypnotic; the artist who can transport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Gifted with special, performative insight into art (poetic soul)—and the privileged world of high culture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838" y="1044993"/>
            <a:ext cx="215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RECEPTION IMAGE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762000"/>
            <a:ext cx="8077200" cy="5257800"/>
          </a:xfrm>
          <a:prstGeom prst="roundRect">
            <a:avLst/>
          </a:prstGeom>
          <a:solidFill>
            <a:srgbClr val="00B0F0">
              <a:alpha val="19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06542" y="6131861"/>
            <a:ext cx="646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Music for the privileged, elite circle of connoisseurs—those who truly grasp “Art” as a badge of cultural refinement and education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33613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The Virtual World of the Romantic Performer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95400"/>
            <a:ext cx="3581400" cy="393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730" y="5640614"/>
            <a:ext cx="852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Fryderyk Chopin (1810-1849)                                          Warsaw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46729"/>
            <a:ext cx="4874465" cy="316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1327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Romanticism and Interiority; Inwardness (</a:t>
            </a:r>
            <a:r>
              <a:rPr lang="en-US" i="1" dirty="0" err="1" smtClean="0"/>
              <a:t>Innigkeit</a:t>
            </a:r>
            <a:r>
              <a:rPr lang="en-US" dirty="0" smtClean="0"/>
              <a:t>; </a:t>
            </a:r>
            <a:r>
              <a:rPr lang="en-US" i="1" dirty="0" err="1" smtClean="0"/>
              <a:t>Innerlichkeit</a:t>
            </a:r>
            <a:r>
              <a:rPr lang="en-US" dirty="0" smtClean="0"/>
              <a:t>):</a:t>
            </a:r>
            <a:endParaRPr lang="en-US" dirty="0"/>
          </a:p>
          <a:p>
            <a:pPr algn="ctr"/>
            <a:r>
              <a:rPr lang="en-US" dirty="0" smtClean="0"/>
              <a:t>The Piano Miniature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5" y="0"/>
            <a:ext cx="874744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09800" y="4038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3522"/>
            <a:ext cx="8004860" cy="5343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7933" y="40588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Poland: the “November Uprising” of 1830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3522"/>
            <a:ext cx="8004860" cy="5343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7933" y="40588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Poland: the “November Uprising” of 1830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2196" y="6275294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Chopin, Etude in C Minor, op. 10, no. 12 (1831)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299" y="0"/>
            <a:ext cx="1080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2013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Paris c. 1830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4"/>
            <a:ext cx="1781175" cy="19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299" y="0"/>
            <a:ext cx="1080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2013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Paris c. 1830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4"/>
            <a:ext cx="1781175" cy="1923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8972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Evocations of Polish Culture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57788" y="68886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Mazurkas</a:t>
            </a:r>
          </a:p>
          <a:p>
            <a:endParaRPr lang="en-US" dirty="0"/>
          </a:p>
          <a:p>
            <a:r>
              <a:rPr lang="en-US" dirty="0" smtClean="0"/>
              <a:t>Polonaises</a:t>
            </a:r>
          </a:p>
        </p:txBody>
      </p:sp>
    </p:spTree>
    <p:extLst>
      <p:ext uri="{BB962C8B-B14F-4D97-AF65-F5344CB8AC3E}">
        <p14:creationId xmlns:p14="http://schemas.microsoft.com/office/powerpoint/2010/main" val="31653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299" y="0"/>
            <a:ext cx="1080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2013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Paris c. 1830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4"/>
            <a:ext cx="1781175" cy="1923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8972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Evocations of Polish Culture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57788" y="68886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Mazurkas</a:t>
            </a:r>
          </a:p>
          <a:p>
            <a:endParaRPr lang="en-US" dirty="0"/>
          </a:p>
          <a:p>
            <a:r>
              <a:rPr lang="en-US" dirty="0" smtClean="0"/>
              <a:t>Polonaises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5988" y="183186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Polonaise in A (“Heroic”), 1838</a:t>
            </a:r>
          </a:p>
        </p:txBody>
      </p:sp>
    </p:spTree>
    <p:extLst>
      <p:ext uri="{BB962C8B-B14F-4D97-AF65-F5344CB8AC3E}">
        <p14:creationId xmlns:p14="http://schemas.microsoft.com/office/powerpoint/2010/main" val="13526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299" y="0"/>
            <a:ext cx="1080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2013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Paris c. 1830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4"/>
            <a:ext cx="1781175" cy="1923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8972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Evocations of Polish Culture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57788" y="68886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Mazurkas</a:t>
            </a:r>
          </a:p>
          <a:p>
            <a:endParaRPr lang="en-US" dirty="0"/>
          </a:p>
          <a:p>
            <a:r>
              <a:rPr lang="en-US" dirty="0" smtClean="0"/>
              <a:t>Polonaises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5988" y="183186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Polonaise in A (“Heroic”), 1838</a:t>
            </a:r>
          </a:p>
          <a:p>
            <a:r>
              <a:rPr lang="en-US" dirty="0" smtClean="0"/>
              <a:t>Polonaise in A-Flat, 1842-43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17" y="381000"/>
            <a:ext cx="3982765" cy="4371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4565" y="4800600"/>
            <a:ext cx="296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Fryderyk Chopin (1810-1849)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4341" y="5562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have found my way into the best society.  I have my place among ambassadors, princes, ministers. . . .” (letter from Paris, 1833)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1006" y="293473"/>
            <a:ext cx="48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Chopin: A Favorite in Salons of the Wealthy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572500" cy="513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8775" y="6260854"/>
            <a:ext cx="6076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 the </a:t>
            </a:r>
            <a:r>
              <a:rPr lang="en-US" sz="1600" dirty="0" err="1" smtClean="0"/>
              <a:t>Radziwill</a:t>
            </a:r>
            <a:r>
              <a:rPr lang="en-US" sz="1600" dirty="0" smtClean="0"/>
              <a:t> Salon, Berlin (painting, </a:t>
            </a:r>
            <a:r>
              <a:rPr lang="en-US" sz="1600" dirty="0" err="1"/>
              <a:t>Henryk</a:t>
            </a:r>
            <a:r>
              <a:rPr lang="en-US" sz="1600" dirty="0"/>
              <a:t> </a:t>
            </a:r>
            <a:r>
              <a:rPr lang="en-US" sz="1600" dirty="0" err="1"/>
              <a:t>Siemiradzki</a:t>
            </a:r>
            <a:r>
              <a:rPr lang="en-US" sz="1600" dirty="0"/>
              <a:t>, </a:t>
            </a:r>
            <a:r>
              <a:rPr lang="en-US" sz="1600" dirty="0" smtClean="0"/>
              <a:t>1887)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52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0" y="1053584"/>
            <a:ext cx="3377995" cy="45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859" y="574571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Field (1782-1837)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79653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 sonatas, piano concertos, and </a:t>
            </a:r>
          </a:p>
          <a:p>
            <a:r>
              <a:rPr lang="en-US" dirty="0" smtClean="0"/>
              <a:t>short piano pieces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1327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Romanticism and Interiority; Inwardness (</a:t>
            </a:r>
            <a:r>
              <a:rPr lang="en-US" i="1" dirty="0" err="1" smtClean="0"/>
              <a:t>Innigkeit</a:t>
            </a:r>
            <a:r>
              <a:rPr lang="en-US" dirty="0" smtClean="0"/>
              <a:t>; </a:t>
            </a:r>
            <a:r>
              <a:rPr lang="en-US" i="1" dirty="0" err="1" smtClean="0"/>
              <a:t>Innerlichkeit</a:t>
            </a:r>
            <a:r>
              <a:rPr lang="en-US" dirty="0" smtClean="0"/>
              <a:t>):</a:t>
            </a:r>
            <a:endParaRPr lang="en-US" dirty="0"/>
          </a:p>
          <a:p>
            <a:pPr algn="ctr"/>
            <a:r>
              <a:rPr lang="en-US" dirty="0" smtClean="0"/>
              <a:t>The Piano Miniature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8463" y="1905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Romanticism of introversion</a:t>
            </a:r>
          </a:p>
        </p:txBody>
      </p:sp>
    </p:spTree>
    <p:extLst>
      <p:ext uri="{BB962C8B-B14F-4D97-AF65-F5344CB8AC3E}">
        <p14:creationId xmlns:p14="http://schemas.microsoft.com/office/powerpoint/2010/main" val="12154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0" y="1053584"/>
            <a:ext cx="3377995" cy="45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859" y="574571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Field (1782-1837)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796535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 sonatas, piano concertos, and </a:t>
            </a:r>
          </a:p>
          <a:p>
            <a:r>
              <a:rPr lang="en-US" dirty="0" smtClean="0"/>
              <a:t>short piano pieces, including: </a:t>
            </a:r>
          </a:p>
          <a:p>
            <a:endParaRPr lang="en-US" dirty="0"/>
          </a:p>
          <a:p>
            <a:r>
              <a:rPr lang="en-US" dirty="0" smtClean="0"/>
              <a:t>“Nocturnes” (from c. 1812 onward)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0" y="1053584"/>
            <a:ext cx="3377995" cy="45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859" y="574571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Field (1782-1837)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796535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 sonatas, piano concertos, and </a:t>
            </a:r>
          </a:p>
          <a:p>
            <a:r>
              <a:rPr lang="en-US" dirty="0" smtClean="0"/>
              <a:t>short piano pieces, including: </a:t>
            </a:r>
          </a:p>
          <a:p>
            <a:endParaRPr lang="en-US" dirty="0"/>
          </a:p>
          <a:p>
            <a:r>
              <a:rPr lang="en-US" dirty="0" smtClean="0"/>
              <a:t>“Nocturnes” (from c. 1812 onward)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432995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No. 3 in A-flat Major (1812)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0" y="1053584"/>
            <a:ext cx="3377995" cy="45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858" y="5745718"/>
            <a:ext cx="752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Field (1782-1837)                                 Fryderyk Chopin (1810-1849)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75996"/>
            <a:ext cx="4071645" cy="44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0" y="1053584"/>
            <a:ext cx="3377995" cy="45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859" y="574571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Field (1782-1837)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93" y="609600"/>
            <a:ext cx="2046065" cy="2876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4" y="533400"/>
            <a:ext cx="2363158" cy="2952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62400"/>
            <a:ext cx="1716741" cy="2454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61993" y="3537029"/>
            <a:ext cx="4677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Friedrich Wieck (1785-1873)                     Clara Wieck (1819-1896)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9870" y="644423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Robert Schumann (1810-1856)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905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7911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Fryderyk Chopin (1810-1849) (Delacroix Portrait)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818135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1326776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Nocturnes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egin with:</a:t>
            </a:r>
          </a:p>
          <a:p>
            <a:endParaRPr lang="en-US" dirty="0"/>
          </a:p>
          <a:p>
            <a:r>
              <a:rPr lang="en-US" dirty="0" smtClean="0"/>
              <a:t>Op. 9 (1830-31)</a:t>
            </a:r>
          </a:p>
          <a:p>
            <a:endParaRPr lang="en-US" dirty="0"/>
          </a:p>
          <a:p>
            <a:r>
              <a:rPr lang="en-US" dirty="0" smtClean="0"/>
              <a:t>1.  B-flat minor</a:t>
            </a:r>
          </a:p>
          <a:p>
            <a:r>
              <a:rPr lang="en-US" dirty="0" smtClean="0"/>
              <a:t>2.  E-flat major</a:t>
            </a:r>
          </a:p>
          <a:p>
            <a:r>
              <a:rPr lang="en-US" dirty="0" smtClean="0"/>
              <a:t>3.  B major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Op. 15 (1830-33)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F-sharp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G minor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7911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Fryderyk Chopin (1810-1849) (Delacroix Portrait)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818135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1326776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Nocturnes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egin with:</a:t>
            </a:r>
          </a:p>
          <a:p>
            <a:endParaRPr lang="en-US" dirty="0"/>
          </a:p>
          <a:p>
            <a:r>
              <a:rPr lang="en-US" dirty="0" smtClean="0"/>
              <a:t>Op. 9 (1830-31)</a:t>
            </a:r>
          </a:p>
          <a:p>
            <a:endParaRPr lang="en-US" dirty="0"/>
          </a:p>
          <a:p>
            <a:r>
              <a:rPr lang="en-US" dirty="0" smtClean="0"/>
              <a:t>1.  B-flat minor</a:t>
            </a:r>
          </a:p>
          <a:p>
            <a:r>
              <a:rPr lang="en-US" dirty="0" smtClean="0"/>
              <a:t>2.  E-flat major</a:t>
            </a:r>
          </a:p>
          <a:p>
            <a:r>
              <a:rPr lang="en-US" dirty="0" smtClean="0"/>
              <a:t>3.  B major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Op. 15 (1830-33)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F-sharp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G minor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930588" y="2438400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7911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Fryderyk Chopin (1810-1849) (Delacroix Portrait)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818135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1326776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Nocturnes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egin with:</a:t>
            </a:r>
          </a:p>
          <a:p>
            <a:endParaRPr lang="en-US" dirty="0"/>
          </a:p>
          <a:p>
            <a:r>
              <a:rPr lang="en-US" dirty="0" smtClean="0"/>
              <a:t>Op. 9 (1830-31)</a:t>
            </a:r>
          </a:p>
          <a:p>
            <a:endParaRPr lang="en-US" dirty="0"/>
          </a:p>
          <a:p>
            <a:r>
              <a:rPr lang="en-US" dirty="0" smtClean="0"/>
              <a:t>1.  B-flat minor</a:t>
            </a:r>
          </a:p>
          <a:p>
            <a:r>
              <a:rPr lang="en-US" dirty="0" smtClean="0"/>
              <a:t>2.  E-flat major</a:t>
            </a:r>
          </a:p>
          <a:p>
            <a:r>
              <a:rPr lang="en-US" dirty="0" smtClean="0"/>
              <a:t>3.  B major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Op. 15 (1830-33)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F-sharp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G minor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30588" y="2743200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7911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Fryderyk Chopin (1810-1849) (Delacroix Portrait)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818135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1326776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Nocturnes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egin with:</a:t>
            </a:r>
          </a:p>
          <a:p>
            <a:endParaRPr lang="en-US" dirty="0"/>
          </a:p>
          <a:p>
            <a:r>
              <a:rPr lang="en-US" dirty="0" smtClean="0"/>
              <a:t>Op. 9 (1830-31)</a:t>
            </a:r>
          </a:p>
          <a:p>
            <a:endParaRPr lang="en-US" dirty="0"/>
          </a:p>
          <a:p>
            <a:r>
              <a:rPr lang="en-US" dirty="0" smtClean="0"/>
              <a:t>1.  B-flat minor</a:t>
            </a:r>
          </a:p>
          <a:p>
            <a:r>
              <a:rPr lang="en-US" dirty="0" smtClean="0"/>
              <a:t>2.  E-flat major</a:t>
            </a:r>
          </a:p>
          <a:p>
            <a:r>
              <a:rPr lang="en-US" dirty="0" smtClean="0"/>
              <a:t>3.  B major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Op. 15 (1830-33)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F-sharp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G minor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84376" y="3007135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7911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Fryderyk Chopin (1810-1849) (Delacroix Portrait)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818135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1326776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Nocturnes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egin with:</a:t>
            </a:r>
          </a:p>
          <a:p>
            <a:endParaRPr lang="en-US" dirty="0"/>
          </a:p>
          <a:p>
            <a:r>
              <a:rPr lang="en-US" dirty="0" smtClean="0"/>
              <a:t>Op. 9 (1830-31)</a:t>
            </a:r>
          </a:p>
          <a:p>
            <a:endParaRPr lang="en-US" dirty="0"/>
          </a:p>
          <a:p>
            <a:r>
              <a:rPr lang="en-US" dirty="0" smtClean="0"/>
              <a:t>1.  B-flat minor</a:t>
            </a:r>
          </a:p>
          <a:p>
            <a:r>
              <a:rPr lang="en-US" dirty="0" smtClean="0"/>
              <a:t>2.  E-flat major</a:t>
            </a:r>
          </a:p>
          <a:p>
            <a:r>
              <a:rPr lang="en-US" dirty="0" smtClean="0"/>
              <a:t>3.  B major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Op. 15 (1830-33)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F-sharp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G minor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30588" y="4343400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7911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Fryderyk Chopin (1810-1849) (Delacroix Portrait)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818135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1326776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Nocturnes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egin with:</a:t>
            </a:r>
          </a:p>
          <a:p>
            <a:endParaRPr lang="en-US" dirty="0"/>
          </a:p>
          <a:p>
            <a:r>
              <a:rPr lang="en-US" dirty="0" smtClean="0"/>
              <a:t>Op. 9 (1830-31)</a:t>
            </a:r>
          </a:p>
          <a:p>
            <a:endParaRPr lang="en-US" dirty="0"/>
          </a:p>
          <a:p>
            <a:r>
              <a:rPr lang="en-US" dirty="0" smtClean="0"/>
              <a:t>1.  B-flat minor</a:t>
            </a:r>
          </a:p>
          <a:p>
            <a:r>
              <a:rPr lang="en-US" dirty="0" smtClean="0"/>
              <a:t>2.  E-flat major</a:t>
            </a:r>
          </a:p>
          <a:p>
            <a:r>
              <a:rPr lang="en-US" dirty="0" smtClean="0"/>
              <a:t>3.  B major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Op. 15 (1830-33)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F-sharp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G minor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30588" y="4648200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1327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Romanticism and Interiority; Inwardness (</a:t>
            </a:r>
            <a:r>
              <a:rPr lang="en-US" i="1" dirty="0" err="1" smtClean="0"/>
              <a:t>Innigkeit</a:t>
            </a:r>
            <a:r>
              <a:rPr lang="en-US" dirty="0" smtClean="0"/>
              <a:t>; </a:t>
            </a:r>
            <a:r>
              <a:rPr lang="en-US" i="1" dirty="0" err="1" smtClean="0"/>
              <a:t>Innerlichkeit</a:t>
            </a:r>
            <a:r>
              <a:rPr lang="en-US" dirty="0" smtClean="0"/>
              <a:t>):</a:t>
            </a:r>
            <a:endParaRPr lang="en-US" dirty="0"/>
          </a:p>
          <a:p>
            <a:pPr algn="ctr"/>
            <a:r>
              <a:rPr lang="en-US" dirty="0" smtClean="0"/>
              <a:t>The Piano Miniature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8463" y="1905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Romanticism of introversion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Staged confessions of moods/secrets said to be lodged in the innermost soul of the composer</a:t>
            </a:r>
          </a:p>
        </p:txBody>
      </p:sp>
    </p:spTree>
    <p:extLst>
      <p:ext uri="{BB962C8B-B14F-4D97-AF65-F5344CB8AC3E}">
        <p14:creationId xmlns:p14="http://schemas.microsoft.com/office/powerpoint/2010/main" val="2926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5400" y="1326776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Nocturnes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egin with:</a:t>
            </a:r>
          </a:p>
          <a:p>
            <a:endParaRPr lang="en-US" dirty="0"/>
          </a:p>
          <a:p>
            <a:r>
              <a:rPr lang="en-US" dirty="0" smtClean="0"/>
              <a:t>Op. 9 (1830-31)</a:t>
            </a:r>
          </a:p>
          <a:p>
            <a:endParaRPr lang="en-US" dirty="0"/>
          </a:p>
          <a:p>
            <a:r>
              <a:rPr lang="en-US" dirty="0" smtClean="0"/>
              <a:t>1.  B-flat minor</a:t>
            </a:r>
          </a:p>
          <a:p>
            <a:r>
              <a:rPr lang="en-US" dirty="0" smtClean="0"/>
              <a:t>2.  E-flat major</a:t>
            </a:r>
          </a:p>
          <a:p>
            <a:r>
              <a:rPr lang="en-US" dirty="0" smtClean="0"/>
              <a:t>3.  B major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Op. 15 (1830-33)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F-sharp major</a:t>
            </a:r>
          </a:p>
          <a:p>
            <a:pPr marL="342900" indent="-342900">
              <a:buAutoNum type="arabicPeriod"/>
            </a:pPr>
            <a:r>
              <a:rPr lang="en-US" dirty="0" smtClean="0"/>
              <a:t>G minor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30588" y="4953000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57911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Fryderyk Chopin (1810-1849) (Delacroix Portrait)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81813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7911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Fryderyk Chopin (1810-1849) (Delacroix Portrait)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818135" cy="510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382905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825" y="580016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Vincenzo Bellini (1810-1849):</a:t>
            </a:r>
          </a:p>
          <a:p>
            <a:pPr algn="ctr"/>
            <a:r>
              <a:rPr lang="en-US" dirty="0" smtClean="0"/>
              <a:t>“bel canto” opera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6" y="694763"/>
            <a:ext cx="382905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9151" y="596152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Vincenzo Bellini (1810-1849):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20574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“Bel canto” operas include: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 </a:t>
            </a:r>
            <a:r>
              <a:rPr lang="en-US" i="1" dirty="0" err="1" smtClean="0"/>
              <a:t>Capuleti</a:t>
            </a:r>
            <a:r>
              <a:rPr lang="en-US" i="1" dirty="0" smtClean="0"/>
              <a:t> e I </a:t>
            </a:r>
            <a:r>
              <a:rPr lang="en-US" i="1" dirty="0" err="1" smtClean="0"/>
              <a:t>Montecchi</a:t>
            </a:r>
            <a:r>
              <a:rPr lang="en-US" i="1" dirty="0" smtClean="0"/>
              <a:t> </a:t>
            </a:r>
            <a:r>
              <a:rPr lang="en-US" dirty="0" smtClean="0"/>
              <a:t>(1830)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Norma </a:t>
            </a:r>
            <a:r>
              <a:rPr lang="en-US" dirty="0" smtClean="0"/>
              <a:t>(1831)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La </a:t>
            </a:r>
            <a:r>
              <a:rPr lang="en-US" i="1" dirty="0" err="1" smtClean="0"/>
              <a:t>sonnambula</a:t>
            </a:r>
            <a:r>
              <a:rPr lang="en-US" dirty="0" smtClean="0"/>
              <a:t> (1831)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6" y="694763"/>
            <a:ext cx="382905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9151" y="596152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Vincenzo Bellini (1810-1849):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20574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“Bel canto” operas include: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 </a:t>
            </a:r>
            <a:r>
              <a:rPr lang="en-US" i="1" dirty="0" err="1" smtClean="0"/>
              <a:t>Capuleti</a:t>
            </a:r>
            <a:r>
              <a:rPr lang="en-US" i="1" dirty="0" smtClean="0"/>
              <a:t> e I </a:t>
            </a:r>
            <a:r>
              <a:rPr lang="en-US" i="1" dirty="0" err="1" smtClean="0"/>
              <a:t>Montecchi</a:t>
            </a:r>
            <a:r>
              <a:rPr lang="en-US" i="1" dirty="0" smtClean="0"/>
              <a:t> </a:t>
            </a:r>
            <a:r>
              <a:rPr lang="en-US" dirty="0" smtClean="0"/>
              <a:t>(1830)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Norma </a:t>
            </a:r>
            <a:r>
              <a:rPr lang="en-US" dirty="0" smtClean="0"/>
              <a:t>(1831)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La </a:t>
            </a:r>
            <a:r>
              <a:rPr lang="en-US" i="1" dirty="0" err="1" smtClean="0"/>
              <a:t>sonnambula</a:t>
            </a:r>
            <a:r>
              <a:rPr lang="en-US" dirty="0" smtClean="0"/>
              <a:t> (1831)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1294" y="4952999"/>
            <a:ext cx="439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ontinues to explore and codify an important </a:t>
            </a:r>
          </a:p>
          <a:p>
            <a:r>
              <a:rPr lang="en-US" dirty="0" smtClean="0"/>
              <a:t>song form: </a:t>
            </a:r>
            <a:r>
              <a:rPr lang="en-US" b="1" dirty="0" smtClean="0"/>
              <a:t>the Italianate </a:t>
            </a:r>
            <a:r>
              <a:rPr lang="en-US" b="1" u="sng" dirty="0" smtClean="0"/>
              <a:t>lyric binary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708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8946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Bellini: “</a:t>
            </a:r>
            <a:r>
              <a:rPr lang="en-US" dirty="0" err="1" smtClean="0"/>
              <a:t>Vaga</a:t>
            </a:r>
            <a:r>
              <a:rPr lang="en-US" dirty="0" smtClean="0"/>
              <a:t> </a:t>
            </a:r>
            <a:r>
              <a:rPr lang="en-US" dirty="0" err="1" smtClean="0"/>
              <a:t>luna</a:t>
            </a:r>
            <a:r>
              <a:rPr lang="en-US" dirty="0" smtClean="0"/>
              <a:t>”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793628" cy="37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8946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Bellini: “</a:t>
            </a:r>
            <a:r>
              <a:rPr lang="en-US" dirty="0" err="1" smtClean="0"/>
              <a:t>Vaga</a:t>
            </a:r>
            <a:r>
              <a:rPr lang="en-US" dirty="0" smtClean="0"/>
              <a:t> </a:t>
            </a:r>
            <a:r>
              <a:rPr lang="en-US" dirty="0" err="1" smtClean="0"/>
              <a:t>luna</a:t>
            </a:r>
            <a:r>
              <a:rPr lang="en-US" dirty="0" smtClean="0"/>
              <a:t>” 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4300" y="1828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eight-line stanzas (two </a:t>
            </a:r>
            <a:r>
              <a:rPr lang="en-US" i="1" dirty="0" err="1" smtClean="0"/>
              <a:t>ottave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793628" cy="37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8946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Bellini: “</a:t>
            </a:r>
            <a:r>
              <a:rPr lang="en-US" dirty="0" err="1" smtClean="0"/>
              <a:t>Vaga</a:t>
            </a:r>
            <a:r>
              <a:rPr lang="en-US" dirty="0" smtClean="0"/>
              <a:t> </a:t>
            </a:r>
            <a:r>
              <a:rPr lang="en-US" dirty="0" err="1" smtClean="0"/>
              <a:t>luna</a:t>
            </a:r>
            <a:r>
              <a:rPr lang="en-US" dirty="0" smtClean="0"/>
              <a:t>” 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4300" y="18288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eight-line stanzas (two </a:t>
            </a:r>
            <a:r>
              <a:rPr lang="en-US" i="1" dirty="0" err="1" smtClean="0"/>
              <a:t>ottave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Structure of each displays the most common format for an Italian song text </a:t>
            </a:r>
          </a:p>
          <a:p>
            <a:r>
              <a:rPr lang="en-US" dirty="0" smtClean="0"/>
              <a:t>     (or aria text) of this time: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793628" cy="37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8946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Bellini: “</a:t>
            </a:r>
            <a:r>
              <a:rPr lang="en-US" dirty="0" err="1" smtClean="0"/>
              <a:t>Vaga</a:t>
            </a:r>
            <a:r>
              <a:rPr lang="en-US" dirty="0" smtClean="0"/>
              <a:t> </a:t>
            </a:r>
            <a:r>
              <a:rPr lang="en-US" dirty="0" err="1" smtClean="0"/>
              <a:t>luna</a:t>
            </a:r>
            <a:r>
              <a:rPr lang="en-US" dirty="0" smtClean="0"/>
              <a:t>” 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4300" y="18288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eight-line stanzas (two </a:t>
            </a:r>
            <a:r>
              <a:rPr lang="en-US" i="1" dirty="0" err="1" smtClean="0"/>
              <a:t>ottave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Structure of each displays the most common format for an Italian song text </a:t>
            </a:r>
          </a:p>
          <a:p>
            <a:r>
              <a:rPr lang="en-US" dirty="0" smtClean="0"/>
              <a:t>     (or aria text) of this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Eight lines (</a:t>
            </a:r>
            <a:r>
              <a:rPr lang="en-US" i="1" dirty="0" smtClean="0"/>
              <a:t>ottava</a:t>
            </a:r>
            <a:r>
              <a:rPr lang="en-US" dirty="0" smtClean="0"/>
              <a:t>), each built from </a:t>
            </a:r>
          </a:p>
          <a:p>
            <a:r>
              <a:rPr lang="en-US" dirty="0"/>
              <a:t> </a:t>
            </a:r>
            <a:r>
              <a:rPr lang="en-US" dirty="0" smtClean="0"/>
              <a:t>     two quatrains (4+4), demarcated by</a:t>
            </a:r>
          </a:p>
          <a:p>
            <a:r>
              <a:rPr lang="en-US" dirty="0"/>
              <a:t> </a:t>
            </a:r>
            <a:r>
              <a:rPr lang="en-US" dirty="0" smtClean="0"/>
              <a:t>     rhyme-scheme and punctuation</a:t>
            </a:r>
          </a:p>
          <a:p>
            <a:r>
              <a:rPr lang="en-US" dirty="0"/>
              <a:t> </a:t>
            </a:r>
            <a:r>
              <a:rPr lang="en-US" dirty="0" smtClean="0"/>
              <a:t>     (separated as thoughts or sentences)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793628" cy="37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8946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Bellini: “</a:t>
            </a:r>
            <a:r>
              <a:rPr lang="en-US" dirty="0" err="1" smtClean="0"/>
              <a:t>Vaga</a:t>
            </a:r>
            <a:r>
              <a:rPr lang="en-US" dirty="0" smtClean="0"/>
              <a:t> </a:t>
            </a:r>
            <a:r>
              <a:rPr lang="en-US" dirty="0" err="1" smtClean="0"/>
              <a:t>luna</a:t>
            </a:r>
            <a:r>
              <a:rPr lang="en-US" dirty="0" smtClean="0"/>
              <a:t>” 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4300" y="1828800"/>
            <a:ext cx="449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eight-line stanzas (two </a:t>
            </a:r>
            <a:r>
              <a:rPr lang="en-US" i="1" dirty="0" err="1" smtClean="0"/>
              <a:t>ottave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Structure of each displays the most common format for an Italian song text </a:t>
            </a:r>
          </a:p>
          <a:p>
            <a:r>
              <a:rPr lang="en-US" dirty="0" smtClean="0"/>
              <a:t>     (or aria text) of this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Eight lines (</a:t>
            </a:r>
            <a:r>
              <a:rPr lang="en-US" i="1" dirty="0" smtClean="0"/>
              <a:t>ottava</a:t>
            </a:r>
            <a:r>
              <a:rPr lang="en-US" dirty="0" smtClean="0"/>
              <a:t>), each built from </a:t>
            </a:r>
          </a:p>
          <a:p>
            <a:r>
              <a:rPr lang="en-US" dirty="0"/>
              <a:t> </a:t>
            </a:r>
            <a:r>
              <a:rPr lang="en-US" dirty="0" smtClean="0"/>
              <a:t>     two quatrains (4+4), demarcated by</a:t>
            </a:r>
          </a:p>
          <a:p>
            <a:r>
              <a:rPr lang="en-US" dirty="0"/>
              <a:t> </a:t>
            </a:r>
            <a:r>
              <a:rPr lang="en-US" dirty="0" smtClean="0"/>
              <a:t>     rhyme-scheme and punctuation</a:t>
            </a:r>
          </a:p>
          <a:p>
            <a:r>
              <a:rPr lang="en-US" dirty="0"/>
              <a:t> </a:t>
            </a:r>
            <a:r>
              <a:rPr lang="en-US" dirty="0" smtClean="0"/>
              <a:t>     (separated as thoughts or sentences)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quatrain formatted as 2+2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793628" cy="37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8946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Bellini: “</a:t>
            </a:r>
            <a:r>
              <a:rPr lang="en-US" dirty="0" err="1" smtClean="0"/>
              <a:t>Vaga</a:t>
            </a:r>
            <a:r>
              <a:rPr lang="en-US" dirty="0" smtClean="0"/>
              <a:t> </a:t>
            </a:r>
            <a:r>
              <a:rPr lang="en-US" dirty="0" err="1" smtClean="0"/>
              <a:t>luna</a:t>
            </a:r>
            <a:r>
              <a:rPr lang="en-US" dirty="0" smtClean="0"/>
              <a:t>” 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4300" y="1828800"/>
            <a:ext cx="449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eight-line stanzas (two </a:t>
            </a:r>
            <a:r>
              <a:rPr lang="en-US" i="1" dirty="0" err="1" smtClean="0"/>
              <a:t>ottave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Structure of each displays the most common format for an Italian song text </a:t>
            </a:r>
          </a:p>
          <a:p>
            <a:r>
              <a:rPr lang="en-US" dirty="0" smtClean="0"/>
              <a:t>     (or aria text) of this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Eight lines (</a:t>
            </a:r>
            <a:r>
              <a:rPr lang="en-US" i="1" dirty="0" smtClean="0"/>
              <a:t>ottava</a:t>
            </a:r>
            <a:r>
              <a:rPr lang="en-US" dirty="0" smtClean="0"/>
              <a:t>), each built from </a:t>
            </a:r>
          </a:p>
          <a:p>
            <a:r>
              <a:rPr lang="en-US" dirty="0"/>
              <a:t> </a:t>
            </a:r>
            <a:r>
              <a:rPr lang="en-US" dirty="0" smtClean="0"/>
              <a:t>     two quatrains (4+4), demarcated by</a:t>
            </a:r>
          </a:p>
          <a:p>
            <a:r>
              <a:rPr lang="en-US" dirty="0"/>
              <a:t> </a:t>
            </a:r>
            <a:r>
              <a:rPr lang="en-US" dirty="0" smtClean="0"/>
              <a:t>     rhyme-scheme and punctuation</a:t>
            </a:r>
          </a:p>
          <a:p>
            <a:r>
              <a:rPr lang="en-US" dirty="0"/>
              <a:t> </a:t>
            </a:r>
            <a:r>
              <a:rPr lang="en-US" dirty="0" smtClean="0"/>
              <a:t>     (separated as thoughts or sentences)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quatrain formatted as 2+2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 each stanza, square-cut, schematic:  4+4  = (2+2) + (2+2)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793628" cy="37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1327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Romanticism and Interiority; Inwardness (</a:t>
            </a:r>
            <a:r>
              <a:rPr lang="en-US" i="1" dirty="0" err="1" smtClean="0"/>
              <a:t>Innigkeit</a:t>
            </a:r>
            <a:r>
              <a:rPr lang="en-US" dirty="0" smtClean="0"/>
              <a:t>; </a:t>
            </a:r>
            <a:r>
              <a:rPr lang="en-US" i="1" dirty="0" err="1" smtClean="0"/>
              <a:t>Innerlichkeit</a:t>
            </a:r>
            <a:r>
              <a:rPr lang="en-US" dirty="0" smtClean="0"/>
              <a:t>):</a:t>
            </a:r>
            <a:endParaRPr lang="en-US" dirty="0"/>
          </a:p>
          <a:p>
            <a:pPr algn="ctr"/>
            <a:r>
              <a:rPr lang="en-US" dirty="0" smtClean="0"/>
              <a:t>The Piano Miniature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8463" y="1905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Romanticism of introversion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Staged confessions of moods/secrets said to be lodged in the innermost soul of the composer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Private, inner richness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542" y="12192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Lyric Binary Format: Often Sets 8 Lines of Poetic Text (Two Quatrains)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204882"/>
            <a:ext cx="807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Intro            </a:t>
            </a:r>
            <a:r>
              <a:rPr lang="en-US" b="1" dirty="0" smtClean="0"/>
              <a:t> a                       </a:t>
            </a:r>
            <a:r>
              <a:rPr lang="en-US" b="1" dirty="0" err="1" smtClean="0"/>
              <a:t>a</a:t>
            </a:r>
            <a:r>
              <a:rPr lang="en-US" b="1" dirty="0" smtClean="0"/>
              <a:t>’                          b                         a’’      </a:t>
            </a:r>
            <a:r>
              <a:rPr lang="en-US" dirty="0" smtClean="0"/>
              <a:t>             (coda)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01435" y="2747682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6600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204882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600" y="2747682"/>
            <a:ext cx="22412" cy="14800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3441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38265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06889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366682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I:PAC (ESC)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67200" y="270734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33800" y="2397459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or V: PAC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675528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              2                3           4                        5             6                  7            8            line repetitions (7 &amp; 8)    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60041" y="2388666"/>
            <a:ext cx="578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I:HC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277681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3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542" y="12192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Lyric Binary Format: Often Sets 8 Lines of Poetic Text (Two Quatrains)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204882"/>
            <a:ext cx="807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Intro            </a:t>
            </a:r>
            <a:r>
              <a:rPr lang="en-US" b="1" dirty="0" smtClean="0"/>
              <a:t> a                       </a:t>
            </a:r>
            <a:r>
              <a:rPr lang="en-US" b="1" dirty="0" err="1" smtClean="0"/>
              <a:t>a</a:t>
            </a:r>
            <a:r>
              <a:rPr lang="en-US" b="1" dirty="0" smtClean="0"/>
              <a:t>’                          b                        </a:t>
            </a:r>
            <a:r>
              <a:rPr lang="en-US" b="1" dirty="0" smtClean="0">
                <a:solidFill>
                  <a:srgbClr val="C00000"/>
                </a:solidFill>
              </a:rPr>
              <a:t> a’’ </a:t>
            </a:r>
            <a:r>
              <a:rPr lang="en-US" b="1" dirty="0" smtClean="0"/>
              <a:t>     </a:t>
            </a:r>
            <a:r>
              <a:rPr lang="en-US" dirty="0" smtClean="0"/>
              <a:t>             (coda)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01435" y="2747682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6600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204882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600" y="2747682"/>
            <a:ext cx="22412" cy="14800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3441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38265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06889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366682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I:PAC (ESC)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67200" y="270734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33800" y="2397459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or V: PAC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675528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1               2                3           4                        5             6                 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7            8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           line repetitions (7 &amp; 8)     </a:t>
            </a:r>
            <a:endParaRPr lang="en-US" sz="14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2718814" y="2780177"/>
            <a:ext cx="315467" cy="2705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5000780" y="3438021"/>
            <a:ext cx="220446" cy="13379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348317" y="3455361"/>
            <a:ext cx="196857" cy="12797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8906" y="4361329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Usually a balanced phrase-pair</a:t>
            </a:r>
          </a:p>
          <a:p>
            <a:r>
              <a:rPr lang="en-US" sz="1400" dirty="0" smtClean="0"/>
              <a:t>(often a period) or some other self-contained phrase structure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84376" y="4290460"/>
            <a:ext cx="961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Sets up V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60041" y="2388666"/>
            <a:ext cx="578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I:HC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277681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36876" y="4291310"/>
            <a:ext cx="1149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Climactic</a:t>
            </a:r>
          </a:p>
          <a:p>
            <a:r>
              <a:rPr lang="en-US" sz="1400" dirty="0" smtClean="0"/>
              <a:t>utterance:</a:t>
            </a:r>
          </a:p>
          <a:p>
            <a:r>
              <a:rPr lang="en-US" sz="1400" dirty="0" smtClean="0"/>
              <a:t>“the point”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62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542" y="12192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Lyric Binary Format: Often Sets 8 Lines of Poetic Text (Two Quatrains)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204882"/>
            <a:ext cx="807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Intro            </a:t>
            </a:r>
            <a:r>
              <a:rPr lang="en-US" b="1" dirty="0" smtClean="0"/>
              <a:t> a                       </a:t>
            </a:r>
            <a:r>
              <a:rPr lang="en-US" b="1" dirty="0" err="1" smtClean="0"/>
              <a:t>a</a:t>
            </a:r>
            <a:r>
              <a:rPr lang="en-US" b="1" dirty="0" smtClean="0"/>
              <a:t>’                          b                        </a:t>
            </a:r>
            <a:r>
              <a:rPr lang="en-US" b="1" dirty="0" smtClean="0">
                <a:solidFill>
                  <a:srgbClr val="C00000"/>
                </a:solidFill>
              </a:rPr>
              <a:t> a’’</a:t>
            </a:r>
            <a:r>
              <a:rPr lang="en-US" b="1" dirty="0" smtClean="0"/>
              <a:t>      </a:t>
            </a:r>
            <a:r>
              <a:rPr lang="en-US" dirty="0" smtClean="0"/>
              <a:t>             (coda)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01435" y="2747682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6600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204882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600" y="2747682"/>
            <a:ext cx="22412" cy="14800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3441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38265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06889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366682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I:PAC (ESC)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67200" y="270734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33800" y="2397459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or V: PAC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675528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1               2                3           4                        5             6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7            8</a:t>
            </a:r>
            <a:r>
              <a:rPr lang="en-US" sz="1400" dirty="0" smtClean="0"/>
              <a:t>            line repetitions (7 &amp; 8)     </a:t>
            </a:r>
            <a:endParaRPr lang="en-US" sz="14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2718814" y="2780177"/>
            <a:ext cx="315467" cy="2705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5000780" y="3438021"/>
            <a:ext cx="220446" cy="13379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348317" y="3455361"/>
            <a:ext cx="196857" cy="12797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8906" y="4361329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Usually a balanced phrase-pair</a:t>
            </a:r>
          </a:p>
          <a:p>
            <a:r>
              <a:rPr lang="en-US" sz="1400" dirty="0" smtClean="0"/>
              <a:t>(often a period) or some other self-contained phrase structure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84376" y="4290460"/>
            <a:ext cx="961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Sets up V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60041" y="2388666"/>
            <a:ext cx="578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I:HC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277681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36876" y="4291310"/>
            <a:ext cx="1149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Climactic</a:t>
            </a:r>
          </a:p>
          <a:p>
            <a:r>
              <a:rPr lang="en-US" sz="1400" dirty="0" smtClean="0"/>
              <a:t>utterance:</a:t>
            </a:r>
          </a:p>
          <a:p>
            <a:r>
              <a:rPr lang="en-US" sz="1400" dirty="0" smtClean="0"/>
              <a:t>“the point”</a:t>
            </a:r>
            <a:endParaRPr lang="en-US" sz="1400" dirty="0"/>
          </a:p>
        </p:txBody>
      </p:sp>
      <p:sp>
        <p:nvSpPr>
          <p:cNvPr id="13" name="Arc 12"/>
          <p:cNvSpPr/>
          <p:nvPr/>
        </p:nvSpPr>
        <p:spPr>
          <a:xfrm>
            <a:off x="1524000" y="2658923"/>
            <a:ext cx="2514602" cy="737348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1098757">
            <a:off x="1499312" y="1870083"/>
            <a:ext cx="5410204" cy="166043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4484597" y="2862871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5851712" y="2862870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2029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Trajectories toward obligatory cadences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62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542" y="12192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Lyric Binary Format: Often Sets 8 Lines of Poetic Text (Two Quatrains)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204882"/>
            <a:ext cx="807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Intro            </a:t>
            </a:r>
            <a:r>
              <a:rPr lang="en-US" b="1" dirty="0" smtClean="0"/>
              <a:t> a                       </a:t>
            </a:r>
            <a:r>
              <a:rPr lang="en-US" b="1" dirty="0" err="1" smtClean="0"/>
              <a:t>a</a:t>
            </a:r>
            <a:r>
              <a:rPr lang="en-US" b="1" dirty="0" smtClean="0"/>
              <a:t>’                          b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a’’</a:t>
            </a:r>
            <a:r>
              <a:rPr lang="en-US" b="1" dirty="0" smtClean="0"/>
              <a:t>      </a:t>
            </a:r>
            <a:r>
              <a:rPr lang="en-US" dirty="0" smtClean="0"/>
              <a:t>             (coda)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01435" y="2747682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6600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204882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600" y="2747682"/>
            <a:ext cx="22412" cy="14800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3441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38265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06889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366682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I:PAC (ESC)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67200" y="270734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33800" y="2397459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or V: PAC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675528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1               2                3           4                        5             6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7            8</a:t>
            </a:r>
            <a:r>
              <a:rPr lang="en-US" sz="1400" dirty="0" smtClean="0"/>
              <a:t>            line repetitions (7 &amp; 8)     </a:t>
            </a:r>
            <a:endParaRPr lang="en-US" sz="14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2718814" y="2780177"/>
            <a:ext cx="315467" cy="2705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5000780" y="3438021"/>
            <a:ext cx="220446" cy="13379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348317" y="3455361"/>
            <a:ext cx="196857" cy="12797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8906" y="4361329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Usually a balanced phrase-pair</a:t>
            </a:r>
          </a:p>
          <a:p>
            <a:r>
              <a:rPr lang="en-US" sz="1400" dirty="0" smtClean="0"/>
              <a:t>(often a period) or some other self-contained phrase structure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84376" y="4290460"/>
            <a:ext cx="961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Sets up V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60041" y="2388666"/>
            <a:ext cx="578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I:HC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277681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36876" y="4291310"/>
            <a:ext cx="1149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Climactic</a:t>
            </a:r>
          </a:p>
          <a:p>
            <a:r>
              <a:rPr lang="en-US" sz="1400" dirty="0" smtClean="0"/>
              <a:t>utterance:</a:t>
            </a:r>
          </a:p>
          <a:p>
            <a:r>
              <a:rPr lang="en-US" sz="1400" dirty="0" smtClean="0"/>
              <a:t>“the point”</a:t>
            </a:r>
            <a:endParaRPr lang="en-US" sz="1400" dirty="0"/>
          </a:p>
        </p:txBody>
      </p:sp>
      <p:sp>
        <p:nvSpPr>
          <p:cNvPr id="13" name="Arc 12"/>
          <p:cNvSpPr/>
          <p:nvPr/>
        </p:nvSpPr>
        <p:spPr>
          <a:xfrm>
            <a:off x="1524000" y="2658923"/>
            <a:ext cx="2514602" cy="737348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1098757">
            <a:off x="1499312" y="1870083"/>
            <a:ext cx="5410204" cy="166043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Right Arrow 11"/>
          <p:cNvSpPr/>
          <p:nvPr/>
        </p:nvSpPr>
        <p:spPr>
          <a:xfrm rot="16200000">
            <a:off x="3657600" y="3194992"/>
            <a:ext cx="1219201" cy="5029202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6600" y="2029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Trajectories toward obligatory cadences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15285" y="5703331"/>
            <a:ext cx="204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Thus: an end-accented format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2118" y="4747210"/>
            <a:ext cx="1752600" cy="430887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Post-cadential dissipation </a:t>
            </a:r>
          </a:p>
          <a:p>
            <a:r>
              <a:rPr lang="en-US" sz="1100" dirty="0" smtClean="0"/>
              <a:t>of tension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228598" y="4814530"/>
            <a:ext cx="1295400" cy="430887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Preparation:</a:t>
            </a:r>
          </a:p>
          <a:p>
            <a:r>
              <a:rPr lang="en-US" sz="1100" dirty="0" smtClean="0"/>
              <a:t>“entrance-ramp”</a:t>
            </a:r>
            <a:endParaRPr lang="en-US" sz="1100" dirty="0"/>
          </a:p>
        </p:txBody>
      </p:sp>
      <p:sp>
        <p:nvSpPr>
          <p:cNvPr id="34" name="Arc 33"/>
          <p:cNvSpPr/>
          <p:nvPr/>
        </p:nvSpPr>
        <p:spPr>
          <a:xfrm>
            <a:off x="4484597" y="2862871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5851712" y="2862870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542" y="12192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Lyric Binary Format: Often Sets 8 Lines of Poetic Text (Two Quatrains)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204882"/>
            <a:ext cx="807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Intro            </a:t>
            </a:r>
            <a:r>
              <a:rPr lang="en-US" b="1" dirty="0" smtClean="0"/>
              <a:t> a                       </a:t>
            </a:r>
            <a:r>
              <a:rPr lang="en-US" b="1" dirty="0" err="1" smtClean="0"/>
              <a:t>a</a:t>
            </a:r>
            <a:r>
              <a:rPr lang="en-US" b="1" dirty="0" smtClean="0"/>
              <a:t>’                          b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a’’</a:t>
            </a:r>
            <a:r>
              <a:rPr lang="en-US" b="1" dirty="0" smtClean="0"/>
              <a:t>      </a:t>
            </a:r>
            <a:r>
              <a:rPr lang="en-US" dirty="0" smtClean="0"/>
              <a:t>             (coda)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01435" y="2747682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6600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204882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600" y="2747682"/>
            <a:ext cx="22412" cy="14800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3441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38265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06889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366682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I:PAC (ESC)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67200" y="270734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33800" y="2397459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or V: PAC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675528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1               2                3           4                        5             6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7            8</a:t>
            </a:r>
            <a:r>
              <a:rPr lang="en-US" sz="1400" dirty="0" smtClean="0"/>
              <a:t>            line repetitions (7 &amp; 8)     </a:t>
            </a:r>
            <a:endParaRPr lang="en-US" sz="14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2718814" y="2780177"/>
            <a:ext cx="315467" cy="2705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5000780" y="3438021"/>
            <a:ext cx="220446" cy="13379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348317" y="3455361"/>
            <a:ext cx="196857" cy="12797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8906" y="4361329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Usually a balanced phrase-pair</a:t>
            </a:r>
          </a:p>
          <a:p>
            <a:r>
              <a:rPr lang="en-US" sz="1400" dirty="0" smtClean="0"/>
              <a:t>(often a period) or some other self-contained phrase structure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84376" y="4290460"/>
            <a:ext cx="961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Sets up V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60041" y="2388666"/>
            <a:ext cx="578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I:HC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277681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36876" y="4291310"/>
            <a:ext cx="1149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Climactic</a:t>
            </a:r>
          </a:p>
          <a:p>
            <a:r>
              <a:rPr lang="en-US" sz="1400" dirty="0" smtClean="0"/>
              <a:t>utterance:</a:t>
            </a:r>
          </a:p>
          <a:p>
            <a:r>
              <a:rPr lang="en-US" sz="1400" dirty="0" smtClean="0"/>
              <a:t>“the point”</a:t>
            </a:r>
            <a:endParaRPr lang="en-US" sz="1400" dirty="0"/>
          </a:p>
        </p:txBody>
      </p:sp>
      <p:sp>
        <p:nvSpPr>
          <p:cNvPr id="13" name="Arc 12"/>
          <p:cNvSpPr/>
          <p:nvPr/>
        </p:nvSpPr>
        <p:spPr>
          <a:xfrm>
            <a:off x="1524000" y="2658923"/>
            <a:ext cx="2514602" cy="737348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1098757">
            <a:off x="1499312" y="1870083"/>
            <a:ext cx="5410204" cy="166043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76600" y="2029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Trajectories toward obligatory cadences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15285" y="5703331"/>
            <a:ext cx="204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Thus: an end-accented format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2118" y="4747210"/>
            <a:ext cx="1752600" cy="430887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Post-cadential dissipation </a:t>
            </a:r>
          </a:p>
          <a:p>
            <a:r>
              <a:rPr lang="en-US" sz="1100" dirty="0" smtClean="0"/>
              <a:t>of tension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228598" y="4814530"/>
            <a:ext cx="1295400" cy="430887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Preparation:</a:t>
            </a:r>
          </a:p>
          <a:p>
            <a:r>
              <a:rPr lang="en-US" sz="1100" dirty="0" smtClean="0"/>
              <a:t>“entrance-ramp”</a:t>
            </a:r>
            <a:endParaRPr lang="en-US" sz="1100" dirty="0"/>
          </a:p>
        </p:txBody>
      </p:sp>
      <p:sp>
        <p:nvSpPr>
          <p:cNvPr id="34" name="Arc 33"/>
          <p:cNvSpPr/>
          <p:nvPr/>
        </p:nvSpPr>
        <p:spPr>
          <a:xfrm>
            <a:off x="4484597" y="2862871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5851712" y="2862870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48995" y="512768"/>
            <a:ext cx="535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Bellini:  Song, “</a:t>
            </a:r>
            <a:r>
              <a:rPr lang="en-US" dirty="0" err="1" smtClean="0"/>
              <a:t>Vaga</a:t>
            </a:r>
            <a:r>
              <a:rPr lang="en-US" dirty="0" smtClean="0"/>
              <a:t> </a:t>
            </a:r>
            <a:r>
              <a:rPr lang="en-US" dirty="0" err="1" smtClean="0"/>
              <a:t>luna</a:t>
            </a:r>
            <a:r>
              <a:rPr lang="en-US" dirty="0" smtClean="0"/>
              <a:t>” [c. 1830?]: two stanzas  </a:t>
            </a:r>
            <a:endParaRPr lang="en-US" dirty="0"/>
          </a:p>
        </p:txBody>
      </p:sp>
      <p:sp>
        <p:nvSpPr>
          <p:cNvPr id="33" name="Curved Right Arrow 32"/>
          <p:cNvSpPr/>
          <p:nvPr/>
        </p:nvSpPr>
        <p:spPr>
          <a:xfrm rot="16200000">
            <a:off x="3657600" y="3194992"/>
            <a:ext cx="1219201" cy="5029202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542" y="12192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Lyric Binary Format: Often Sets 8 Lines of Poetic Text (Two Quatrains)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8" y="3204882"/>
            <a:ext cx="70104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/>
              <a:t>a                       </a:t>
            </a:r>
            <a:r>
              <a:rPr lang="en-US" b="1" dirty="0" err="1" smtClean="0"/>
              <a:t>a</a:t>
            </a:r>
            <a:r>
              <a:rPr lang="en-US" b="1" dirty="0" smtClean="0"/>
              <a:t>’                          b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a’’</a:t>
            </a:r>
            <a:r>
              <a:rPr lang="en-US" b="1" dirty="0" smtClean="0"/>
              <a:t>      </a:t>
            </a:r>
            <a:r>
              <a:rPr lang="en-US" dirty="0" smtClean="0"/>
              <a:t>             (coda)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01435" y="2747682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6600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204882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600" y="2747682"/>
            <a:ext cx="22412" cy="14800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3441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38265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06889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366682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I:PAC (ESC)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67200" y="270734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33800" y="2397459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or V: PAC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675528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1               2                3             4                      5             6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7            8</a:t>
            </a:r>
            <a:r>
              <a:rPr lang="en-US" sz="1400" dirty="0" smtClean="0"/>
              <a:t>            line repetitions (7 &amp; 8)     </a:t>
            </a:r>
            <a:endParaRPr lang="en-US" sz="14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2718814" y="2780177"/>
            <a:ext cx="315467" cy="2705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5000780" y="3438021"/>
            <a:ext cx="220446" cy="13379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348317" y="3455361"/>
            <a:ext cx="196857" cy="12797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8906" y="4361329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Usually a balanced phrase-pair</a:t>
            </a:r>
          </a:p>
          <a:p>
            <a:r>
              <a:rPr lang="en-US" sz="1400" dirty="0" smtClean="0"/>
              <a:t>(often a period) or some other self-contained phrase structure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84376" y="4290460"/>
            <a:ext cx="961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Sets up V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60041" y="2388666"/>
            <a:ext cx="578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I:HC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277681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36876" y="4291310"/>
            <a:ext cx="1149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Climactic</a:t>
            </a:r>
          </a:p>
          <a:p>
            <a:r>
              <a:rPr lang="en-US" sz="1400" dirty="0" smtClean="0"/>
              <a:t>utterance:</a:t>
            </a:r>
          </a:p>
          <a:p>
            <a:r>
              <a:rPr lang="en-US" sz="1400" dirty="0" smtClean="0"/>
              <a:t>“the point”</a:t>
            </a:r>
            <a:endParaRPr lang="en-US" sz="1400" dirty="0"/>
          </a:p>
        </p:txBody>
      </p:sp>
      <p:sp>
        <p:nvSpPr>
          <p:cNvPr id="13" name="Arc 12"/>
          <p:cNvSpPr/>
          <p:nvPr/>
        </p:nvSpPr>
        <p:spPr>
          <a:xfrm>
            <a:off x="1524000" y="2658923"/>
            <a:ext cx="2514602" cy="737348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1098757">
            <a:off x="1499312" y="1870083"/>
            <a:ext cx="5410204" cy="166043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76600" y="2029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Trajectories toward obligatory cadences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15285" y="5703331"/>
            <a:ext cx="204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Thus: an end-accented format</a:t>
            </a:r>
          </a:p>
        </p:txBody>
      </p:sp>
      <p:sp>
        <p:nvSpPr>
          <p:cNvPr id="34" name="Arc 33"/>
          <p:cNvSpPr/>
          <p:nvPr/>
        </p:nvSpPr>
        <p:spPr>
          <a:xfrm>
            <a:off x="4484597" y="2862871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5851712" y="2862870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2963" y="579115"/>
            <a:ext cx="60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Chopin: Nocturne in F-sharp Major, op. 15 no. 2 (1830-31)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2900082"/>
            <a:ext cx="102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</a:t>
            </a:r>
            <a:r>
              <a:rPr lang="en-US" sz="1400" dirty="0" smtClean="0"/>
              <a:t>   </a:t>
            </a:r>
            <a:r>
              <a:rPr lang="el-GR" sz="1400" dirty="0" smtClean="0"/>
              <a:t>α</a:t>
            </a:r>
            <a:r>
              <a:rPr lang="en-US" sz="1400" dirty="0" smtClean="0"/>
              <a:t>’     </a:t>
            </a:r>
            <a:r>
              <a:rPr lang="el-GR" sz="1400" dirty="0" smtClean="0"/>
              <a:t>β</a:t>
            </a:r>
            <a:endParaRPr lang="en-US" sz="14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53187" y="3155576"/>
            <a:ext cx="1107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(No intro)</a:t>
            </a:r>
            <a:endParaRPr lang="en-US" sz="1600" dirty="0"/>
          </a:p>
        </p:txBody>
      </p:sp>
      <p:sp>
        <p:nvSpPr>
          <p:cNvPr id="38" name="Curved Right Arrow 37"/>
          <p:cNvSpPr/>
          <p:nvPr/>
        </p:nvSpPr>
        <p:spPr>
          <a:xfrm rot="16200000">
            <a:off x="3657600" y="3194992"/>
            <a:ext cx="1219201" cy="5029202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542" y="12192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Lyric Binary Format: Often Sets 8 Lines of Poetic Text (Two Quatrains)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8" y="3204882"/>
            <a:ext cx="70104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/>
              <a:t>a                       </a:t>
            </a:r>
            <a:r>
              <a:rPr lang="en-US" b="1" dirty="0" err="1" smtClean="0"/>
              <a:t>a</a:t>
            </a:r>
            <a:r>
              <a:rPr lang="en-US" b="1" dirty="0" smtClean="0"/>
              <a:t>’                          b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a’’</a:t>
            </a:r>
            <a:r>
              <a:rPr lang="en-US" b="1" dirty="0" smtClean="0"/>
              <a:t>      </a:t>
            </a:r>
            <a:r>
              <a:rPr lang="en-US" dirty="0" smtClean="0"/>
              <a:t>             (coda)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01435" y="2747682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6600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204882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600" y="2747682"/>
            <a:ext cx="22412" cy="14800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3441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38265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06889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366682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I:PAC (ESC)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67200" y="270734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33800" y="2397459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or V: PAC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675528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1               2                3             4                      5             6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7            8</a:t>
            </a:r>
            <a:r>
              <a:rPr lang="en-US" sz="1400" dirty="0" smtClean="0"/>
              <a:t>            line repetitions (7 &amp; 8)     </a:t>
            </a:r>
            <a:endParaRPr lang="en-US" sz="14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2718814" y="2780177"/>
            <a:ext cx="315467" cy="2705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5000780" y="3438021"/>
            <a:ext cx="220446" cy="13379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348317" y="3455361"/>
            <a:ext cx="196857" cy="12797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8906" y="4361329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Usually a balanced phrase-pair</a:t>
            </a:r>
          </a:p>
          <a:p>
            <a:r>
              <a:rPr lang="en-US" sz="1400" dirty="0" smtClean="0"/>
              <a:t>(often a period) or some other self-contained phrase structure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84376" y="4290460"/>
            <a:ext cx="961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Sets up V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60041" y="2388666"/>
            <a:ext cx="578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I:HC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277681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36876" y="4291310"/>
            <a:ext cx="1149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Climactic</a:t>
            </a:r>
          </a:p>
          <a:p>
            <a:r>
              <a:rPr lang="en-US" sz="1400" dirty="0" smtClean="0"/>
              <a:t>utterance:</a:t>
            </a:r>
          </a:p>
          <a:p>
            <a:r>
              <a:rPr lang="en-US" sz="1400" dirty="0" smtClean="0"/>
              <a:t>“the point”</a:t>
            </a:r>
            <a:endParaRPr lang="en-US" sz="1400" dirty="0"/>
          </a:p>
        </p:txBody>
      </p:sp>
      <p:sp>
        <p:nvSpPr>
          <p:cNvPr id="13" name="Arc 12"/>
          <p:cNvSpPr/>
          <p:nvPr/>
        </p:nvSpPr>
        <p:spPr>
          <a:xfrm>
            <a:off x="1524000" y="2658923"/>
            <a:ext cx="2514602" cy="737348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1098757">
            <a:off x="1499312" y="1870083"/>
            <a:ext cx="5410204" cy="166043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76600" y="2029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Trajectories toward obligatory cadences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15285" y="5703331"/>
            <a:ext cx="204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Thus: an end-accented format</a:t>
            </a:r>
          </a:p>
        </p:txBody>
      </p:sp>
      <p:sp>
        <p:nvSpPr>
          <p:cNvPr id="34" name="Arc 33"/>
          <p:cNvSpPr/>
          <p:nvPr/>
        </p:nvSpPr>
        <p:spPr>
          <a:xfrm>
            <a:off x="4484597" y="2862871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5851712" y="2862870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2963" y="579115"/>
            <a:ext cx="60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Chopin: Nocturne in F-sharp Major, op. 15 no. 2 (1830-31)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2900082"/>
            <a:ext cx="102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</a:t>
            </a:r>
            <a:r>
              <a:rPr lang="en-US" sz="1400" dirty="0" smtClean="0"/>
              <a:t>   </a:t>
            </a:r>
            <a:r>
              <a:rPr lang="el-GR" sz="1400" dirty="0" smtClean="0"/>
              <a:t>α</a:t>
            </a:r>
            <a:r>
              <a:rPr lang="en-US" sz="1400" dirty="0" smtClean="0"/>
              <a:t>’     </a:t>
            </a:r>
            <a:r>
              <a:rPr lang="el-GR" sz="1400" dirty="0" smtClean="0"/>
              <a:t>β</a:t>
            </a:r>
            <a:endParaRPr lang="en-US" sz="1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120835" y="2885146"/>
            <a:ext cx="102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</a:t>
            </a:r>
            <a:r>
              <a:rPr lang="en-US" sz="1400" dirty="0" smtClean="0"/>
              <a:t>   </a:t>
            </a:r>
            <a:r>
              <a:rPr lang="el-GR" sz="1400" dirty="0" smtClean="0"/>
              <a:t>α</a:t>
            </a:r>
            <a:r>
              <a:rPr lang="en-US" sz="1400" dirty="0" smtClean="0"/>
              <a:t>’     </a:t>
            </a:r>
            <a:r>
              <a:rPr lang="el-GR" sz="1400" dirty="0" smtClean="0"/>
              <a:t>β</a:t>
            </a:r>
            <a:r>
              <a:rPr lang="en-US" sz="1400" dirty="0" smtClean="0"/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3187" y="3155576"/>
            <a:ext cx="1107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(No intro)</a:t>
            </a:r>
            <a:endParaRPr lang="en-US" sz="1600" dirty="0"/>
          </a:p>
        </p:txBody>
      </p:sp>
      <p:sp>
        <p:nvSpPr>
          <p:cNvPr id="39" name="Curved Right Arrow 38"/>
          <p:cNvSpPr/>
          <p:nvPr/>
        </p:nvSpPr>
        <p:spPr>
          <a:xfrm rot="16200000">
            <a:off x="3657600" y="3194992"/>
            <a:ext cx="1219201" cy="5029202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542" y="12192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Lyric Binary Format: Often Sets 8 Lines of Poetic Text (Two Quatrains)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8" y="3204882"/>
            <a:ext cx="70104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/>
              <a:t>a                       </a:t>
            </a:r>
            <a:r>
              <a:rPr lang="en-US" b="1" dirty="0" err="1" smtClean="0"/>
              <a:t>a</a:t>
            </a:r>
            <a:r>
              <a:rPr lang="en-US" b="1" dirty="0" smtClean="0"/>
              <a:t>’                          b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a’’</a:t>
            </a:r>
            <a:r>
              <a:rPr lang="en-US" b="1" dirty="0" smtClean="0"/>
              <a:t>      </a:t>
            </a:r>
            <a:r>
              <a:rPr lang="en-US" dirty="0" smtClean="0"/>
              <a:t>             (coda)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01435" y="2747682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6600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204882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600" y="2747682"/>
            <a:ext cx="22412" cy="14800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3441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38265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06889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366682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I:PAC (ESC)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67200" y="270734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33800" y="2397459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or V: PAC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675528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1               2                3             4                      5             6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7            8</a:t>
            </a:r>
            <a:r>
              <a:rPr lang="en-US" sz="1400" dirty="0" smtClean="0"/>
              <a:t>            line repetitions (7 &amp; 8)     </a:t>
            </a:r>
            <a:endParaRPr lang="en-US" sz="14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2718814" y="2780177"/>
            <a:ext cx="315467" cy="2705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5000780" y="3438021"/>
            <a:ext cx="220446" cy="13379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348317" y="3455361"/>
            <a:ext cx="196857" cy="12797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8906" y="4361329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Usually a balanced phrase-pair</a:t>
            </a:r>
          </a:p>
          <a:p>
            <a:r>
              <a:rPr lang="en-US" sz="1400" dirty="0" smtClean="0"/>
              <a:t>(often a period) or some other self-contained phrase structure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84376" y="4290460"/>
            <a:ext cx="961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Sets up V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60041" y="2388666"/>
            <a:ext cx="578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I:HC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277681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36876" y="4291310"/>
            <a:ext cx="1149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Climactic</a:t>
            </a:r>
          </a:p>
          <a:p>
            <a:r>
              <a:rPr lang="en-US" sz="1400" dirty="0" smtClean="0"/>
              <a:t>utterance:</a:t>
            </a:r>
          </a:p>
          <a:p>
            <a:r>
              <a:rPr lang="en-US" sz="1400" dirty="0" smtClean="0"/>
              <a:t>“the point”</a:t>
            </a:r>
            <a:endParaRPr lang="en-US" sz="1400" dirty="0"/>
          </a:p>
        </p:txBody>
      </p:sp>
      <p:sp>
        <p:nvSpPr>
          <p:cNvPr id="13" name="Arc 12"/>
          <p:cNvSpPr/>
          <p:nvPr/>
        </p:nvSpPr>
        <p:spPr>
          <a:xfrm>
            <a:off x="1524000" y="2658923"/>
            <a:ext cx="2514602" cy="737348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1098757">
            <a:off x="1499312" y="1870083"/>
            <a:ext cx="5410204" cy="166043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76600" y="2029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Trajectories toward obligatory cadences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15285" y="5703331"/>
            <a:ext cx="204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Thus: an end-accented format</a:t>
            </a:r>
          </a:p>
        </p:txBody>
      </p:sp>
      <p:sp>
        <p:nvSpPr>
          <p:cNvPr id="34" name="Arc 33"/>
          <p:cNvSpPr/>
          <p:nvPr/>
        </p:nvSpPr>
        <p:spPr>
          <a:xfrm>
            <a:off x="4484597" y="2862871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5851712" y="2862870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2963" y="579115"/>
            <a:ext cx="60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Chopin: Nocturne in F-sharp Major, op. 15 no. 2 (1830-31)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2900082"/>
            <a:ext cx="102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</a:t>
            </a:r>
            <a:r>
              <a:rPr lang="en-US" sz="1400" dirty="0" smtClean="0"/>
              <a:t>   </a:t>
            </a:r>
            <a:r>
              <a:rPr lang="el-GR" sz="1400" dirty="0" smtClean="0"/>
              <a:t>α</a:t>
            </a:r>
            <a:r>
              <a:rPr lang="en-US" sz="1400" dirty="0" smtClean="0"/>
              <a:t>’     </a:t>
            </a:r>
            <a:r>
              <a:rPr lang="el-GR" sz="1400" dirty="0" smtClean="0"/>
              <a:t>β</a:t>
            </a:r>
            <a:endParaRPr lang="en-US" sz="1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120835" y="2885146"/>
            <a:ext cx="102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</a:t>
            </a:r>
            <a:r>
              <a:rPr lang="en-US" sz="1400" dirty="0" smtClean="0"/>
              <a:t>   </a:t>
            </a:r>
            <a:r>
              <a:rPr lang="el-GR" sz="1400" dirty="0" smtClean="0"/>
              <a:t>α</a:t>
            </a:r>
            <a:r>
              <a:rPr lang="en-US" sz="1400" dirty="0" smtClean="0"/>
              <a:t>’     </a:t>
            </a:r>
            <a:r>
              <a:rPr lang="el-GR" sz="1400" dirty="0" smtClean="0"/>
              <a:t>β</a:t>
            </a:r>
            <a:r>
              <a:rPr lang="en-US" sz="1400" dirty="0" smtClean="0"/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3187" y="3155576"/>
            <a:ext cx="1107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(No intro)</a:t>
            </a:r>
            <a:endParaRPr lang="en-US" sz="1600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5558118" y="1600200"/>
            <a:ext cx="537882" cy="3657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16338" y="16602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Turbulent Interpolation!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Curved Right Arrow 38"/>
          <p:cNvSpPr/>
          <p:nvPr/>
        </p:nvSpPr>
        <p:spPr>
          <a:xfrm rot="16200000">
            <a:off x="3657600" y="3194992"/>
            <a:ext cx="1219201" cy="5029202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endCxn id="30" idx="3"/>
          </p:cNvCxnSpPr>
          <p:nvPr/>
        </p:nvCxnSpPr>
        <p:spPr>
          <a:xfrm flipV="1">
            <a:off x="143898" y="3324853"/>
            <a:ext cx="1216431" cy="5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542" y="12192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Lyric Binary Format: Often Sets 8 Lines of Poetic Text (Two Quatrains)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8" y="3204882"/>
            <a:ext cx="70104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/>
              <a:t>a                       </a:t>
            </a:r>
            <a:r>
              <a:rPr lang="en-US" b="1" dirty="0" err="1" smtClean="0"/>
              <a:t>a</a:t>
            </a:r>
            <a:r>
              <a:rPr lang="en-US" b="1" dirty="0" smtClean="0"/>
              <a:t>’                          b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a’’</a:t>
            </a:r>
            <a:r>
              <a:rPr lang="en-US" b="1" dirty="0" smtClean="0"/>
              <a:t>      </a:t>
            </a:r>
            <a:r>
              <a:rPr lang="en-US" dirty="0" smtClean="0"/>
              <a:t>             (coda)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01435" y="2747682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6600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204882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600" y="2747682"/>
            <a:ext cx="22412" cy="14800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3441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38265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06889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366682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I:PAC (ESC)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67200" y="270734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33800" y="2397459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or V: PAC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675528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1               2                3             4                      5             6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7            8</a:t>
            </a:r>
            <a:r>
              <a:rPr lang="en-US" sz="1400" dirty="0" smtClean="0"/>
              <a:t>            line repetitions (7 &amp; 8)     </a:t>
            </a:r>
            <a:endParaRPr lang="en-US" sz="14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2718814" y="2780177"/>
            <a:ext cx="315467" cy="2705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5000780" y="3438021"/>
            <a:ext cx="220446" cy="13379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348317" y="3455361"/>
            <a:ext cx="196857" cy="12797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8906" y="4361329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Usually a balanced phrase-pair</a:t>
            </a:r>
          </a:p>
          <a:p>
            <a:r>
              <a:rPr lang="en-US" sz="1400" dirty="0" smtClean="0"/>
              <a:t>(often a period) or some other self-contained phrase structure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84376" y="4290460"/>
            <a:ext cx="961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Sets up V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60041" y="2388666"/>
            <a:ext cx="578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I:HC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277681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36876" y="4291310"/>
            <a:ext cx="1149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Climactic</a:t>
            </a:r>
          </a:p>
          <a:p>
            <a:r>
              <a:rPr lang="en-US" sz="1400" dirty="0" smtClean="0"/>
              <a:t>utterance:</a:t>
            </a:r>
          </a:p>
          <a:p>
            <a:r>
              <a:rPr lang="en-US" sz="1400" dirty="0" smtClean="0"/>
              <a:t>“the point”</a:t>
            </a:r>
            <a:endParaRPr lang="en-US" sz="1400" dirty="0"/>
          </a:p>
        </p:txBody>
      </p:sp>
      <p:sp>
        <p:nvSpPr>
          <p:cNvPr id="13" name="Arc 12"/>
          <p:cNvSpPr/>
          <p:nvPr/>
        </p:nvSpPr>
        <p:spPr>
          <a:xfrm>
            <a:off x="1524000" y="2658923"/>
            <a:ext cx="2514602" cy="737348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1098757">
            <a:off x="1499312" y="1870083"/>
            <a:ext cx="5410204" cy="166043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76600" y="2029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Trajectories toward obligatory cadences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15285" y="5703331"/>
            <a:ext cx="204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Thus: an end-accented format</a:t>
            </a:r>
          </a:p>
        </p:txBody>
      </p:sp>
      <p:sp>
        <p:nvSpPr>
          <p:cNvPr id="34" name="Arc 33"/>
          <p:cNvSpPr/>
          <p:nvPr/>
        </p:nvSpPr>
        <p:spPr>
          <a:xfrm>
            <a:off x="4484597" y="2862871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5851712" y="2862870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2963" y="579115"/>
            <a:ext cx="60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Chopin: Nocturne in F-sharp Major, op. 15 no. 2 (1830-31)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2900082"/>
            <a:ext cx="102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</a:t>
            </a:r>
            <a:r>
              <a:rPr lang="en-US" sz="1400" dirty="0" smtClean="0"/>
              <a:t>   </a:t>
            </a:r>
            <a:r>
              <a:rPr lang="el-GR" sz="1400" dirty="0" smtClean="0"/>
              <a:t>α</a:t>
            </a:r>
            <a:r>
              <a:rPr lang="en-US" sz="1400" dirty="0" smtClean="0"/>
              <a:t>’     </a:t>
            </a:r>
            <a:r>
              <a:rPr lang="el-GR" sz="1400" dirty="0" smtClean="0"/>
              <a:t>β</a:t>
            </a:r>
            <a:endParaRPr lang="en-US" sz="1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120835" y="2885146"/>
            <a:ext cx="102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</a:t>
            </a:r>
            <a:r>
              <a:rPr lang="en-US" sz="1400" dirty="0" smtClean="0"/>
              <a:t>   </a:t>
            </a:r>
            <a:r>
              <a:rPr lang="el-GR" sz="1400" dirty="0" smtClean="0"/>
              <a:t>α</a:t>
            </a:r>
            <a:r>
              <a:rPr lang="en-US" sz="1400" dirty="0" smtClean="0"/>
              <a:t>’     </a:t>
            </a:r>
            <a:r>
              <a:rPr lang="el-GR" sz="1400" dirty="0" smtClean="0"/>
              <a:t>β</a:t>
            </a:r>
            <a:r>
              <a:rPr lang="en-US" sz="1400" dirty="0" smtClean="0"/>
              <a:t>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8521" y="2900081"/>
            <a:ext cx="102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C00000"/>
                </a:solidFill>
              </a:rPr>
              <a:t>α</a:t>
            </a:r>
            <a:r>
              <a:rPr lang="en-US" sz="1400" dirty="0" smtClean="0">
                <a:solidFill>
                  <a:srgbClr val="C00000"/>
                </a:solidFill>
              </a:rPr>
              <a:t>   </a:t>
            </a:r>
            <a:r>
              <a:rPr lang="el-GR" sz="1400" dirty="0" smtClean="0">
                <a:solidFill>
                  <a:srgbClr val="C00000"/>
                </a:solidFill>
              </a:rPr>
              <a:t>α</a:t>
            </a:r>
            <a:r>
              <a:rPr lang="en-US" sz="1400" dirty="0" smtClean="0">
                <a:solidFill>
                  <a:srgbClr val="C00000"/>
                </a:solidFill>
              </a:rPr>
              <a:t>’     </a:t>
            </a:r>
            <a:r>
              <a:rPr lang="el-GR" sz="1400" dirty="0" smtClean="0">
                <a:solidFill>
                  <a:srgbClr val="C00000"/>
                </a:solidFill>
              </a:rPr>
              <a:t>β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187" y="3155576"/>
            <a:ext cx="1107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(No intro)</a:t>
            </a:r>
            <a:endParaRPr lang="en-US" sz="1600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5558118" y="1600200"/>
            <a:ext cx="537882" cy="3657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16338" y="16602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Turbulent Interpolation!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Curved Right Arrow 38"/>
          <p:cNvSpPr/>
          <p:nvPr/>
        </p:nvSpPr>
        <p:spPr>
          <a:xfrm rot="16200000">
            <a:off x="3657600" y="3194992"/>
            <a:ext cx="1219201" cy="5029202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43898" y="3324853"/>
            <a:ext cx="1216431" cy="5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542" y="12192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Lyric Binary Format: Often Sets 8 Lines of Poetic Text (Two Quatrains)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8" y="3204882"/>
            <a:ext cx="70104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/>
              <a:t>a                       </a:t>
            </a:r>
            <a:r>
              <a:rPr lang="en-US" b="1" dirty="0" err="1" smtClean="0"/>
              <a:t>a</a:t>
            </a:r>
            <a:r>
              <a:rPr lang="en-US" b="1" dirty="0" smtClean="0"/>
              <a:t>’                          b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a’’</a:t>
            </a:r>
            <a:r>
              <a:rPr lang="en-US" b="1" dirty="0" smtClean="0"/>
              <a:t>      </a:t>
            </a:r>
            <a:r>
              <a:rPr lang="en-US" dirty="0" smtClean="0"/>
              <a:t>             (coda)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01435" y="2747682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6600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204882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600" y="2747682"/>
            <a:ext cx="22412" cy="14800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3441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38265" y="2900082"/>
            <a:ext cx="76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06889" y="3204882"/>
            <a:ext cx="0" cy="3693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366682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I:PAC (ESC)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67200" y="270734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33800" y="2397459"/>
            <a:ext cx="990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or V: PAC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675528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1               2                3             4                      5             6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7            8</a:t>
            </a:r>
            <a:r>
              <a:rPr lang="en-US" sz="1400" dirty="0" smtClean="0"/>
              <a:t>            line repetitions (7 &amp; 8)     </a:t>
            </a:r>
            <a:endParaRPr lang="en-US" sz="14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2718814" y="2780177"/>
            <a:ext cx="315467" cy="2705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5000780" y="3438021"/>
            <a:ext cx="220446" cy="13379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348317" y="3455361"/>
            <a:ext cx="196857" cy="12797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8906" y="4361329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Usually a balanced phrase-pair</a:t>
            </a:r>
          </a:p>
          <a:p>
            <a:r>
              <a:rPr lang="en-US" sz="1400" dirty="0" smtClean="0"/>
              <a:t>(often a period) or some other self-contained phrase structure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84376" y="4290460"/>
            <a:ext cx="961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Sets up V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60041" y="2388666"/>
            <a:ext cx="578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I:HC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277681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36876" y="4291310"/>
            <a:ext cx="1149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Climactic</a:t>
            </a:r>
          </a:p>
          <a:p>
            <a:r>
              <a:rPr lang="en-US" sz="1400" dirty="0" smtClean="0"/>
              <a:t>utterance:</a:t>
            </a:r>
          </a:p>
          <a:p>
            <a:r>
              <a:rPr lang="en-US" sz="1400" dirty="0" smtClean="0"/>
              <a:t>“the point”</a:t>
            </a:r>
            <a:endParaRPr lang="en-US" sz="1400" dirty="0"/>
          </a:p>
        </p:txBody>
      </p:sp>
      <p:sp>
        <p:nvSpPr>
          <p:cNvPr id="13" name="Arc 12"/>
          <p:cNvSpPr/>
          <p:nvPr/>
        </p:nvSpPr>
        <p:spPr>
          <a:xfrm>
            <a:off x="1524000" y="2658923"/>
            <a:ext cx="2514602" cy="737348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1098757">
            <a:off x="1499312" y="1870083"/>
            <a:ext cx="5410204" cy="166043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76600" y="2029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Trajectories toward obligatory cadences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15285" y="5703331"/>
            <a:ext cx="204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Thus: an end-accented format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2118" y="4747210"/>
            <a:ext cx="1752600" cy="430887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Post-cadential dissipation </a:t>
            </a:r>
          </a:p>
          <a:p>
            <a:r>
              <a:rPr lang="en-US" sz="1100" dirty="0" smtClean="0"/>
              <a:t>of tension</a:t>
            </a:r>
            <a:endParaRPr lang="en-US" sz="1100" dirty="0"/>
          </a:p>
        </p:txBody>
      </p:sp>
      <p:sp>
        <p:nvSpPr>
          <p:cNvPr id="34" name="Arc 33"/>
          <p:cNvSpPr/>
          <p:nvPr/>
        </p:nvSpPr>
        <p:spPr>
          <a:xfrm>
            <a:off x="4484597" y="2862871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5851712" y="2862870"/>
            <a:ext cx="1064556" cy="494411"/>
          </a:xfrm>
          <a:prstGeom prst="arc">
            <a:avLst>
              <a:gd name="adj1" fmla="val 10695732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2963" y="579115"/>
            <a:ext cx="60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Chopin: Nocturne in F-sharp Major, op. 15 no. 2 (1830-31)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2900082"/>
            <a:ext cx="102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</a:t>
            </a:r>
            <a:r>
              <a:rPr lang="en-US" sz="1400" dirty="0" smtClean="0"/>
              <a:t>   </a:t>
            </a:r>
            <a:r>
              <a:rPr lang="el-GR" sz="1400" dirty="0" smtClean="0"/>
              <a:t>α</a:t>
            </a:r>
            <a:r>
              <a:rPr lang="en-US" sz="1400" dirty="0" smtClean="0"/>
              <a:t>’     </a:t>
            </a:r>
            <a:r>
              <a:rPr lang="el-GR" sz="1400" dirty="0" smtClean="0"/>
              <a:t>β</a:t>
            </a:r>
            <a:endParaRPr lang="en-US" sz="1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120835" y="2885146"/>
            <a:ext cx="102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</a:t>
            </a:r>
            <a:r>
              <a:rPr lang="en-US" sz="1400" dirty="0" smtClean="0"/>
              <a:t>   </a:t>
            </a:r>
            <a:r>
              <a:rPr lang="el-GR" sz="1400" dirty="0" smtClean="0"/>
              <a:t>α</a:t>
            </a:r>
            <a:r>
              <a:rPr lang="en-US" sz="1400" dirty="0" smtClean="0"/>
              <a:t>’     </a:t>
            </a:r>
            <a:r>
              <a:rPr lang="el-GR" sz="1400" dirty="0" smtClean="0"/>
              <a:t>β</a:t>
            </a:r>
            <a:r>
              <a:rPr lang="en-US" sz="1400" dirty="0" smtClean="0"/>
              <a:t>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8521" y="2900081"/>
            <a:ext cx="102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C00000"/>
                </a:solidFill>
              </a:rPr>
              <a:t>α</a:t>
            </a:r>
            <a:r>
              <a:rPr lang="en-US" sz="1400" dirty="0" smtClean="0">
                <a:solidFill>
                  <a:srgbClr val="C00000"/>
                </a:solidFill>
              </a:rPr>
              <a:t>   </a:t>
            </a:r>
            <a:r>
              <a:rPr lang="el-GR" sz="1400" dirty="0" smtClean="0">
                <a:solidFill>
                  <a:srgbClr val="C00000"/>
                </a:solidFill>
              </a:rPr>
              <a:t>α</a:t>
            </a:r>
            <a:r>
              <a:rPr lang="en-US" sz="1400" dirty="0" smtClean="0">
                <a:solidFill>
                  <a:srgbClr val="C00000"/>
                </a:solidFill>
              </a:rPr>
              <a:t>’     </a:t>
            </a:r>
            <a:r>
              <a:rPr lang="el-GR" sz="1400" dirty="0" smtClean="0">
                <a:solidFill>
                  <a:srgbClr val="C00000"/>
                </a:solidFill>
              </a:rPr>
              <a:t>β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187" y="3155576"/>
            <a:ext cx="1107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(No intro)</a:t>
            </a:r>
            <a:endParaRPr lang="en-US" sz="1600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5558118" y="1600200"/>
            <a:ext cx="537882" cy="3657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16338" y="16602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Turbulent Interpolation!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Curved Right Arrow 38"/>
          <p:cNvSpPr/>
          <p:nvPr/>
        </p:nvSpPr>
        <p:spPr>
          <a:xfrm rot="16200000">
            <a:off x="3657600" y="3194992"/>
            <a:ext cx="1219201" cy="5029202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43898" y="3324853"/>
            <a:ext cx="1216431" cy="5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1327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Romanticism and Interiority; Inwardness (</a:t>
            </a:r>
            <a:r>
              <a:rPr lang="en-US" i="1" dirty="0" err="1" smtClean="0"/>
              <a:t>Innigkeit</a:t>
            </a:r>
            <a:r>
              <a:rPr lang="en-US" dirty="0" smtClean="0"/>
              <a:t>; </a:t>
            </a:r>
            <a:r>
              <a:rPr lang="en-US" i="1" dirty="0" err="1" smtClean="0"/>
              <a:t>Innerlichkeit</a:t>
            </a:r>
            <a:r>
              <a:rPr lang="en-US" dirty="0" smtClean="0"/>
              <a:t>):</a:t>
            </a:r>
            <a:endParaRPr lang="en-US" dirty="0"/>
          </a:p>
          <a:p>
            <a:pPr algn="ctr"/>
            <a:r>
              <a:rPr lang="en-US" dirty="0" smtClean="0"/>
              <a:t>The Piano Miniature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8463" y="1905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Romanticism of introversion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Staged confessions of moods/secrets said to be lodged in the innermost soul of the composer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Private, inner richness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515663"/>
            <a:ext cx="278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Sources and Models?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527510" cy="4638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472" y="5844988"/>
            <a:ext cx="303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Ignaz </a:t>
            </a:r>
            <a:r>
              <a:rPr lang="en-US" dirty="0" err="1" smtClean="0"/>
              <a:t>Moscheles</a:t>
            </a:r>
            <a:r>
              <a:rPr lang="en-US" dirty="0" smtClean="0"/>
              <a:t> (1794-1870)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8510" y="1524000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Piano virtuoso and composer</a:t>
            </a:r>
          </a:p>
          <a:p>
            <a:pPr algn="ctr"/>
            <a:r>
              <a:rPr lang="en-US" dirty="0" smtClean="0"/>
              <a:t>Many works, including: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18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527510" cy="4638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472" y="5844988"/>
            <a:ext cx="303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Ignaz </a:t>
            </a:r>
            <a:r>
              <a:rPr lang="en-US" dirty="0" err="1" smtClean="0"/>
              <a:t>Moscheles</a:t>
            </a:r>
            <a:r>
              <a:rPr lang="en-US" dirty="0" smtClean="0"/>
              <a:t> (1794-1870)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8510" y="15240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Piano virtuoso and composer</a:t>
            </a:r>
          </a:p>
          <a:p>
            <a:pPr algn="ctr"/>
            <a:r>
              <a:rPr lang="en-US" dirty="0" smtClean="0"/>
              <a:t>Many works, including: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                        Etudes</a:t>
            </a:r>
            <a:r>
              <a:rPr lang="en-US" dirty="0" smtClean="0"/>
              <a:t>, op. 70 (1825-26)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00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527510" cy="4638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472" y="5844988"/>
            <a:ext cx="303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Ignaz </a:t>
            </a:r>
            <a:r>
              <a:rPr lang="en-US" dirty="0" err="1" smtClean="0"/>
              <a:t>Moscheles</a:t>
            </a:r>
            <a:r>
              <a:rPr lang="en-US" dirty="0" smtClean="0"/>
              <a:t> (1794-1870)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8510" y="1524000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Piano virtuoso and composer</a:t>
            </a:r>
          </a:p>
          <a:p>
            <a:pPr algn="ctr"/>
            <a:r>
              <a:rPr lang="en-US" dirty="0" smtClean="0"/>
              <a:t>Many works, including: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                        Etudes</a:t>
            </a:r>
            <a:r>
              <a:rPr lang="en-US" dirty="0" smtClean="0"/>
              <a:t>, op. 70 (1825-26)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Op. 70, no. 12, Bb minor (figural repetitions)</a:t>
            </a:r>
          </a:p>
        </p:txBody>
      </p:sp>
    </p:spTree>
    <p:extLst>
      <p:ext uri="{BB962C8B-B14F-4D97-AF65-F5344CB8AC3E}">
        <p14:creationId xmlns:p14="http://schemas.microsoft.com/office/powerpoint/2010/main" val="21382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527510" cy="4638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472" y="5844988"/>
            <a:ext cx="303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Ignaz </a:t>
            </a:r>
            <a:r>
              <a:rPr lang="en-US" dirty="0" err="1" smtClean="0"/>
              <a:t>Moscheles</a:t>
            </a:r>
            <a:r>
              <a:rPr lang="en-US" dirty="0" smtClean="0"/>
              <a:t> (1794-1870)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8510" y="15240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Piano virtuoso and composer</a:t>
            </a:r>
          </a:p>
          <a:p>
            <a:pPr algn="ctr"/>
            <a:r>
              <a:rPr lang="en-US" dirty="0" smtClean="0"/>
              <a:t>Many works, including: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                        Etudes</a:t>
            </a:r>
            <a:r>
              <a:rPr lang="en-US" dirty="0" smtClean="0"/>
              <a:t>, op. 70 (1825-26)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Op. 70, no. 12, Bb minor (figural repetitions)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Op. 70, no. 13, D major (etude in thirds)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097" y="510207"/>
            <a:ext cx="689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anose="04020705040A02060702" pitchFamily="82" charset="0"/>
              </a:rPr>
              <a:t>The Fourteenth Annual </a:t>
            </a:r>
            <a:r>
              <a:rPr lang="en-US" sz="2000" dirty="0" err="1" smtClean="0">
                <a:latin typeface="Algerian" panose="04020705040A02060702" pitchFamily="82" charset="0"/>
              </a:rPr>
              <a:t>Moscheles</a:t>
            </a:r>
            <a:r>
              <a:rPr lang="en-US" sz="2000" dirty="0" smtClean="0">
                <a:latin typeface="Algerian" panose="04020705040A02060702" pitchFamily="82" charset="0"/>
              </a:rPr>
              <a:t>-Chopin Contest</a:t>
            </a:r>
            <a:endParaRPr lang="en-US" sz="20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Image result for finger poi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3" y="609600"/>
            <a:ext cx="899208" cy="45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6" y="1447800"/>
            <a:ext cx="2498072" cy="3284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11" y="1219200"/>
            <a:ext cx="2541384" cy="35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097" y="510207"/>
            <a:ext cx="689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anose="04020705040A02060702" pitchFamily="82" charset="0"/>
              </a:rPr>
              <a:t>The Fourteenth Annual </a:t>
            </a:r>
            <a:r>
              <a:rPr lang="en-US" sz="2000" dirty="0" err="1" smtClean="0">
                <a:latin typeface="Algerian" panose="04020705040A02060702" pitchFamily="82" charset="0"/>
              </a:rPr>
              <a:t>Moscheles</a:t>
            </a:r>
            <a:r>
              <a:rPr lang="en-US" sz="2000" dirty="0" smtClean="0">
                <a:latin typeface="Algerian" panose="04020705040A02060702" pitchFamily="82" charset="0"/>
              </a:rPr>
              <a:t>-Chopin Contest</a:t>
            </a:r>
            <a:endParaRPr lang="en-US" sz="20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Image result for finger poi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3" y="609600"/>
            <a:ext cx="899208" cy="45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094" y="4856769"/>
            <a:ext cx="8317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Moscheles</a:t>
            </a:r>
            <a:r>
              <a:rPr lang="en-US" dirty="0" smtClean="0"/>
              <a:t>: Op. 70, no. 12, Bb minor       	Chopin: Op. 25 No. 3, F major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6" y="1447800"/>
            <a:ext cx="2498072" cy="3284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11" y="1219200"/>
            <a:ext cx="2541384" cy="35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097" y="510207"/>
            <a:ext cx="689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anose="04020705040A02060702" pitchFamily="82" charset="0"/>
              </a:rPr>
              <a:t>The Fourteenth Annual </a:t>
            </a:r>
            <a:r>
              <a:rPr lang="en-US" sz="2000" dirty="0" err="1" smtClean="0">
                <a:latin typeface="Algerian" panose="04020705040A02060702" pitchFamily="82" charset="0"/>
              </a:rPr>
              <a:t>Moscheles</a:t>
            </a:r>
            <a:r>
              <a:rPr lang="en-US" sz="2000" dirty="0" smtClean="0">
                <a:latin typeface="Algerian" panose="04020705040A02060702" pitchFamily="82" charset="0"/>
              </a:rPr>
              <a:t>-Chopin Contest</a:t>
            </a:r>
            <a:endParaRPr lang="en-US" sz="20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Image result for finger poi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3" y="609600"/>
            <a:ext cx="899208" cy="45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094" y="4856769"/>
            <a:ext cx="8317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Moscheles</a:t>
            </a:r>
            <a:r>
              <a:rPr lang="en-US" dirty="0" smtClean="0"/>
              <a:t>: Op. 70, no. 12, Bb minor       	Chopin: Op. 25 No. 3, F major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Moscheles</a:t>
            </a:r>
            <a:r>
              <a:rPr lang="en-US" dirty="0" smtClean="0"/>
              <a:t>: Op. 70, no. 13, D major		Chopin: Op. 25 No. 6, G-sharp minor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6" y="1447800"/>
            <a:ext cx="2498072" cy="3284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11" y="1219200"/>
            <a:ext cx="2541384" cy="35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1327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Romanticism and Interiority; Inwardness (</a:t>
            </a:r>
            <a:r>
              <a:rPr lang="en-US" i="1" dirty="0" err="1" smtClean="0"/>
              <a:t>Innigkeit</a:t>
            </a:r>
            <a:r>
              <a:rPr lang="en-US" dirty="0" smtClean="0"/>
              <a:t>; </a:t>
            </a:r>
            <a:r>
              <a:rPr lang="en-US" i="1" dirty="0" err="1" smtClean="0"/>
              <a:t>Innerlichkeit</a:t>
            </a:r>
            <a:r>
              <a:rPr lang="en-US" dirty="0" smtClean="0"/>
              <a:t>):</a:t>
            </a:r>
            <a:endParaRPr lang="en-US" dirty="0"/>
          </a:p>
          <a:p>
            <a:pPr algn="ctr"/>
            <a:r>
              <a:rPr lang="en-US" dirty="0" smtClean="0"/>
              <a:t>The Piano Miniature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8463" y="1905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Romanticism of introversion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Staged confessions of moods/secrets said to be lodged in the innermost soul of the composer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Private, inner richness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515663"/>
            <a:ext cx="278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Sources and Models?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6858" y="4127619"/>
            <a:ext cx="655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i="1" dirty="0" smtClean="0"/>
              <a:t>Lied</a:t>
            </a:r>
            <a:r>
              <a:rPr lang="en-US" dirty="0" smtClean="0"/>
              <a:t> as art song)</a:t>
            </a:r>
          </a:p>
        </p:txBody>
      </p:sp>
    </p:spTree>
    <p:extLst>
      <p:ext uri="{BB962C8B-B14F-4D97-AF65-F5344CB8AC3E}">
        <p14:creationId xmlns:p14="http://schemas.microsoft.com/office/powerpoint/2010/main" val="2926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1327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Romanticism and Interiority; Inwardness (</a:t>
            </a:r>
            <a:r>
              <a:rPr lang="en-US" i="1" dirty="0" err="1" smtClean="0"/>
              <a:t>Innigkeit</a:t>
            </a:r>
            <a:r>
              <a:rPr lang="en-US" dirty="0" smtClean="0"/>
              <a:t>; </a:t>
            </a:r>
            <a:r>
              <a:rPr lang="en-US" i="1" dirty="0" err="1" smtClean="0"/>
              <a:t>Innerlichkeit</a:t>
            </a:r>
            <a:r>
              <a:rPr lang="en-US" dirty="0" smtClean="0"/>
              <a:t>):</a:t>
            </a:r>
            <a:endParaRPr lang="en-US" dirty="0"/>
          </a:p>
          <a:p>
            <a:pPr algn="ctr"/>
            <a:r>
              <a:rPr lang="en-US" dirty="0" smtClean="0"/>
              <a:t>The Piano Miniature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8463" y="1905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Romanticism of introversion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Staged confessions of moods/secrets said to be lodged in the innermost soul of the composer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Private, inner richness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515663"/>
            <a:ext cx="278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Sources and Models?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6858" y="4127619"/>
            <a:ext cx="6558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i="1" dirty="0" smtClean="0"/>
              <a:t>Lied</a:t>
            </a:r>
            <a:r>
              <a:rPr lang="en-US" dirty="0" smtClean="0"/>
              <a:t> as art song)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 Beethoven: </a:t>
            </a:r>
            <a:r>
              <a:rPr lang="en-US" i="1" dirty="0" smtClean="0"/>
              <a:t>Bagatelles</a:t>
            </a:r>
            <a:r>
              <a:rPr lang="en-US" dirty="0" smtClean="0"/>
              <a:t> (Eleven, op. 119 [1820-22]; </a:t>
            </a:r>
          </a:p>
          <a:p>
            <a:r>
              <a:rPr lang="en-US" dirty="0"/>
              <a:t> </a:t>
            </a:r>
            <a:r>
              <a:rPr lang="en-US" dirty="0" smtClean="0"/>
              <a:t>    Six, op. 126 [1824])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4" y="4115512"/>
            <a:ext cx="2090552" cy="25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1327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Romanticism and Interiority; Inwardness (</a:t>
            </a:r>
            <a:r>
              <a:rPr lang="en-US" i="1" dirty="0" err="1" smtClean="0"/>
              <a:t>Innigkeit</a:t>
            </a:r>
            <a:r>
              <a:rPr lang="en-US" dirty="0" smtClean="0"/>
              <a:t>; </a:t>
            </a:r>
            <a:r>
              <a:rPr lang="en-US" i="1" dirty="0" err="1" smtClean="0"/>
              <a:t>Innerlichkeit</a:t>
            </a:r>
            <a:r>
              <a:rPr lang="en-US" dirty="0" smtClean="0"/>
              <a:t>):</a:t>
            </a:r>
            <a:endParaRPr lang="en-US" dirty="0"/>
          </a:p>
          <a:p>
            <a:pPr algn="ctr"/>
            <a:r>
              <a:rPr lang="en-US" dirty="0" smtClean="0"/>
              <a:t>The Piano Miniature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8463" y="1905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Romanticism of introversion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Staged confessions of moods/secrets said to be lodged in the innermost soul of the composer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Private, inner richness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515663"/>
            <a:ext cx="278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Sources and Models?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6858" y="4127619"/>
            <a:ext cx="6558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i="1" dirty="0" smtClean="0"/>
              <a:t>Lied</a:t>
            </a:r>
            <a:r>
              <a:rPr lang="en-US" dirty="0" smtClean="0"/>
              <a:t> as art song)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 Beethoven: </a:t>
            </a:r>
            <a:r>
              <a:rPr lang="en-US" i="1" dirty="0" smtClean="0"/>
              <a:t>Bagatelles</a:t>
            </a:r>
            <a:r>
              <a:rPr lang="en-US" dirty="0" smtClean="0"/>
              <a:t> (Eleven, op. 119 [1820-22]; </a:t>
            </a:r>
          </a:p>
          <a:p>
            <a:r>
              <a:rPr lang="en-US" dirty="0"/>
              <a:t> </a:t>
            </a:r>
            <a:r>
              <a:rPr lang="en-US" dirty="0" smtClean="0"/>
              <a:t>    Six, op. 126 [1824])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Schubert: </a:t>
            </a:r>
            <a:r>
              <a:rPr lang="en-US" i="1" dirty="0" smtClean="0"/>
              <a:t>Moments musicales</a:t>
            </a:r>
            <a:r>
              <a:rPr lang="en-US" dirty="0" smtClean="0"/>
              <a:t> (1825)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Schubert: </a:t>
            </a:r>
            <a:r>
              <a:rPr lang="en-US" i="1" dirty="0" smtClean="0"/>
              <a:t>Impromptus</a:t>
            </a:r>
            <a:r>
              <a:rPr lang="en-US" dirty="0" smtClean="0"/>
              <a:t> (1827-28)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1938338" cy="26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3036</Words>
  <Application>Microsoft Office PowerPoint</Application>
  <PresentationFormat>On-screen Show (4:3)</PresentationFormat>
  <Paragraphs>560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88</cp:revision>
  <dcterms:created xsi:type="dcterms:W3CDTF">2016-01-13T14:07:27Z</dcterms:created>
  <dcterms:modified xsi:type="dcterms:W3CDTF">2019-02-04T15:43:48Z</dcterms:modified>
</cp:coreProperties>
</file>