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00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7" r:id="rId10"/>
    <p:sldId id="289" r:id="rId11"/>
    <p:sldId id="296" r:id="rId12"/>
    <p:sldId id="297" r:id="rId13"/>
    <p:sldId id="328" r:id="rId14"/>
    <p:sldId id="290" r:id="rId15"/>
    <p:sldId id="292" r:id="rId16"/>
    <p:sldId id="291" r:id="rId17"/>
    <p:sldId id="329" r:id="rId18"/>
    <p:sldId id="276" r:id="rId19"/>
    <p:sldId id="307" r:id="rId20"/>
    <p:sldId id="258" r:id="rId21"/>
    <p:sldId id="274" r:id="rId22"/>
    <p:sldId id="259" r:id="rId23"/>
    <p:sldId id="260" r:id="rId24"/>
    <p:sldId id="288" r:id="rId25"/>
    <p:sldId id="308" r:id="rId26"/>
    <p:sldId id="275" r:id="rId27"/>
    <p:sldId id="287" r:id="rId28"/>
    <p:sldId id="286" r:id="rId29"/>
    <p:sldId id="309" r:id="rId30"/>
    <p:sldId id="262" r:id="rId31"/>
    <p:sldId id="302" r:id="rId32"/>
    <p:sldId id="301" r:id="rId33"/>
    <p:sldId id="303" r:id="rId34"/>
    <p:sldId id="306" r:id="rId35"/>
    <p:sldId id="304" r:id="rId36"/>
    <p:sldId id="277" r:id="rId37"/>
    <p:sldId id="310" r:id="rId38"/>
    <p:sldId id="293" r:id="rId39"/>
    <p:sldId id="294" r:id="rId40"/>
    <p:sldId id="280" r:id="rId41"/>
    <p:sldId id="281" r:id="rId42"/>
    <p:sldId id="282" r:id="rId43"/>
    <p:sldId id="283" r:id="rId44"/>
    <p:sldId id="284" r:id="rId45"/>
    <p:sldId id="285" r:id="rId46"/>
    <p:sldId id="267" r:id="rId47"/>
    <p:sldId id="268" r:id="rId48"/>
    <p:sldId id="27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F1DCB-B8E2-4FB8-8D18-2F9AACC2C98D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86C11-286F-4379-A223-3BD09276C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4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86C11-286F-4379-A223-3BD09276C1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61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86C11-286F-4379-A223-3BD09276C1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6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86C11-286F-4379-A223-3BD09276C14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61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86C11-286F-4379-A223-3BD09276C14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6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59-0CD0-4AE2-B6A6-6F0EB30402D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E87C-B9ED-48A0-8B6F-E8B11691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5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59-0CD0-4AE2-B6A6-6F0EB30402D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E87C-B9ED-48A0-8B6F-E8B11691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2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59-0CD0-4AE2-B6A6-6F0EB30402D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E87C-B9ED-48A0-8B6F-E8B11691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9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59-0CD0-4AE2-B6A6-6F0EB30402D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E87C-B9ED-48A0-8B6F-E8B11691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59-0CD0-4AE2-B6A6-6F0EB30402D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E87C-B9ED-48A0-8B6F-E8B11691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59-0CD0-4AE2-B6A6-6F0EB30402D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E87C-B9ED-48A0-8B6F-E8B11691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5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59-0CD0-4AE2-B6A6-6F0EB30402D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E87C-B9ED-48A0-8B6F-E8B11691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59-0CD0-4AE2-B6A6-6F0EB30402D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E87C-B9ED-48A0-8B6F-E8B11691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2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59-0CD0-4AE2-B6A6-6F0EB30402D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E87C-B9ED-48A0-8B6F-E8B11691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7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59-0CD0-4AE2-B6A6-6F0EB30402D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E87C-B9ED-48A0-8B6F-E8B11691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E159-0CD0-4AE2-B6A6-6F0EB30402D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E87C-B9ED-48A0-8B6F-E8B11691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1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E159-0CD0-4AE2-B6A6-6F0EB30402D6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0E87C-B9ED-48A0-8B6F-E8B11691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2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789" y="0"/>
            <a:ext cx="92964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65539"/>
            <a:ext cx="4419600" cy="6076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241945"/>
            <a:ext cx="449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Schubert: Harmonic Style; Instrumental Music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4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509819"/>
            <a:ext cx="1727200" cy="745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41600" y="3512128"/>
            <a:ext cx="3454400" cy="7435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3512128"/>
            <a:ext cx="2133600" cy="7435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74089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1797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2667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1828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237155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1823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0" y="2757054"/>
            <a:ext cx="0" cy="7550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29" y="282451"/>
            <a:ext cx="1769341" cy="24746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09799" y="2401515"/>
            <a:ext cx="112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1810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41600" y="2767647"/>
            <a:ext cx="0" cy="685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153400" y="3536818"/>
            <a:ext cx="76200" cy="718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191500" y="3509819"/>
            <a:ext cx="45719" cy="7458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8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509819"/>
            <a:ext cx="1727200" cy="745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41600" y="3512128"/>
            <a:ext cx="3454400" cy="7435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3512128"/>
            <a:ext cx="2133600" cy="7435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74089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1797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2667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1828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237155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1823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0" y="2757054"/>
            <a:ext cx="0" cy="7550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29" y="282451"/>
            <a:ext cx="1769341" cy="24746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09799" y="2401515"/>
            <a:ext cx="112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1810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41600" y="2767647"/>
            <a:ext cx="0" cy="685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153400" y="3536818"/>
            <a:ext cx="76200" cy="718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191500" y="3509819"/>
            <a:ext cx="45719" cy="7458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94000" y="4419600"/>
            <a:ext cx="30734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Early Works: Mostly Lighter, Entertainment Genres</a:t>
            </a:r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Lieder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Viennese Dances, etc.</a:t>
            </a:r>
          </a:p>
          <a:p>
            <a:endParaRPr lang="en-US" sz="1100" dirty="0" smtClean="0"/>
          </a:p>
          <a:p>
            <a:r>
              <a:rPr lang="en-US" sz="1100" dirty="0" smtClean="0"/>
              <a:t>Only a few works published by 1821</a:t>
            </a:r>
          </a:p>
          <a:p>
            <a:r>
              <a:rPr lang="en-US" sz="1100" dirty="0" smtClean="0"/>
              <a:t>The vast bulk: unpublished in Schubert’s lifetime</a:t>
            </a:r>
          </a:p>
          <a:p>
            <a:endParaRPr lang="en-US" sz="1100" dirty="0"/>
          </a:p>
          <a:p>
            <a:r>
              <a:rPr lang="en-US" sz="1100" dirty="0" smtClean="0"/>
              <a:t>Several early, experiments with larger forms (piano sonatas, string quartets, symphonies): </a:t>
            </a:r>
          </a:p>
          <a:p>
            <a:r>
              <a:rPr lang="en-US" sz="1100" dirty="0" smtClean="0"/>
              <a:t>all unpublished in Schubert’s lifetime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111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509819"/>
            <a:ext cx="1727200" cy="745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41600" y="3512128"/>
            <a:ext cx="3454400" cy="7435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3512128"/>
            <a:ext cx="2133600" cy="7435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74089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1797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2667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1828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237155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1823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0" y="2757054"/>
            <a:ext cx="0" cy="7550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29" y="282451"/>
            <a:ext cx="1769341" cy="247460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057900" y="394855"/>
            <a:ext cx="76200" cy="62839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34100" y="4572000"/>
            <a:ext cx="2095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 turn to include the composition of larger-scale works: quartets, symphonies, piano sonatas.</a:t>
            </a:r>
          </a:p>
          <a:p>
            <a:endParaRPr lang="en-US" sz="1100" dirty="0"/>
          </a:p>
          <a:p>
            <a:r>
              <a:rPr lang="en-US" sz="1100" dirty="0" smtClean="0"/>
              <a:t>Often darker, unsettling in tone;</a:t>
            </a:r>
          </a:p>
          <a:p>
            <a:r>
              <a:rPr lang="en-US" sz="1100" dirty="0" smtClean="0"/>
              <a:t>Often fatalistic, or drifting off into imagined  (but lost) </a:t>
            </a:r>
          </a:p>
          <a:p>
            <a:r>
              <a:rPr lang="en-US" sz="1100" dirty="0" smtClean="0"/>
              <a:t>fantasy-dreamscapes.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799" y="2401515"/>
            <a:ext cx="112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1810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41600" y="2767647"/>
            <a:ext cx="0" cy="685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153400" y="3536818"/>
            <a:ext cx="76200" cy="718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191500" y="3509819"/>
            <a:ext cx="45719" cy="7458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134100" y="3175799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Illness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94000" y="4419600"/>
            <a:ext cx="30734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Early Works: Mostly Lighter, Entertainment Genres</a:t>
            </a:r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Lieder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Viennese Dances, etc.</a:t>
            </a:r>
          </a:p>
          <a:p>
            <a:endParaRPr lang="en-US" sz="1100" dirty="0" smtClean="0"/>
          </a:p>
          <a:p>
            <a:r>
              <a:rPr lang="en-US" sz="1100" dirty="0" smtClean="0"/>
              <a:t>Only a few works published by 1821</a:t>
            </a:r>
          </a:p>
          <a:p>
            <a:r>
              <a:rPr lang="en-US" sz="1100" dirty="0" smtClean="0"/>
              <a:t>The vast bulk: unpublished in Schubert’s lifetime</a:t>
            </a:r>
          </a:p>
          <a:p>
            <a:endParaRPr lang="en-US" sz="1100" dirty="0"/>
          </a:p>
          <a:p>
            <a:r>
              <a:rPr lang="en-US" sz="1100" dirty="0" smtClean="0"/>
              <a:t>Several early, experiments with larger forms (piano sonatas, string quartets, symphonies): </a:t>
            </a:r>
          </a:p>
          <a:p>
            <a:r>
              <a:rPr lang="en-US" sz="1100" dirty="0" smtClean="0"/>
              <a:t>all unpublished in Schubert’s lifetime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111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509819"/>
            <a:ext cx="1727200" cy="745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41600" y="3512128"/>
            <a:ext cx="3454400" cy="7435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3512128"/>
            <a:ext cx="2133600" cy="7435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74089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1797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2667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1828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237155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1823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0" y="2757054"/>
            <a:ext cx="0" cy="7550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29" y="282451"/>
            <a:ext cx="1769341" cy="247460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057900" y="394855"/>
            <a:ext cx="76200" cy="62839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34100" y="4572000"/>
            <a:ext cx="2095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 turn to include the composition of larger-scale works: quartets, symphonies, piano sonatas.</a:t>
            </a:r>
          </a:p>
          <a:p>
            <a:endParaRPr lang="en-US" sz="1100" dirty="0"/>
          </a:p>
          <a:p>
            <a:r>
              <a:rPr lang="en-US" sz="1100" dirty="0" smtClean="0"/>
              <a:t>Often darker, unsettling in tone;</a:t>
            </a:r>
          </a:p>
          <a:p>
            <a:r>
              <a:rPr lang="en-US" sz="1100" dirty="0" smtClean="0"/>
              <a:t>Often fatalistic, or drifting off into imagined  (but lost) </a:t>
            </a:r>
          </a:p>
          <a:p>
            <a:r>
              <a:rPr lang="en-US" sz="1100" dirty="0" smtClean="0"/>
              <a:t>fantasy-dreamscapes.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799" y="2401515"/>
            <a:ext cx="112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1810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41600" y="2767647"/>
            <a:ext cx="0" cy="685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153400" y="3536818"/>
            <a:ext cx="76200" cy="718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191500" y="3509819"/>
            <a:ext cx="45719" cy="7458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134100" y="3175799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Illness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94000" y="4419600"/>
            <a:ext cx="30734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Early Works: Mostly Lighter, Entertainment Genres</a:t>
            </a:r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Lieder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Viennese Dances, etc.</a:t>
            </a:r>
          </a:p>
          <a:p>
            <a:endParaRPr lang="en-US" sz="1100" dirty="0" smtClean="0"/>
          </a:p>
          <a:p>
            <a:r>
              <a:rPr lang="en-US" sz="1100" dirty="0" smtClean="0"/>
              <a:t>Only a few works published by 1821</a:t>
            </a:r>
          </a:p>
          <a:p>
            <a:r>
              <a:rPr lang="en-US" sz="1100" dirty="0" smtClean="0"/>
              <a:t>The vast bulk: unpublished in Schubert’s lifetime</a:t>
            </a:r>
          </a:p>
          <a:p>
            <a:endParaRPr lang="en-US" sz="1100" dirty="0"/>
          </a:p>
          <a:p>
            <a:r>
              <a:rPr lang="en-US" sz="1100" dirty="0" smtClean="0"/>
              <a:t>Several early, experiments with larger forms (piano sonatas, string quartets, symphonies): </a:t>
            </a:r>
          </a:p>
          <a:p>
            <a:r>
              <a:rPr lang="en-US" sz="1100" dirty="0" smtClean="0"/>
              <a:t>all unpublished in Schubert’s lifetime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545581" y="2240754"/>
            <a:ext cx="1912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“Der Doppelgänger” (1828)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7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509819"/>
            <a:ext cx="1727200" cy="745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41600" y="3512128"/>
            <a:ext cx="3454400" cy="7435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3512128"/>
            <a:ext cx="2133600" cy="7435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74089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1797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2667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1828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237155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1823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0" y="2757054"/>
            <a:ext cx="0" cy="7550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29" y="282451"/>
            <a:ext cx="1769341" cy="247460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057900" y="394855"/>
            <a:ext cx="76200" cy="62839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09799" y="2401515"/>
            <a:ext cx="112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1810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41600" y="2767647"/>
            <a:ext cx="0" cy="685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153400" y="3536818"/>
            <a:ext cx="76200" cy="718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191500" y="3509819"/>
            <a:ext cx="45719" cy="7458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134100" y="3175799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Illness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134100" y="4572000"/>
            <a:ext cx="2095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 turn to include the composition of larger-scale works: quartets, symphonies, piano sonatas.</a:t>
            </a:r>
          </a:p>
          <a:p>
            <a:endParaRPr lang="en-US" sz="1100" dirty="0"/>
          </a:p>
          <a:p>
            <a:r>
              <a:rPr lang="en-US" sz="1100" dirty="0" smtClean="0"/>
              <a:t>Often darker, unsettling in tone;</a:t>
            </a:r>
          </a:p>
          <a:p>
            <a:r>
              <a:rPr lang="en-US" sz="1100" dirty="0" smtClean="0"/>
              <a:t>Often fatalistic, or drifting off into imagined  (but lost) </a:t>
            </a:r>
          </a:p>
          <a:p>
            <a:r>
              <a:rPr lang="en-US" sz="1100" dirty="0" smtClean="0"/>
              <a:t>fantasy-dreamscapes.</a:t>
            </a:r>
          </a:p>
        </p:txBody>
      </p:sp>
      <p:sp>
        <p:nvSpPr>
          <p:cNvPr id="7" name="Curved Right Arrow 6"/>
          <p:cNvSpPr/>
          <p:nvPr/>
        </p:nvSpPr>
        <p:spPr>
          <a:xfrm rot="5400000">
            <a:off x="5602095" y="2246161"/>
            <a:ext cx="487169" cy="1372107"/>
          </a:xfrm>
          <a:prstGeom prst="curvedRightArrow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94000" y="4419600"/>
            <a:ext cx="30734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Early Works: Mostly Lighter, Entertainment Genres</a:t>
            </a:r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Lieder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Viennese Dances, etc.</a:t>
            </a:r>
          </a:p>
          <a:p>
            <a:endParaRPr lang="en-US" sz="1100" dirty="0" smtClean="0"/>
          </a:p>
          <a:p>
            <a:r>
              <a:rPr lang="en-US" sz="1100" dirty="0" smtClean="0"/>
              <a:t>Only a few works published by 1821</a:t>
            </a:r>
          </a:p>
          <a:p>
            <a:r>
              <a:rPr lang="en-US" sz="1100" dirty="0" smtClean="0"/>
              <a:t>The vast bulk: unpublished in Schubert’s lifetime</a:t>
            </a:r>
          </a:p>
          <a:p>
            <a:endParaRPr lang="en-US" sz="1100" dirty="0"/>
          </a:p>
          <a:p>
            <a:r>
              <a:rPr lang="en-US" sz="1100" dirty="0" smtClean="0"/>
              <a:t>Several early, experiments with larger forms (piano sonatas, string quartets, symphonies): </a:t>
            </a:r>
          </a:p>
          <a:p>
            <a:r>
              <a:rPr lang="en-US" sz="1100" dirty="0" smtClean="0"/>
              <a:t>all unpublished in Schubert’s lifetime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2833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309" y="228600"/>
            <a:ext cx="6347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1818-22: “Schubert himself looked back on [those] five . . . years as the happiest of his life, a lost Eden.”</a:t>
            </a:r>
            <a:endParaRPr lang="en-US" sz="1600" dirty="0"/>
          </a:p>
          <a:p>
            <a:pPr algn="r"/>
            <a:r>
              <a:rPr lang="en-US" sz="1200" dirty="0" smtClean="0"/>
              <a:t>John M. Gingerich,</a:t>
            </a:r>
          </a:p>
          <a:p>
            <a:pPr algn="r"/>
            <a:r>
              <a:rPr lang="en-US" sz="1200" i="1" dirty="0" smtClean="0"/>
              <a:t>Schubert’s Beethoven Project </a:t>
            </a:r>
            <a:r>
              <a:rPr lang="en-US" sz="1200" dirty="0" smtClean="0"/>
              <a:t>(2014), p. 13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9" y="1230408"/>
            <a:ext cx="7825636" cy="4713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9130" y="5998242"/>
            <a:ext cx="491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Moritz von </a:t>
            </a:r>
            <a:r>
              <a:rPr lang="en-US" sz="1200" dirty="0" err="1" smtClean="0"/>
              <a:t>Schwind</a:t>
            </a:r>
            <a:r>
              <a:rPr lang="en-US" sz="1200" dirty="0" smtClean="0"/>
              <a:t>, Drawing, 1868: </a:t>
            </a:r>
          </a:p>
          <a:p>
            <a:pPr algn="ctr"/>
            <a:r>
              <a:rPr lang="en-US" sz="1200" dirty="0" smtClean="0"/>
              <a:t>“A Schubert-Evening at the Home of Joseph von </a:t>
            </a:r>
            <a:r>
              <a:rPr lang="en-US" sz="1200" dirty="0" err="1" smtClean="0"/>
              <a:t>Spaun</a:t>
            </a:r>
            <a:r>
              <a:rPr lang="en-US" sz="1200" dirty="0" smtClean="0"/>
              <a:t>” [A “</a:t>
            </a:r>
            <a:r>
              <a:rPr lang="en-US" sz="1200" dirty="0" err="1" smtClean="0"/>
              <a:t>Schubertiade</a:t>
            </a:r>
            <a:r>
              <a:rPr lang="en-US" sz="1200" dirty="0" smtClean="0"/>
              <a:t>”]</a:t>
            </a:r>
            <a:endParaRPr lang="en-US" sz="1200" dirty="0"/>
          </a:p>
        </p:txBody>
      </p:sp>
      <p:pic>
        <p:nvPicPr>
          <p:cNvPr id="3" name="Forelle--Lied--2 stanzas (Elly Ameling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615510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054" y="685800"/>
            <a:ext cx="60382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“Who will bring back just one hour of that happy time!  That time when we sat together confidingly, and each exposed his artistic children to the others with motherly shyness . . . that time when each inspired the other, and thus a united striving for the highest beauty animated us all.”</a:t>
            </a:r>
            <a:endParaRPr lang="en-US" sz="1600" dirty="0"/>
          </a:p>
          <a:p>
            <a:endParaRPr lang="en-US" dirty="0" smtClean="0"/>
          </a:p>
          <a:p>
            <a:pPr algn="r"/>
            <a:r>
              <a:rPr lang="en-US" sz="1200" dirty="0" smtClean="0"/>
              <a:t>Franz Schubert, </a:t>
            </a:r>
          </a:p>
          <a:p>
            <a:pPr algn="r"/>
            <a:r>
              <a:rPr lang="en-US" sz="1200" dirty="0"/>
              <a:t>L</a:t>
            </a:r>
            <a:r>
              <a:rPr lang="en-US" sz="1200" dirty="0" smtClean="0"/>
              <a:t>etter to Franz von </a:t>
            </a:r>
            <a:r>
              <a:rPr lang="en-US" sz="1200" dirty="0" err="1" smtClean="0"/>
              <a:t>Schober</a:t>
            </a:r>
            <a:r>
              <a:rPr lang="en-US" sz="1200" dirty="0" smtClean="0"/>
              <a:t>, 21 September 1824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35883"/>
            <a:ext cx="2971800" cy="379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46" y="2865691"/>
            <a:ext cx="3238908" cy="36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0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054" y="685800"/>
            <a:ext cx="60382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“Who will bring back just one hour of that happy time!  That time when we sat together confidingly, and each exposed his artistic children to the others with motherly shyness . . . that time when each inspired the other, and thus a united striving for the highest beauty animated us all.”</a:t>
            </a:r>
            <a:endParaRPr lang="en-US" sz="1600" dirty="0"/>
          </a:p>
          <a:p>
            <a:endParaRPr lang="en-US" dirty="0" smtClean="0"/>
          </a:p>
          <a:p>
            <a:pPr algn="r"/>
            <a:r>
              <a:rPr lang="en-US" sz="1200" dirty="0" smtClean="0"/>
              <a:t>Franz Schubert, </a:t>
            </a:r>
          </a:p>
          <a:p>
            <a:pPr algn="r"/>
            <a:r>
              <a:rPr lang="en-US" sz="1200" dirty="0"/>
              <a:t>L</a:t>
            </a:r>
            <a:r>
              <a:rPr lang="en-US" sz="1200" dirty="0" smtClean="0"/>
              <a:t>etter to Franz von </a:t>
            </a:r>
            <a:r>
              <a:rPr lang="en-US" sz="1200" dirty="0" err="1" smtClean="0"/>
              <a:t>Schober</a:t>
            </a:r>
            <a:r>
              <a:rPr lang="en-US" sz="1200" dirty="0" smtClean="0"/>
              <a:t>, 21 September 1824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35883"/>
            <a:ext cx="2971800" cy="379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46" y="2865691"/>
            <a:ext cx="3238908" cy="3687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286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F-sharp-minor slow movement 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of the Piano Sonata in A, D. 959 (1828)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2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752600"/>
            <a:ext cx="655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Main Lines of Schubert’s Musical Legacy: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Schubert’s </a:t>
            </a:r>
            <a:r>
              <a:rPr lang="en-US" i="1" dirty="0" smtClean="0"/>
              <a:t>Lieder</a:t>
            </a:r>
            <a:r>
              <a:rPr lang="en-US" dirty="0" smtClean="0"/>
              <a:t> (Collections, Cycles)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Schubert’s Explorations of Expressive Chromatic Harmony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Schubert’s Lyrical, Differing Approach to Sonata Form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1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752600"/>
            <a:ext cx="655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Main Lines of Schubert’s Musical Legacy: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Schubert’s </a:t>
            </a:r>
            <a:r>
              <a:rPr lang="en-US" i="1" dirty="0" smtClean="0"/>
              <a:t>Lieder</a:t>
            </a:r>
            <a:r>
              <a:rPr lang="en-US" dirty="0" smtClean="0"/>
              <a:t> (Collections, Cycles)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Schubert’s Explorations of Expressive Chromatic Harmony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Schubert’s Lyrical, Differing Approach to Sonata Form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914400" y="2514600"/>
            <a:ext cx="5410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8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7807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German </a:t>
            </a:r>
            <a:r>
              <a:rPr lang="en-US" b="1" i="1" dirty="0" smtClean="0"/>
              <a:t>Lied</a:t>
            </a:r>
            <a:r>
              <a:rPr lang="en-US" b="1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176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7099" y="1009956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The Individual </a:t>
            </a:r>
            <a:r>
              <a:rPr lang="en-US" i="1" u="sng" dirty="0" smtClean="0"/>
              <a:t>Lied</a:t>
            </a:r>
            <a:r>
              <a:rPr lang="en-US" dirty="0" smtClean="0"/>
              <a:t>: Published Separately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0413" y="1658082"/>
            <a:ext cx="497472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Op. 1, “</a:t>
            </a:r>
            <a:r>
              <a:rPr lang="en-US" sz="1600" dirty="0" err="1" smtClean="0"/>
              <a:t>Erlkönig</a:t>
            </a:r>
            <a:r>
              <a:rPr lang="en-US" sz="1600" dirty="0" smtClean="0"/>
              <a:t>” (1815, four versions, published 1821; ballade by Goethe )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Op. 2, “Gretchen am </a:t>
            </a:r>
            <a:r>
              <a:rPr lang="en-US" sz="1600" dirty="0" err="1" smtClean="0"/>
              <a:t>Spinnrade</a:t>
            </a:r>
            <a:r>
              <a:rPr lang="en-US" sz="1600" dirty="0" smtClean="0"/>
              <a:t>” (1815, published 1821; text from Goethe’s </a:t>
            </a:r>
            <a:r>
              <a:rPr lang="en-US" sz="1600" i="1" dirty="0" smtClean="0"/>
              <a:t>Faust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5" name="Right Brace 4"/>
          <p:cNvSpPr/>
          <p:nvPr/>
        </p:nvSpPr>
        <p:spPr>
          <a:xfrm>
            <a:off x="7270334" y="1599151"/>
            <a:ext cx="457200" cy="144129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40353" y="1845372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Schubert’s </a:t>
            </a:r>
          </a:p>
          <a:p>
            <a:r>
              <a:rPr lang="en-US" sz="1600" dirty="0" smtClean="0"/>
              <a:t>First-Published Works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3" y="1619676"/>
            <a:ext cx="2438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5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6319" y="3709222"/>
            <a:ext cx="605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The Song Set or Collection</a:t>
            </a:r>
            <a:r>
              <a:rPr lang="en-US" dirty="0" smtClean="0"/>
              <a:t>: A Group of Individual, </a:t>
            </a:r>
          </a:p>
          <a:p>
            <a:pPr algn="ctr"/>
            <a:r>
              <a:rPr lang="en-US" dirty="0" smtClean="0"/>
              <a:t>Separate </a:t>
            </a:r>
            <a:r>
              <a:rPr lang="en-US" i="1" dirty="0" smtClean="0"/>
              <a:t>Lieder</a:t>
            </a:r>
            <a:r>
              <a:rPr lang="en-US" dirty="0" smtClean="0"/>
              <a:t> Published Together in a Single Opus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67099" y="1009956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The Individual </a:t>
            </a:r>
            <a:r>
              <a:rPr lang="en-US" i="1" u="sng" dirty="0" smtClean="0"/>
              <a:t>Lied</a:t>
            </a:r>
            <a:r>
              <a:rPr lang="en-US" dirty="0" smtClean="0"/>
              <a:t>: Published Separately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10382" y="4928423"/>
            <a:ext cx="5771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Op. 3, “Three Songs of Goethe” (1814-15, published 1821)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Schwanengesang</a:t>
            </a:r>
            <a:r>
              <a:rPr lang="en-US" sz="1600" dirty="0" smtClean="0"/>
              <a:t>, D. 957 (1828, published posthumously in 1829; settings of fourteen poems, most by two different poets—</a:t>
            </a:r>
            <a:r>
              <a:rPr lang="en-US" sz="1600" dirty="0" err="1" smtClean="0"/>
              <a:t>Rellstab</a:t>
            </a:r>
            <a:r>
              <a:rPr lang="en-US" sz="1600" dirty="0" smtClean="0"/>
              <a:t> and Heine)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3" y="1619676"/>
            <a:ext cx="2438400" cy="335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00413" y="1658082"/>
            <a:ext cx="497472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Op. 1, “</a:t>
            </a:r>
            <a:r>
              <a:rPr lang="en-US" sz="1600" dirty="0" err="1" smtClean="0"/>
              <a:t>Erlkönig</a:t>
            </a:r>
            <a:r>
              <a:rPr lang="en-US" sz="1600" dirty="0" smtClean="0"/>
              <a:t>” (1815, four versions, published 1821; ballade by Goethe )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Op. 2, “Gretchen am </a:t>
            </a:r>
            <a:r>
              <a:rPr lang="en-US" sz="1600" dirty="0" err="1" smtClean="0"/>
              <a:t>Spinnrade</a:t>
            </a:r>
            <a:r>
              <a:rPr lang="en-US" sz="1600" dirty="0" smtClean="0"/>
              <a:t>” (1815, published 1821; text from Goethe’s </a:t>
            </a:r>
            <a:r>
              <a:rPr lang="en-US" sz="1600" i="1" dirty="0" smtClean="0"/>
              <a:t>Faust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740353" y="1845372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Schubert’s </a:t>
            </a:r>
          </a:p>
          <a:p>
            <a:r>
              <a:rPr lang="en-US" sz="1600" dirty="0" smtClean="0"/>
              <a:t>First-Published Works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7270334" y="1599151"/>
            <a:ext cx="457200" cy="144129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3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74" y="9906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The Song Cycle (</a:t>
            </a:r>
            <a:r>
              <a:rPr lang="en-US" i="1" u="sng" dirty="0" err="1" smtClean="0"/>
              <a:t>Liederkreis</a:t>
            </a:r>
            <a:r>
              <a:rPr lang="en-US" u="sng" dirty="0" smtClean="0"/>
              <a:t>)</a:t>
            </a:r>
            <a:r>
              <a:rPr lang="en-US" dirty="0" smtClean="0"/>
              <a:t>:  a narratively connected set of songs, a coherent and integrated whole, meant to be understood and typically performed together, in order.  </a:t>
            </a:r>
          </a:p>
          <a:p>
            <a:r>
              <a:rPr lang="en-US" dirty="0" smtClean="0"/>
              <a:t>(Each song: a brief episode or tableau of an ongoing narrative or progressive emotional plan, literal or implied.)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9286" y="3274641"/>
            <a:ext cx="6067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Schubert, </a:t>
            </a:r>
            <a:r>
              <a:rPr lang="en-US" i="1" dirty="0" smtClean="0"/>
              <a:t>Die </a:t>
            </a:r>
            <a:r>
              <a:rPr lang="en-US" i="1" dirty="0" err="1"/>
              <a:t>schöne</a:t>
            </a:r>
            <a:r>
              <a:rPr lang="en-US" i="1" dirty="0"/>
              <a:t> </a:t>
            </a:r>
            <a:r>
              <a:rPr lang="en-US" i="1" dirty="0" err="1" smtClean="0"/>
              <a:t>Müllerin</a:t>
            </a:r>
            <a:r>
              <a:rPr lang="en-US" dirty="0" smtClean="0"/>
              <a:t>, D. 795 (1823, published 1824 as op. 25; a cycle of 20 songs, texts by Wilhelm Müller)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Schubert, </a:t>
            </a:r>
            <a:r>
              <a:rPr lang="en-US" i="1" dirty="0" err="1" smtClean="0"/>
              <a:t>Winterreise</a:t>
            </a:r>
            <a:r>
              <a:rPr lang="en-US" dirty="0" smtClean="0"/>
              <a:t>, D. 911 (1827-28, published 1828 as op. 89; a cycle of 24 songs, texts by Wilhelm Müller)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3" y="1619676"/>
            <a:ext cx="2438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84888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Song Cycles: The “Big Seven”</a:t>
            </a:r>
            <a:r>
              <a:rPr lang="en-US" dirty="0" smtClean="0"/>
              <a:t> (pre-1850)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88321"/>
            <a:ext cx="79440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Beethoven, </a:t>
            </a:r>
            <a:r>
              <a:rPr lang="en-US" sz="1600" i="1" dirty="0" smtClean="0"/>
              <a:t>An die </a:t>
            </a:r>
            <a:r>
              <a:rPr lang="en-US" sz="1600" i="1" dirty="0" err="1" smtClean="0"/>
              <a:t>ferne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Geliebte</a:t>
            </a:r>
            <a:r>
              <a:rPr lang="en-US" sz="1600" dirty="0" smtClean="0"/>
              <a:t>, op. 98 (1816, 6 Songs, texts by </a:t>
            </a:r>
            <a:r>
              <a:rPr lang="en-US" sz="1600" dirty="0" err="1" smtClean="0"/>
              <a:t>Alois</a:t>
            </a:r>
            <a:r>
              <a:rPr lang="en-US" sz="1600" dirty="0" smtClean="0"/>
              <a:t> </a:t>
            </a:r>
            <a:r>
              <a:rPr lang="en-US" sz="1600" dirty="0" err="1" smtClean="0"/>
              <a:t>Jeitteles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Schubert, </a:t>
            </a:r>
            <a:r>
              <a:rPr lang="en-US" sz="1600" i="1" dirty="0" smtClean="0"/>
              <a:t>Die </a:t>
            </a:r>
            <a:r>
              <a:rPr lang="en-US" sz="1600" i="1" dirty="0" err="1"/>
              <a:t>schöne</a:t>
            </a:r>
            <a:r>
              <a:rPr lang="en-US" sz="1600" i="1" dirty="0"/>
              <a:t> </a:t>
            </a:r>
            <a:r>
              <a:rPr lang="en-US" sz="1600" i="1" dirty="0" err="1" smtClean="0"/>
              <a:t>Müllerin</a:t>
            </a:r>
            <a:r>
              <a:rPr lang="en-US" sz="1600" dirty="0" smtClean="0"/>
              <a:t>, D. 795 (1823; 20 songs, texts by Wilhelm Müller)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Schubert, </a:t>
            </a:r>
            <a:r>
              <a:rPr lang="en-US" sz="1600" i="1" dirty="0" err="1" smtClean="0"/>
              <a:t>Winterreise</a:t>
            </a:r>
            <a:r>
              <a:rPr lang="en-US" sz="1600" dirty="0" smtClean="0"/>
              <a:t>, D. 911 (1827-28, 24 songs, texts by Wilhelm Müller)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Schumann, </a:t>
            </a:r>
            <a:r>
              <a:rPr lang="en-US" sz="1600" i="1" dirty="0" err="1" smtClean="0"/>
              <a:t>Liederkreis</a:t>
            </a:r>
            <a:r>
              <a:rPr lang="en-US" sz="1600" dirty="0" smtClean="0"/>
              <a:t>, op. 24 (1840, 9 songs, texts by Heinrich Heine)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Schumann, </a:t>
            </a:r>
            <a:r>
              <a:rPr lang="en-US" sz="1600" i="1" dirty="0" err="1" smtClean="0"/>
              <a:t>Liederkreis</a:t>
            </a:r>
            <a:r>
              <a:rPr lang="en-US" sz="1600" dirty="0" smtClean="0"/>
              <a:t>, op. 39 (1840, 12 songs, texts by Joseph von </a:t>
            </a:r>
            <a:r>
              <a:rPr lang="en-US" sz="1600" dirty="0" err="1" smtClean="0"/>
              <a:t>Eichendorff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Schumann, </a:t>
            </a:r>
            <a:r>
              <a:rPr lang="en-US" sz="1600" i="1" dirty="0" err="1" smtClean="0"/>
              <a:t>Frauenliebe</a:t>
            </a:r>
            <a:r>
              <a:rPr lang="en-US" sz="1600" i="1" dirty="0" smtClean="0"/>
              <a:t> und –</a:t>
            </a:r>
            <a:r>
              <a:rPr lang="en-US" sz="1600" i="1" dirty="0" err="1" smtClean="0"/>
              <a:t>leben</a:t>
            </a:r>
            <a:r>
              <a:rPr lang="en-US" sz="1600" dirty="0" smtClean="0"/>
              <a:t>, op. 42 (1840, 8 songs, texts by </a:t>
            </a:r>
            <a:r>
              <a:rPr lang="en-US" sz="1600" dirty="0" err="1" smtClean="0"/>
              <a:t>Adelbert</a:t>
            </a:r>
            <a:r>
              <a:rPr lang="en-US" sz="1600" dirty="0" smtClean="0"/>
              <a:t> </a:t>
            </a:r>
            <a:r>
              <a:rPr lang="en-US" sz="1600" dirty="0" err="1" smtClean="0"/>
              <a:t>Chamisso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Schumann, </a:t>
            </a:r>
            <a:r>
              <a:rPr lang="en-US" sz="1600" i="1" dirty="0" err="1" smtClean="0"/>
              <a:t>Dichterliebe</a:t>
            </a:r>
            <a:r>
              <a:rPr lang="en-US" sz="1600" dirty="0" smtClean="0"/>
              <a:t>, op. 48 (1840, 16 songs, texts by Heinrich Heine)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1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84888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Song Cycles: The “Big Seven”</a:t>
            </a:r>
            <a:r>
              <a:rPr lang="en-US" dirty="0" smtClean="0"/>
              <a:t> (pre-1850)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0999" y="3349951"/>
            <a:ext cx="8077201" cy="20602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988321"/>
            <a:ext cx="794402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Beethoven, </a:t>
            </a:r>
            <a:r>
              <a:rPr lang="en-US" sz="1600" i="1" dirty="0" smtClean="0"/>
              <a:t>An die </a:t>
            </a:r>
            <a:r>
              <a:rPr lang="en-US" sz="1600" i="1" dirty="0" err="1" smtClean="0"/>
              <a:t>ferne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Geliebte</a:t>
            </a:r>
            <a:r>
              <a:rPr lang="en-US" sz="1600" dirty="0" smtClean="0"/>
              <a:t>, op. 98 (1816, 6 Songs, texts by </a:t>
            </a:r>
            <a:r>
              <a:rPr lang="en-US" sz="1600" dirty="0" err="1" smtClean="0"/>
              <a:t>Alois</a:t>
            </a:r>
            <a:r>
              <a:rPr lang="en-US" sz="1600" dirty="0" smtClean="0"/>
              <a:t> </a:t>
            </a:r>
            <a:r>
              <a:rPr lang="en-US" sz="1600" dirty="0" err="1" smtClean="0"/>
              <a:t>Jeitteles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Schubert, </a:t>
            </a:r>
            <a:r>
              <a:rPr lang="en-US" sz="1600" i="1" dirty="0" smtClean="0"/>
              <a:t>Die </a:t>
            </a:r>
            <a:r>
              <a:rPr lang="en-US" sz="1600" i="1" dirty="0" err="1"/>
              <a:t>schöne</a:t>
            </a:r>
            <a:r>
              <a:rPr lang="en-US" sz="1600" i="1" dirty="0"/>
              <a:t> </a:t>
            </a:r>
            <a:r>
              <a:rPr lang="en-US" sz="1600" i="1" dirty="0" err="1" smtClean="0"/>
              <a:t>Müllerin</a:t>
            </a:r>
            <a:r>
              <a:rPr lang="en-US" sz="1600" dirty="0" smtClean="0"/>
              <a:t>, D. 795 (1823; 20 songs, texts by Wilhelm Müller)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Schubert, </a:t>
            </a:r>
            <a:r>
              <a:rPr lang="en-US" sz="1600" i="1" dirty="0" err="1" smtClean="0"/>
              <a:t>Winterreise</a:t>
            </a:r>
            <a:r>
              <a:rPr lang="en-US" sz="1600" dirty="0" smtClean="0"/>
              <a:t>, D. 911 (1827-28, 24 songs, texts by Wilhelm Müller)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Schumann, </a:t>
            </a:r>
            <a:r>
              <a:rPr lang="en-US" sz="1600" i="1" dirty="0" err="1" smtClean="0"/>
              <a:t>Liederkreis</a:t>
            </a:r>
            <a:r>
              <a:rPr lang="en-US" sz="1600" dirty="0" smtClean="0"/>
              <a:t>, op. 24 (1840, 9 songs, texts by Heinrich Heine)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Schumann, </a:t>
            </a:r>
            <a:r>
              <a:rPr lang="en-US" sz="1600" i="1" dirty="0" err="1" smtClean="0"/>
              <a:t>Liederkreis</a:t>
            </a:r>
            <a:r>
              <a:rPr lang="en-US" sz="1600" dirty="0" smtClean="0"/>
              <a:t>, op. 39 (1840, 12 songs, texts by Joseph von </a:t>
            </a:r>
            <a:r>
              <a:rPr lang="en-US" sz="1600" dirty="0" err="1" smtClean="0"/>
              <a:t>Eichendorff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Schumann, </a:t>
            </a:r>
            <a:r>
              <a:rPr lang="en-US" sz="1600" i="1" dirty="0" err="1" smtClean="0"/>
              <a:t>Frauenliebe</a:t>
            </a:r>
            <a:r>
              <a:rPr lang="en-US" sz="1600" i="1" dirty="0" smtClean="0"/>
              <a:t> und –</a:t>
            </a:r>
            <a:r>
              <a:rPr lang="en-US" sz="1600" i="1" dirty="0" err="1" smtClean="0"/>
              <a:t>leben</a:t>
            </a:r>
            <a:r>
              <a:rPr lang="en-US" sz="1600" dirty="0" smtClean="0"/>
              <a:t>, op. 42 (1840, 8 songs, texts by </a:t>
            </a:r>
            <a:r>
              <a:rPr lang="en-US" sz="1600" dirty="0" err="1" smtClean="0"/>
              <a:t>Adelbert</a:t>
            </a:r>
            <a:r>
              <a:rPr lang="en-US" sz="1600" dirty="0" smtClean="0"/>
              <a:t> </a:t>
            </a:r>
            <a:r>
              <a:rPr lang="en-US" sz="1600" dirty="0" err="1" smtClean="0"/>
              <a:t>Chamisso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Schumann, </a:t>
            </a:r>
            <a:r>
              <a:rPr lang="en-US" sz="1600" i="1" dirty="0" err="1" smtClean="0"/>
              <a:t>Dichterliebe</a:t>
            </a:r>
            <a:r>
              <a:rPr lang="en-US" sz="1600" dirty="0" smtClean="0"/>
              <a:t>, op. 48 (1840, 16 songs, texts by Heinrich Heine)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1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752600"/>
            <a:ext cx="655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Main Lines of Schubert’s Musical Legacy: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Schubert’s </a:t>
            </a:r>
            <a:r>
              <a:rPr lang="en-US" i="1" dirty="0" smtClean="0"/>
              <a:t>Lieder</a:t>
            </a:r>
            <a:r>
              <a:rPr lang="en-US" dirty="0" smtClean="0"/>
              <a:t> (Collections, Cycles)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Schubert’s Explorations of Expressive Chromatic Harmony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Schubert’s Lyrical, Differing Approach to Sonata Form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914400" y="3055943"/>
            <a:ext cx="6096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Schubert’s Explorations of Expressive Chromatic Harmony</a:t>
            </a:r>
          </a:p>
          <a:p>
            <a:pPr algn="ctr"/>
            <a:r>
              <a:rPr lang="en-US" dirty="0" smtClean="0"/>
              <a:t>(Expressive Color Shifts)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1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Schubert’s Explorations of Expressive Chromatic Harmony</a:t>
            </a:r>
          </a:p>
          <a:p>
            <a:pPr algn="ctr"/>
            <a:r>
              <a:rPr lang="en-US" dirty="0" smtClean="0"/>
              <a:t>(Expressive Color Shifts)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362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Major-Minor Modal Shifts (“Modal Instability”)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3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Schubert’s Explorations of Expressive Chromatic Harmony</a:t>
            </a:r>
          </a:p>
          <a:p>
            <a:pPr algn="ctr"/>
            <a:r>
              <a:rPr lang="en-US" dirty="0" smtClean="0"/>
              <a:t>(Expressive Color Shifts)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362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Major-Minor Modal Shifts (“Modal Instability”)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28956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Major keys often threaten to be shot through with parallel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minor-mode touches (collapses into minor [I-</a:t>
            </a:r>
            <a:r>
              <a:rPr lang="en-US" sz="1600" dirty="0" err="1" smtClean="0"/>
              <a:t>i</a:t>
            </a:r>
            <a:r>
              <a:rPr lang="en-US" sz="1600" dirty="0" smtClean="0"/>
              <a:t>, + to -]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463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Schubert’s Explorations of Expressive Chromatic Harmony</a:t>
            </a:r>
          </a:p>
          <a:p>
            <a:pPr algn="ctr"/>
            <a:r>
              <a:rPr lang="en-US" dirty="0" smtClean="0"/>
              <a:t>(Expressive Color Shifts)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362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Major-Minor Modal Shifts (“Modal Instability”)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28956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Major keys often threaten to be shot through with parallel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minor-mode touches (collapses into minor [I-</a:t>
            </a:r>
            <a:r>
              <a:rPr lang="en-US" sz="1600" dirty="0" err="1" smtClean="0"/>
              <a:t>i</a:t>
            </a:r>
            <a:r>
              <a:rPr lang="en-US" sz="1600" dirty="0" smtClean="0"/>
              <a:t>, + to -]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Minor keys sometimes “release” into a dreamlike, fantasy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parallel major (</a:t>
            </a:r>
            <a:r>
              <a:rPr lang="en-US" sz="1600" dirty="0" err="1" smtClean="0"/>
              <a:t>i</a:t>
            </a:r>
            <a:r>
              <a:rPr lang="en-US" sz="1600" dirty="0" smtClean="0"/>
              <a:t>-I [- to +]): “false hope” or “if only!”)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95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7807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German </a:t>
            </a:r>
            <a:r>
              <a:rPr lang="en-US" b="1" i="1" dirty="0" smtClean="0"/>
              <a:t>Lied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990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German-language art song for solo voice and piano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233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322" y="2853739"/>
            <a:ext cx="86868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205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779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877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0871" y="1066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Schubert, “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Nacht</a:t>
            </a:r>
            <a:r>
              <a:rPr lang="en-US" dirty="0" smtClean="0"/>
              <a:t>,” song 1 from the cycle, </a:t>
            </a:r>
            <a:r>
              <a:rPr lang="en-US" i="1" dirty="0" err="1" smtClean="0"/>
              <a:t>Winterreise</a:t>
            </a:r>
            <a:r>
              <a:rPr lang="en-US" dirty="0" smtClean="0"/>
              <a:t>, D. 911 (1827-28)</a:t>
            </a:r>
          </a:p>
          <a:p>
            <a:pPr algn="ctr"/>
            <a:r>
              <a:rPr lang="en-US" dirty="0" smtClean="0"/>
              <a:t>Four Stanzas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322" y="2091739"/>
            <a:ext cx="842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1                     2                   3                      4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63139" y="2956877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     Bb!                  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s</a:t>
            </a:r>
            <a:r>
              <a:rPr lang="en-US" dirty="0" smtClean="0"/>
              <a:t>ame                            </a:t>
            </a:r>
            <a:r>
              <a:rPr lang="en-US" dirty="0" err="1" smtClean="0"/>
              <a:t>same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F                              </a:t>
            </a:r>
            <a:r>
              <a:rPr lang="en-US" sz="1400" dirty="0" smtClean="0"/>
              <a:t>(= intensified cycles, imprinting the invariable pattern)                   </a:t>
            </a:r>
            <a:r>
              <a:rPr lang="en-US" dirty="0" smtClean="0"/>
              <a:t>G!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               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                                                         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</a:t>
            </a:r>
            <a:r>
              <a:rPr lang="en-US" dirty="0" err="1" smtClean="0"/>
              <a:t>d</a:t>
            </a:r>
            <a:r>
              <a:rPr lang="en-US" dirty="0" smtClean="0"/>
              <a:t>!          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69292" y="3105128"/>
            <a:ext cx="609600" cy="552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7939" y="4453939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54992" y="3790928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34739" y="3844339"/>
            <a:ext cx="4572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823106" y="4494175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35912" y="4494175"/>
            <a:ext cx="228600" cy="418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81001" y="5029200"/>
            <a:ext cx="4436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027137" y="3922787"/>
            <a:ext cx="609600" cy="552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0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322" y="2853739"/>
            <a:ext cx="86868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205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779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877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0871" y="1066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Schubert, “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Nacht</a:t>
            </a:r>
            <a:r>
              <a:rPr lang="en-US" dirty="0" smtClean="0"/>
              <a:t>,” song 1 from the cycle, </a:t>
            </a:r>
            <a:r>
              <a:rPr lang="en-US" i="1" dirty="0" err="1" smtClean="0"/>
              <a:t>Winterreise</a:t>
            </a:r>
            <a:r>
              <a:rPr lang="en-US" dirty="0" smtClean="0"/>
              <a:t>, D. 911 (1827-28)</a:t>
            </a:r>
          </a:p>
          <a:p>
            <a:pPr algn="ctr"/>
            <a:r>
              <a:rPr lang="en-US" dirty="0" smtClean="0"/>
              <a:t>Four Stanzas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322" y="2091739"/>
            <a:ext cx="842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1                     2                   3                      4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63139" y="2956877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     Bb!                  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s</a:t>
            </a:r>
            <a:r>
              <a:rPr lang="en-US" dirty="0" smtClean="0"/>
              <a:t>ame                            </a:t>
            </a:r>
            <a:r>
              <a:rPr lang="en-US" dirty="0" err="1" smtClean="0"/>
              <a:t>same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F                              </a:t>
            </a:r>
            <a:r>
              <a:rPr lang="en-US" sz="1400" dirty="0" smtClean="0"/>
              <a:t>(= intensified cycles, imprinting the invariable pattern)                   </a:t>
            </a:r>
            <a:r>
              <a:rPr lang="en-US" dirty="0" smtClean="0"/>
              <a:t>G!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               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                                                         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</a:t>
            </a:r>
            <a:r>
              <a:rPr lang="en-US" dirty="0" err="1" smtClean="0"/>
              <a:t>d</a:t>
            </a:r>
            <a:r>
              <a:rPr lang="en-US" dirty="0" smtClean="0"/>
              <a:t>!          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69292" y="3105128"/>
            <a:ext cx="609600" cy="552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7939" y="4453939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54992" y="3790928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34739" y="3844339"/>
            <a:ext cx="4572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823106" y="4494175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35912" y="4494175"/>
            <a:ext cx="228600" cy="418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81001" y="5029200"/>
            <a:ext cx="4436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027137" y="3922787"/>
            <a:ext cx="609600" cy="552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9041" y="2853739"/>
            <a:ext cx="2001497" cy="2514600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3831" y="3124200"/>
            <a:ext cx="575061" cy="533400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322" y="2853739"/>
            <a:ext cx="86868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205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779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877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0871" y="1066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Schubert, “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Nacht</a:t>
            </a:r>
            <a:r>
              <a:rPr lang="en-US" dirty="0" smtClean="0"/>
              <a:t>,” song 1 from the cycle, </a:t>
            </a:r>
            <a:r>
              <a:rPr lang="en-US" i="1" dirty="0" err="1" smtClean="0"/>
              <a:t>Winterreise</a:t>
            </a:r>
            <a:r>
              <a:rPr lang="en-US" dirty="0" smtClean="0"/>
              <a:t>, D. 911 (1827-28)</a:t>
            </a:r>
          </a:p>
          <a:p>
            <a:pPr algn="ctr"/>
            <a:r>
              <a:rPr lang="en-US" dirty="0" smtClean="0"/>
              <a:t>Four Stanzas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322" y="2091739"/>
            <a:ext cx="842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1                     2                   3                      4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63139" y="2956877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     Bb!                  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s</a:t>
            </a:r>
            <a:r>
              <a:rPr lang="en-US" dirty="0" smtClean="0"/>
              <a:t>ame                            </a:t>
            </a:r>
            <a:r>
              <a:rPr lang="en-US" dirty="0" err="1" smtClean="0"/>
              <a:t>same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F                              </a:t>
            </a:r>
            <a:r>
              <a:rPr lang="en-US" sz="1400" dirty="0" smtClean="0"/>
              <a:t>(= intensified cycles, imprinting the invariable pattern)                   </a:t>
            </a:r>
            <a:r>
              <a:rPr lang="en-US" dirty="0" smtClean="0"/>
              <a:t>G!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               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                                                         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</a:t>
            </a:r>
            <a:r>
              <a:rPr lang="en-US" dirty="0" err="1" smtClean="0"/>
              <a:t>d</a:t>
            </a:r>
            <a:r>
              <a:rPr lang="en-US" dirty="0" smtClean="0"/>
              <a:t>!          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69292" y="3105128"/>
            <a:ext cx="609600" cy="552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7939" y="4453939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54992" y="3790928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34739" y="3844339"/>
            <a:ext cx="4572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823106" y="4494175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35912" y="4494175"/>
            <a:ext cx="228600" cy="418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81001" y="5029200"/>
            <a:ext cx="4436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027137" y="3922787"/>
            <a:ext cx="609600" cy="552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9041" y="2853739"/>
            <a:ext cx="2001497" cy="2514600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20539" y="2853739"/>
            <a:ext cx="2057400" cy="2514600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3831" y="3124200"/>
            <a:ext cx="575061" cy="533400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8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322" y="2853739"/>
            <a:ext cx="86868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205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779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877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0871" y="1066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Schubert, “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Nacht</a:t>
            </a:r>
            <a:r>
              <a:rPr lang="en-US" dirty="0" smtClean="0"/>
              <a:t>,” song 1 from the cycle, </a:t>
            </a:r>
            <a:r>
              <a:rPr lang="en-US" i="1" dirty="0" err="1" smtClean="0"/>
              <a:t>Winterreise</a:t>
            </a:r>
            <a:r>
              <a:rPr lang="en-US" dirty="0" smtClean="0"/>
              <a:t>, D. 911 (1827-28)</a:t>
            </a:r>
          </a:p>
          <a:p>
            <a:pPr algn="ctr"/>
            <a:r>
              <a:rPr lang="en-US" dirty="0" smtClean="0"/>
              <a:t>Four Stanzas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322" y="2091739"/>
            <a:ext cx="842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1                     2                   3                      4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63139" y="2956877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     Bb!                  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s</a:t>
            </a:r>
            <a:r>
              <a:rPr lang="en-US" dirty="0" smtClean="0"/>
              <a:t>ame                            </a:t>
            </a:r>
            <a:r>
              <a:rPr lang="en-US" dirty="0" err="1" smtClean="0"/>
              <a:t>same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F                              </a:t>
            </a:r>
            <a:r>
              <a:rPr lang="en-US" sz="1400" dirty="0" smtClean="0"/>
              <a:t>(= intensified cycles, imprinting the invariable pattern)                   </a:t>
            </a:r>
            <a:r>
              <a:rPr lang="en-US" dirty="0" smtClean="0"/>
              <a:t>G!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               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                                                         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</a:t>
            </a:r>
            <a:r>
              <a:rPr lang="en-US" dirty="0" err="1" smtClean="0"/>
              <a:t>d</a:t>
            </a:r>
            <a:r>
              <a:rPr lang="en-US" dirty="0" smtClean="0"/>
              <a:t>!          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69292" y="3105128"/>
            <a:ext cx="609600" cy="552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7939" y="4453939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54992" y="3790928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34739" y="3844339"/>
            <a:ext cx="4572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823106" y="4494175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35912" y="4494175"/>
            <a:ext cx="228600" cy="418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81001" y="5029200"/>
            <a:ext cx="4436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027137" y="3922787"/>
            <a:ext cx="609600" cy="552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9041" y="2853739"/>
            <a:ext cx="2001497" cy="2514600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20539" y="2853739"/>
            <a:ext cx="2057400" cy="2514600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77939" y="2853739"/>
            <a:ext cx="2209799" cy="2514600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3831" y="3124200"/>
            <a:ext cx="575061" cy="533400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322" y="2853739"/>
            <a:ext cx="86868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205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779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877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0871" y="1066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Schubert, “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Nacht</a:t>
            </a:r>
            <a:r>
              <a:rPr lang="en-US" dirty="0" smtClean="0"/>
              <a:t>,” song 1 from the cycle, </a:t>
            </a:r>
            <a:r>
              <a:rPr lang="en-US" i="1" dirty="0" err="1" smtClean="0"/>
              <a:t>Winterreise</a:t>
            </a:r>
            <a:r>
              <a:rPr lang="en-US" dirty="0" smtClean="0"/>
              <a:t>, D. 911 (1827-28)</a:t>
            </a:r>
          </a:p>
          <a:p>
            <a:pPr algn="ctr"/>
            <a:r>
              <a:rPr lang="en-US" dirty="0" smtClean="0"/>
              <a:t>Four Stanzas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322" y="2091739"/>
            <a:ext cx="842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1                     2                   3                      4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63139" y="2956877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     Bb!                  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s</a:t>
            </a:r>
            <a:r>
              <a:rPr lang="en-US" dirty="0" smtClean="0"/>
              <a:t>ame                            </a:t>
            </a:r>
            <a:r>
              <a:rPr lang="en-US" dirty="0" err="1" smtClean="0"/>
              <a:t>same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F                              </a:t>
            </a:r>
            <a:r>
              <a:rPr lang="en-US" sz="1400" dirty="0" smtClean="0"/>
              <a:t>(= intensified cycles, imprinting the invariable pattern)                   </a:t>
            </a:r>
            <a:r>
              <a:rPr lang="en-US" dirty="0" smtClean="0"/>
              <a:t>G!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               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                                                         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</a:t>
            </a:r>
            <a:r>
              <a:rPr lang="en-US" dirty="0" err="1" smtClean="0"/>
              <a:t>d</a:t>
            </a:r>
            <a:r>
              <a:rPr lang="en-US" dirty="0" smtClean="0"/>
              <a:t>!          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69292" y="3105128"/>
            <a:ext cx="609600" cy="552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7939" y="4453939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54992" y="3790928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34739" y="3844339"/>
            <a:ext cx="4572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823106" y="4494175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35912" y="4494175"/>
            <a:ext cx="228600" cy="418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81001" y="5029200"/>
            <a:ext cx="4436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027137" y="3922787"/>
            <a:ext cx="609600" cy="552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9041" y="2853739"/>
            <a:ext cx="2001497" cy="2514600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20539" y="2853739"/>
            <a:ext cx="2057400" cy="2514600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77939" y="2853739"/>
            <a:ext cx="2209799" cy="2514600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3831" y="3124200"/>
            <a:ext cx="575061" cy="533400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87737" y="2853739"/>
            <a:ext cx="1671771" cy="254297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5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322" y="2853739"/>
            <a:ext cx="86868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205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779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87739" y="2853739"/>
            <a:ext cx="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0871" y="1066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Schubert, “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Nacht</a:t>
            </a:r>
            <a:r>
              <a:rPr lang="en-US" dirty="0" smtClean="0"/>
              <a:t>,” song 1 from the cycle, </a:t>
            </a:r>
            <a:r>
              <a:rPr lang="en-US" i="1" dirty="0" err="1" smtClean="0"/>
              <a:t>Winterreise</a:t>
            </a:r>
            <a:r>
              <a:rPr lang="en-US" dirty="0" smtClean="0"/>
              <a:t>, D. 911 (1827-28)</a:t>
            </a:r>
          </a:p>
          <a:p>
            <a:pPr algn="ctr"/>
            <a:r>
              <a:rPr lang="en-US" dirty="0" smtClean="0"/>
              <a:t>Four Stanzas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322" y="2091739"/>
            <a:ext cx="842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1                     2                   3                      4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63139" y="2956877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     Bb!                  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s</a:t>
            </a:r>
            <a:r>
              <a:rPr lang="en-US" dirty="0" smtClean="0"/>
              <a:t>ame                            </a:t>
            </a:r>
            <a:r>
              <a:rPr lang="en-US" dirty="0" err="1" smtClean="0"/>
              <a:t>same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F                              </a:t>
            </a:r>
            <a:r>
              <a:rPr lang="en-US" sz="1400" dirty="0" smtClean="0"/>
              <a:t>(= intensified cycles, imprinting the invariable pattern)                   </a:t>
            </a:r>
            <a:r>
              <a:rPr lang="en-US" dirty="0" smtClean="0"/>
              <a:t>G!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               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                                                         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    </a:t>
            </a:r>
            <a:r>
              <a:rPr lang="en-US" dirty="0" err="1" smtClean="0"/>
              <a:t>D</a:t>
            </a:r>
            <a:r>
              <a:rPr lang="en-US" dirty="0" smtClean="0"/>
              <a:t>            </a:t>
            </a:r>
            <a:r>
              <a:rPr lang="en-US" dirty="0" err="1" smtClean="0"/>
              <a:t>d</a:t>
            </a:r>
            <a:r>
              <a:rPr lang="en-US" dirty="0" smtClean="0"/>
              <a:t>!          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69292" y="3105128"/>
            <a:ext cx="609600" cy="552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7939" y="4453939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54992" y="3790928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34739" y="3844339"/>
            <a:ext cx="4572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823106" y="4494175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35912" y="4494175"/>
            <a:ext cx="228600" cy="418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881001" y="5029200"/>
            <a:ext cx="4436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027137" y="3922787"/>
            <a:ext cx="609600" cy="552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9041" y="2853739"/>
            <a:ext cx="2001497" cy="2514600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20539" y="2853739"/>
            <a:ext cx="2057400" cy="2514600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77939" y="2853739"/>
            <a:ext cx="2209799" cy="2514600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59509" y="2853739"/>
            <a:ext cx="724613" cy="2514600"/>
          </a:xfrm>
          <a:prstGeom prst="rect">
            <a:avLst/>
          </a:prstGeom>
          <a:solidFill>
            <a:schemeClr val="tx1">
              <a:lumMod val="50000"/>
              <a:lumOff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03831" y="3124200"/>
            <a:ext cx="575061" cy="533400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87737" y="2853739"/>
            <a:ext cx="1671771" cy="254297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Schubert’s Explorations of Expressive Chromatic Harmony</a:t>
            </a:r>
          </a:p>
          <a:p>
            <a:pPr algn="ctr"/>
            <a:r>
              <a:rPr lang="en-US" dirty="0" smtClean="0"/>
              <a:t>(Expressive Color Shifts)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362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Major-Minor Modal Shifts (“Modal Instability”)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5813" y="457199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 Chromatic Color Shifts (Sudden Changes of Harmonic Color to Differing, Sometimes Relatively Remote Chords)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8956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Major keys often threaten to be shot through with parallel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minor-mode touches (collapses into minor [I-</a:t>
            </a:r>
            <a:r>
              <a:rPr lang="en-US" sz="1600" dirty="0" err="1" smtClean="0"/>
              <a:t>i</a:t>
            </a:r>
            <a:r>
              <a:rPr lang="en-US" sz="1600" dirty="0" smtClean="0"/>
              <a:t>, + to -]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Minor keys sometimes “release” into a dreamlike, fantasy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parallel major (</a:t>
            </a:r>
            <a:r>
              <a:rPr lang="en-US" sz="1600" dirty="0" err="1" smtClean="0"/>
              <a:t>i</a:t>
            </a:r>
            <a:r>
              <a:rPr lang="en-US" sz="1600" dirty="0" smtClean="0"/>
              <a:t>-I [- to +]): “false hope” or “if only!”)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863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752600"/>
            <a:ext cx="655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Main Lines of Schubert’s Musical Legacy: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Schubert’s </a:t>
            </a:r>
            <a:r>
              <a:rPr lang="en-US" i="1" dirty="0" smtClean="0"/>
              <a:t>Lieder</a:t>
            </a:r>
            <a:r>
              <a:rPr lang="en-US" dirty="0" smtClean="0"/>
              <a:t> (Collections, Cycles)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Schubert’s Explorations of Expressive Chromatic Harmony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Schubert’s Lyrical, Differing Approach to Sonata Form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914400" y="3657600"/>
            <a:ext cx="6096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509819"/>
            <a:ext cx="1727200" cy="745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41600" y="3512128"/>
            <a:ext cx="3454400" cy="7435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3512128"/>
            <a:ext cx="2133600" cy="7435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74089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1797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2667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1828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237155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1823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0" y="2757054"/>
            <a:ext cx="0" cy="7550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29" y="282451"/>
            <a:ext cx="1769341" cy="247460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057900" y="394855"/>
            <a:ext cx="76200" cy="62839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34100" y="4572000"/>
            <a:ext cx="2095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 turn to include the composition of larger-scale works: quartets, symphonies, piano sonatas.</a:t>
            </a:r>
          </a:p>
          <a:p>
            <a:endParaRPr lang="en-US" sz="1100" dirty="0"/>
          </a:p>
          <a:p>
            <a:r>
              <a:rPr lang="en-US" sz="1100" dirty="0" smtClean="0"/>
              <a:t>Often darker, unsettling in tone;</a:t>
            </a:r>
          </a:p>
          <a:p>
            <a:r>
              <a:rPr lang="en-US" sz="1100" dirty="0" smtClean="0"/>
              <a:t>Often fatalistic, or drifting off into imagined  (but lost) </a:t>
            </a:r>
          </a:p>
          <a:p>
            <a:r>
              <a:rPr lang="en-US" sz="1100" dirty="0" smtClean="0"/>
              <a:t>fantasy-dreamscapes.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799" y="2401515"/>
            <a:ext cx="112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1810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41600" y="2767647"/>
            <a:ext cx="0" cy="685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153400" y="3536818"/>
            <a:ext cx="76200" cy="718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191500" y="3509819"/>
            <a:ext cx="45719" cy="7458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134100" y="3175799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Illness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94000" y="4419600"/>
            <a:ext cx="30734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Early Works: Mostly Lighter, Entertainment Genres</a:t>
            </a:r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Lieder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Viennese Dances, etc.</a:t>
            </a:r>
          </a:p>
          <a:p>
            <a:endParaRPr lang="en-US" sz="1100" dirty="0" smtClean="0"/>
          </a:p>
          <a:p>
            <a:r>
              <a:rPr lang="en-US" sz="1100" dirty="0" smtClean="0"/>
              <a:t>Only a few works published by 1821</a:t>
            </a:r>
          </a:p>
          <a:p>
            <a:r>
              <a:rPr lang="en-US" sz="1100" dirty="0" smtClean="0"/>
              <a:t>The vast bulk: unpublished in Schubert’s lifetime</a:t>
            </a:r>
          </a:p>
          <a:p>
            <a:endParaRPr lang="en-US" sz="1100" dirty="0"/>
          </a:p>
          <a:p>
            <a:r>
              <a:rPr lang="en-US" sz="1100" dirty="0" smtClean="0"/>
              <a:t>Several early, experiments with larger forms (piano sonatas, string quartets, symphonies): </a:t>
            </a:r>
          </a:p>
          <a:p>
            <a:r>
              <a:rPr lang="en-US" sz="1100" dirty="0" smtClean="0"/>
              <a:t>all unpublished in Schubert’s lifetime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711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39153"/>
            <a:ext cx="3571875" cy="4911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990600"/>
            <a:ext cx="396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Symphonies</a:t>
            </a:r>
          </a:p>
          <a:p>
            <a:endParaRPr lang="en-US" dirty="0"/>
          </a:p>
          <a:p>
            <a:r>
              <a:rPr lang="en-US" sz="1400" dirty="0" smtClean="0"/>
              <a:t>	Nos. 8 &amp; 9 from the 1820s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“23” Piano Sonatas </a:t>
            </a:r>
          </a:p>
          <a:p>
            <a:endParaRPr lang="en-US" dirty="0" smtClean="0"/>
          </a:p>
          <a:p>
            <a:r>
              <a:rPr lang="en-US" sz="1400" dirty="0" smtClean="0"/>
              <a:t>	Along with the “Wanderer Fantasy” for 	Piano;  and the “Grand Duo” in C  and  	Fantasy in F minor for two pianos.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 15 String Quartets </a:t>
            </a:r>
          </a:p>
          <a:p>
            <a:endParaRPr lang="en-US" dirty="0"/>
          </a:p>
          <a:p>
            <a:r>
              <a:rPr lang="en-US" sz="1400" dirty="0"/>
              <a:t>	</a:t>
            </a:r>
            <a:r>
              <a:rPr lang="en-US" sz="1400" dirty="0" smtClean="0"/>
              <a:t>The final three, from 1824-26: </a:t>
            </a:r>
          </a:p>
          <a:p>
            <a:r>
              <a:rPr lang="en-US" sz="1400" dirty="0" smtClean="0"/>
              <a:t>	a, d, and 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Piano Trios (Bb, </a:t>
            </a:r>
            <a:r>
              <a:rPr lang="en-US" dirty="0" err="1" smtClean="0"/>
              <a:t>Eb</a:t>
            </a:r>
            <a:r>
              <a:rPr lang="en-US" dirty="0" smtClean="0"/>
              <a:t>, 1827-28)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Piano Quintet (“</a:t>
            </a:r>
            <a:r>
              <a:rPr lang="en-US" dirty="0" err="1" smtClean="0"/>
              <a:t>Forelle</a:t>
            </a:r>
            <a:r>
              <a:rPr lang="en-US" dirty="0" smtClean="0"/>
              <a:t>”) (c. 1819)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String Quintet in C (1828)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6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7807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German </a:t>
            </a:r>
            <a:r>
              <a:rPr lang="en-US" b="1" i="1" dirty="0" smtClean="0"/>
              <a:t>Lied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990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German-language art song for solo voice and piano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Poetic text with “art” claims; literary merit (often distinguished, </a:t>
            </a:r>
          </a:p>
          <a:p>
            <a:r>
              <a:rPr lang="en-US" dirty="0"/>
              <a:t> </a:t>
            </a:r>
            <a:r>
              <a:rPr lang="en-US" dirty="0" smtClean="0"/>
              <a:t>    pre-existing poetry)</a:t>
            </a:r>
          </a:p>
        </p:txBody>
      </p:sp>
    </p:spTree>
    <p:extLst>
      <p:ext uri="{BB962C8B-B14F-4D97-AF65-F5344CB8AC3E}">
        <p14:creationId xmlns:p14="http://schemas.microsoft.com/office/powerpoint/2010/main" val="188233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Schubert’s Lyrical, Differing Approach to Sonata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 melodic, “songlike” themes (expressively heightened, sensuous pools of melody)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Schubert’s Lyrical, Differing Approach to Sonata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 melodic, “songlike” themes (expressively heightened, sensuous pools of melody)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Usually not “driven” onward, in the Beethovenian sense</a:t>
            </a:r>
          </a:p>
        </p:txBody>
      </p:sp>
    </p:spTree>
    <p:extLst>
      <p:ext uri="{BB962C8B-B14F-4D97-AF65-F5344CB8AC3E}">
        <p14:creationId xmlns:p14="http://schemas.microsoft.com/office/powerpoint/2010/main" val="42363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Schubert’s Lyrical, Differing Approach to Sonata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 melodic, “songlike” themes (expressively heightened, sensuous pools of melody)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Usually not “driven” onward, in the Beethovenian sense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a more leisurely pace, lingering, sometimes with a “static” feel—vibrating musical motion “not going anywhere”—or temporarily trapped by internal repetitions within itself</a:t>
            </a:r>
          </a:p>
        </p:txBody>
      </p:sp>
    </p:spTree>
    <p:extLst>
      <p:ext uri="{BB962C8B-B14F-4D97-AF65-F5344CB8AC3E}">
        <p14:creationId xmlns:p14="http://schemas.microsoft.com/office/powerpoint/2010/main" val="42363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Schubert’s Lyrical, Differing Approach to Sonata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769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 melodic, “songlike” themes (expressively heightened, sensuous pools of melody)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Usually not “driven” onward, in the Beethovenian sense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a more leisurely pace, lingering, sometimes with a “static” feel—vibrating musical motion “not going anywhere”—or temporarily trapped by internal repetitions within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Frequent undermining of what ought to be solid keys via unexpected harmonic shifts, cadence evasions, deceptive cadences, and the like</a:t>
            </a:r>
          </a:p>
        </p:txBody>
      </p:sp>
    </p:spTree>
    <p:extLst>
      <p:ext uri="{BB962C8B-B14F-4D97-AF65-F5344CB8AC3E}">
        <p14:creationId xmlns:p14="http://schemas.microsoft.com/office/powerpoint/2010/main" val="42363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Schubert’s Lyrical, Differing Approach to Sonata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769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 melodic, “songlike” themes (expressively heightened, sensuous pools of melody)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Usually not “driven” onward, in the Beethovenian sense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a more leisurely pace, lingering, sometimes with a “static” feel—vibrating musical motion “not going anywhere”—or temporarily trapped by internal repetitions within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Frequent undermining of what ought to be solid keys via unexpected harmonic shifts, cadence evasions, deceptive cadences, and the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Hence: a “looser” sense of structure</a:t>
            </a:r>
          </a:p>
        </p:txBody>
      </p:sp>
    </p:spTree>
    <p:extLst>
      <p:ext uri="{BB962C8B-B14F-4D97-AF65-F5344CB8AC3E}">
        <p14:creationId xmlns:p14="http://schemas.microsoft.com/office/powerpoint/2010/main" val="42363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Schubert’s Lyrical, Differing Approach to Sonata 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7696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 melodic, “songlike” themes (expressively heightened, sensuous pools of melody)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Usually not “driven” onward, in the Beethovenian sense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a more leisurely pace, lingering, sometimes with a “static” feel—vibrating musical motion “not going anywhere”—or temporarily trapped by internal repetitions within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Frequent undermining of what ought to be solid keys via unexpected harmonic shifts, cadence evasions, deceptive cadences, and the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Hence: a “looser” sense of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Often: unusual or unorthodox key-plans within expositions and recapitulations; visiting three keys in an exposition is not uncommon </a:t>
            </a:r>
            <a:endParaRPr lang="en-US" dirty="0"/>
          </a:p>
          <a:p>
            <a:r>
              <a:rPr lang="en-US" dirty="0" smtClean="0"/>
              <a:t>     (“three-key expositions”)</a:t>
            </a:r>
          </a:p>
        </p:txBody>
      </p:sp>
    </p:spTree>
    <p:extLst>
      <p:ext uri="{BB962C8B-B14F-4D97-AF65-F5344CB8AC3E}">
        <p14:creationId xmlns:p14="http://schemas.microsoft.com/office/powerpoint/2010/main" val="42363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85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Schubert’s “Three-Key” Expositions:</a:t>
            </a:r>
          </a:p>
          <a:p>
            <a:pPr algn="ctr"/>
            <a:r>
              <a:rPr lang="en-US" dirty="0" smtClean="0"/>
              <a:t>One Typical Model (Major Mode)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2082" y="3213519"/>
            <a:ext cx="70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632210" y="4032083"/>
            <a:ext cx="1828800" cy="9005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19685" y="2489619"/>
            <a:ext cx="2362200" cy="14478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01170" y="2029414"/>
            <a:ext cx="71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30000" dirty="0" smtClean="0"/>
              <a:t>1.2?</a:t>
            </a:r>
            <a:endParaRPr lang="en-US" sz="2400" baseline="30000" dirty="0"/>
          </a:p>
        </p:txBody>
      </p:sp>
      <p:sp>
        <p:nvSpPr>
          <p:cNvPr id="7" name="Oval 6"/>
          <p:cNvSpPr/>
          <p:nvPr/>
        </p:nvSpPr>
        <p:spPr>
          <a:xfrm>
            <a:off x="5681885" y="1880315"/>
            <a:ext cx="838200" cy="759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12705" y="3600932"/>
            <a:ext cx="1089232" cy="448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9379" y="414561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702965" y="196785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7492525" y="1854873"/>
            <a:ext cx="838200" cy="759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97549" y="1885673"/>
            <a:ext cx="0" cy="2906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3749" y="1885673"/>
            <a:ext cx="0" cy="2906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340" y="2750003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8686799" y="1853810"/>
            <a:ext cx="0" cy="2906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762999" y="1853810"/>
            <a:ext cx="0" cy="2906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447808" y="2755700"/>
            <a:ext cx="31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152900" y="2890353"/>
            <a:ext cx="848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</a:t>
            </a:r>
            <a:r>
              <a:rPr lang="en-US" sz="3200" baseline="30000" dirty="0" smtClean="0"/>
              <a:t>1.1?</a:t>
            </a:r>
            <a:endParaRPr lang="en-US" sz="3200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55845" y="4049175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</a:t>
            </a:r>
            <a:r>
              <a:rPr lang="en-US" sz="1400" dirty="0" smtClean="0"/>
              <a:t>ragile, wistful, unstable, sometimes inadequately prepared; often the most “memorable” theme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380784" y="3878194"/>
            <a:ext cx="1021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</a:t>
            </a:r>
            <a:r>
              <a:rPr lang="en-US" sz="1400" dirty="0" smtClean="0"/>
              <a:t>ften brief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72592" y="5105400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often lengthy, songlike, seemingly reluctant to leave the tonic 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010992" y="1970133"/>
            <a:ext cx="360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’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5347554" y="1942417"/>
            <a:ext cx="360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’</a:t>
            </a:r>
            <a:endParaRPr lang="en-US" sz="32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391400" y="1371600"/>
            <a:ext cx="0" cy="5985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44825" y="1063823"/>
            <a:ext cx="1066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V:PAC / EEC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97549" y="5943600"/>
            <a:ext cx="8207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                             </a:t>
            </a:r>
            <a:r>
              <a:rPr lang="en-US" sz="2400" dirty="0" smtClean="0"/>
              <a:t>III? </a:t>
            </a:r>
            <a:r>
              <a:rPr lang="en-US" sz="2400" dirty="0" err="1" smtClean="0"/>
              <a:t>bIII</a:t>
            </a:r>
            <a:r>
              <a:rPr lang="en-US" sz="2400" dirty="0" smtClean="0"/>
              <a:t>? other?  </a:t>
            </a:r>
            <a:r>
              <a:rPr lang="en-US" sz="3200" dirty="0" smtClean="0"/>
              <a:t>       V</a:t>
            </a:r>
            <a:endParaRPr lang="en-US" sz="32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252815" y="6245750"/>
            <a:ext cx="69078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35294" y="6233337"/>
            <a:ext cx="2584391" cy="124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61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23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Schubert’s Lyrical, Differing Approach to Sonata Form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610882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 sonata-based instrumental </a:t>
            </a:r>
            <a:r>
              <a:rPr lang="en-US" dirty="0"/>
              <a:t>c</a:t>
            </a:r>
            <a:r>
              <a:rPr lang="en-US" dirty="0" smtClean="0"/>
              <a:t>ompositions (almost all of which were published after his death) include: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symphonies (Nos. 1-6, 8-9 [B minor, “Unfinished”; C major])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least 23 piano sonatas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Much chamber music: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973082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Over 15 string quartets (the last 3 are the principal achievements: </a:t>
            </a:r>
            <a:r>
              <a:rPr lang="en-US" sz="1600" dirty="0"/>
              <a:t> </a:t>
            </a:r>
            <a:r>
              <a:rPr lang="en-US" sz="1600" dirty="0" smtClean="0"/>
              <a:t>A minor, D minor [“Death and the Maiden], G major)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 celebrated piano trios (</a:t>
            </a:r>
            <a:r>
              <a:rPr lang="en-US" sz="1600" dirty="0" err="1" smtClean="0"/>
              <a:t>Eb</a:t>
            </a:r>
            <a:r>
              <a:rPr lang="en-US" sz="1600" dirty="0" smtClean="0"/>
              <a:t>, Bb)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“Trout” Quintet, D. 667 (1819)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String Quintet in C, D. 956 (1828)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182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7807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German </a:t>
            </a:r>
            <a:r>
              <a:rPr lang="en-US" b="1" i="1" dirty="0" smtClean="0"/>
              <a:t>Lied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990600"/>
            <a:ext cx="746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German-language art song for solo voice and piano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Poetic text with “art” claims; literary merit (often distinguished, </a:t>
            </a:r>
          </a:p>
          <a:p>
            <a:r>
              <a:rPr lang="en-US" dirty="0"/>
              <a:t> </a:t>
            </a:r>
            <a:r>
              <a:rPr lang="en-US" dirty="0" smtClean="0"/>
              <a:t>    pre-existing poetry)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Text: </a:t>
            </a:r>
            <a:r>
              <a:rPr lang="en-US" dirty="0" err="1"/>
              <a:t>s</a:t>
            </a:r>
            <a:r>
              <a:rPr lang="en-US" dirty="0" err="1" smtClean="0"/>
              <a:t>tanzaic</a:t>
            </a:r>
            <a:r>
              <a:rPr lang="en-US" dirty="0" smtClean="0"/>
              <a:t> verse (disposed in a series of parallel stanzas or strophes)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3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7807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German </a:t>
            </a:r>
            <a:r>
              <a:rPr lang="en-US" b="1" i="1" dirty="0" smtClean="0"/>
              <a:t>Lied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990600"/>
            <a:ext cx="746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German-language art song for solo voice and piano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Poetic text with “art” claims; literary merit (often distinguished, </a:t>
            </a:r>
          </a:p>
          <a:p>
            <a:r>
              <a:rPr lang="en-US" dirty="0"/>
              <a:t> </a:t>
            </a:r>
            <a:r>
              <a:rPr lang="en-US" dirty="0" smtClean="0"/>
              <a:t>    pre-existing poetry)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Text: </a:t>
            </a:r>
            <a:r>
              <a:rPr lang="en-US" dirty="0" err="1"/>
              <a:t>s</a:t>
            </a:r>
            <a:r>
              <a:rPr lang="en-US" dirty="0" err="1" smtClean="0"/>
              <a:t>tanzaic</a:t>
            </a:r>
            <a:r>
              <a:rPr lang="en-US" dirty="0" smtClean="0"/>
              <a:t> verse (disposed in a series of parallel stanzas or strophes)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Music: typically, a close reading of the poem, highlighting individual words, phrases, moments. May itself be </a:t>
            </a:r>
            <a:r>
              <a:rPr lang="en-US" u="sng" dirty="0" err="1" smtClean="0"/>
              <a:t>stanzaic</a:t>
            </a:r>
            <a:r>
              <a:rPr lang="en-US" dirty="0" smtClean="0"/>
              <a:t> (with the same music for each poetic stanza), </a:t>
            </a:r>
            <a:r>
              <a:rPr lang="en-US" u="sng" dirty="0" smtClean="0"/>
              <a:t>through-composed</a:t>
            </a:r>
            <a:r>
              <a:rPr lang="en-US" dirty="0" smtClean="0"/>
              <a:t>, or </a:t>
            </a:r>
            <a:r>
              <a:rPr lang="en-US" u="sng" dirty="0" smtClean="0"/>
              <a:t>anything in between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3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7807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German </a:t>
            </a:r>
            <a:r>
              <a:rPr lang="en-US" b="1" i="1" dirty="0" smtClean="0"/>
              <a:t>Lied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990600"/>
            <a:ext cx="746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German-language art song for solo voice and piano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Poetic text with “art” claims; literary merit (often distinguished, </a:t>
            </a:r>
          </a:p>
          <a:p>
            <a:r>
              <a:rPr lang="en-US" dirty="0"/>
              <a:t> </a:t>
            </a:r>
            <a:r>
              <a:rPr lang="en-US" dirty="0" smtClean="0"/>
              <a:t>    pre-existing poetry)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Text: </a:t>
            </a:r>
            <a:r>
              <a:rPr lang="en-US" dirty="0" err="1"/>
              <a:t>s</a:t>
            </a:r>
            <a:r>
              <a:rPr lang="en-US" dirty="0" err="1" smtClean="0"/>
              <a:t>tanzaic</a:t>
            </a:r>
            <a:r>
              <a:rPr lang="en-US" dirty="0" smtClean="0"/>
              <a:t> verse (disposed in a series of parallel stanzas or strophes)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Music: typically, a close reading of the poem, highlighting individual words, phrases, moments. May itself be </a:t>
            </a:r>
            <a:r>
              <a:rPr lang="en-US" u="sng" dirty="0" err="1" smtClean="0"/>
              <a:t>stanzaic</a:t>
            </a:r>
            <a:r>
              <a:rPr lang="en-US" dirty="0" smtClean="0"/>
              <a:t> (with the same music for each poetic stanza), </a:t>
            </a:r>
            <a:r>
              <a:rPr lang="en-US" u="sng" dirty="0" smtClean="0"/>
              <a:t>through-composed</a:t>
            </a:r>
            <a:r>
              <a:rPr lang="en-US" dirty="0" smtClean="0"/>
              <a:t>, or </a:t>
            </a:r>
            <a:r>
              <a:rPr lang="en-US" u="sng" dirty="0" smtClean="0"/>
              <a:t>anything in between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Expressive or illustrative accompaniments (frequently along with telling introductions and postludes in the piano as a frame)</a:t>
            </a:r>
          </a:p>
        </p:txBody>
      </p:sp>
    </p:spTree>
    <p:extLst>
      <p:ext uri="{BB962C8B-B14F-4D97-AF65-F5344CB8AC3E}">
        <p14:creationId xmlns:p14="http://schemas.microsoft.com/office/powerpoint/2010/main" val="188233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7807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German </a:t>
            </a:r>
            <a:r>
              <a:rPr lang="en-US" b="1" i="1" dirty="0" smtClean="0"/>
              <a:t>Lied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9906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German-language art song for solo voice and piano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Poetic text with “art” claims; literary merit (often distinguished, </a:t>
            </a:r>
          </a:p>
          <a:p>
            <a:r>
              <a:rPr lang="en-US" dirty="0"/>
              <a:t> </a:t>
            </a:r>
            <a:r>
              <a:rPr lang="en-US" dirty="0" smtClean="0"/>
              <a:t>    pre-existing poetry)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Text: </a:t>
            </a:r>
            <a:r>
              <a:rPr lang="en-US" dirty="0" err="1"/>
              <a:t>s</a:t>
            </a:r>
            <a:r>
              <a:rPr lang="en-US" dirty="0" err="1" smtClean="0"/>
              <a:t>tanzaic</a:t>
            </a:r>
            <a:r>
              <a:rPr lang="en-US" dirty="0" smtClean="0"/>
              <a:t> verse (disposed in a series of parallel stanzas or strophes)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Music: typically, a close reading of the poem, highlighting individual words, phrases, moments. May itself be </a:t>
            </a:r>
            <a:r>
              <a:rPr lang="en-US" u="sng" dirty="0" err="1" smtClean="0"/>
              <a:t>stanzaic</a:t>
            </a:r>
            <a:r>
              <a:rPr lang="en-US" dirty="0" smtClean="0"/>
              <a:t> (with the same music for each poetic stanza), </a:t>
            </a:r>
            <a:r>
              <a:rPr lang="en-US" u="sng" dirty="0" smtClean="0"/>
              <a:t>through-composed</a:t>
            </a:r>
            <a:r>
              <a:rPr lang="en-US" dirty="0" smtClean="0"/>
              <a:t>, or </a:t>
            </a:r>
            <a:r>
              <a:rPr lang="en-US" u="sng" dirty="0" smtClean="0"/>
              <a:t>anything in between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Expressive or illustrative accompaniments (frequently along with telling introductions and postludes in the piano as a frame)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Often: a prizing of “folk-like” naiveté and simplicity of melody </a:t>
            </a:r>
          </a:p>
          <a:p>
            <a:r>
              <a:rPr lang="en-US" dirty="0"/>
              <a:t> </a:t>
            </a:r>
            <a:r>
              <a:rPr lang="en-US" dirty="0" smtClean="0"/>
              <a:t>     (the “folk-song ideal”; seeming “artlessness”; </a:t>
            </a:r>
            <a:r>
              <a:rPr lang="en-US" i="1" dirty="0" err="1" smtClean="0"/>
              <a:t>Volkston</a:t>
            </a:r>
            <a:r>
              <a:rPr lang="en-US" dirty="0" smtClean="0"/>
              <a:t> [“folk-tone”])</a:t>
            </a:r>
          </a:p>
        </p:txBody>
      </p:sp>
    </p:spTree>
    <p:extLst>
      <p:ext uri="{BB962C8B-B14F-4D97-AF65-F5344CB8AC3E}">
        <p14:creationId xmlns:p14="http://schemas.microsoft.com/office/powerpoint/2010/main" val="188233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7807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German </a:t>
            </a:r>
            <a:r>
              <a:rPr lang="en-US" b="1" i="1" dirty="0" smtClean="0"/>
              <a:t>Lied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990600"/>
            <a:ext cx="746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German-language art song for solo voice and piano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Poetic text with “art” claims; literary merit (often distinguished, </a:t>
            </a:r>
          </a:p>
          <a:p>
            <a:r>
              <a:rPr lang="en-US" dirty="0"/>
              <a:t> </a:t>
            </a:r>
            <a:r>
              <a:rPr lang="en-US" dirty="0" smtClean="0"/>
              <a:t>    pre-existing poetry)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Text: </a:t>
            </a:r>
            <a:r>
              <a:rPr lang="en-US" dirty="0" err="1"/>
              <a:t>s</a:t>
            </a:r>
            <a:r>
              <a:rPr lang="en-US" dirty="0" err="1" smtClean="0"/>
              <a:t>tanzaic</a:t>
            </a:r>
            <a:r>
              <a:rPr lang="en-US" dirty="0" smtClean="0"/>
              <a:t> verse (disposed in a series of parallel stanzas or strophes)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Music: typically, a close reading of the poem, highlighting individual words, phrases, moments. May itself be </a:t>
            </a:r>
            <a:r>
              <a:rPr lang="en-US" u="sng" dirty="0" err="1" smtClean="0"/>
              <a:t>stanzaic</a:t>
            </a:r>
            <a:r>
              <a:rPr lang="en-US" dirty="0" smtClean="0"/>
              <a:t> (with the same music for each poetic stanza), </a:t>
            </a:r>
            <a:r>
              <a:rPr lang="en-US" u="sng" dirty="0" smtClean="0"/>
              <a:t>through-composed</a:t>
            </a:r>
            <a:r>
              <a:rPr lang="en-US" dirty="0" smtClean="0"/>
              <a:t>, or </a:t>
            </a:r>
            <a:r>
              <a:rPr lang="en-US" u="sng" dirty="0" smtClean="0"/>
              <a:t>anything in between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Expressive or illustrative accompaniments (frequently along with telling introductions and postludes in the piano as a frame)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Often: a prizing of “folk-like” naiveté and simplicity of melody </a:t>
            </a:r>
          </a:p>
          <a:p>
            <a:r>
              <a:rPr lang="en-US" dirty="0"/>
              <a:t> </a:t>
            </a:r>
            <a:r>
              <a:rPr lang="en-US" dirty="0" smtClean="0"/>
              <a:t>     (the “folk-song ideal”; seeming “artlessness”; </a:t>
            </a:r>
            <a:r>
              <a:rPr lang="en-US" i="1" dirty="0" err="1" smtClean="0"/>
              <a:t>Volkston</a:t>
            </a:r>
            <a:r>
              <a:rPr lang="en-US" dirty="0" smtClean="0"/>
              <a:t> [“folk-tone”])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Originally intended to be performed privately, in a salon or among a small circle of connoisseurs—not intended for large audiences (“private”)</a:t>
            </a:r>
          </a:p>
        </p:txBody>
      </p:sp>
    </p:spTree>
    <p:extLst>
      <p:ext uri="{BB962C8B-B14F-4D97-AF65-F5344CB8AC3E}">
        <p14:creationId xmlns:p14="http://schemas.microsoft.com/office/powerpoint/2010/main" val="163803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3080</Words>
  <Application>Microsoft Office PowerPoint</Application>
  <PresentationFormat>On-screen Show (4:3)</PresentationFormat>
  <Paragraphs>453</Paragraphs>
  <Slides>48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Faculty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83</cp:revision>
  <dcterms:created xsi:type="dcterms:W3CDTF">2016-01-12T14:26:47Z</dcterms:created>
  <dcterms:modified xsi:type="dcterms:W3CDTF">2019-01-30T15:57:19Z</dcterms:modified>
</cp:coreProperties>
</file>