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348" r:id="rId5"/>
    <p:sldId id="368" r:id="rId6"/>
    <p:sldId id="269" r:id="rId7"/>
    <p:sldId id="273" r:id="rId8"/>
    <p:sldId id="274" r:id="rId9"/>
    <p:sldId id="276" r:id="rId10"/>
    <p:sldId id="275" r:id="rId11"/>
    <p:sldId id="367" r:id="rId12"/>
    <p:sldId id="270" r:id="rId13"/>
    <p:sldId id="277" r:id="rId14"/>
    <p:sldId id="349" r:id="rId15"/>
    <p:sldId id="279" r:id="rId16"/>
    <p:sldId id="360" r:id="rId17"/>
    <p:sldId id="361" r:id="rId18"/>
    <p:sldId id="364" r:id="rId19"/>
    <p:sldId id="271" r:id="rId20"/>
    <p:sldId id="356" r:id="rId21"/>
    <p:sldId id="355" r:id="rId22"/>
    <p:sldId id="365" r:id="rId23"/>
    <p:sldId id="366" r:id="rId24"/>
    <p:sldId id="369" r:id="rId25"/>
    <p:sldId id="351" r:id="rId26"/>
    <p:sldId id="259" r:id="rId27"/>
    <p:sldId id="281" r:id="rId28"/>
    <p:sldId id="282" r:id="rId29"/>
    <p:sldId id="352" r:id="rId30"/>
    <p:sldId id="286" r:id="rId31"/>
    <p:sldId id="357" r:id="rId32"/>
    <p:sldId id="353" r:id="rId33"/>
    <p:sldId id="287" r:id="rId34"/>
    <p:sldId id="354" r:id="rId35"/>
    <p:sldId id="260" r:id="rId36"/>
    <p:sldId id="289" r:id="rId37"/>
    <p:sldId id="308" r:id="rId38"/>
    <p:sldId id="309" r:id="rId39"/>
    <p:sldId id="310" r:id="rId40"/>
    <p:sldId id="297" r:id="rId41"/>
    <p:sldId id="298" r:id="rId42"/>
    <p:sldId id="299" r:id="rId43"/>
    <p:sldId id="301" r:id="rId44"/>
    <p:sldId id="302" r:id="rId45"/>
    <p:sldId id="303" r:id="rId46"/>
    <p:sldId id="304" r:id="rId47"/>
    <p:sldId id="305" r:id="rId48"/>
    <p:sldId id="306" r:id="rId49"/>
    <p:sldId id="320" r:id="rId50"/>
    <p:sldId id="290" r:id="rId51"/>
    <p:sldId id="321" r:id="rId52"/>
    <p:sldId id="326" r:id="rId53"/>
    <p:sldId id="327" r:id="rId54"/>
    <p:sldId id="328" r:id="rId55"/>
    <p:sldId id="329" r:id="rId56"/>
    <p:sldId id="331" r:id="rId57"/>
    <p:sldId id="332" r:id="rId58"/>
    <p:sldId id="333" r:id="rId59"/>
    <p:sldId id="334" r:id="rId60"/>
    <p:sldId id="335" r:id="rId61"/>
    <p:sldId id="336" r:id="rId62"/>
    <p:sldId id="337" r:id="rId63"/>
    <p:sldId id="338" r:id="rId64"/>
    <p:sldId id="340" r:id="rId65"/>
    <p:sldId id="322" r:id="rId66"/>
    <p:sldId id="358" r:id="rId67"/>
    <p:sldId id="261" r:id="rId68"/>
    <p:sldId id="341" r:id="rId69"/>
    <p:sldId id="359" r:id="rId70"/>
    <p:sldId id="343" r:id="rId71"/>
    <p:sldId id="344" r:id="rId72"/>
    <p:sldId id="345" r:id="rId73"/>
    <p:sldId id="346" r:id="rId74"/>
    <p:sldId id="347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1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3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6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8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2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7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7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3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9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27AE-3858-40A0-A225-B8ABD43A82B4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EB32A-560C-47DB-A3CB-B8B0AB4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9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0"/>
            <a:ext cx="92964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665539"/>
            <a:ext cx="4419600" cy="6076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4507" y="14412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“Romanticism” – and Schubert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6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911551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More Generally?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3312"/>
            <a:ext cx="7444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subjective restlessness of a new, aesthetic generation—unsettled by the demystifying, secular-rational thrust of modernizing times, e.g.,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4666" y="4714239"/>
            <a:ext cx="7132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Thus: a search within art, poetry, music, to </a:t>
            </a:r>
            <a:r>
              <a:rPr lang="en-US" dirty="0" err="1" smtClean="0"/>
              <a:t>reinflate</a:t>
            </a:r>
            <a:r>
              <a:rPr lang="en-US" dirty="0" smtClean="0"/>
              <a:t> the collapsing (collapsed?) canopy of the spirit, the metaphysical—claiming through art and emotion to reach beyond the limits of normative experience.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2590800"/>
            <a:ext cx="64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 thought, questioning the metaphysical and spiritual, placing limits on philosophical reflection and personal experience.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growing impact of science and technology (“industrial revolution”) merged with everyday urban-economic and legal practice: practical concerns and claims that likewise rendered the spiritual increasingly irrelevant.</a:t>
            </a:r>
          </a:p>
        </p:txBody>
      </p:sp>
    </p:spTree>
    <p:extLst>
      <p:ext uri="{BB962C8B-B14F-4D97-AF65-F5344CB8AC3E}">
        <p14:creationId xmlns:p14="http://schemas.microsoft.com/office/powerpoint/2010/main" val="117235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911551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More Generally?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3312"/>
            <a:ext cx="7444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subjective restlessness of a new, aesthetic generation—unsettled by the demystifying, secular-rational thrust of modernizing times, e.g.,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4666" y="4714239"/>
            <a:ext cx="71325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Thus: a search within art, poetry, music, to </a:t>
            </a:r>
            <a:r>
              <a:rPr lang="en-US" dirty="0" err="1" smtClean="0"/>
              <a:t>reinflate</a:t>
            </a:r>
            <a:r>
              <a:rPr lang="en-US" dirty="0" smtClean="0"/>
              <a:t> the collapsing (collapsed?) canopy of the spirit, the metaphysical—claiming through art and emotion to reach beyond the limits of normative experience.</a:t>
            </a:r>
          </a:p>
          <a:p>
            <a:endParaRPr lang="en-US" dirty="0"/>
          </a:p>
          <a:p>
            <a:r>
              <a:rPr lang="en-US" dirty="0" smtClean="0"/>
              <a:t>From this perspective: Germanic “Romanticism” (along with Romantic nationalism) is a counter-Enlightenment movement.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2590800"/>
            <a:ext cx="64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 thought, questioning the metaphysical and spiritual, placing limits on philosophical reflection and personal experience.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growing impact of science and technology (“industrial revolution”) merged with everyday urban-economic and legal practice: practical concerns and claims that likewise rendered the spiritual increasingly irrelevant.</a:t>
            </a:r>
          </a:p>
        </p:txBody>
      </p:sp>
    </p:spTree>
    <p:extLst>
      <p:ext uri="{BB962C8B-B14F-4D97-AF65-F5344CB8AC3E}">
        <p14:creationId xmlns:p14="http://schemas.microsoft.com/office/powerpoint/2010/main" val="205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9087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in Music?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2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981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9087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in Music?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4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981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875002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music/art), originating in limited circles in Austria (Vienna) and Germany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9087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in Music?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1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981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875002"/>
            <a:ext cx="723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music/art), originating in limited circles in Austria (Vienna) and Germany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Central tenet: music as a subjectively devotional practice, in pursuit of deeper, truer experiences—a better, alternative world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9087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in Music?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3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981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875002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music/art), originating in limited circles in Austria (Vienna) and Germany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Central tenet: music as a subjectively devotional practice, in pursuit of deeper, truer experiences—a better, alternative world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Thus: “The O</a:t>
            </a:r>
            <a:r>
              <a:rPr lang="en-US" dirty="0" smtClean="0"/>
              <a:t>ngoing </a:t>
            </a:r>
            <a:r>
              <a:rPr lang="en-US" dirty="0"/>
              <a:t>Romantic Project”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9087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in Music?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0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981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875002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music/art), originating in limited circles in Austria (Vienna) and Germany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Central tenet: music as a subjectively devotional practice, in pursuit of deeper, truer experiences—a better, alternative world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Thus: “The Ongoing Romantic Project”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And thus: a new-generational view of music as “Art” (capital-A)—grounded in a spiritualized or metaphysical core; insight; authenticity; disclosure; revelation; truth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9087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in Music?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4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1981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2875002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music/art), originating in limited circles in Austria (Vienna) and Germany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Central tenet: music as a subjectively devotional practice, in pursuit of deeper, truer experiences—a better, alternative world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Thus: “The Ongoing Romantic Project”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And thus: a new-generational view of music as “Art” (capital-A)—grounded in a spiritualized or metaphysical core; insight; authenticity; disclosure; revelation; truth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05100" y="6172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Schubert, Piano Sonata in A, D. 664 (1819)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9087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in Music?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8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063809"/>
            <a:ext cx="3352800" cy="304698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The “Enlightenment” world, or the “rational” world of cognition and normative interaction.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Here there are limits, borders to our knowledge—to that knowledge only accessible by reason or everyday reflection and action, etc.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Trapped?  No escape beyond?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3929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4082" y="1905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in Music?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09600"/>
            <a:ext cx="20574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4978"/>
            <a:ext cx="1557338" cy="2141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082" y="381000"/>
            <a:ext cx="28956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01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063809"/>
            <a:ext cx="3352800" cy="304698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pPr algn="ctr"/>
            <a:r>
              <a:rPr lang="en-US" sz="1600" dirty="0" smtClean="0"/>
              <a:t>The “Enlightenment” world, or the “rational” world of cognition and normative interaction.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Here there are limits, borders to our knowledge—to that knowledge only accessible by reason or everyday reflection and action, etc.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Trapped?  No escape beyond?</a:t>
            </a:r>
          </a:p>
          <a:p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83820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?</a:t>
            </a:r>
            <a:endParaRPr lang="en-US" sz="8000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981342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?</a:t>
            </a:r>
            <a:endParaRPr lang="en-US" sz="80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502920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?</a:t>
            </a:r>
            <a:endParaRPr lang="en-US" sz="8000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487680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6992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9156" y="2770907"/>
            <a:ext cx="1828800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Instrumental</a:t>
            </a:r>
          </a:p>
          <a:p>
            <a:r>
              <a:rPr lang="en-US" sz="1600" dirty="0"/>
              <a:t>m</a:t>
            </a:r>
            <a:r>
              <a:rPr lang="en-US" sz="1600" dirty="0" smtClean="0"/>
              <a:t>usic as a conduit, a quasi-sacred </a:t>
            </a:r>
            <a:r>
              <a:rPr lang="en-US" sz="1600" dirty="0"/>
              <a:t>m</a:t>
            </a:r>
            <a:r>
              <a:rPr lang="en-US" sz="1600" dirty="0" smtClean="0"/>
              <a:t>ystery; a purifier; a discloser of truth; beyond the limits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050" y="304800"/>
            <a:ext cx="3241267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45" y="4340567"/>
            <a:ext cx="2972327" cy="2229245"/>
          </a:xfrm>
          <a:prstGeom prst="rect">
            <a:avLst/>
          </a:prstGeom>
        </p:spPr>
      </p:pic>
      <p:sp>
        <p:nvSpPr>
          <p:cNvPr id="10" name="Curved Left Arrow 9"/>
          <p:cNvSpPr/>
          <p:nvPr/>
        </p:nvSpPr>
        <p:spPr>
          <a:xfrm rot="13594430">
            <a:off x="4292927" y="349805"/>
            <a:ext cx="609600" cy="2590800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3387594">
            <a:off x="4136795" y="4139007"/>
            <a:ext cx="609600" cy="259080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63783" y="240631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External Sublime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1144" y="3694236"/>
            <a:ext cx="2903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Interiority;</a:t>
            </a:r>
          </a:p>
          <a:p>
            <a:pPr algn="ctr"/>
            <a:r>
              <a:rPr lang="en-US" dirty="0" smtClean="0"/>
              <a:t>The Pre-Cognitive Soul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048000" y="2362200"/>
            <a:ext cx="28956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9156" y="2770907"/>
            <a:ext cx="1828800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Instrumental</a:t>
            </a:r>
          </a:p>
          <a:p>
            <a:r>
              <a:rPr lang="en-US" sz="1600" dirty="0"/>
              <a:t>m</a:t>
            </a:r>
            <a:r>
              <a:rPr lang="en-US" sz="1600" dirty="0" smtClean="0"/>
              <a:t>usic as a conduit, a quasi-sacred </a:t>
            </a:r>
            <a:r>
              <a:rPr lang="en-US" sz="1600" dirty="0"/>
              <a:t>m</a:t>
            </a:r>
            <a:r>
              <a:rPr lang="en-US" sz="1600" dirty="0" smtClean="0"/>
              <a:t>ystery; a purifier; a discloser of truth; beyond the limits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050" y="304800"/>
            <a:ext cx="3241267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45" y="4340567"/>
            <a:ext cx="2972327" cy="2229245"/>
          </a:xfrm>
          <a:prstGeom prst="rect">
            <a:avLst/>
          </a:prstGeom>
        </p:spPr>
      </p:pic>
      <p:sp>
        <p:nvSpPr>
          <p:cNvPr id="10" name="Curved Left Arrow 9"/>
          <p:cNvSpPr/>
          <p:nvPr/>
        </p:nvSpPr>
        <p:spPr>
          <a:xfrm rot="13594430">
            <a:off x="4292927" y="349805"/>
            <a:ext cx="609600" cy="2590800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3387594">
            <a:off x="4136795" y="4139007"/>
            <a:ext cx="609600" cy="259080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63783" y="240631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External Sublime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1144" y="3694236"/>
            <a:ext cx="2903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Interiority;</a:t>
            </a:r>
          </a:p>
          <a:p>
            <a:pPr algn="ctr"/>
            <a:r>
              <a:rPr lang="en-US" dirty="0" smtClean="0"/>
              <a:t>The Pre-Cognitive Soul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048000" y="2362200"/>
            <a:ext cx="28956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7956" y="5562600"/>
            <a:ext cx="3407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Schubert, Impromptu in G-flat,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D. 899 (1827)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0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47686"/>
            <a:ext cx="8217408" cy="4949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22930" y="6273846"/>
            <a:ext cx="4916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Moritz von </a:t>
            </a:r>
            <a:r>
              <a:rPr lang="en-US" sz="1200" dirty="0" err="1" smtClean="0"/>
              <a:t>Schwind</a:t>
            </a:r>
            <a:r>
              <a:rPr lang="en-US" sz="1200" dirty="0" smtClean="0"/>
              <a:t>, Drawing, 1868: </a:t>
            </a:r>
          </a:p>
          <a:p>
            <a:pPr algn="ctr"/>
            <a:r>
              <a:rPr lang="en-US" sz="1200" dirty="0" smtClean="0"/>
              <a:t>“A Schubert-Evening at the Home of Joseph von </a:t>
            </a:r>
            <a:r>
              <a:rPr lang="en-US" sz="1200" dirty="0" err="1" smtClean="0"/>
              <a:t>Spaun</a:t>
            </a:r>
            <a:r>
              <a:rPr lang="en-US" sz="1200" dirty="0" smtClean="0"/>
              <a:t>” [a “</a:t>
            </a:r>
            <a:r>
              <a:rPr lang="en-US" sz="1200" dirty="0" err="1" smtClean="0"/>
              <a:t>Schubertiade</a:t>
            </a:r>
            <a:r>
              <a:rPr lang="en-US" sz="1200" dirty="0" smtClean="0"/>
              <a:t>”]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3810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 “aesthetics of absorption”; </a:t>
            </a:r>
          </a:p>
          <a:p>
            <a:pPr algn="ctr"/>
            <a:r>
              <a:rPr lang="en-US" b="1" dirty="0" smtClean="0"/>
              <a:t>“the </a:t>
            </a:r>
            <a:r>
              <a:rPr lang="en-US" b="1" dirty="0"/>
              <a:t>m</a:t>
            </a:r>
            <a:r>
              <a:rPr lang="en-US" b="1" dirty="0" smtClean="0"/>
              <a:t>usic </a:t>
            </a:r>
            <a:r>
              <a:rPr lang="en-US" b="1" dirty="0"/>
              <a:t>t</a:t>
            </a:r>
            <a:r>
              <a:rPr lang="en-US" b="1" dirty="0" smtClean="0"/>
              <a:t>rance,” immune from rational critique: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1293852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Schubert, Impromptu in G-flat, </a:t>
            </a:r>
            <a:r>
              <a:rPr lang="en-US" dirty="0" smtClean="0">
                <a:solidFill>
                  <a:schemeClr val="bg1"/>
                </a:solidFill>
              </a:rPr>
              <a:t>D</a:t>
            </a:r>
            <a:r>
              <a:rPr lang="en-US" dirty="0">
                <a:solidFill>
                  <a:schemeClr val="bg1"/>
                </a:solidFill>
              </a:rPr>
              <a:t>. 899 (1827)</a:t>
            </a:r>
          </a:p>
        </p:txBody>
      </p:sp>
    </p:spTree>
    <p:extLst>
      <p:ext uri="{BB962C8B-B14F-4D97-AF65-F5344CB8AC3E}">
        <p14:creationId xmlns:p14="http://schemas.microsoft.com/office/powerpoint/2010/main" val="108709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47686"/>
            <a:ext cx="8217408" cy="4949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22930" y="6273846"/>
            <a:ext cx="4916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Moritz von </a:t>
            </a:r>
            <a:r>
              <a:rPr lang="en-US" sz="1200" dirty="0" err="1" smtClean="0"/>
              <a:t>Schwind</a:t>
            </a:r>
            <a:r>
              <a:rPr lang="en-US" sz="1200" dirty="0" smtClean="0"/>
              <a:t>, Drawing, 1868: </a:t>
            </a:r>
          </a:p>
          <a:p>
            <a:pPr algn="ctr"/>
            <a:r>
              <a:rPr lang="en-US" sz="1200" dirty="0" smtClean="0"/>
              <a:t>“A Schubert-Evening at the Home of Joseph von </a:t>
            </a:r>
            <a:r>
              <a:rPr lang="en-US" sz="1200" dirty="0" err="1" smtClean="0"/>
              <a:t>Spaun</a:t>
            </a:r>
            <a:r>
              <a:rPr lang="en-US" sz="1200" dirty="0" smtClean="0"/>
              <a:t>” [a “</a:t>
            </a:r>
            <a:r>
              <a:rPr lang="en-US" sz="1200" dirty="0" err="1" smtClean="0"/>
              <a:t>Schubertiade</a:t>
            </a:r>
            <a:r>
              <a:rPr lang="en-US" sz="1200" dirty="0" smtClean="0"/>
              <a:t>”]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3810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 “aesthetics of absorption”; </a:t>
            </a:r>
          </a:p>
          <a:p>
            <a:pPr algn="ctr"/>
            <a:r>
              <a:rPr lang="en-US" b="1" dirty="0" smtClean="0"/>
              <a:t>“the </a:t>
            </a:r>
            <a:r>
              <a:rPr lang="en-US" b="1" dirty="0"/>
              <a:t>m</a:t>
            </a:r>
            <a:r>
              <a:rPr lang="en-US" b="1" dirty="0" smtClean="0"/>
              <a:t>usic </a:t>
            </a:r>
            <a:r>
              <a:rPr lang="en-US" b="1" dirty="0"/>
              <a:t>t</a:t>
            </a:r>
            <a:r>
              <a:rPr lang="en-US" b="1" dirty="0" smtClean="0"/>
              <a:t>rance,” immune from rational critique: 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1293852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Schubert: String Quintet in C, D. 956 (1828), Adagio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1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47686"/>
            <a:ext cx="8217408" cy="49499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22930" y="6273846"/>
            <a:ext cx="4916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Moritz von </a:t>
            </a:r>
            <a:r>
              <a:rPr lang="en-US" sz="1200" dirty="0" err="1" smtClean="0"/>
              <a:t>Schwind</a:t>
            </a:r>
            <a:r>
              <a:rPr lang="en-US" sz="1200" dirty="0" smtClean="0"/>
              <a:t>, Drawing, 1868: </a:t>
            </a:r>
          </a:p>
          <a:p>
            <a:pPr algn="ctr"/>
            <a:r>
              <a:rPr lang="en-US" sz="1200" dirty="0" smtClean="0"/>
              <a:t>“A Schubert-Evening at the Home of Joseph von </a:t>
            </a:r>
            <a:r>
              <a:rPr lang="en-US" sz="1200" dirty="0" err="1" smtClean="0"/>
              <a:t>Spaun</a:t>
            </a:r>
            <a:r>
              <a:rPr lang="en-US" sz="1200" dirty="0" smtClean="0"/>
              <a:t>” [a “</a:t>
            </a:r>
            <a:r>
              <a:rPr lang="en-US" sz="1200" dirty="0" err="1" smtClean="0"/>
              <a:t>Schubertiade</a:t>
            </a:r>
            <a:r>
              <a:rPr lang="en-US" sz="1200" dirty="0" smtClean="0"/>
              <a:t>”]</a:t>
            </a:r>
            <a:endParaRPr lang="en-US" sz="1200" dirty="0"/>
          </a:p>
        </p:txBody>
      </p:sp>
      <p:sp>
        <p:nvSpPr>
          <p:cNvPr id="5" name="Curved Left Arrow 4"/>
          <p:cNvSpPr/>
          <p:nvPr/>
        </p:nvSpPr>
        <p:spPr>
          <a:xfrm rot="5400000">
            <a:off x="3619500" y="1861723"/>
            <a:ext cx="1524000" cy="5410200"/>
          </a:xfrm>
          <a:prstGeom prst="curved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rot="16200000">
            <a:off x="3771900" y="-500477"/>
            <a:ext cx="1524000" cy="5410200"/>
          </a:xfrm>
          <a:prstGeom prst="curvedLeftArrow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327142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Composer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1700" y="327142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Performer/Listener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3810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 “aesthetics of absorption”; </a:t>
            </a:r>
          </a:p>
          <a:p>
            <a:pPr algn="ctr"/>
            <a:r>
              <a:rPr lang="en-US" b="1" dirty="0" smtClean="0"/>
              <a:t>“the </a:t>
            </a:r>
            <a:r>
              <a:rPr lang="en-US" b="1" dirty="0"/>
              <a:t>m</a:t>
            </a:r>
            <a:r>
              <a:rPr lang="en-US" b="1" dirty="0" smtClean="0"/>
              <a:t>usic </a:t>
            </a:r>
            <a:r>
              <a:rPr lang="en-US" b="1" dirty="0"/>
              <a:t>t</a:t>
            </a:r>
            <a:r>
              <a:rPr lang="en-US" b="1" dirty="0" smtClean="0"/>
              <a:t>rance,” immune from rational critique: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1293852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Schubert: String Quintet in C, D. 956 (1828), Adagio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71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9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9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4791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“Romanticism” in Music [JH]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6925" y="1105475"/>
            <a:ext cx="693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belief, 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music/art). Music as a subjectively devotional practice, in pursuit of deeper, truer experiences.  Music as “Art” (capital-A), with a spiritualized or metaphysical core; insight; authenticity; disclosure; revelation; truth.</a:t>
            </a:r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8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4791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“Romanticism” in Music [JH]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6925" y="1105475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belief, 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music/art). Music as a subjectively devotional practice, in pursuit of deeper, truer experiences.  Music as “Art” (capital-A), with a spiritualized or metaphysical core; insight; authenticity; disclosure; revelation; truth.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What are the obligations for members of the faithful?</a:t>
            </a:r>
          </a:p>
        </p:txBody>
      </p:sp>
    </p:spTree>
    <p:extLst>
      <p:ext uri="{BB962C8B-B14F-4D97-AF65-F5344CB8AC3E}">
        <p14:creationId xmlns:p14="http://schemas.microsoft.com/office/powerpoint/2010/main" val="51000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4791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“Romanticism” in Music [JH]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6925" y="1105475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belief, 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music/art). Music as a subjectively devotional practice, in pursuit of deeper, truer experiences.  Music as “Art” (capital-A), with a spiritualized or metaphysical core; insight; authenticity; disclosure; revelation; truth.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What are the obligations for members of the faithful?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352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To pursue the aesthetic </a:t>
            </a:r>
            <a:r>
              <a:rPr lang="en-US" dirty="0"/>
              <a:t>c</a:t>
            </a:r>
            <a:r>
              <a:rPr lang="en-US" dirty="0" smtClean="0"/>
              <a:t>ultivation of the </a:t>
            </a:r>
            <a:r>
              <a:rPr lang="en-US" dirty="0"/>
              <a:t>s</a:t>
            </a:r>
            <a:r>
              <a:rPr lang="en-US" dirty="0" smtClean="0"/>
              <a:t>elf (a personal regimen of </a:t>
            </a:r>
            <a:r>
              <a:rPr lang="en-US" i="1" dirty="0" err="1" smtClean="0"/>
              <a:t>Bildung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000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4791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“Romanticism” in Music [JH]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6925" y="1105475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belief, 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music/art). Music as a subjectively devotional practice, in pursuit of deeper, truer experiences.  Music as “Art” (capital-A), with a spiritualized or metaphysical core; insight; authenticity; disclosure; revelation; truth.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What are the obligations for members of the faithful?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352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To pursue the aesthetic </a:t>
            </a:r>
            <a:r>
              <a:rPr lang="en-US" dirty="0"/>
              <a:t>c</a:t>
            </a:r>
            <a:r>
              <a:rPr lang="en-US" dirty="0" smtClean="0"/>
              <a:t>ultivation of the </a:t>
            </a:r>
            <a:r>
              <a:rPr lang="en-US" dirty="0"/>
              <a:t>s</a:t>
            </a:r>
            <a:r>
              <a:rPr lang="en-US" dirty="0" smtClean="0"/>
              <a:t>elf (a personal regimen of </a:t>
            </a:r>
            <a:r>
              <a:rPr lang="en-US" i="1" dirty="0" err="1" smtClean="0"/>
              <a:t>Bildung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1811" y="3874421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Embrace and cultivate the highest and best</a:t>
            </a:r>
          </a:p>
        </p:txBody>
      </p:sp>
    </p:spTree>
    <p:extLst>
      <p:ext uri="{BB962C8B-B14F-4D97-AF65-F5344CB8AC3E}">
        <p14:creationId xmlns:p14="http://schemas.microsoft.com/office/powerpoint/2010/main" val="266819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4082" y="1905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in Music?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399" y="2656318"/>
            <a:ext cx="74440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Taruskin, vol. III, </a:t>
            </a:r>
            <a:r>
              <a:rPr lang="en-US" dirty="0" err="1" smtClean="0"/>
              <a:t>ch.</a:t>
            </a:r>
            <a:r>
              <a:rPr lang="en-US" dirty="0" smtClean="0"/>
              <a:t> 2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reliance on individual subjectivity as truth (62) (71)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“I”: Inwardness, interiority: </a:t>
            </a:r>
            <a:r>
              <a:rPr lang="en-US" i="1" dirty="0" err="1" smtClean="0"/>
              <a:t>Innigkeit</a:t>
            </a:r>
            <a:r>
              <a:rPr lang="en-US" dirty="0" smtClean="0"/>
              <a:t>, </a:t>
            </a:r>
            <a:r>
              <a:rPr lang="en-US" i="1" dirty="0" err="1" smtClean="0"/>
              <a:t>Innerlichkeit</a:t>
            </a:r>
            <a:r>
              <a:rPr lang="en-US" dirty="0" smtClean="0"/>
              <a:t> (63): the “public display of privacy” 63); “private music” allowed to be overheard (63)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Refuge in aestheticism as a bearer of truth, estranged from politics (62)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09600"/>
            <a:ext cx="20574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4978"/>
            <a:ext cx="1557338" cy="2141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082" y="381000"/>
            <a:ext cx="28956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8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4791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“Romanticism” in Music [JH]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6925" y="1105475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belief, 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music/art). Music as a subjectively devotional practice, in pursuit of deeper, truer experiences.  Music as “Art” (capital-A), with a spiritualized or metaphysical core; insight; authenticity; disclosure; revelation; truth.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What are the obligations for members of the faithful?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352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To pursue the aesthetic </a:t>
            </a:r>
            <a:r>
              <a:rPr lang="en-US" dirty="0"/>
              <a:t>c</a:t>
            </a:r>
            <a:r>
              <a:rPr lang="en-US" dirty="0" smtClean="0"/>
              <a:t>ultivation of the </a:t>
            </a:r>
            <a:r>
              <a:rPr lang="en-US" dirty="0"/>
              <a:t>s</a:t>
            </a:r>
            <a:r>
              <a:rPr lang="en-US" dirty="0" smtClean="0"/>
              <a:t>elf (a personal regimen of </a:t>
            </a:r>
            <a:r>
              <a:rPr lang="en-US" i="1" dirty="0" err="1" smtClean="0"/>
              <a:t>Bildung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1811" y="3874421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Embrace and cultivate the highest and best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Reject and flee </a:t>
            </a:r>
            <a:r>
              <a:rPr lang="en-US" sz="1600" i="1" dirty="0" smtClean="0"/>
              <a:t>Kitsch</a:t>
            </a:r>
            <a:r>
              <a:rPr lang="en-US" sz="1600" dirty="0" smtClean="0"/>
              <a:t>: the second-rate, the tawdry, the imitative, the commercial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134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93" y="762000"/>
            <a:ext cx="8217408" cy="49499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99130" y="5998242"/>
            <a:ext cx="4916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Moritz von </a:t>
            </a:r>
            <a:r>
              <a:rPr lang="en-US" sz="1200" dirty="0" err="1" smtClean="0"/>
              <a:t>Schwind</a:t>
            </a:r>
            <a:r>
              <a:rPr lang="en-US" sz="1200" dirty="0" smtClean="0"/>
              <a:t>, Drawing, 1868: </a:t>
            </a:r>
          </a:p>
          <a:p>
            <a:pPr algn="ctr"/>
            <a:r>
              <a:rPr lang="en-US" sz="1200" dirty="0" smtClean="0"/>
              <a:t>“A Schubert-Evening at the Home of Joseph von </a:t>
            </a:r>
            <a:r>
              <a:rPr lang="en-US" sz="1200" dirty="0" err="1" smtClean="0"/>
              <a:t>Spaun</a:t>
            </a:r>
            <a:r>
              <a:rPr lang="en-US" sz="1200" dirty="0" smtClean="0"/>
              <a:t>” [a “</a:t>
            </a:r>
            <a:r>
              <a:rPr lang="en-US" sz="1200" dirty="0" err="1" smtClean="0"/>
              <a:t>Schubertiade</a:t>
            </a:r>
            <a:r>
              <a:rPr lang="en-US" sz="1200" dirty="0" smtClean="0"/>
              <a:t>”]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9144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Schubert, Piano Sonata in A, D. 664 (1819)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9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4791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“Romanticism” in Music [JH]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6925" y="1105475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belief, 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music/art). Music as a subjectively devotional practice, in pursuit of deeper, truer experiences.  Music as “Art” (capital-A), with a spiritualized or metaphysical core; insight; authenticity; disclosure; revelation; truth.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What are the obligations for members of the faithful?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210" y="4876800"/>
            <a:ext cx="756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To understand the romantic/aesthetic program as culture-critical, unwilling</a:t>
            </a:r>
          </a:p>
          <a:p>
            <a:r>
              <a:rPr lang="en-US" dirty="0"/>
              <a:t> </a:t>
            </a:r>
            <a:r>
              <a:rPr lang="en-US" dirty="0" smtClean="0"/>
              <a:t>   to merge into dominant culture (shallow, deceived, “false consciousness”)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352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To pursue the aesthetic </a:t>
            </a:r>
            <a:r>
              <a:rPr lang="en-US" dirty="0"/>
              <a:t>c</a:t>
            </a:r>
            <a:r>
              <a:rPr lang="en-US" dirty="0" smtClean="0"/>
              <a:t>ultivation of the </a:t>
            </a:r>
            <a:r>
              <a:rPr lang="en-US" dirty="0"/>
              <a:t>s</a:t>
            </a:r>
            <a:r>
              <a:rPr lang="en-US" dirty="0" smtClean="0"/>
              <a:t>elf (a personal regimen of </a:t>
            </a:r>
            <a:r>
              <a:rPr lang="en-US" i="1" dirty="0" err="1" smtClean="0"/>
              <a:t>Bildung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1811" y="3874421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Embrace and cultivate the highest and best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Reject and flee </a:t>
            </a:r>
            <a:r>
              <a:rPr lang="en-US" sz="1600" i="1" dirty="0" smtClean="0"/>
              <a:t>Kitsch</a:t>
            </a:r>
            <a:r>
              <a:rPr lang="en-US" sz="1600" dirty="0" smtClean="0"/>
              <a:t>: the second-rate, the tawdry, the imitative, the commercial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437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4791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“Romanticism” in Music [JH]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6925" y="1105475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belief, 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music/art). Music as a subjectively devotional practice, in pursuit of deeper, truer experiences.  Music as “Art” (capital-A), with a spiritualized or metaphysical core; insight; authenticity; disclosure; revelation; truth.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What are the obligations for members of the faithful?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210" y="4876800"/>
            <a:ext cx="756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To understand the romantic/aesthetic program as culture-critical, unwilling</a:t>
            </a:r>
          </a:p>
          <a:p>
            <a:r>
              <a:rPr lang="en-US" dirty="0"/>
              <a:t> </a:t>
            </a:r>
            <a:r>
              <a:rPr lang="en-US" dirty="0" smtClean="0"/>
              <a:t>   to merge into dominant culture (shallow, deceived, “false consciousness”)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352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To pursue the aesthetic </a:t>
            </a:r>
            <a:r>
              <a:rPr lang="en-US" dirty="0"/>
              <a:t>c</a:t>
            </a:r>
            <a:r>
              <a:rPr lang="en-US" dirty="0" smtClean="0"/>
              <a:t>ultivation of the </a:t>
            </a:r>
            <a:r>
              <a:rPr lang="en-US" dirty="0"/>
              <a:t>s</a:t>
            </a:r>
            <a:r>
              <a:rPr lang="en-US" dirty="0" smtClean="0"/>
              <a:t>elf (a personal regimen of </a:t>
            </a:r>
            <a:r>
              <a:rPr lang="en-US" i="1" dirty="0" err="1" smtClean="0"/>
              <a:t>Bildung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1811" y="3874421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Embrace and cultivate the highest and best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Reject and flee </a:t>
            </a:r>
            <a:r>
              <a:rPr lang="en-US" sz="1600" i="1" dirty="0" smtClean="0"/>
              <a:t>Kitsch</a:t>
            </a:r>
            <a:r>
              <a:rPr lang="en-US" sz="1600" dirty="0" smtClean="0"/>
              <a:t>: the second-rate, the tawdry, the imitative, the commercial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5637376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Thus: the artist viewed as eternal outsider</a:t>
            </a:r>
          </a:p>
        </p:txBody>
      </p:sp>
    </p:spTree>
    <p:extLst>
      <p:ext uri="{BB962C8B-B14F-4D97-AF65-F5344CB8AC3E}">
        <p14:creationId xmlns:p14="http://schemas.microsoft.com/office/powerpoint/2010/main" val="206134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4791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“Romanticism” in Music [JH]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6925" y="1105475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intricate, internally networked system of new-generational belief, a complex </a:t>
            </a:r>
            <a:r>
              <a:rPr lang="en-US" dirty="0" err="1" smtClean="0"/>
              <a:t>dogmatics</a:t>
            </a:r>
            <a:r>
              <a:rPr lang="en-US" dirty="0" smtClean="0"/>
              <a:t> of faith (faith in music/art). Music as a subjectively devotional practice, in pursuit of deeper, truer experiences.  Music as “Art” (capital-A), with a spiritualized or metaphysical core; insight; authenticity; disclosure; revelation; truth.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What are the obligations for members of the faithful?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210" y="4876800"/>
            <a:ext cx="756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To understand the romantic/aesthetic program as culture-critical, unwilling</a:t>
            </a:r>
          </a:p>
          <a:p>
            <a:r>
              <a:rPr lang="en-US" dirty="0"/>
              <a:t> </a:t>
            </a:r>
            <a:r>
              <a:rPr lang="en-US" dirty="0" smtClean="0"/>
              <a:t>   to merge into dominant culture (shallow, deceived, “false consciousness”)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352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To pursue the aesthetic </a:t>
            </a:r>
            <a:r>
              <a:rPr lang="en-US" dirty="0"/>
              <a:t>c</a:t>
            </a:r>
            <a:r>
              <a:rPr lang="en-US" dirty="0" smtClean="0"/>
              <a:t>ultivation of the </a:t>
            </a:r>
            <a:r>
              <a:rPr lang="en-US" dirty="0"/>
              <a:t>s</a:t>
            </a:r>
            <a:r>
              <a:rPr lang="en-US" dirty="0" smtClean="0"/>
              <a:t>elf (a personal regimen of </a:t>
            </a:r>
            <a:r>
              <a:rPr lang="en-US" i="1" dirty="0" err="1" smtClean="0"/>
              <a:t>Bildung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1811" y="3874421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Embrace and cultivate the highest and best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Reject and flee Kitsch: the second-rate, the tawdry, the imitative, the commercial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5637376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Thus: the artist viewed as eternal outsider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Escape, then, into the truer world of music/art</a:t>
            </a:r>
          </a:p>
        </p:txBody>
      </p:sp>
    </p:spTree>
    <p:extLst>
      <p:ext uri="{BB962C8B-B14F-4D97-AF65-F5344CB8AC3E}">
        <p14:creationId xmlns:p14="http://schemas.microsoft.com/office/powerpoint/2010/main" val="184371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3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89255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138499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187743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4082" y="1905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in Music?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399" y="2656318"/>
            <a:ext cx="76200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Taruskin</a:t>
            </a:r>
            <a:r>
              <a:rPr lang="en-US" dirty="0"/>
              <a:t>, vol. III, </a:t>
            </a:r>
            <a:r>
              <a:rPr lang="en-US" dirty="0" err="1"/>
              <a:t>ch.</a:t>
            </a:r>
            <a:r>
              <a:rPr lang="en-US" dirty="0"/>
              <a:t> 2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reliance on individual subjectivity as truth (62) (71)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“I”: Inwardness, interiority: </a:t>
            </a:r>
            <a:r>
              <a:rPr lang="en-US" i="1" dirty="0" err="1" smtClean="0"/>
              <a:t>Innigkeit</a:t>
            </a:r>
            <a:r>
              <a:rPr lang="en-US" dirty="0" smtClean="0"/>
              <a:t>, </a:t>
            </a:r>
            <a:r>
              <a:rPr lang="en-US" i="1" dirty="0" err="1" smtClean="0"/>
              <a:t>Innerlichkeit</a:t>
            </a:r>
            <a:r>
              <a:rPr lang="en-US" dirty="0" smtClean="0"/>
              <a:t> (63): the “public display of privacy” 63); “private music” allowed to be overheard (63)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Refuge in aestheticism as a bearer of truth, estranged from politics (62)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“The music trance” (title of Ch. 2); trances or personal reveries as proper artistic responses for the listener (71)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“Music as trance-induction” (73)—i.e., fusing oneself totally with the tone and processes of the music; total absorption; becoming one with the 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“Altered consciousness” (69); stepping out of real time—and the “real world” into a more purely subjective world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09600"/>
            <a:ext cx="20574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4978"/>
            <a:ext cx="1557338" cy="2141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082" y="381000"/>
            <a:ext cx="28956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3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286232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310854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33547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36009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384720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433965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458587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483209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07831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</p:txBody>
      </p:sp>
    </p:spTree>
    <p:extLst>
      <p:ext uri="{BB962C8B-B14F-4D97-AF65-F5344CB8AC3E}">
        <p14:creationId xmlns:p14="http://schemas.microsoft.com/office/powerpoint/2010/main" val="28097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24576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4082" y="1905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in Music?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399" y="2656318"/>
            <a:ext cx="76200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Taruskin, vol. III, </a:t>
            </a:r>
            <a:r>
              <a:rPr lang="en-US" dirty="0" err="1" smtClean="0"/>
              <a:t>ch.</a:t>
            </a:r>
            <a:r>
              <a:rPr lang="en-US" dirty="0" smtClean="0"/>
              <a:t> 2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reliance on individual subjectivity as truth (62) (71)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“I”: Inwardness, interiority: </a:t>
            </a:r>
            <a:r>
              <a:rPr lang="en-US" i="1" dirty="0" err="1" smtClean="0"/>
              <a:t>Innigkeit</a:t>
            </a:r>
            <a:r>
              <a:rPr lang="en-US" dirty="0" smtClean="0"/>
              <a:t>, </a:t>
            </a:r>
            <a:r>
              <a:rPr lang="en-US" i="1" dirty="0" err="1" smtClean="0"/>
              <a:t>Innerlichkeit</a:t>
            </a:r>
            <a:r>
              <a:rPr lang="en-US" dirty="0" smtClean="0"/>
              <a:t> (63): the “public display of privacy” 63); “private music” allowed to be overheard (63)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Refuge in aestheticism as a bearer of truth, estranged from politics (62)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“The music trance” (title of Ch. 2); trances or personal reveries as proper artistic responses for the listener (71)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“Music as trance-induction” (73)—i.e., fusing oneself totally with the tone and processes of the music; total absorption; becoming one with the 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“Altered consciousness” (69); stepping out of real time—and the “real world” into a more purely subjective world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09600"/>
            <a:ext cx="20574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4978"/>
            <a:ext cx="1557338" cy="2141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082" y="381000"/>
            <a:ext cx="2895600" cy="144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1190" y="6349637"/>
            <a:ext cx="6801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Schubert, opening of Symphony No. 8 in B Minor (“Unfinished,” 1822)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997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</p:txBody>
      </p:sp>
    </p:spTree>
    <p:extLst>
      <p:ext uri="{BB962C8B-B14F-4D97-AF65-F5344CB8AC3E}">
        <p14:creationId xmlns:p14="http://schemas.microsoft.com/office/powerpoint/2010/main" val="298800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86177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135421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184665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2585323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307776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modes of religion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357020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modes of 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Art, literature, music (the “mystery” of sound)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381642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modes of 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Art, literature, music (the “mystery” of sound)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Nature (as spiritual)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406265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modes of 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Art, literature, music (the “mystery” of sound)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Nature (as spiritual)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Folk-soul/ethnicity/nation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911551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More Generally?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7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430887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modes of 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Art, literature, music (the “mystery” of sound)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Nature (as spiritual)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Folk-soul/ethnicity/nation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Domestic </a:t>
            </a:r>
            <a:r>
              <a:rPr lang="en-US" sz="1600" dirty="0"/>
              <a:t>l</a:t>
            </a:r>
            <a:r>
              <a:rPr lang="en-US" sz="1600" dirty="0" smtClean="0"/>
              <a:t>ife: </a:t>
            </a:r>
            <a:r>
              <a:rPr lang="en-US" sz="1600" dirty="0"/>
              <a:t>w</a:t>
            </a:r>
            <a:r>
              <a:rPr lang="en-US" sz="1600" dirty="0" smtClean="0"/>
              <a:t>oman (the feminine), child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480131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modes of 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Art, literature, music (the “mystery” of sound)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Nature (as spiritual)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Folk-soul/ethnicity/nation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Domestic </a:t>
            </a:r>
            <a:r>
              <a:rPr lang="en-US" sz="1600" dirty="0"/>
              <a:t>l</a:t>
            </a:r>
            <a:r>
              <a:rPr lang="en-US" sz="1600" dirty="0" smtClean="0"/>
              <a:t>ife: </a:t>
            </a:r>
            <a:r>
              <a:rPr lang="en-US" sz="1600" dirty="0"/>
              <a:t>w</a:t>
            </a:r>
            <a:r>
              <a:rPr lang="en-US" sz="1600" dirty="0" smtClean="0"/>
              <a:t>oman (the feminine), child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Men (the masculine) as </a:t>
            </a:r>
            <a:r>
              <a:rPr lang="en-US" sz="1600" dirty="0" err="1" smtClean="0"/>
              <a:t>priestlike</a:t>
            </a:r>
            <a:r>
              <a:rPr lang="en-US" sz="1600" dirty="0" smtClean="0"/>
              <a:t>, disclosers of otherwise unutterable truths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504753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modes of 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Art, literature, music (the “mystery” of sound)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Nature (as spiritual)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Folk-soul/ethnicity/nation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Domestic </a:t>
            </a:r>
            <a:r>
              <a:rPr lang="en-US" sz="1600" dirty="0"/>
              <a:t>l</a:t>
            </a:r>
            <a:r>
              <a:rPr lang="en-US" sz="1600" dirty="0" smtClean="0"/>
              <a:t>ife: </a:t>
            </a:r>
            <a:r>
              <a:rPr lang="en-US" sz="1600" dirty="0"/>
              <a:t>w</a:t>
            </a:r>
            <a:r>
              <a:rPr lang="en-US" sz="1600" dirty="0" smtClean="0"/>
              <a:t>oman (the feminine), child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Men (the masculine) as </a:t>
            </a:r>
            <a:r>
              <a:rPr lang="en-US" sz="1600" dirty="0" err="1" smtClean="0"/>
              <a:t>priestlike</a:t>
            </a:r>
            <a:r>
              <a:rPr lang="en-US" sz="1600" dirty="0" smtClean="0"/>
              <a:t>, disclosers of otherwise unutterable truths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Preservation of the great artworks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529375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modes of 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Art, literature, music (the “mystery” of sound)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Nature (as spiritual)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Folk-soul/ethnicity/nation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Domestic </a:t>
            </a:r>
            <a:r>
              <a:rPr lang="en-US" sz="1600" dirty="0"/>
              <a:t>l</a:t>
            </a:r>
            <a:r>
              <a:rPr lang="en-US" sz="1600" dirty="0" smtClean="0"/>
              <a:t>ife: </a:t>
            </a:r>
            <a:r>
              <a:rPr lang="en-US" sz="1600" dirty="0"/>
              <a:t>w</a:t>
            </a:r>
            <a:r>
              <a:rPr lang="en-US" sz="1600" dirty="0" smtClean="0"/>
              <a:t>oman (the feminine), child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Men (the masculine) as </a:t>
            </a:r>
            <a:r>
              <a:rPr lang="en-US" sz="1600" dirty="0" err="1" smtClean="0"/>
              <a:t>priestlike</a:t>
            </a:r>
            <a:r>
              <a:rPr lang="en-US" sz="1600" dirty="0" smtClean="0"/>
              <a:t>, disclosers of otherwise unutterable truths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Preservation of the great artworks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pre-modern past (pre-Enlightenment)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5539978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modes of 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Art, literature, music (the “mystery” of sound)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Nature (as spiritual)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Folk-soul/ethnicity/nation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Domestic </a:t>
            </a:r>
            <a:r>
              <a:rPr lang="en-US" sz="1600" dirty="0"/>
              <a:t>l</a:t>
            </a:r>
            <a:r>
              <a:rPr lang="en-US" sz="1600" dirty="0" smtClean="0"/>
              <a:t>ife: </a:t>
            </a:r>
            <a:r>
              <a:rPr lang="en-US" sz="1600" dirty="0"/>
              <a:t>w</a:t>
            </a:r>
            <a:r>
              <a:rPr lang="en-US" sz="1600" dirty="0" smtClean="0"/>
              <a:t>oman (the feminine), child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Men (the masculine) as </a:t>
            </a:r>
            <a:r>
              <a:rPr lang="en-US" sz="1600" dirty="0" err="1" smtClean="0"/>
              <a:t>priestlike</a:t>
            </a:r>
            <a:r>
              <a:rPr lang="en-US" sz="1600" dirty="0" smtClean="0"/>
              <a:t>, disclosers of otherwise unutterable truths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Preservation of the great artworks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pre-modern past (pre-Enlightenment)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macabre, grotesque</a:t>
            </a:r>
          </a:p>
        </p:txBody>
      </p:sp>
    </p:spTree>
    <p:extLst>
      <p:ext uri="{BB962C8B-B14F-4D97-AF65-F5344CB8AC3E}">
        <p14:creationId xmlns:p14="http://schemas.microsoft.com/office/powerpoint/2010/main" val="26767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553997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modes of 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Art, literature, music (the “mystery” of sound)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Nature (as spiritual)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Folk-soul/ethnicity/nation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Domestic </a:t>
            </a:r>
            <a:r>
              <a:rPr lang="en-US" sz="1600" dirty="0"/>
              <a:t>l</a:t>
            </a:r>
            <a:r>
              <a:rPr lang="en-US" sz="1600" dirty="0" smtClean="0"/>
              <a:t>ife: </a:t>
            </a:r>
            <a:r>
              <a:rPr lang="en-US" sz="1600" dirty="0"/>
              <a:t>w</a:t>
            </a:r>
            <a:r>
              <a:rPr lang="en-US" sz="1600" dirty="0" smtClean="0"/>
              <a:t>oman (the feminine), child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Men (the masculine) as </a:t>
            </a:r>
            <a:r>
              <a:rPr lang="en-US" sz="1600" dirty="0" err="1" smtClean="0"/>
              <a:t>priestlike</a:t>
            </a:r>
            <a:r>
              <a:rPr lang="en-US" sz="1600" dirty="0" smtClean="0"/>
              <a:t>, disclosers of otherwise unutterable truths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Preservation of the great artworks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pre-modern past (pre-Enlightenment)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macabre, grotesque</a:t>
            </a:r>
          </a:p>
        </p:txBody>
      </p:sp>
    </p:spTree>
    <p:extLst>
      <p:ext uri="{BB962C8B-B14F-4D97-AF65-F5344CB8AC3E}">
        <p14:creationId xmlns:p14="http://schemas.microsoft.com/office/powerpoint/2010/main" val="298800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Division of the Experiential Totality into Two Non-Intersecting Worlds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3810000" cy="55707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Everyday World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Enlightenment, secular rationality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Emerging world of commerce, industry, the marketplace, the ordinary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Hemmed in by the natural limits of reason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FF0000"/>
                </a:solidFill>
              </a:rPr>
              <a:t>Non-emancipatory</a:t>
            </a:r>
            <a:r>
              <a:rPr lang="en-US" sz="1600" dirty="0" smtClean="0">
                <a:solidFill>
                  <a:srgbClr val="FF0000"/>
                </a:solidFill>
              </a:rPr>
              <a:t> (non-redemptive),  as in shallow, commonplace life: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Business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“Objective” scientific inquiry &amp;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functioning of government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Commercialized art/</a:t>
            </a:r>
            <a:r>
              <a:rPr lang="en-US" sz="1600" i="1" dirty="0" smtClean="0"/>
              <a:t>Kitsch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Methodical systems of explanation (including systems “analyzing” 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Indifference to the spiritual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“Public opinion”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Blind acceptance of tradition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2030" y="994873"/>
            <a:ext cx="4124770" cy="5539978"/>
          </a:xfrm>
          <a:prstGeom prst="rect">
            <a:avLst/>
          </a:prstGeom>
          <a:solidFill>
            <a:srgbClr val="FFFF00">
              <a:alpha val="25000"/>
            </a:srgb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Idealized, Spiritual World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“Anti-rational” or “trans (or pre-) rational”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“Existential” truth in otherness from the ordinary: healing spaces, private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Transcendent claims: ineffable access beyond the limits of language and reason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solidFill>
                  <a:srgbClr val="00B050"/>
                </a:solidFill>
              </a:rPr>
              <a:t>Emancipatory</a:t>
            </a:r>
            <a:r>
              <a:rPr lang="en-US" sz="1600" dirty="0" smtClean="0">
                <a:solidFill>
                  <a:srgbClr val="00B050"/>
                </a:solidFill>
              </a:rPr>
              <a:t> (redemptive), with clearly understood sheltering spaces: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modes of religion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Art, literature, music (the “mystery” of sound)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Nature (as spiritual)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Folk-soul/ethnicity/nation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Domestic </a:t>
            </a:r>
            <a:r>
              <a:rPr lang="en-US" sz="1600" dirty="0"/>
              <a:t>l</a:t>
            </a:r>
            <a:r>
              <a:rPr lang="en-US" sz="1600" dirty="0" smtClean="0"/>
              <a:t>ife: </a:t>
            </a:r>
            <a:r>
              <a:rPr lang="en-US" sz="1600" dirty="0"/>
              <a:t>w</a:t>
            </a:r>
            <a:r>
              <a:rPr lang="en-US" sz="1600" dirty="0" smtClean="0"/>
              <a:t>oman (the feminine), child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Men (the masculine) as </a:t>
            </a:r>
            <a:r>
              <a:rPr lang="en-US" sz="1600" dirty="0" err="1" smtClean="0"/>
              <a:t>priestlike</a:t>
            </a:r>
            <a:r>
              <a:rPr lang="en-US" sz="1600" dirty="0" smtClean="0"/>
              <a:t>, disclosers of otherwise unutterable truths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Preservation of the great artworks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pre-modern past (pre-Enlightenment)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macabre, grotesque</a:t>
            </a:r>
          </a:p>
        </p:txBody>
      </p:sp>
    </p:spTree>
    <p:extLst>
      <p:ext uri="{BB962C8B-B14F-4D97-AF65-F5344CB8AC3E}">
        <p14:creationId xmlns:p14="http://schemas.microsoft.com/office/powerpoint/2010/main" val="416476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7807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German </a:t>
            </a:r>
            <a:r>
              <a:rPr lang="en-US" b="1" i="1" dirty="0" smtClean="0"/>
              <a:t>Lied</a:t>
            </a:r>
            <a:r>
              <a:rPr lang="en-US" b="1" dirty="0" smtClean="0"/>
              <a:t>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087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7807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German </a:t>
            </a:r>
            <a:r>
              <a:rPr lang="en-US" b="1" i="1" dirty="0" smtClean="0"/>
              <a:t>Lied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143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German-language art song for solo voice and piano</a:t>
            </a:r>
          </a:p>
        </p:txBody>
      </p:sp>
    </p:spTree>
    <p:extLst>
      <p:ext uri="{BB962C8B-B14F-4D97-AF65-F5344CB8AC3E}">
        <p14:creationId xmlns:p14="http://schemas.microsoft.com/office/powerpoint/2010/main" val="68402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7807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German </a:t>
            </a:r>
            <a:r>
              <a:rPr lang="en-US" b="1" i="1" dirty="0" smtClean="0"/>
              <a:t>Lied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1430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German-language art song for solo voice and piano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Poetic text with “art” claims; literary merit (often distinguished, </a:t>
            </a:r>
          </a:p>
          <a:p>
            <a:r>
              <a:rPr lang="en-US" dirty="0"/>
              <a:t> </a:t>
            </a:r>
            <a:r>
              <a:rPr lang="en-US" dirty="0" smtClean="0"/>
              <a:t>    pre-existing poetry)</a:t>
            </a:r>
          </a:p>
        </p:txBody>
      </p:sp>
    </p:spTree>
    <p:extLst>
      <p:ext uri="{BB962C8B-B14F-4D97-AF65-F5344CB8AC3E}">
        <p14:creationId xmlns:p14="http://schemas.microsoft.com/office/powerpoint/2010/main" val="3660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911551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More Generally?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3312"/>
            <a:ext cx="7444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subjective restlessness of a new, aesthetic generation—unsettled by the demystifying, secular-rational thrust of modernizing times</a:t>
            </a:r>
          </a:p>
        </p:txBody>
      </p:sp>
    </p:spTree>
    <p:extLst>
      <p:ext uri="{BB962C8B-B14F-4D97-AF65-F5344CB8AC3E}">
        <p14:creationId xmlns:p14="http://schemas.microsoft.com/office/powerpoint/2010/main" val="117235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7807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German </a:t>
            </a:r>
            <a:r>
              <a:rPr lang="en-US" b="1" i="1" dirty="0" smtClean="0"/>
              <a:t>Lied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1430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German-language art song for solo voice and piano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Poetic text with “art” claims; literary merit (often distinguished, </a:t>
            </a:r>
          </a:p>
          <a:p>
            <a:r>
              <a:rPr lang="en-US" dirty="0"/>
              <a:t> </a:t>
            </a:r>
            <a:r>
              <a:rPr lang="en-US" dirty="0" smtClean="0"/>
              <a:t>    pre-existing poetry)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Text: </a:t>
            </a:r>
            <a:r>
              <a:rPr lang="en-US" dirty="0" err="1"/>
              <a:t>s</a:t>
            </a:r>
            <a:r>
              <a:rPr lang="en-US" dirty="0" err="1" smtClean="0"/>
              <a:t>tanzaic</a:t>
            </a:r>
            <a:r>
              <a:rPr lang="en-US" dirty="0" smtClean="0"/>
              <a:t> verse (disposed in a series of parallel stanzas or strophes)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2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7807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German </a:t>
            </a:r>
            <a:r>
              <a:rPr lang="en-US" b="1" i="1" dirty="0" smtClean="0"/>
              <a:t>Lied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143000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German-language art song for solo voice and piano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Poetic text with “art” claims; literary merit (often distinguished, </a:t>
            </a:r>
          </a:p>
          <a:p>
            <a:r>
              <a:rPr lang="en-US" dirty="0"/>
              <a:t> </a:t>
            </a:r>
            <a:r>
              <a:rPr lang="en-US" dirty="0" smtClean="0"/>
              <a:t>    pre-existing poetry)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Text: </a:t>
            </a:r>
            <a:r>
              <a:rPr lang="en-US" dirty="0" err="1"/>
              <a:t>s</a:t>
            </a:r>
            <a:r>
              <a:rPr lang="en-US" dirty="0" err="1" smtClean="0"/>
              <a:t>tanzaic</a:t>
            </a:r>
            <a:r>
              <a:rPr lang="en-US" dirty="0" smtClean="0"/>
              <a:t> verse (disposed in a series of parallel stanzas or strophes)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Music: typically, a close reading of the poem, highlighting individual words, phrases, moments</a:t>
            </a:r>
          </a:p>
        </p:txBody>
      </p:sp>
    </p:spTree>
    <p:extLst>
      <p:ext uri="{BB962C8B-B14F-4D97-AF65-F5344CB8AC3E}">
        <p14:creationId xmlns:p14="http://schemas.microsoft.com/office/powerpoint/2010/main" val="68402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7807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German </a:t>
            </a:r>
            <a:r>
              <a:rPr lang="en-US" b="1" i="1" dirty="0" smtClean="0"/>
              <a:t>Lied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1430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German-language art song for solo voice and piano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Poetic text with “art” claims; literary merit (often distinguished, </a:t>
            </a:r>
          </a:p>
          <a:p>
            <a:r>
              <a:rPr lang="en-US" dirty="0"/>
              <a:t> </a:t>
            </a:r>
            <a:r>
              <a:rPr lang="en-US" dirty="0" smtClean="0"/>
              <a:t>    pre-existing poetry)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Text: </a:t>
            </a:r>
            <a:r>
              <a:rPr lang="en-US" dirty="0" err="1"/>
              <a:t>s</a:t>
            </a:r>
            <a:r>
              <a:rPr lang="en-US" dirty="0" err="1" smtClean="0"/>
              <a:t>tanzaic</a:t>
            </a:r>
            <a:r>
              <a:rPr lang="en-US" dirty="0" smtClean="0"/>
              <a:t> verse (disposed in a series of parallel stanzas or strophes)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Music: typically, a close reading of the poem, highlighting individual words, phrases, moments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Expressive or illustrative accompaniments (frequently along with telling introductions and postludes in the piano as a frame)</a:t>
            </a:r>
          </a:p>
        </p:txBody>
      </p:sp>
    </p:spTree>
    <p:extLst>
      <p:ext uri="{BB962C8B-B14F-4D97-AF65-F5344CB8AC3E}">
        <p14:creationId xmlns:p14="http://schemas.microsoft.com/office/powerpoint/2010/main" val="68402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7807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German </a:t>
            </a:r>
            <a:r>
              <a:rPr lang="en-US" b="1" i="1" dirty="0" smtClean="0"/>
              <a:t>Lied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143000"/>
            <a:ext cx="7467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German-language art song for solo voice and piano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Poetic text with “art” claims; literary merit (often distinguished, </a:t>
            </a:r>
          </a:p>
          <a:p>
            <a:r>
              <a:rPr lang="en-US" dirty="0"/>
              <a:t> </a:t>
            </a:r>
            <a:r>
              <a:rPr lang="en-US" dirty="0" smtClean="0"/>
              <a:t>    pre-existing poetry)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Text: </a:t>
            </a:r>
            <a:r>
              <a:rPr lang="en-US" dirty="0" err="1"/>
              <a:t>s</a:t>
            </a:r>
            <a:r>
              <a:rPr lang="en-US" dirty="0" err="1" smtClean="0"/>
              <a:t>tanzaic</a:t>
            </a:r>
            <a:r>
              <a:rPr lang="en-US" dirty="0" smtClean="0"/>
              <a:t> verse (disposed in a series of parallel stanzas or strophes)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Music: typically, a close reading of the poem, highlighting individual words, phrases, moments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Expressive or illustrative accompaniments (frequently along with telling introductions and postludes in the piano as a frame)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Often: a prizing of “folk-like” naiveté and simplicity of melody </a:t>
            </a:r>
          </a:p>
          <a:p>
            <a:r>
              <a:rPr lang="en-US" dirty="0"/>
              <a:t> </a:t>
            </a:r>
            <a:r>
              <a:rPr lang="en-US" dirty="0" smtClean="0"/>
              <a:t>     (the “folk-song ideal”; seeming “artlessness”; </a:t>
            </a:r>
            <a:r>
              <a:rPr lang="en-US" i="1" dirty="0" err="1" smtClean="0"/>
              <a:t>Volkston</a:t>
            </a:r>
            <a:r>
              <a:rPr lang="en-US" dirty="0" smtClean="0"/>
              <a:t> [“folk-tone”])</a:t>
            </a:r>
          </a:p>
        </p:txBody>
      </p:sp>
    </p:spTree>
    <p:extLst>
      <p:ext uri="{BB962C8B-B14F-4D97-AF65-F5344CB8AC3E}">
        <p14:creationId xmlns:p14="http://schemas.microsoft.com/office/powerpoint/2010/main" val="68402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47807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German </a:t>
            </a:r>
            <a:r>
              <a:rPr lang="en-US" b="1" i="1" dirty="0" smtClean="0"/>
              <a:t>Lied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143000"/>
            <a:ext cx="746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German-language art song for solo voice and piano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Poetic text with “art” claims; literary merit (often distinguished, </a:t>
            </a:r>
          </a:p>
          <a:p>
            <a:r>
              <a:rPr lang="en-US" dirty="0"/>
              <a:t> </a:t>
            </a:r>
            <a:r>
              <a:rPr lang="en-US" dirty="0" smtClean="0"/>
              <a:t>    pre-existing poetry)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Text: </a:t>
            </a:r>
            <a:r>
              <a:rPr lang="en-US" dirty="0" err="1"/>
              <a:t>s</a:t>
            </a:r>
            <a:r>
              <a:rPr lang="en-US" dirty="0" err="1" smtClean="0"/>
              <a:t>tanzaic</a:t>
            </a:r>
            <a:r>
              <a:rPr lang="en-US" dirty="0" smtClean="0"/>
              <a:t> verse (disposed in a series of parallel stanzas or strophes)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Music: typically, a close reading of the poem, highlighting individual words, phrases, moments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Expressive or illustrative accompaniments (frequently along with telling introductions and postludes in the piano as a frame)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Often: a prizing of “folk-like” naiveté and simplicity of melody </a:t>
            </a:r>
          </a:p>
          <a:p>
            <a:r>
              <a:rPr lang="en-US" dirty="0"/>
              <a:t> </a:t>
            </a:r>
            <a:r>
              <a:rPr lang="en-US" dirty="0" smtClean="0"/>
              <a:t>     (the “folk-song ideal”; seeming “artlessness”; </a:t>
            </a:r>
            <a:r>
              <a:rPr lang="en-US" i="1" dirty="0" err="1" smtClean="0"/>
              <a:t>Volkston</a:t>
            </a:r>
            <a:r>
              <a:rPr lang="en-US" dirty="0" smtClean="0"/>
              <a:t> [“folk-tone”])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Originally intended to be performed privately, in a salon or among a small circle of connoisseurs—not intended for large audiences (“private”)</a:t>
            </a:r>
          </a:p>
        </p:txBody>
      </p:sp>
    </p:spTree>
    <p:extLst>
      <p:ext uri="{BB962C8B-B14F-4D97-AF65-F5344CB8AC3E}">
        <p14:creationId xmlns:p14="http://schemas.microsoft.com/office/powerpoint/2010/main" val="172629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911551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More Generally?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3312"/>
            <a:ext cx="7444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subjective restlessness of a new, aesthetic generation—unsettled by the demystifying, secular-rational thrust of modernizing times, e.g.,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2590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 thought, questioning the metaphysical and spiritual, placing limits on philosophical reflection and personal experience.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7235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911551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“Romanticism” More Generally?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3312"/>
            <a:ext cx="7444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subjective restlessness of a new, aesthetic generation—unsettled by the demystifying, secular-rational thrust of modernizing times, e.g.,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34290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590800"/>
            <a:ext cx="64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Enlightenment thought, questioning the metaphysical and spiritual, placing limits on philosophical reflection and personal experience.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growing impact of science and technology (“industrial revolution”) merged with everyday urban-economic and legal practice: practical concerns and claims that likewise rendered the spiritual increasingly irrelevant.</a:t>
            </a:r>
          </a:p>
        </p:txBody>
      </p:sp>
    </p:spTree>
    <p:extLst>
      <p:ext uri="{BB962C8B-B14F-4D97-AF65-F5344CB8AC3E}">
        <p14:creationId xmlns:p14="http://schemas.microsoft.com/office/powerpoint/2010/main" val="122897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6414</Words>
  <Application>Microsoft Office PowerPoint</Application>
  <PresentationFormat>On-screen Show (4:3)</PresentationFormat>
  <Paragraphs>905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Faculty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Hepokoski, James</dc:creator>
  <cp:lastModifiedBy>Hepokoski, James</cp:lastModifiedBy>
  <cp:revision>79</cp:revision>
  <dcterms:created xsi:type="dcterms:W3CDTF">2016-01-11T17:47:35Z</dcterms:created>
  <dcterms:modified xsi:type="dcterms:W3CDTF">2019-01-28T15:37:32Z</dcterms:modified>
</cp:coreProperties>
</file>