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57" r:id="rId3"/>
    <p:sldId id="302" r:id="rId4"/>
    <p:sldId id="258" r:id="rId5"/>
    <p:sldId id="305" r:id="rId6"/>
    <p:sldId id="306" r:id="rId7"/>
    <p:sldId id="291" r:id="rId8"/>
    <p:sldId id="292" r:id="rId9"/>
    <p:sldId id="307" r:id="rId10"/>
    <p:sldId id="287" r:id="rId11"/>
    <p:sldId id="308" r:id="rId12"/>
    <p:sldId id="294" r:id="rId13"/>
    <p:sldId id="288" r:id="rId14"/>
    <p:sldId id="289" r:id="rId15"/>
    <p:sldId id="309" r:id="rId16"/>
    <p:sldId id="310" r:id="rId17"/>
    <p:sldId id="300" r:id="rId18"/>
    <p:sldId id="311" r:id="rId19"/>
    <p:sldId id="325" r:id="rId20"/>
    <p:sldId id="312" r:id="rId21"/>
    <p:sldId id="313" r:id="rId22"/>
    <p:sldId id="314" r:id="rId23"/>
    <p:sldId id="315" r:id="rId24"/>
    <p:sldId id="316" r:id="rId25"/>
    <p:sldId id="317" r:id="rId26"/>
    <p:sldId id="329" r:id="rId27"/>
    <p:sldId id="330" r:id="rId28"/>
    <p:sldId id="262" r:id="rId29"/>
    <p:sldId id="326" r:id="rId30"/>
    <p:sldId id="327" r:id="rId31"/>
    <p:sldId id="323" r:id="rId32"/>
    <p:sldId id="263" r:id="rId33"/>
    <p:sldId id="274" r:id="rId34"/>
    <p:sldId id="319" r:id="rId35"/>
    <p:sldId id="264" r:id="rId36"/>
    <p:sldId id="320" r:id="rId37"/>
    <p:sldId id="276" r:id="rId38"/>
    <p:sldId id="280" r:id="rId39"/>
    <p:sldId id="281" r:id="rId40"/>
    <p:sldId id="331" r:id="rId41"/>
    <p:sldId id="321" r:id="rId42"/>
    <p:sldId id="282" r:id="rId43"/>
    <p:sldId id="279" r:id="rId44"/>
    <p:sldId id="322" r:id="rId45"/>
    <p:sldId id="324" r:id="rId46"/>
    <p:sldId id="285" r:id="rId47"/>
    <p:sldId id="277" r:id="rId48"/>
    <p:sldId id="278" r:id="rId49"/>
    <p:sldId id="286" r:id="rId50"/>
    <p:sldId id="275" r:id="rId51"/>
    <p:sldId id="332" r:id="rId52"/>
    <p:sldId id="283"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600F0-0CEF-4E2B-BF24-4C3F9D0A1651}"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299203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600F0-0CEF-4E2B-BF24-4C3F9D0A1651}"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100671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600F0-0CEF-4E2B-BF24-4C3F9D0A1651}"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84282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600F0-0CEF-4E2B-BF24-4C3F9D0A1651}"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40356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600F0-0CEF-4E2B-BF24-4C3F9D0A1651}"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65055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600F0-0CEF-4E2B-BF24-4C3F9D0A1651}"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236682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600F0-0CEF-4E2B-BF24-4C3F9D0A1651}" type="datetimeFigureOut">
              <a:rPr lang="en-US" smtClean="0"/>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63801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600F0-0CEF-4E2B-BF24-4C3F9D0A1651}" type="datetimeFigureOut">
              <a:rPr lang="en-US" smtClean="0"/>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215171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600F0-0CEF-4E2B-BF24-4C3F9D0A1651}" type="datetimeFigureOut">
              <a:rPr lang="en-US" smtClean="0"/>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10483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600F0-0CEF-4E2B-BF24-4C3F9D0A1651}"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315191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600F0-0CEF-4E2B-BF24-4C3F9D0A1651}"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9F419-E02F-4035-AD3E-3E2BC696FB30}" type="slidenum">
              <a:rPr lang="en-US" smtClean="0"/>
              <a:t>‹#›</a:t>
            </a:fld>
            <a:endParaRPr lang="en-US"/>
          </a:p>
        </p:txBody>
      </p:sp>
    </p:spTree>
    <p:extLst>
      <p:ext uri="{BB962C8B-B14F-4D97-AF65-F5344CB8AC3E}">
        <p14:creationId xmlns:p14="http://schemas.microsoft.com/office/powerpoint/2010/main" val="8549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600F0-0CEF-4E2B-BF24-4C3F9D0A1651}" type="datetimeFigureOut">
              <a:rPr lang="en-US" smtClean="0"/>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9F419-E02F-4035-AD3E-3E2BC696FB30}" type="slidenum">
              <a:rPr lang="en-US" smtClean="0"/>
              <a:t>‹#›</a:t>
            </a:fld>
            <a:endParaRPr lang="en-US"/>
          </a:p>
        </p:txBody>
      </p:sp>
    </p:spTree>
    <p:extLst>
      <p:ext uri="{BB962C8B-B14F-4D97-AF65-F5344CB8AC3E}">
        <p14:creationId xmlns:p14="http://schemas.microsoft.com/office/powerpoint/2010/main" val="330329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17" y="-152400"/>
            <a:ext cx="9476643" cy="7048856"/>
          </a:xfrm>
          <a:prstGeom prst="rect">
            <a:avLst/>
          </a:prstGeom>
        </p:spPr>
      </p:pic>
      <p:sp>
        <p:nvSpPr>
          <p:cNvPr id="5" name="TextBox 4"/>
          <p:cNvSpPr txBox="1"/>
          <p:nvPr/>
        </p:nvSpPr>
        <p:spPr>
          <a:xfrm>
            <a:off x="1600200" y="609600"/>
            <a:ext cx="5029200" cy="369332"/>
          </a:xfrm>
          <a:prstGeom prst="rect">
            <a:avLst/>
          </a:prstGeom>
          <a:noFill/>
        </p:spPr>
        <p:txBody>
          <a:bodyPr wrap="square" rtlCol="0">
            <a:spAutoFit/>
          </a:bodyPr>
          <a:lstStyle/>
          <a:p>
            <a:r>
              <a:rPr lang="en-US" b="1" i="1" dirty="0" err="1" smtClean="0">
                <a:solidFill>
                  <a:schemeClr val="bg1"/>
                </a:solidFill>
              </a:rPr>
              <a:t>Volksgeist</a:t>
            </a:r>
            <a:r>
              <a:rPr lang="en-US" b="1" dirty="0" smtClean="0">
                <a:solidFill>
                  <a:schemeClr val="bg1"/>
                </a:solidFill>
              </a:rPr>
              <a:t> and the Origins of German Nationali</a:t>
            </a:r>
            <a:r>
              <a:rPr lang="en-US" dirty="0" smtClean="0">
                <a:solidFill>
                  <a:schemeClr val="bg1"/>
                </a:solidFill>
              </a:rPr>
              <a:t>sm</a:t>
            </a:r>
            <a:endParaRPr lang="en-US" dirty="0">
              <a:solidFill>
                <a:schemeClr val="bg1"/>
              </a:solidFill>
            </a:endParaRPr>
          </a:p>
        </p:txBody>
      </p:sp>
    </p:spTree>
    <p:extLst>
      <p:ext uri="{BB962C8B-B14F-4D97-AF65-F5344CB8AC3E}">
        <p14:creationId xmlns:p14="http://schemas.microsoft.com/office/powerpoint/2010/main" val="4896673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7623877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smtClean="0"/>
              <a:t>Germanic drive toward self-cultivation and learning </a:t>
            </a:r>
          </a:p>
          <a:p>
            <a:r>
              <a:rPr lang="en-US" dirty="0"/>
              <a:t> </a:t>
            </a:r>
            <a:r>
              <a:rPr lang="en-US" dirty="0" smtClean="0"/>
              <a:t>     (“German Hellenism”)</a:t>
            </a:r>
          </a:p>
          <a:p>
            <a:endParaRPr lang="en-US" dirty="0"/>
          </a:p>
        </p:txBody>
      </p:sp>
    </p:spTree>
    <p:extLst>
      <p:ext uri="{BB962C8B-B14F-4D97-AF65-F5344CB8AC3E}">
        <p14:creationId xmlns:p14="http://schemas.microsoft.com/office/powerpoint/2010/main" val="25012214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 y="1524000"/>
            <a:ext cx="3289802" cy="405742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58636"/>
            <a:ext cx="5363715" cy="4022786"/>
          </a:xfrm>
          <a:prstGeom prst="rect">
            <a:avLst/>
          </a:prstGeom>
        </p:spPr>
      </p:pic>
      <p:sp>
        <p:nvSpPr>
          <p:cNvPr id="4" name="TextBox 3"/>
          <p:cNvSpPr txBox="1"/>
          <p:nvPr/>
        </p:nvSpPr>
        <p:spPr>
          <a:xfrm>
            <a:off x="1117297" y="771112"/>
            <a:ext cx="7924800" cy="369332"/>
          </a:xfrm>
          <a:prstGeom prst="rect">
            <a:avLst/>
          </a:prstGeom>
          <a:noFill/>
        </p:spPr>
        <p:txBody>
          <a:bodyPr wrap="square" rtlCol="0">
            <a:spAutoFit/>
          </a:bodyPr>
          <a:lstStyle/>
          <a:p>
            <a:r>
              <a:rPr lang="en-US" dirty="0" smtClean="0"/>
              <a:t>Germanic drive toward self-cultivation and learning  (“German Hellenism”)</a:t>
            </a:r>
          </a:p>
        </p:txBody>
      </p:sp>
      <p:sp>
        <p:nvSpPr>
          <p:cNvPr id="5" name="TextBox 4"/>
          <p:cNvSpPr txBox="1"/>
          <p:nvPr/>
        </p:nvSpPr>
        <p:spPr>
          <a:xfrm>
            <a:off x="457853" y="5745079"/>
            <a:ext cx="2666347" cy="646331"/>
          </a:xfrm>
          <a:prstGeom prst="rect">
            <a:avLst/>
          </a:prstGeom>
          <a:noFill/>
        </p:spPr>
        <p:txBody>
          <a:bodyPr wrap="square" rtlCol="0">
            <a:spAutoFit/>
          </a:bodyPr>
          <a:lstStyle/>
          <a:p>
            <a:pPr algn="ctr"/>
            <a:r>
              <a:rPr lang="en-US" dirty="0" smtClean="0"/>
              <a:t>Alexander von Humboldt</a:t>
            </a:r>
          </a:p>
          <a:p>
            <a:pPr algn="ctr"/>
            <a:r>
              <a:rPr lang="en-US" dirty="0" smtClean="0"/>
              <a:t>(1769-1859)</a:t>
            </a:r>
            <a:endParaRPr lang="en-US" dirty="0"/>
          </a:p>
        </p:txBody>
      </p:sp>
      <p:sp>
        <p:nvSpPr>
          <p:cNvPr id="6" name="TextBox 5"/>
          <p:cNvSpPr txBox="1"/>
          <p:nvPr/>
        </p:nvSpPr>
        <p:spPr>
          <a:xfrm>
            <a:off x="3830782" y="5867400"/>
            <a:ext cx="4953000" cy="369332"/>
          </a:xfrm>
          <a:prstGeom prst="rect">
            <a:avLst/>
          </a:prstGeom>
          <a:noFill/>
        </p:spPr>
        <p:txBody>
          <a:bodyPr wrap="square" rtlCol="0">
            <a:spAutoFit/>
          </a:bodyPr>
          <a:lstStyle/>
          <a:p>
            <a:r>
              <a:rPr lang="en-US" dirty="0" smtClean="0"/>
              <a:t>University of Berlin, curriculum established 1810</a:t>
            </a:r>
            <a:endParaRPr lang="en-US" dirty="0"/>
          </a:p>
        </p:txBody>
      </p:sp>
    </p:spTree>
    <p:extLst>
      <p:ext uri="{BB962C8B-B14F-4D97-AF65-F5344CB8AC3E}">
        <p14:creationId xmlns:p14="http://schemas.microsoft.com/office/powerpoint/2010/main" val="38065716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smtClean="0"/>
              <a:t>Germanic drive toward self-cultivation and learning </a:t>
            </a:r>
          </a:p>
          <a:p>
            <a:r>
              <a:rPr lang="en-US" dirty="0"/>
              <a:t> </a:t>
            </a:r>
            <a:r>
              <a:rPr lang="en-US" dirty="0" smtClean="0"/>
              <a:t>     (“German Hellenism”)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Music: increasingly seeks to be worthy of inclusion as an object of humanistic study</a:t>
            </a:r>
          </a:p>
        </p:txBody>
      </p:sp>
    </p:spTree>
    <p:extLst>
      <p:ext uri="{BB962C8B-B14F-4D97-AF65-F5344CB8AC3E}">
        <p14:creationId xmlns:p14="http://schemas.microsoft.com/office/powerpoint/2010/main" val="37623877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smtClean="0"/>
              <a:t>Germanic drive toward self-cultivation and learning </a:t>
            </a:r>
          </a:p>
          <a:p>
            <a:r>
              <a:rPr lang="en-US" dirty="0"/>
              <a:t> </a:t>
            </a:r>
            <a:r>
              <a:rPr lang="en-US" dirty="0" smtClean="0"/>
              <a:t>     (“German Hellenism”)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Music: increasingly seeks to be worthy of inclusion as an object of humanistic study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rise of nationalism</a:t>
            </a:r>
          </a:p>
          <a:p>
            <a:endParaRPr lang="en-US" u="sng" dirty="0"/>
          </a:p>
        </p:txBody>
      </p:sp>
    </p:spTree>
    <p:extLst>
      <p:ext uri="{BB962C8B-B14F-4D97-AF65-F5344CB8AC3E}">
        <p14:creationId xmlns:p14="http://schemas.microsoft.com/office/powerpoint/2010/main" val="37623877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smtClean="0"/>
              <a:t>Germanic drive toward self-cultivation and learning </a:t>
            </a:r>
          </a:p>
          <a:p>
            <a:r>
              <a:rPr lang="en-US" dirty="0"/>
              <a:t> </a:t>
            </a:r>
            <a:r>
              <a:rPr lang="en-US" dirty="0" smtClean="0"/>
              <a:t>     (“German Hellenism”)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Music: increasingly seeks to be worthy of inclusion as an object of humanistic study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rise of nationalism—including the belief in a deeply authentic cultural self, a specifically “German” self</a:t>
            </a:r>
          </a:p>
          <a:p>
            <a:endParaRPr lang="en-US" u="sng" dirty="0"/>
          </a:p>
        </p:txBody>
      </p:sp>
    </p:spTree>
    <p:extLst>
      <p:ext uri="{BB962C8B-B14F-4D97-AF65-F5344CB8AC3E}">
        <p14:creationId xmlns:p14="http://schemas.microsoft.com/office/powerpoint/2010/main" val="15805191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36" y="0"/>
            <a:ext cx="8661528" cy="6858000"/>
          </a:xfrm>
          <a:prstGeom prst="rect">
            <a:avLst/>
          </a:prstGeom>
        </p:spPr>
      </p:pic>
    </p:spTree>
    <p:extLst>
      <p:ext uri="{BB962C8B-B14F-4D97-AF65-F5344CB8AC3E}">
        <p14:creationId xmlns:p14="http://schemas.microsoft.com/office/powerpoint/2010/main" val="31258105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43" y="966387"/>
            <a:ext cx="4139193" cy="4862827"/>
          </a:xfrm>
          <a:prstGeom prst="rect">
            <a:avLst/>
          </a:prstGeom>
        </p:spPr>
      </p:pic>
      <p:sp>
        <p:nvSpPr>
          <p:cNvPr id="6" name="TextBox 5"/>
          <p:cNvSpPr txBox="1"/>
          <p:nvPr/>
        </p:nvSpPr>
        <p:spPr>
          <a:xfrm>
            <a:off x="4938390" y="6012144"/>
            <a:ext cx="3810000" cy="369332"/>
          </a:xfrm>
          <a:prstGeom prst="rect">
            <a:avLst/>
          </a:prstGeom>
          <a:noFill/>
        </p:spPr>
        <p:txBody>
          <a:bodyPr wrap="square" rtlCol="0">
            <a:spAutoFit/>
          </a:bodyPr>
          <a:lstStyle/>
          <a:p>
            <a:r>
              <a:rPr lang="en-US" dirty="0" smtClean="0"/>
              <a:t>Johann Gottlieb Fichte (1762-1814)</a:t>
            </a:r>
            <a:endParaRPr lang="en-US" dirty="0"/>
          </a:p>
        </p:txBody>
      </p:sp>
    </p:spTree>
    <p:extLst>
      <p:ext uri="{BB962C8B-B14F-4D97-AF65-F5344CB8AC3E}">
        <p14:creationId xmlns:p14="http://schemas.microsoft.com/office/powerpoint/2010/main" val="19826228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1384995"/>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endParaRPr lang="en-US" dirty="0" smtClean="0"/>
          </a:p>
        </p:txBody>
      </p:sp>
    </p:spTree>
    <p:extLst>
      <p:ext uri="{BB962C8B-B14F-4D97-AF65-F5344CB8AC3E}">
        <p14:creationId xmlns:p14="http://schemas.microsoft.com/office/powerpoint/2010/main" val="1858500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1661993"/>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968136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p:txBody>
      </p:sp>
    </p:spTree>
    <p:extLst>
      <p:ext uri="{BB962C8B-B14F-4D97-AF65-F5344CB8AC3E}">
        <p14:creationId xmlns:p14="http://schemas.microsoft.com/office/powerpoint/2010/main" val="395816994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2492990"/>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Language: a social and historical phenomenon</a:t>
            </a:r>
          </a:p>
          <a:p>
            <a:endParaRPr lang="en-US" dirty="0" smtClean="0"/>
          </a:p>
        </p:txBody>
      </p:sp>
    </p:spTree>
    <p:extLst>
      <p:ext uri="{BB962C8B-B14F-4D97-AF65-F5344CB8AC3E}">
        <p14:creationId xmlns:p14="http://schemas.microsoft.com/office/powerpoint/2010/main" val="18585000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3600986"/>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Language: a social and historical phenomenon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Different places with different histories produce different languages, different ways of thinking</a:t>
            </a:r>
          </a:p>
          <a:p>
            <a:endParaRPr lang="en-US" dirty="0"/>
          </a:p>
        </p:txBody>
      </p:sp>
    </p:spTree>
    <p:extLst>
      <p:ext uri="{BB962C8B-B14F-4D97-AF65-F5344CB8AC3E}">
        <p14:creationId xmlns:p14="http://schemas.microsoft.com/office/powerpoint/2010/main" val="18585000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4154984"/>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Language: a social and historical phenomenon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Different places with different histories produce different languages, different ways of thinking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smtClean="0"/>
              <a:t>Volk</a:t>
            </a:r>
            <a:r>
              <a:rPr lang="en-US" dirty="0" smtClean="0"/>
              <a:t>: the language group to which we belong</a:t>
            </a:r>
          </a:p>
        </p:txBody>
      </p:sp>
    </p:spTree>
    <p:extLst>
      <p:ext uri="{BB962C8B-B14F-4D97-AF65-F5344CB8AC3E}">
        <p14:creationId xmlns:p14="http://schemas.microsoft.com/office/powerpoint/2010/main" val="185850008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5539978"/>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Language: a social and historical phenomenon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Different places with different histories produce different languages, different ways of thinking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smtClean="0"/>
              <a:t>Volk</a:t>
            </a:r>
            <a:r>
              <a:rPr lang="en-US" dirty="0" smtClean="0"/>
              <a:t>: the language group to which we belong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err="1"/>
              <a:t>Volksgeist</a:t>
            </a:r>
            <a:r>
              <a:rPr lang="en-US" dirty="0"/>
              <a:t>: the spirit or character shared by those within a</a:t>
            </a:r>
          </a:p>
          <a:p>
            <a:r>
              <a:rPr lang="en-US" dirty="0"/>
              <a:t>      </a:t>
            </a:r>
            <a:r>
              <a:rPr lang="en-US" dirty="0" smtClean="0"/>
              <a:t>language group </a:t>
            </a:r>
            <a:r>
              <a:rPr lang="en-US" dirty="0"/>
              <a:t>(or culturally uniform</a:t>
            </a:r>
          </a:p>
          <a:p>
            <a:r>
              <a:rPr lang="en-US" dirty="0"/>
              <a:t>      ethnic group</a:t>
            </a:r>
            <a:r>
              <a:rPr lang="en-US" dirty="0" smtClean="0"/>
              <a:t>)</a:t>
            </a:r>
          </a:p>
        </p:txBody>
      </p:sp>
    </p:spTree>
    <p:extLst>
      <p:ext uri="{BB962C8B-B14F-4D97-AF65-F5344CB8AC3E}">
        <p14:creationId xmlns:p14="http://schemas.microsoft.com/office/powerpoint/2010/main" val="185850008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236525"/>
            <a:ext cx="4191000" cy="6370975"/>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Language: a social and historical phenomenon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Different places with different histories produce different languages, different ways of thinking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smtClean="0"/>
              <a:t>Volk</a:t>
            </a:r>
            <a:r>
              <a:rPr lang="en-US" dirty="0" smtClean="0"/>
              <a:t>: the language group to which we belong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err="1"/>
              <a:t>Volksgeist</a:t>
            </a:r>
            <a:r>
              <a:rPr lang="en-US" dirty="0"/>
              <a:t>: the spirit or character shared by those within a</a:t>
            </a:r>
          </a:p>
          <a:p>
            <a:r>
              <a:rPr lang="en-US" dirty="0"/>
              <a:t>      </a:t>
            </a:r>
            <a:r>
              <a:rPr lang="en-US" dirty="0" smtClean="0"/>
              <a:t>language group </a:t>
            </a:r>
            <a:r>
              <a:rPr lang="en-US" dirty="0"/>
              <a:t>(or culturally uniform</a:t>
            </a:r>
          </a:p>
          <a:p>
            <a:r>
              <a:rPr lang="en-US" dirty="0"/>
              <a:t>      ethnic group</a:t>
            </a:r>
            <a:r>
              <a:rPr lang="en-US" dirty="0" smtClean="0"/>
              <a:t>)</a:t>
            </a:r>
          </a:p>
          <a:p>
            <a:endParaRPr lang="en-US" dirty="0"/>
          </a:p>
          <a:p>
            <a:pPr marL="285750" indent="-285750">
              <a:buFont typeface="Arial" panose="020B0604020202020204" pitchFamily="34" charset="0"/>
              <a:buChar char="•"/>
            </a:pPr>
            <a:r>
              <a:rPr lang="en-US" dirty="0" smtClean="0"/>
              <a:t>Captured in grammatical structure, </a:t>
            </a:r>
          </a:p>
          <a:p>
            <a:r>
              <a:rPr lang="en-US" dirty="0"/>
              <a:t> </a:t>
            </a:r>
            <a:r>
              <a:rPr lang="en-US" dirty="0" smtClean="0"/>
              <a:t>     pre-modern folk tales, folk songs, etc. </a:t>
            </a:r>
          </a:p>
        </p:txBody>
      </p:sp>
    </p:spTree>
    <p:extLst>
      <p:ext uri="{BB962C8B-B14F-4D97-AF65-F5344CB8AC3E}">
        <p14:creationId xmlns:p14="http://schemas.microsoft.com/office/powerpoint/2010/main" val="18585000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599" y="990601"/>
            <a:ext cx="3390201" cy="4791484"/>
          </a:xfrm>
          <a:prstGeom prst="rect">
            <a:avLst/>
          </a:prstGeom>
        </p:spPr>
      </p:pic>
      <p:sp>
        <p:nvSpPr>
          <p:cNvPr id="6" name="TextBox 5"/>
          <p:cNvSpPr txBox="1"/>
          <p:nvPr/>
        </p:nvSpPr>
        <p:spPr>
          <a:xfrm>
            <a:off x="5730127" y="6006358"/>
            <a:ext cx="2057400" cy="369332"/>
          </a:xfrm>
          <a:prstGeom prst="rect">
            <a:avLst/>
          </a:prstGeom>
          <a:noFill/>
        </p:spPr>
        <p:txBody>
          <a:bodyPr wrap="square" rtlCol="0">
            <a:spAutoFit/>
          </a:bodyPr>
          <a:lstStyle/>
          <a:p>
            <a:r>
              <a:rPr lang="en-US" dirty="0" smtClean="0"/>
              <a:t>1778-79, rev. 1807</a:t>
            </a:r>
            <a:endParaRPr lang="en-US" dirty="0"/>
          </a:p>
        </p:txBody>
      </p:sp>
      <p:sp>
        <p:nvSpPr>
          <p:cNvPr id="7" name="TextBox 6"/>
          <p:cNvSpPr txBox="1"/>
          <p:nvPr/>
        </p:nvSpPr>
        <p:spPr>
          <a:xfrm>
            <a:off x="5730127" y="533400"/>
            <a:ext cx="1905000" cy="381000"/>
          </a:xfrm>
          <a:prstGeom prst="rect">
            <a:avLst/>
          </a:prstGeom>
          <a:noFill/>
        </p:spPr>
        <p:txBody>
          <a:bodyPr wrap="square" rtlCol="0">
            <a:spAutoFit/>
          </a:bodyPr>
          <a:lstStyle/>
          <a:p>
            <a:r>
              <a:rPr lang="en-US" dirty="0" smtClean="0"/>
              <a:t>Term: “folk song”</a:t>
            </a:r>
            <a:endParaRPr lang="en-US" dirty="0"/>
          </a:p>
        </p:txBody>
      </p:sp>
    </p:spTree>
    <p:extLst>
      <p:ext uri="{BB962C8B-B14F-4D97-AF65-F5344CB8AC3E}">
        <p14:creationId xmlns:p14="http://schemas.microsoft.com/office/powerpoint/2010/main" val="20828766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67934"/>
            <a:ext cx="2247900" cy="369332"/>
          </a:xfrm>
          <a:prstGeom prst="rect">
            <a:avLst/>
          </a:prstGeom>
          <a:noFill/>
        </p:spPr>
        <p:txBody>
          <a:bodyPr wrap="square" rtlCol="0">
            <a:spAutoFit/>
          </a:bodyPr>
          <a:lstStyle/>
          <a:p>
            <a:r>
              <a:rPr lang="en-US" dirty="0" smtClean="0"/>
              <a:t>Incompatible views?</a:t>
            </a:r>
            <a:endParaRPr lang="en-US" dirty="0"/>
          </a:p>
        </p:txBody>
      </p:sp>
      <p:sp>
        <p:nvSpPr>
          <p:cNvPr id="3" name="TextBox 2"/>
          <p:cNvSpPr txBox="1"/>
          <p:nvPr/>
        </p:nvSpPr>
        <p:spPr>
          <a:xfrm>
            <a:off x="609600" y="3751585"/>
            <a:ext cx="3657600" cy="1477328"/>
          </a:xfrm>
          <a:prstGeom prst="rect">
            <a:avLst/>
          </a:prstGeom>
          <a:noFill/>
        </p:spPr>
        <p:txBody>
          <a:bodyPr wrap="square" rtlCol="0">
            <a:spAutoFit/>
          </a:bodyPr>
          <a:lstStyle/>
          <a:p>
            <a:r>
              <a:rPr lang="en-US" dirty="0" smtClean="0"/>
              <a:t>Enlightenment concept of the essential sameness and universality of humankind with similar human rights (Schiller’s “</a:t>
            </a:r>
            <a:r>
              <a:rPr lang="en-US" i="1" dirty="0" err="1" smtClean="0"/>
              <a:t>alle</a:t>
            </a:r>
            <a:r>
              <a:rPr lang="en-US" i="1" dirty="0" smtClean="0"/>
              <a:t> Menschen </a:t>
            </a:r>
            <a:r>
              <a:rPr lang="en-US" i="1" dirty="0" err="1" smtClean="0"/>
              <a:t>werden</a:t>
            </a:r>
            <a:r>
              <a:rPr lang="en-US" i="1" dirty="0"/>
              <a:t> </a:t>
            </a:r>
            <a:r>
              <a:rPr lang="en-US" i="1" dirty="0" err="1" smtClean="0"/>
              <a:t>Brüder</a:t>
            </a:r>
            <a:r>
              <a:rPr lang="en-US" dirty="0" smtClean="0"/>
              <a:t>”)</a:t>
            </a:r>
            <a:endParaRPr lang="en-US" dirty="0"/>
          </a:p>
        </p:txBody>
      </p:sp>
      <p:cxnSp>
        <p:nvCxnSpPr>
          <p:cNvPr id="6" name="Straight Connector 5"/>
          <p:cNvCxnSpPr/>
          <p:nvPr/>
        </p:nvCxnSpPr>
        <p:spPr>
          <a:xfrm flipH="1">
            <a:off x="2133600" y="2133600"/>
            <a:ext cx="2057400" cy="1617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6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67934"/>
            <a:ext cx="2247900" cy="369332"/>
          </a:xfrm>
          <a:prstGeom prst="rect">
            <a:avLst/>
          </a:prstGeom>
          <a:noFill/>
        </p:spPr>
        <p:txBody>
          <a:bodyPr wrap="square" rtlCol="0">
            <a:spAutoFit/>
          </a:bodyPr>
          <a:lstStyle/>
          <a:p>
            <a:r>
              <a:rPr lang="en-US" dirty="0" smtClean="0"/>
              <a:t>Incompatible views?</a:t>
            </a:r>
            <a:endParaRPr lang="en-US" dirty="0"/>
          </a:p>
        </p:txBody>
      </p:sp>
      <p:sp>
        <p:nvSpPr>
          <p:cNvPr id="3" name="TextBox 2"/>
          <p:cNvSpPr txBox="1"/>
          <p:nvPr/>
        </p:nvSpPr>
        <p:spPr>
          <a:xfrm>
            <a:off x="609600" y="3751585"/>
            <a:ext cx="3657600" cy="1477328"/>
          </a:xfrm>
          <a:prstGeom prst="rect">
            <a:avLst/>
          </a:prstGeom>
          <a:noFill/>
        </p:spPr>
        <p:txBody>
          <a:bodyPr wrap="square" rtlCol="0">
            <a:spAutoFit/>
          </a:bodyPr>
          <a:lstStyle/>
          <a:p>
            <a:r>
              <a:rPr lang="en-US" dirty="0" smtClean="0"/>
              <a:t>Enlightenment concept of the essential sameness and universality of humankind with similar human rights (Schiller’s “</a:t>
            </a:r>
            <a:r>
              <a:rPr lang="en-US" i="1" dirty="0" err="1" smtClean="0"/>
              <a:t>alle</a:t>
            </a:r>
            <a:r>
              <a:rPr lang="en-US" i="1" dirty="0" smtClean="0"/>
              <a:t> Menschen </a:t>
            </a:r>
            <a:r>
              <a:rPr lang="en-US" i="1" dirty="0" err="1" smtClean="0"/>
              <a:t>werden</a:t>
            </a:r>
            <a:r>
              <a:rPr lang="en-US" i="1" dirty="0"/>
              <a:t> </a:t>
            </a:r>
            <a:r>
              <a:rPr lang="en-US" i="1" dirty="0" err="1" smtClean="0"/>
              <a:t>Brüder</a:t>
            </a:r>
            <a:r>
              <a:rPr lang="en-US" dirty="0" smtClean="0"/>
              <a:t>”)</a:t>
            </a:r>
            <a:endParaRPr lang="en-US" dirty="0"/>
          </a:p>
        </p:txBody>
      </p:sp>
      <p:sp>
        <p:nvSpPr>
          <p:cNvPr id="4" name="TextBox 3"/>
          <p:cNvSpPr txBox="1"/>
          <p:nvPr/>
        </p:nvSpPr>
        <p:spPr>
          <a:xfrm>
            <a:off x="4648200" y="3613086"/>
            <a:ext cx="3409950" cy="1754326"/>
          </a:xfrm>
          <a:prstGeom prst="rect">
            <a:avLst/>
          </a:prstGeom>
          <a:noFill/>
        </p:spPr>
        <p:txBody>
          <a:bodyPr wrap="square" rtlCol="0">
            <a:spAutoFit/>
          </a:bodyPr>
          <a:lstStyle/>
          <a:p>
            <a:r>
              <a:rPr lang="en-US" dirty="0" smtClean="0"/>
              <a:t>“</a:t>
            </a:r>
            <a:r>
              <a:rPr lang="en-US" dirty="0" err="1" smtClean="0"/>
              <a:t>Herderian</a:t>
            </a:r>
            <a:r>
              <a:rPr lang="en-US" dirty="0" smtClean="0"/>
              <a:t>” concept of the </a:t>
            </a:r>
            <a:r>
              <a:rPr lang="en-US" i="1" dirty="0" smtClean="0"/>
              <a:t>Volk</a:t>
            </a:r>
            <a:r>
              <a:rPr lang="en-US" dirty="0" smtClean="0"/>
              <a:t> and group particularity and uniqueness—engendered by differing conditions that produce separate languages and separate ways of experiencing reality</a:t>
            </a:r>
            <a:endParaRPr lang="en-US" dirty="0"/>
          </a:p>
        </p:txBody>
      </p:sp>
      <p:cxnSp>
        <p:nvCxnSpPr>
          <p:cNvPr id="6" name="Straight Connector 5"/>
          <p:cNvCxnSpPr/>
          <p:nvPr/>
        </p:nvCxnSpPr>
        <p:spPr>
          <a:xfrm flipH="1">
            <a:off x="2133600" y="2133600"/>
            <a:ext cx="2057400" cy="1617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1000" y="2133600"/>
            <a:ext cx="18288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2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1292662"/>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endParaRPr lang="en-US" dirty="0" smtClean="0"/>
          </a:p>
        </p:txBody>
      </p:sp>
    </p:spTree>
    <p:extLst>
      <p:ext uri="{BB962C8B-B14F-4D97-AF65-F5344CB8AC3E}">
        <p14:creationId xmlns:p14="http://schemas.microsoft.com/office/powerpoint/2010/main" val="20098849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3754874"/>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endParaRPr lang="en-US" dirty="0" smtClean="0"/>
          </a:p>
        </p:txBody>
      </p:sp>
    </p:spTree>
    <p:extLst>
      <p:ext uri="{BB962C8B-B14F-4D97-AF65-F5344CB8AC3E}">
        <p14:creationId xmlns:p14="http://schemas.microsoft.com/office/powerpoint/2010/main" val="1740625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up)">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10400" cy="646331"/>
          </a:xfrm>
          <a:prstGeom prst="rect">
            <a:avLst/>
          </a:prstGeom>
          <a:noFill/>
        </p:spPr>
        <p:txBody>
          <a:bodyPr wrap="square" rtlCol="0">
            <a:spAutoFit/>
          </a:bodyPr>
          <a:lstStyle/>
          <a:p>
            <a:pPr algn="ctr"/>
            <a:r>
              <a:rPr lang="en-US" b="1" dirty="0" smtClean="0"/>
              <a:t>Factors in the Rising Prestige of Instrumental Music</a:t>
            </a:r>
          </a:p>
          <a:p>
            <a:pPr algn="ctr"/>
            <a:r>
              <a:rPr lang="en-US" b="1" dirty="0" smtClean="0"/>
              <a:t>(Austria and Germany, early 1800s)</a:t>
            </a:r>
            <a:endParaRPr lang="en-US" b="1" dirty="0"/>
          </a:p>
        </p:txBody>
      </p:sp>
      <p:sp>
        <p:nvSpPr>
          <p:cNvPr id="3" name="TextBox 2"/>
          <p:cNvSpPr txBox="1"/>
          <p:nvPr/>
        </p:nvSpPr>
        <p:spPr>
          <a:xfrm>
            <a:off x="1136073" y="2057400"/>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Reframing of the traditional philosophical problem of instrumental music (is it ultimately empty?; its meaning unclear?) under the categories of </a:t>
            </a:r>
            <a:r>
              <a:rPr lang="en-US" u="sng" dirty="0" smtClean="0"/>
              <a:t>German Idealism </a:t>
            </a:r>
            <a:r>
              <a:rPr lang="en-US" dirty="0" smtClean="0"/>
              <a:t>and </a:t>
            </a:r>
            <a:r>
              <a:rPr lang="en-US" u="sng" dirty="0" smtClean="0"/>
              <a:t>Early Romanticism</a:t>
            </a:r>
          </a:p>
          <a:p>
            <a:pPr marL="285750" indent="-285750">
              <a:buFont typeface="Arial" panose="020B0604020202020204" pitchFamily="34" charset="0"/>
              <a:buChar char="•"/>
            </a:pPr>
            <a:endParaRPr lang="en-US" u="sng" dirty="0"/>
          </a:p>
        </p:txBody>
      </p:sp>
      <p:sp>
        <p:nvSpPr>
          <p:cNvPr id="4" name="TextBox 3"/>
          <p:cNvSpPr txBox="1"/>
          <p:nvPr/>
        </p:nvSpPr>
        <p:spPr>
          <a:xfrm>
            <a:off x="1865832" y="4618851"/>
            <a:ext cx="5105400" cy="646331"/>
          </a:xfrm>
          <a:prstGeom prst="rect">
            <a:avLst/>
          </a:prstGeom>
          <a:noFill/>
        </p:spPr>
        <p:txBody>
          <a:bodyPr wrap="square" rtlCol="0">
            <a:spAutoFit/>
          </a:bodyPr>
          <a:lstStyle/>
          <a:p>
            <a:pPr algn="ctr"/>
            <a:r>
              <a:rPr lang="en-US" dirty="0" smtClean="0"/>
              <a:t>Beethoven, “Arietta” (C-major second movement) </a:t>
            </a:r>
          </a:p>
          <a:p>
            <a:pPr algn="ctr"/>
            <a:r>
              <a:rPr lang="en-US" dirty="0"/>
              <a:t>f</a:t>
            </a:r>
            <a:r>
              <a:rPr lang="en-US" dirty="0" smtClean="0"/>
              <a:t>rom the Piano Sonata in C minor, op. 111 (1821-22)</a:t>
            </a:r>
            <a:endParaRPr lang="en-US" dirty="0"/>
          </a:p>
        </p:txBody>
      </p:sp>
    </p:spTree>
    <p:extLst>
      <p:ext uri="{BB962C8B-B14F-4D97-AF65-F5344CB8AC3E}">
        <p14:creationId xmlns:p14="http://schemas.microsoft.com/office/powerpoint/2010/main" val="2563634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4739759"/>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r>
              <a:rPr lang="en-US" sz="1600" dirty="0" smtClean="0"/>
              <a:t>“The German nation [is] united within itself by a common language and a common way of thinking, and sharply enough severed from the other peoples—in the middle of Europe, as a wall to divide races not akin. . . .”</a:t>
            </a:r>
          </a:p>
          <a:p>
            <a:endParaRPr lang="en-US" dirty="0" smtClean="0"/>
          </a:p>
        </p:txBody>
      </p:sp>
    </p:spTree>
    <p:extLst>
      <p:ext uri="{BB962C8B-B14F-4D97-AF65-F5344CB8AC3E}">
        <p14:creationId xmlns:p14="http://schemas.microsoft.com/office/powerpoint/2010/main" val="1740625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up)">
                                      <p:cBhvr>
                                        <p:cTn id="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918855" y="1752600"/>
            <a:ext cx="2438400" cy="2743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357255" y="1752600"/>
            <a:ext cx="2209800" cy="2743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6136" y="4495800"/>
            <a:ext cx="8537864" cy="1200329"/>
          </a:xfrm>
          <a:prstGeom prst="rect">
            <a:avLst/>
          </a:prstGeom>
          <a:noFill/>
        </p:spPr>
        <p:txBody>
          <a:bodyPr wrap="square" rtlCol="0">
            <a:spAutoFit/>
          </a:bodyPr>
          <a:lstStyle/>
          <a:p>
            <a:r>
              <a:rPr lang="en-US" dirty="0" smtClean="0"/>
              <a:t>Universality of Peoples, Commonalities		      Particularity/Difference</a:t>
            </a:r>
          </a:p>
          <a:p>
            <a:endParaRPr lang="en-US" dirty="0"/>
          </a:p>
          <a:p>
            <a:r>
              <a:rPr lang="en-US" dirty="0" smtClean="0"/>
              <a:t>Enlightenment				      Nationalism/Cultural Identity</a:t>
            </a:r>
          </a:p>
          <a:p>
            <a:endParaRPr lang="en-US" dirty="0"/>
          </a:p>
        </p:txBody>
      </p:sp>
      <p:sp>
        <p:nvSpPr>
          <p:cNvPr id="9" name="TextBox 8"/>
          <p:cNvSpPr txBox="1"/>
          <p:nvPr/>
        </p:nvSpPr>
        <p:spPr>
          <a:xfrm>
            <a:off x="2396837" y="533400"/>
            <a:ext cx="4419600" cy="923330"/>
          </a:xfrm>
          <a:prstGeom prst="rect">
            <a:avLst/>
          </a:prstGeom>
          <a:noFill/>
        </p:spPr>
        <p:txBody>
          <a:bodyPr wrap="square" rtlCol="0">
            <a:spAutoFit/>
          </a:bodyPr>
          <a:lstStyle/>
          <a:p>
            <a:pPr algn="ctr"/>
            <a:r>
              <a:rPr lang="en-US" dirty="0" smtClean="0"/>
              <a:t>Who are we?</a:t>
            </a:r>
          </a:p>
          <a:p>
            <a:pPr algn="ctr"/>
            <a:endParaRPr lang="en-US" dirty="0"/>
          </a:p>
          <a:p>
            <a:pPr algn="ctr"/>
            <a:r>
              <a:rPr lang="en-US" dirty="0" smtClean="0"/>
              <a:t>Emerging Tensions, Early-19</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45999655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43000"/>
            <a:ext cx="3314555" cy="3962400"/>
          </a:xfrm>
          <a:prstGeom prst="rect">
            <a:avLst/>
          </a:prstGeom>
        </p:spPr>
      </p:pic>
      <p:sp>
        <p:nvSpPr>
          <p:cNvPr id="3" name="TextBox 2"/>
          <p:cNvSpPr txBox="1"/>
          <p:nvPr/>
        </p:nvSpPr>
        <p:spPr>
          <a:xfrm>
            <a:off x="381000" y="5638800"/>
            <a:ext cx="3886200" cy="369332"/>
          </a:xfrm>
          <a:prstGeom prst="rect">
            <a:avLst/>
          </a:prstGeom>
          <a:noFill/>
        </p:spPr>
        <p:txBody>
          <a:bodyPr wrap="square" rtlCol="0">
            <a:spAutoFit/>
          </a:bodyPr>
          <a:lstStyle/>
          <a:p>
            <a:r>
              <a:rPr lang="en-US" dirty="0" smtClean="0"/>
              <a:t>Adolph Bernhard Marx (1795-1866)</a:t>
            </a:r>
            <a:endParaRPr lang="en-US" dirty="0"/>
          </a:p>
        </p:txBody>
      </p:sp>
      <p:sp>
        <p:nvSpPr>
          <p:cNvPr id="4" name="TextBox 3"/>
          <p:cNvSpPr txBox="1"/>
          <p:nvPr/>
        </p:nvSpPr>
        <p:spPr>
          <a:xfrm>
            <a:off x="4191000" y="1524000"/>
            <a:ext cx="4267200" cy="646331"/>
          </a:xfrm>
          <a:prstGeom prst="rect">
            <a:avLst/>
          </a:prstGeom>
          <a:noFill/>
        </p:spPr>
        <p:txBody>
          <a:bodyPr wrap="square" rtlCol="0">
            <a:spAutoFit/>
          </a:bodyPr>
          <a:lstStyle/>
          <a:p>
            <a:pPr algn="ctr"/>
            <a:r>
              <a:rPr lang="en-US" dirty="0" smtClean="0"/>
              <a:t>Berlin, 1820s: </a:t>
            </a:r>
          </a:p>
          <a:p>
            <a:pPr algn="ctr"/>
            <a:r>
              <a:rPr lang="en-US" dirty="0" smtClean="0"/>
              <a:t>“The symphony is now German property.”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860" y="2662294"/>
            <a:ext cx="4762355" cy="3177551"/>
          </a:xfrm>
          <a:prstGeom prst="rect">
            <a:avLst/>
          </a:prstGeom>
        </p:spPr>
      </p:pic>
    </p:spTree>
    <p:extLst>
      <p:ext uri="{BB962C8B-B14F-4D97-AF65-F5344CB8AC3E}">
        <p14:creationId xmlns:p14="http://schemas.microsoft.com/office/powerpoint/2010/main" val="289289384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39010"/>
            <a:ext cx="3657600" cy="44436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92" y="839414"/>
            <a:ext cx="3536935" cy="4543259"/>
          </a:xfrm>
          <a:prstGeom prst="rect">
            <a:avLst/>
          </a:prstGeom>
        </p:spPr>
      </p:pic>
      <p:sp>
        <p:nvSpPr>
          <p:cNvPr id="4" name="TextBox 3"/>
          <p:cNvSpPr txBox="1"/>
          <p:nvPr/>
        </p:nvSpPr>
        <p:spPr>
          <a:xfrm>
            <a:off x="1066800" y="5645485"/>
            <a:ext cx="2438400" cy="369332"/>
          </a:xfrm>
          <a:prstGeom prst="rect">
            <a:avLst/>
          </a:prstGeom>
          <a:noFill/>
        </p:spPr>
        <p:txBody>
          <a:bodyPr wrap="square" rtlCol="0">
            <a:spAutoFit/>
          </a:bodyPr>
          <a:lstStyle/>
          <a:p>
            <a:r>
              <a:rPr lang="en-US" dirty="0" smtClean="0"/>
              <a:t>The Brothers Grimm</a:t>
            </a:r>
            <a:endParaRPr lang="en-US" dirty="0"/>
          </a:p>
        </p:txBody>
      </p:sp>
      <p:sp>
        <p:nvSpPr>
          <p:cNvPr id="5" name="TextBox 4"/>
          <p:cNvSpPr txBox="1"/>
          <p:nvPr/>
        </p:nvSpPr>
        <p:spPr>
          <a:xfrm>
            <a:off x="4648200" y="5645485"/>
            <a:ext cx="4038600" cy="646331"/>
          </a:xfrm>
          <a:prstGeom prst="rect">
            <a:avLst/>
          </a:prstGeom>
          <a:noFill/>
        </p:spPr>
        <p:txBody>
          <a:bodyPr wrap="square" rtlCol="0">
            <a:spAutoFit/>
          </a:bodyPr>
          <a:lstStyle/>
          <a:p>
            <a:r>
              <a:rPr lang="en-US" dirty="0" smtClean="0"/>
              <a:t>First Edition of the Initial Volume of the </a:t>
            </a:r>
            <a:r>
              <a:rPr lang="en-US" i="1" dirty="0" smtClean="0"/>
              <a:t>Children’s and Household Tales </a:t>
            </a:r>
            <a:r>
              <a:rPr lang="en-US" dirty="0" smtClean="0"/>
              <a:t>(1812)</a:t>
            </a:r>
            <a:endParaRPr lang="en-US" dirty="0"/>
          </a:p>
        </p:txBody>
      </p:sp>
    </p:spTree>
    <p:extLst>
      <p:ext uri="{BB962C8B-B14F-4D97-AF65-F5344CB8AC3E}">
        <p14:creationId xmlns:p14="http://schemas.microsoft.com/office/powerpoint/2010/main" val="255968769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39010"/>
            <a:ext cx="3657600" cy="4443664"/>
          </a:xfrm>
          <a:prstGeom prst="rect">
            <a:avLst/>
          </a:prstGeom>
        </p:spPr>
      </p:pic>
      <p:sp>
        <p:nvSpPr>
          <p:cNvPr id="4" name="TextBox 3"/>
          <p:cNvSpPr txBox="1"/>
          <p:nvPr/>
        </p:nvSpPr>
        <p:spPr>
          <a:xfrm>
            <a:off x="1066800" y="5645485"/>
            <a:ext cx="2438400" cy="369332"/>
          </a:xfrm>
          <a:prstGeom prst="rect">
            <a:avLst/>
          </a:prstGeom>
          <a:noFill/>
        </p:spPr>
        <p:txBody>
          <a:bodyPr wrap="square" rtlCol="0">
            <a:spAutoFit/>
          </a:bodyPr>
          <a:lstStyle/>
          <a:p>
            <a:r>
              <a:rPr lang="en-US" dirty="0" smtClean="0"/>
              <a:t>The Brothers Grimm</a:t>
            </a:r>
            <a:endParaRPr lang="en-US" dirty="0"/>
          </a:p>
        </p:txBody>
      </p:sp>
      <p:sp>
        <p:nvSpPr>
          <p:cNvPr id="5" name="TextBox 4"/>
          <p:cNvSpPr txBox="1"/>
          <p:nvPr/>
        </p:nvSpPr>
        <p:spPr>
          <a:xfrm>
            <a:off x="4648200" y="5645484"/>
            <a:ext cx="4191000" cy="646331"/>
          </a:xfrm>
          <a:prstGeom prst="rect">
            <a:avLst/>
          </a:prstGeom>
          <a:noFill/>
        </p:spPr>
        <p:txBody>
          <a:bodyPr wrap="square" rtlCol="0">
            <a:spAutoFit/>
          </a:bodyPr>
          <a:lstStyle/>
          <a:p>
            <a:pPr algn="ctr"/>
            <a:r>
              <a:rPr lang="en-US" dirty="0" smtClean="0"/>
              <a:t>The </a:t>
            </a:r>
            <a:r>
              <a:rPr lang="en-US" dirty="0" err="1" smtClean="0"/>
              <a:t>Grimms</a:t>
            </a:r>
            <a:r>
              <a:rPr lang="en-US" dirty="0" smtClean="0"/>
              <a:t>’ </a:t>
            </a:r>
            <a:r>
              <a:rPr lang="en-US" i="1" dirty="0" smtClean="0"/>
              <a:t>German Dictionary </a:t>
            </a:r>
          </a:p>
          <a:p>
            <a:pPr algn="ctr"/>
            <a:r>
              <a:rPr lang="en-US" dirty="0" smtClean="0"/>
              <a:t>(vol. 1 eventually published 1854, Leipzig)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066800"/>
            <a:ext cx="3106428" cy="4419600"/>
          </a:xfrm>
          <a:prstGeom prst="rect">
            <a:avLst/>
          </a:prstGeom>
        </p:spPr>
      </p:pic>
    </p:spTree>
    <p:extLst>
      <p:ext uri="{BB962C8B-B14F-4D97-AF65-F5344CB8AC3E}">
        <p14:creationId xmlns:p14="http://schemas.microsoft.com/office/powerpoint/2010/main" val="120869688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7162799" cy="6066889"/>
          </a:xfrm>
          <a:prstGeom prst="rect">
            <a:avLst/>
          </a:prstGeom>
        </p:spPr>
      </p:pic>
      <p:sp>
        <p:nvSpPr>
          <p:cNvPr id="3" name="TextBox 2"/>
          <p:cNvSpPr txBox="1"/>
          <p:nvPr/>
        </p:nvSpPr>
        <p:spPr>
          <a:xfrm>
            <a:off x="2133600" y="6295490"/>
            <a:ext cx="5410200" cy="369332"/>
          </a:xfrm>
          <a:prstGeom prst="rect">
            <a:avLst/>
          </a:prstGeom>
          <a:noFill/>
        </p:spPr>
        <p:txBody>
          <a:bodyPr wrap="square" rtlCol="0">
            <a:spAutoFit/>
          </a:bodyPr>
          <a:lstStyle/>
          <a:p>
            <a:r>
              <a:rPr lang="en-US" dirty="0" err="1" smtClean="0"/>
              <a:t>Arnim</a:t>
            </a:r>
            <a:r>
              <a:rPr lang="en-US" dirty="0" smtClean="0"/>
              <a:t> and Brentano, </a:t>
            </a:r>
            <a:r>
              <a:rPr lang="en-US" i="1" dirty="0" smtClean="0"/>
              <a:t>The Youth’s Magic Horn </a:t>
            </a:r>
            <a:r>
              <a:rPr lang="en-US" dirty="0" smtClean="0"/>
              <a:t>(3 vols.)</a:t>
            </a:r>
            <a:endParaRPr lang="en-US" dirty="0"/>
          </a:p>
        </p:txBody>
      </p:sp>
    </p:spTree>
    <p:extLst>
      <p:ext uri="{BB962C8B-B14F-4D97-AF65-F5344CB8AC3E}">
        <p14:creationId xmlns:p14="http://schemas.microsoft.com/office/powerpoint/2010/main" val="381644779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19200"/>
            <a:ext cx="2514600" cy="3429915"/>
          </a:xfrm>
          <a:prstGeom prst="rect">
            <a:avLst/>
          </a:prstGeom>
        </p:spPr>
      </p:pic>
      <p:sp>
        <p:nvSpPr>
          <p:cNvPr id="3" name="TextBox 2"/>
          <p:cNvSpPr txBox="1"/>
          <p:nvPr/>
        </p:nvSpPr>
        <p:spPr>
          <a:xfrm>
            <a:off x="609600" y="4865132"/>
            <a:ext cx="2209800" cy="381000"/>
          </a:xfrm>
          <a:prstGeom prst="rect">
            <a:avLst/>
          </a:prstGeom>
          <a:noFill/>
        </p:spPr>
        <p:txBody>
          <a:bodyPr wrap="square" rtlCol="0">
            <a:spAutoFit/>
          </a:bodyPr>
          <a:lstStyle/>
          <a:p>
            <a:r>
              <a:rPr lang="en-US" dirty="0" smtClean="0"/>
              <a:t>Johann August </a:t>
            </a:r>
            <a:r>
              <a:rPr lang="en-US" dirty="0" err="1" smtClean="0"/>
              <a:t>Apel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762000"/>
            <a:ext cx="2819400" cy="46399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236" y="1791615"/>
            <a:ext cx="2638425" cy="2857500"/>
          </a:xfrm>
          <a:prstGeom prst="rect">
            <a:avLst/>
          </a:prstGeom>
        </p:spPr>
      </p:pic>
      <p:sp>
        <p:nvSpPr>
          <p:cNvPr id="11" name="TextBox 10"/>
          <p:cNvSpPr txBox="1"/>
          <p:nvPr/>
        </p:nvSpPr>
        <p:spPr>
          <a:xfrm>
            <a:off x="6754091" y="4876800"/>
            <a:ext cx="1946564" cy="369332"/>
          </a:xfrm>
          <a:prstGeom prst="rect">
            <a:avLst/>
          </a:prstGeom>
          <a:noFill/>
        </p:spPr>
        <p:txBody>
          <a:bodyPr wrap="square" rtlCol="0">
            <a:spAutoFit/>
          </a:bodyPr>
          <a:lstStyle/>
          <a:p>
            <a:r>
              <a:rPr lang="en-US" dirty="0" smtClean="0"/>
              <a:t>Friedrich </a:t>
            </a:r>
            <a:r>
              <a:rPr lang="en-US" dirty="0" err="1" smtClean="0"/>
              <a:t>Laun</a:t>
            </a:r>
            <a:endParaRPr lang="en-US" dirty="0"/>
          </a:p>
        </p:txBody>
      </p:sp>
    </p:spTree>
    <p:extLst>
      <p:ext uri="{BB962C8B-B14F-4D97-AF65-F5344CB8AC3E}">
        <p14:creationId xmlns:p14="http://schemas.microsoft.com/office/powerpoint/2010/main" val="10460064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19200"/>
            <a:ext cx="2514600" cy="3429915"/>
          </a:xfrm>
          <a:prstGeom prst="rect">
            <a:avLst/>
          </a:prstGeom>
        </p:spPr>
      </p:pic>
      <p:sp>
        <p:nvSpPr>
          <p:cNvPr id="3" name="TextBox 2"/>
          <p:cNvSpPr txBox="1"/>
          <p:nvPr/>
        </p:nvSpPr>
        <p:spPr>
          <a:xfrm>
            <a:off x="609600" y="4865132"/>
            <a:ext cx="2209800" cy="381000"/>
          </a:xfrm>
          <a:prstGeom prst="rect">
            <a:avLst/>
          </a:prstGeom>
          <a:noFill/>
        </p:spPr>
        <p:txBody>
          <a:bodyPr wrap="square" rtlCol="0">
            <a:spAutoFit/>
          </a:bodyPr>
          <a:lstStyle/>
          <a:p>
            <a:r>
              <a:rPr lang="en-US" dirty="0" smtClean="0"/>
              <a:t>Johann August </a:t>
            </a:r>
            <a:r>
              <a:rPr lang="en-US" dirty="0" err="1" smtClean="0"/>
              <a:t>Apel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762000"/>
            <a:ext cx="2819400" cy="4639927"/>
          </a:xfrm>
          <a:prstGeom prst="rect">
            <a:avLst/>
          </a:prstGeom>
        </p:spPr>
      </p:pic>
      <p:sp>
        <p:nvSpPr>
          <p:cNvPr id="9" name="TextBox 8"/>
          <p:cNvSpPr txBox="1"/>
          <p:nvPr/>
        </p:nvSpPr>
        <p:spPr>
          <a:xfrm>
            <a:off x="3352800" y="5828208"/>
            <a:ext cx="3276600" cy="369332"/>
          </a:xfrm>
          <a:prstGeom prst="rect">
            <a:avLst/>
          </a:prstGeom>
          <a:noFill/>
        </p:spPr>
        <p:txBody>
          <a:bodyPr wrap="square" rtlCol="0">
            <a:spAutoFit/>
          </a:bodyPr>
          <a:lstStyle/>
          <a:p>
            <a:r>
              <a:rPr lang="en-US" dirty="0" smtClean="0"/>
              <a:t>One tale within: </a:t>
            </a:r>
            <a:r>
              <a:rPr lang="en-US" i="1" dirty="0"/>
              <a:t>Der Freischütz </a:t>
            </a:r>
            <a:endParaRPr lang="en-US" dirty="0" smtClean="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236" y="1791615"/>
            <a:ext cx="2638425" cy="2857500"/>
          </a:xfrm>
          <a:prstGeom prst="rect">
            <a:avLst/>
          </a:prstGeom>
        </p:spPr>
      </p:pic>
      <p:sp>
        <p:nvSpPr>
          <p:cNvPr id="11" name="TextBox 10"/>
          <p:cNvSpPr txBox="1"/>
          <p:nvPr/>
        </p:nvSpPr>
        <p:spPr>
          <a:xfrm>
            <a:off x="6754091" y="4876800"/>
            <a:ext cx="1946564" cy="369332"/>
          </a:xfrm>
          <a:prstGeom prst="rect">
            <a:avLst/>
          </a:prstGeom>
          <a:noFill/>
        </p:spPr>
        <p:txBody>
          <a:bodyPr wrap="square" rtlCol="0">
            <a:spAutoFit/>
          </a:bodyPr>
          <a:lstStyle/>
          <a:p>
            <a:r>
              <a:rPr lang="en-US" dirty="0" smtClean="0"/>
              <a:t>Friedrich </a:t>
            </a:r>
            <a:r>
              <a:rPr lang="en-US" dirty="0" err="1" smtClean="0"/>
              <a:t>Laun</a:t>
            </a:r>
            <a:endParaRPr lang="en-US" dirty="0"/>
          </a:p>
        </p:txBody>
      </p:sp>
    </p:spTree>
    <p:extLst>
      <p:ext uri="{BB962C8B-B14F-4D97-AF65-F5344CB8AC3E}">
        <p14:creationId xmlns:p14="http://schemas.microsoft.com/office/powerpoint/2010/main" val="2431267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08" y="1390996"/>
            <a:ext cx="3345873" cy="390568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19397"/>
            <a:ext cx="2960682" cy="3848885"/>
          </a:xfrm>
          <a:prstGeom prst="rect">
            <a:avLst/>
          </a:prstGeom>
        </p:spPr>
      </p:pic>
      <p:sp>
        <p:nvSpPr>
          <p:cNvPr id="5" name="TextBox 4"/>
          <p:cNvSpPr txBox="1"/>
          <p:nvPr/>
        </p:nvSpPr>
        <p:spPr>
          <a:xfrm>
            <a:off x="2379517" y="669575"/>
            <a:ext cx="3796146" cy="369332"/>
          </a:xfrm>
          <a:prstGeom prst="rect">
            <a:avLst/>
          </a:prstGeom>
          <a:noFill/>
        </p:spPr>
        <p:txBody>
          <a:bodyPr wrap="square" rtlCol="0">
            <a:spAutoFit/>
          </a:bodyPr>
          <a:lstStyle/>
          <a:p>
            <a:r>
              <a:rPr lang="en-US" dirty="0" smtClean="0"/>
              <a:t>Toward a German Romantic Opera:</a:t>
            </a:r>
            <a:endParaRPr lang="en-US" dirty="0"/>
          </a:p>
        </p:txBody>
      </p:sp>
      <p:sp>
        <p:nvSpPr>
          <p:cNvPr id="6" name="TextBox 5"/>
          <p:cNvSpPr txBox="1"/>
          <p:nvPr/>
        </p:nvSpPr>
        <p:spPr>
          <a:xfrm>
            <a:off x="533400" y="5562600"/>
            <a:ext cx="8049492" cy="369332"/>
          </a:xfrm>
          <a:prstGeom prst="rect">
            <a:avLst/>
          </a:prstGeom>
          <a:noFill/>
        </p:spPr>
        <p:txBody>
          <a:bodyPr wrap="square" rtlCol="0">
            <a:spAutoFit/>
          </a:bodyPr>
          <a:lstStyle/>
          <a:p>
            <a:r>
              <a:rPr lang="en-US" dirty="0" smtClean="0"/>
              <a:t>    E. T. A. Hoffmann, </a:t>
            </a:r>
            <a:r>
              <a:rPr lang="en-US" i="1" dirty="0" smtClean="0"/>
              <a:t>Undine</a:t>
            </a:r>
            <a:r>
              <a:rPr lang="en-US" dirty="0" smtClean="0"/>
              <a:t> (1816)                Louis </a:t>
            </a:r>
            <a:r>
              <a:rPr lang="en-US" dirty="0" err="1" smtClean="0"/>
              <a:t>Spohr</a:t>
            </a:r>
            <a:r>
              <a:rPr lang="en-US" dirty="0" smtClean="0"/>
              <a:t>, </a:t>
            </a:r>
            <a:r>
              <a:rPr lang="en-US" i="1" dirty="0" smtClean="0"/>
              <a:t>Faust</a:t>
            </a:r>
            <a:r>
              <a:rPr lang="en-US" dirty="0" smtClean="0"/>
              <a:t> (1813, prem. 1816)</a:t>
            </a:r>
            <a:endParaRPr lang="en-US" dirty="0"/>
          </a:p>
        </p:txBody>
      </p:sp>
    </p:spTree>
    <p:extLst>
      <p:ext uri="{BB962C8B-B14F-4D97-AF65-F5344CB8AC3E}">
        <p14:creationId xmlns:p14="http://schemas.microsoft.com/office/powerpoint/2010/main" val="8061963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07" y="685799"/>
            <a:ext cx="3618992" cy="4803971"/>
          </a:xfrm>
          <a:prstGeom prst="rect">
            <a:avLst/>
          </a:prstGeom>
        </p:spPr>
      </p:pic>
      <p:sp>
        <p:nvSpPr>
          <p:cNvPr id="3" name="TextBox 2"/>
          <p:cNvSpPr txBox="1"/>
          <p:nvPr/>
        </p:nvSpPr>
        <p:spPr>
          <a:xfrm>
            <a:off x="457200" y="5638800"/>
            <a:ext cx="8153400" cy="923330"/>
          </a:xfrm>
          <a:prstGeom prst="rect">
            <a:avLst/>
          </a:prstGeom>
          <a:noFill/>
        </p:spPr>
        <p:txBody>
          <a:bodyPr wrap="square" rtlCol="0">
            <a:spAutoFit/>
          </a:bodyPr>
          <a:lstStyle/>
          <a:p>
            <a:r>
              <a:rPr lang="en-US" dirty="0" smtClean="0"/>
              <a:t>            </a:t>
            </a:r>
            <a:r>
              <a:rPr lang="en-US" dirty="0" err="1" smtClean="0"/>
              <a:t>Gasparo</a:t>
            </a:r>
            <a:r>
              <a:rPr lang="en-US" dirty="0" smtClean="0"/>
              <a:t> Spontini                                                       </a:t>
            </a:r>
          </a:p>
          <a:p>
            <a:r>
              <a:rPr lang="en-US" dirty="0" smtClean="0"/>
              <a:t>       (</a:t>
            </a:r>
            <a:r>
              <a:rPr lang="en-US" i="1" dirty="0" smtClean="0"/>
              <a:t>Olympia</a:t>
            </a:r>
            <a:r>
              <a:rPr lang="en-US" dirty="0" smtClean="0"/>
              <a:t>, Berlin, 1821)                                            </a:t>
            </a:r>
          </a:p>
          <a:p>
            <a:r>
              <a:rPr lang="en-US" smtClean="0"/>
              <a:t>                                                                                          Vienna, late 1810s, 1820s)</a:t>
            </a:r>
            <a:endParaRPr lang="en-US" dirty="0"/>
          </a:p>
        </p:txBody>
      </p:sp>
    </p:spTree>
    <p:extLst>
      <p:ext uri="{BB962C8B-B14F-4D97-AF65-F5344CB8AC3E}">
        <p14:creationId xmlns:p14="http://schemas.microsoft.com/office/powerpoint/2010/main" val="7171902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3500" y="2819400"/>
            <a:ext cx="2493044" cy="1323439"/>
          </a:xfrm>
          <a:prstGeom prst="rect">
            <a:avLst/>
          </a:prstGeom>
          <a:noFill/>
          <a:ln w="38100">
            <a:solidFill>
              <a:schemeClr val="tx1"/>
            </a:solidFill>
          </a:ln>
        </p:spPr>
        <p:txBody>
          <a:bodyPr wrap="square" rtlCol="0">
            <a:spAutoFit/>
          </a:bodyPr>
          <a:lstStyle/>
          <a:p>
            <a:pPr algn="ctr"/>
            <a:r>
              <a:rPr lang="en-US" sz="1600" dirty="0" smtClean="0"/>
              <a:t>Instrumental music as: </a:t>
            </a:r>
          </a:p>
          <a:p>
            <a:pPr marL="285750" indent="-285750">
              <a:buFont typeface="Arial" panose="020B0604020202020204" pitchFamily="34" charset="0"/>
              <a:buChar char="•"/>
            </a:pPr>
            <a:r>
              <a:rPr lang="en-US" sz="1600" dirty="0" smtClean="0"/>
              <a:t>a quasi-sacred mystery </a:t>
            </a:r>
          </a:p>
          <a:p>
            <a:pPr marL="285750" indent="-285750">
              <a:buFont typeface="Arial" panose="020B0604020202020204" pitchFamily="34" charset="0"/>
              <a:buChar char="•"/>
            </a:pPr>
            <a:r>
              <a:rPr lang="en-US" sz="1600" dirty="0" smtClean="0"/>
              <a:t>a sacrament</a:t>
            </a:r>
          </a:p>
          <a:p>
            <a:pPr marL="285750" indent="-285750">
              <a:buFont typeface="Arial" panose="020B0604020202020204" pitchFamily="34" charset="0"/>
              <a:buChar char="•"/>
            </a:pPr>
            <a:r>
              <a:rPr lang="en-US" sz="1600" dirty="0" smtClean="0"/>
              <a:t>a purifier</a:t>
            </a:r>
          </a:p>
          <a:p>
            <a:pPr marL="285750" indent="-285750">
              <a:buFont typeface="Arial" panose="020B0604020202020204" pitchFamily="34" charset="0"/>
              <a:buChar char="•"/>
            </a:pPr>
            <a:r>
              <a:rPr lang="en-US" sz="1600" dirty="0" smtClean="0"/>
              <a:t>a discloser of truth</a:t>
            </a:r>
          </a:p>
        </p:txBody>
      </p:sp>
    </p:spTree>
    <p:extLst>
      <p:ext uri="{BB962C8B-B14F-4D97-AF65-F5344CB8AC3E}">
        <p14:creationId xmlns:p14="http://schemas.microsoft.com/office/powerpoint/2010/main" val="3673273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07" y="685799"/>
            <a:ext cx="3618992" cy="4803971"/>
          </a:xfrm>
          <a:prstGeom prst="rect">
            <a:avLst/>
          </a:prstGeom>
        </p:spPr>
      </p:pic>
      <p:sp>
        <p:nvSpPr>
          <p:cNvPr id="3" name="TextBox 2"/>
          <p:cNvSpPr txBox="1"/>
          <p:nvPr/>
        </p:nvSpPr>
        <p:spPr>
          <a:xfrm>
            <a:off x="457200" y="5638800"/>
            <a:ext cx="8153400" cy="923330"/>
          </a:xfrm>
          <a:prstGeom prst="rect">
            <a:avLst/>
          </a:prstGeom>
          <a:noFill/>
        </p:spPr>
        <p:txBody>
          <a:bodyPr wrap="square" rtlCol="0">
            <a:spAutoFit/>
          </a:bodyPr>
          <a:lstStyle/>
          <a:p>
            <a:r>
              <a:rPr lang="en-US" dirty="0" smtClean="0"/>
              <a:t>            </a:t>
            </a:r>
            <a:r>
              <a:rPr lang="en-US" dirty="0" err="1" smtClean="0"/>
              <a:t>Gasparo</a:t>
            </a:r>
            <a:r>
              <a:rPr lang="en-US" dirty="0" smtClean="0"/>
              <a:t> Spontini                                                      </a:t>
            </a:r>
            <a:r>
              <a:rPr lang="en-US" dirty="0" err="1" smtClean="0"/>
              <a:t>Gioachino</a:t>
            </a:r>
            <a:r>
              <a:rPr lang="en-US" dirty="0" smtClean="0"/>
              <a:t> Rossini </a:t>
            </a:r>
          </a:p>
          <a:p>
            <a:r>
              <a:rPr lang="en-US" dirty="0" smtClean="0"/>
              <a:t>       (</a:t>
            </a:r>
            <a:r>
              <a:rPr lang="en-US" i="1" dirty="0" smtClean="0"/>
              <a:t>Olympia</a:t>
            </a:r>
            <a:r>
              <a:rPr lang="en-US" dirty="0" smtClean="0"/>
              <a:t>, Berlin, 1821)                                           (becoming very popular, </a:t>
            </a:r>
          </a:p>
          <a:p>
            <a:r>
              <a:rPr lang="en-US" dirty="0"/>
              <a:t> </a:t>
            </a:r>
            <a:r>
              <a:rPr lang="en-US" dirty="0" smtClean="0"/>
              <a:t>                                                                                         Vienna, late 1810s, 1820s)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569141"/>
            <a:ext cx="3733800" cy="4693324"/>
          </a:xfrm>
          <a:prstGeom prst="rect">
            <a:avLst/>
          </a:prstGeom>
        </p:spPr>
      </p:pic>
    </p:spTree>
    <p:extLst>
      <p:ext uri="{BB962C8B-B14F-4D97-AF65-F5344CB8AC3E}">
        <p14:creationId xmlns:p14="http://schemas.microsoft.com/office/powerpoint/2010/main" val="18340596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3657600" cy="5096154"/>
          </a:xfrm>
          <a:prstGeom prst="rect">
            <a:avLst/>
          </a:prstGeom>
        </p:spPr>
      </p:pic>
      <p:sp>
        <p:nvSpPr>
          <p:cNvPr id="3" name="TextBox 2"/>
          <p:cNvSpPr txBox="1"/>
          <p:nvPr/>
        </p:nvSpPr>
        <p:spPr>
          <a:xfrm>
            <a:off x="588818" y="5759697"/>
            <a:ext cx="3581400" cy="369332"/>
          </a:xfrm>
          <a:prstGeom prst="rect">
            <a:avLst/>
          </a:prstGeom>
          <a:noFill/>
        </p:spPr>
        <p:txBody>
          <a:bodyPr wrap="square" rtlCol="0">
            <a:spAutoFit/>
          </a:bodyPr>
          <a:lstStyle/>
          <a:p>
            <a:r>
              <a:rPr lang="en-US" dirty="0" smtClean="0"/>
              <a:t>Carl Maria von Weber (1786-1826)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64" y="457200"/>
            <a:ext cx="3678382" cy="5441043"/>
          </a:xfrm>
          <a:prstGeom prst="rect">
            <a:avLst/>
          </a:prstGeom>
        </p:spPr>
      </p:pic>
      <p:sp>
        <p:nvSpPr>
          <p:cNvPr id="5" name="TextBox 4"/>
          <p:cNvSpPr txBox="1"/>
          <p:nvPr/>
        </p:nvSpPr>
        <p:spPr>
          <a:xfrm>
            <a:off x="5715000" y="5944363"/>
            <a:ext cx="2438400" cy="369332"/>
          </a:xfrm>
          <a:prstGeom prst="rect">
            <a:avLst/>
          </a:prstGeom>
          <a:noFill/>
        </p:spPr>
        <p:txBody>
          <a:bodyPr wrap="square" rtlCol="0">
            <a:spAutoFit/>
          </a:bodyPr>
          <a:lstStyle/>
          <a:p>
            <a:r>
              <a:rPr lang="en-US" dirty="0" smtClean="0"/>
              <a:t>Premiere, Berlin, 1821</a:t>
            </a:r>
            <a:endParaRPr lang="en-US" dirty="0"/>
          </a:p>
        </p:txBody>
      </p:sp>
    </p:spTree>
    <p:extLst>
      <p:ext uri="{BB962C8B-B14F-4D97-AF65-F5344CB8AC3E}">
        <p14:creationId xmlns:p14="http://schemas.microsoft.com/office/powerpoint/2010/main" val="260281181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81000"/>
            <a:ext cx="4223154" cy="6246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7200"/>
            <a:ext cx="3657600" cy="5096154"/>
          </a:xfrm>
          <a:prstGeom prst="rect">
            <a:avLst/>
          </a:prstGeom>
        </p:spPr>
      </p:pic>
      <p:sp>
        <p:nvSpPr>
          <p:cNvPr id="6" name="TextBox 5"/>
          <p:cNvSpPr txBox="1"/>
          <p:nvPr/>
        </p:nvSpPr>
        <p:spPr>
          <a:xfrm>
            <a:off x="588818" y="5759697"/>
            <a:ext cx="3581400" cy="369332"/>
          </a:xfrm>
          <a:prstGeom prst="rect">
            <a:avLst/>
          </a:prstGeom>
          <a:noFill/>
        </p:spPr>
        <p:txBody>
          <a:bodyPr wrap="square" rtlCol="0">
            <a:spAutoFit/>
          </a:bodyPr>
          <a:lstStyle/>
          <a:p>
            <a:r>
              <a:rPr lang="en-US" dirty="0" smtClean="0"/>
              <a:t>Carl Maria von Weber (1786-1826)</a:t>
            </a:r>
            <a:endParaRPr lang="en-US" dirty="0"/>
          </a:p>
        </p:txBody>
      </p:sp>
    </p:spTree>
    <p:extLst>
      <p:ext uri="{BB962C8B-B14F-4D97-AF65-F5344CB8AC3E}">
        <p14:creationId xmlns:p14="http://schemas.microsoft.com/office/powerpoint/2010/main" val="41365734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3657600" cy="5096154"/>
          </a:xfrm>
          <a:prstGeom prst="rect">
            <a:avLst/>
          </a:prstGeom>
        </p:spPr>
      </p:pic>
      <p:sp>
        <p:nvSpPr>
          <p:cNvPr id="3" name="TextBox 2"/>
          <p:cNvSpPr txBox="1"/>
          <p:nvPr/>
        </p:nvSpPr>
        <p:spPr>
          <a:xfrm>
            <a:off x="588818" y="5759697"/>
            <a:ext cx="3581400" cy="369332"/>
          </a:xfrm>
          <a:prstGeom prst="rect">
            <a:avLst/>
          </a:prstGeom>
          <a:noFill/>
        </p:spPr>
        <p:txBody>
          <a:bodyPr wrap="square" rtlCol="0">
            <a:spAutoFit/>
          </a:bodyPr>
          <a:lstStyle/>
          <a:p>
            <a:r>
              <a:rPr lang="en-US" dirty="0" smtClean="0"/>
              <a:t>Carl Maria von Weber (1786-1826)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64" y="457200"/>
            <a:ext cx="3678382" cy="5441043"/>
          </a:xfrm>
          <a:prstGeom prst="rect">
            <a:avLst/>
          </a:prstGeom>
        </p:spPr>
      </p:pic>
      <p:sp>
        <p:nvSpPr>
          <p:cNvPr id="5" name="TextBox 4"/>
          <p:cNvSpPr txBox="1"/>
          <p:nvPr/>
        </p:nvSpPr>
        <p:spPr>
          <a:xfrm>
            <a:off x="5715000" y="5944363"/>
            <a:ext cx="2438400" cy="369332"/>
          </a:xfrm>
          <a:prstGeom prst="rect">
            <a:avLst/>
          </a:prstGeom>
          <a:noFill/>
        </p:spPr>
        <p:txBody>
          <a:bodyPr wrap="square" rtlCol="0">
            <a:spAutoFit/>
          </a:bodyPr>
          <a:lstStyle/>
          <a:p>
            <a:r>
              <a:rPr lang="en-US" dirty="0" smtClean="0"/>
              <a:t>Premiere, Berlin, 1821</a:t>
            </a:r>
            <a:endParaRPr lang="en-US" dirty="0"/>
          </a:p>
        </p:txBody>
      </p:sp>
      <p:sp>
        <p:nvSpPr>
          <p:cNvPr id="6" name="Rounded Rectangle 5"/>
          <p:cNvSpPr/>
          <p:nvPr/>
        </p:nvSpPr>
        <p:spPr>
          <a:xfrm rot="20888187">
            <a:off x="5181600" y="2057400"/>
            <a:ext cx="1395845"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08947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95202"/>
            <a:ext cx="2256447" cy="5240325"/>
          </a:xfrm>
          <a:prstGeom prst="rect">
            <a:avLst/>
          </a:prstGeom>
        </p:spPr>
      </p:pic>
      <p:sp>
        <p:nvSpPr>
          <p:cNvPr id="5" name="TextBox 4"/>
          <p:cNvSpPr txBox="1"/>
          <p:nvPr/>
        </p:nvSpPr>
        <p:spPr>
          <a:xfrm>
            <a:off x="1743830" y="6057802"/>
            <a:ext cx="5943600" cy="369332"/>
          </a:xfrm>
          <a:prstGeom prst="rect">
            <a:avLst/>
          </a:prstGeom>
          <a:noFill/>
        </p:spPr>
        <p:txBody>
          <a:bodyPr wrap="square" rtlCol="0">
            <a:spAutoFit/>
          </a:bodyPr>
          <a:lstStyle/>
          <a:p>
            <a:r>
              <a:rPr lang="en-US" dirty="0" smtClean="0"/>
              <a:t>                                                                                            </a:t>
            </a:r>
            <a:r>
              <a:rPr lang="en-US" dirty="0" err="1" smtClean="0"/>
              <a:t>Samiel</a:t>
            </a:r>
            <a:endParaRPr lang="en-US" dirty="0"/>
          </a:p>
        </p:txBody>
      </p:sp>
    </p:spTree>
    <p:extLst>
      <p:ext uri="{BB962C8B-B14F-4D97-AF65-F5344CB8AC3E}">
        <p14:creationId xmlns:p14="http://schemas.microsoft.com/office/powerpoint/2010/main" val="402186317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95202"/>
            <a:ext cx="2256447" cy="52403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80" y="377439"/>
            <a:ext cx="4587587" cy="6116782"/>
          </a:xfrm>
          <a:prstGeom prst="rect">
            <a:avLst/>
          </a:prstGeom>
        </p:spPr>
      </p:pic>
      <p:sp>
        <p:nvSpPr>
          <p:cNvPr id="5" name="TextBox 4"/>
          <p:cNvSpPr txBox="1"/>
          <p:nvPr/>
        </p:nvSpPr>
        <p:spPr>
          <a:xfrm>
            <a:off x="1743830" y="6057802"/>
            <a:ext cx="5943600" cy="369332"/>
          </a:xfrm>
          <a:prstGeom prst="rect">
            <a:avLst/>
          </a:prstGeom>
          <a:noFill/>
        </p:spPr>
        <p:txBody>
          <a:bodyPr wrap="square" rtlCol="0">
            <a:spAutoFit/>
          </a:bodyPr>
          <a:lstStyle/>
          <a:p>
            <a:r>
              <a:rPr lang="en-US" dirty="0" smtClean="0"/>
              <a:t>          Max                                                                           </a:t>
            </a:r>
            <a:r>
              <a:rPr lang="en-US" dirty="0" err="1" smtClean="0"/>
              <a:t>Samiel</a:t>
            </a:r>
            <a:endParaRPr lang="en-US" dirty="0"/>
          </a:p>
        </p:txBody>
      </p:sp>
    </p:spTree>
    <p:extLst>
      <p:ext uri="{BB962C8B-B14F-4D97-AF65-F5344CB8AC3E}">
        <p14:creationId xmlns:p14="http://schemas.microsoft.com/office/powerpoint/2010/main" val="80110184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8386"/>
            <a:ext cx="9144000" cy="3861227"/>
          </a:xfrm>
          <a:prstGeom prst="rect">
            <a:avLst/>
          </a:prstGeom>
        </p:spPr>
      </p:pic>
      <p:sp>
        <p:nvSpPr>
          <p:cNvPr id="3" name="TextBox 2"/>
          <p:cNvSpPr txBox="1"/>
          <p:nvPr/>
        </p:nvSpPr>
        <p:spPr>
          <a:xfrm>
            <a:off x="1905000" y="5846619"/>
            <a:ext cx="5486400" cy="369332"/>
          </a:xfrm>
          <a:prstGeom prst="rect">
            <a:avLst/>
          </a:prstGeom>
          <a:noFill/>
        </p:spPr>
        <p:txBody>
          <a:bodyPr wrap="square" rtlCol="0">
            <a:spAutoFit/>
          </a:bodyPr>
          <a:lstStyle/>
          <a:p>
            <a:r>
              <a:rPr lang="en-US" i="1" dirty="0" smtClean="0"/>
              <a:t>Weber, Der </a:t>
            </a:r>
            <a:r>
              <a:rPr lang="en-US" i="1" dirty="0" err="1"/>
              <a:t>Freischütz</a:t>
            </a:r>
            <a:r>
              <a:rPr lang="en-US" i="1" dirty="0"/>
              <a:t> </a:t>
            </a:r>
            <a:r>
              <a:rPr lang="en-US" dirty="0"/>
              <a:t>, Wolf’s </a:t>
            </a:r>
            <a:r>
              <a:rPr lang="en-US" dirty="0" smtClean="0"/>
              <a:t>Glen Scene (Finale, Act 2)</a:t>
            </a:r>
          </a:p>
        </p:txBody>
      </p:sp>
    </p:spTree>
    <p:extLst>
      <p:ext uri="{BB962C8B-B14F-4D97-AF65-F5344CB8AC3E}">
        <p14:creationId xmlns:p14="http://schemas.microsoft.com/office/powerpoint/2010/main" val="157516221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106" y="5867400"/>
            <a:ext cx="6587958" cy="646331"/>
          </a:xfrm>
          <a:prstGeom prst="rect">
            <a:avLst/>
          </a:prstGeom>
        </p:spPr>
        <p:txBody>
          <a:bodyPr wrap="none">
            <a:spAutoFit/>
          </a:bodyPr>
          <a:lstStyle/>
          <a:p>
            <a:pPr algn="ctr"/>
            <a:r>
              <a:rPr lang="en-US" dirty="0" smtClean="0"/>
              <a:t>Weber, </a:t>
            </a:r>
            <a:r>
              <a:rPr lang="en-US" i="1" dirty="0" smtClean="0"/>
              <a:t>Der </a:t>
            </a:r>
            <a:r>
              <a:rPr lang="en-US" i="1" dirty="0" err="1" smtClean="0"/>
              <a:t>Freischütz</a:t>
            </a:r>
            <a:r>
              <a:rPr lang="en-US" dirty="0" smtClean="0"/>
              <a:t>, 1821, Near the Start of the Wolf’s Glen Scene</a:t>
            </a:r>
          </a:p>
          <a:p>
            <a:pPr algn="ctr"/>
            <a:r>
              <a:rPr lang="en-US" dirty="0" smtClean="0"/>
              <a:t>(Finale, Act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154282"/>
          </a:xfrm>
          <a:prstGeom prst="rect">
            <a:avLst/>
          </a:prstGeom>
        </p:spPr>
      </p:pic>
    </p:spTree>
    <p:extLst>
      <p:ext uri="{BB962C8B-B14F-4D97-AF65-F5344CB8AC3E}">
        <p14:creationId xmlns:p14="http://schemas.microsoft.com/office/powerpoint/2010/main" val="304184883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856" y="5867400"/>
            <a:ext cx="4710457" cy="646331"/>
          </a:xfrm>
          <a:prstGeom prst="rect">
            <a:avLst/>
          </a:prstGeom>
        </p:spPr>
        <p:txBody>
          <a:bodyPr wrap="none">
            <a:spAutoFit/>
          </a:bodyPr>
          <a:lstStyle/>
          <a:p>
            <a:pPr algn="ctr"/>
            <a:r>
              <a:rPr lang="en-US" dirty="0" smtClean="0"/>
              <a:t>Weber, </a:t>
            </a:r>
            <a:r>
              <a:rPr lang="en-US" i="1" dirty="0" smtClean="0"/>
              <a:t>Der </a:t>
            </a:r>
            <a:r>
              <a:rPr lang="en-US" i="1" dirty="0" err="1" smtClean="0"/>
              <a:t>Freischütz</a:t>
            </a:r>
            <a:r>
              <a:rPr lang="en-US" dirty="0" smtClean="0"/>
              <a:t>, 1821, Wolf’s Glen Scene,</a:t>
            </a:r>
          </a:p>
          <a:p>
            <a:pPr algn="ctr"/>
            <a:r>
              <a:rPr lang="en-US" dirty="0" smtClean="0"/>
              <a:t>The Casting of Bullets 6 and 7 (Finale, Act 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146158"/>
          </a:xfrm>
          <a:prstGeom prst="rect">
            <a:avLst/>
          </a:prstGeom>
        </p:spPr>
      </p:pic>
    </p:spTree>
    <p:extLst>
      <p:ext uri="{BB962C8B-B14F-4D97-AF65-F5344CB8AC3E}">
        <p14:creationId xmlns:p14="http://schemas.microsoft.com/office/powerpoint/2010/main" val="149027368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28600"/>
            <a:ext cx="3810000" cy="5951219"/>
          </a:xfrm>
          <a:prstGeom prst="rect">
            <a:avLst/>
          </a:prstGeom>
        </p:spPr>
      </p:pic>
      <p:sp>
        <p:nvSpPr>
          <p:cNvPr id="3" name="TextBox 2"/>
          <p:cNvSpPr txBox="1"/>
          <p:nvPr/>
        </p:nvSpPr>
        <p:spPr>
          <a:xfrm>
            <a:off x="3886200" y="6189809"/>
            <a:ext cx="914400" cy="369332"/>
          </a:xfrm>
          <a:prstGeom prst="rect">
            <a:avLst/>
          </a:prstGeom>
          <a:noFill/>
        </p:spPr>
        <p:txBody>
          <a:bodyPr wrap="square" rtlCol="0">
            <a:spAutoFit/>
          </a:bodyPr>
          <a:lstStyle/>
          <a:p>
            <a:r>
              <a:rPr lang="en-US" dirty="0" err="1" smtClean="0"/>
              <a:t>Agathe</a:t>
            </a:r>
            <a:endParaRPr lang="en-US" dirty="0"/>
          </a:p>
        </p:txBody>
      </p:sp>
    </p:spTree>
    <p:extLst>
      <p:ext uri="{BB962C8B-B14F-4D97-AF65-F5344CB8AC3E}">
        <p14:creationId xmlns:p14="http://schemas.microsoft.com/office/powerpoint/2010/main" val="10917556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3500" y="2819400"/>
            <a:ext cx="2493044" cy="1323439"/>
          </a:xfrm>
          <a:prstGeom prst="rect">
            <a:avLst/>
          </a:prstGeom>
          <a:noFill/>
          <a:ln w="38100">
            <a:solidFill>
              <a:schemeClr val="tx1"/>
            </a:solidFill>
          </a:ln>
        </p:spPr>
        <p:txBody>
          <a:bodyPr wrap="square" rtlCol="0">
            <a:spAutoFit/>
          </a:bodyPr>
          <a:lstStyle/>
          <a:p>
            <a:pPr algn="ctr"/>
            <a:r>
              <a:rPr lang="en-US" sz="1600" dirty="0" smtClean="0"/>
              <a:t>Instrumental music as: </a:t>
            </a:r>
          </a:p>
          <a:p>
            <a:pPr marL="285750" indent="-285750">
              <a:buFont typeface="Arial" panose="020B0604020202020204" pitchFamily="34" charset="0"/>
              <a:buChar char="•"/>
            </a:pPr>
            <a:r>
              <a:rPr lang="en-US" sz="1600" dirty="0" smtClean="0"/>
              <a:t>a quasi-sacred mystery </a:t>
            </a:r>
          </a:p>
          <a:p>
            <a:pPr marL="285750" indent="-285750">
              <a:buFont typeface="Arial" panose="020B0604020202020204" pitchFamily="34" charset="0"/>
              <a:buChar char="•"/>
            </a:pPr>
            <a:r>
              <a:rPr lang="en-US" sz="1600" dirty="0" smtClean="0"/>
              <a:t>a sacrament</a:t>
            </a:r>
          </a:p>
          <a:p>
            <a:pPr marL="285750" indent="-285750">
              <a:buFont typeface="Arial" panose="020B0604020202020204" pitchFamily="34" charset="0"/>
              <a:buChar char="•"/>
            </a:pPr>
            <a:r>
              <a:rPr lang="en-US" sz="1600" dirty="0" smtClean="0"/>
              <a:t>a purifier </a:t>
            </a:r>
          </a:p>
          <a:p>
            <a:pPr marL="285750" indent="-285750">
              <a:buFont typeface="Arial" panose="020B0604020202020204" pitchFamily="34" charset="0"/>
              <a:buChar char="•"/>
            </a:pPr>
            <a:r>
              <a:rPr lang="en-US" sz="1600" dirty="0" smtClean="0"/>
              <a:t>a discloser of truth</a:t>
            </a:r>
          </a:p>
        </p:txBody>
      </p:sp>
      <p:sp>
        <p:nvSpPr>
          <p:cNvPr id="3" name="Rectangle 2"/>
          <p:cNvSpPr/>
          <p:nvPr/>
        </p:nvSpPr>
        <p:spPr>
          <a:xfrm>
            <a:off x="5676544" y="685799"/>
            <a:ext cx="3290131" cy="1200329"/>
          </a:xfrm>
          <a:prstGeom prst="rect">
            <a:avLst/>
          </a:prstGeom>
        </p:spPr>
        <p:txBody>
          <a:bodyPr wrap="square">
            <a:spAutoFit/>
          </a:bodyPr>
          <a:lstStyle/>
          <a:p>
            <a:r>
              <a:rPr lang="en-US" dirty="0" smtClean="0"/>
              <a:t>E</a:t>
            </a:r>
            <a:r>
              <a:rPr lang="en-US" dirty="0"/>
              <a:t>. T. A. </a:t>
            </a:r>
            <a:r>
              <a:rPr lang="en-US" dirty="0" smtClean="0"/>
              <a:t>Hoffmann (1810): Beethoven’s music </a:t>
            </a:r>
            <a:r>
              <a:rPr lang="en-US" dirty="0"/>
              <a:t>leads us </a:t>
            </a:r>
            <a:r>
              <a:rPr lang="en-US" dirty="0" smtClean="0"/>
              <a:t>out of life” and “into </a:t>
            </a:r>
            <a:r>
              <a:rPr lang="en-US" dirty="0"/>
              <a:t>the </a:t>
            </a:r>
            <a:r>
              <a:rPr lang="en-US" dirty="0" smtClean="0"/>
              <a:t>realm of the colossal and the immeasurable”</a:t>
            </a:r>
            <a:endParaRPr lang="en-US" dirty="0"/>
          </a:p>
        </p:txBody>
      </p:sp>
    </p:spTree>
    <p:extLst>
      <p:ext uri="{BB962C8B-B14F-4D97-AF65-F5344CB8AC3E}">
        <p14:creationId xmlns:p14="http://schemas.microsoft.com/office/powerpoint/2010/main" val="195409827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32700"/>
            <a:ext cx="3657600" cy="5096154"/>
          </a:xfrm>
          <a:prstGeom prst="rect">
            <a:avLst/>
          </a:prstGeom>
        </p:spPr>
      </p:pic>
      <p:sp>
        <p:nvSpPr>
          <p:cNvPr id="3" name="TextBox 2"/>
          <p:cNvSpPr txBox="1"/>
          <p:nvPr/>
        </p:nvSpPr>
        <p:spPr>
          <a:xfrm>
            <a:off x="685800" y="5925135"/>
            <a:ext cx="3581400" cy="369332"/>
          </a:xfrm>
          <a:prstGeom prst="rect">
            <a:avLst/>
          </a:prstGeom>
          <a:noFill/>
        </p:spPr>
        <p:txBody>
          <a:bodyPr wrap="square" rtlCol="0">
            <a:spAutoFit/>
          </a:bodyPr>
          <a:lstStyle/>
          <a:p>
            <a:r>
              <a:rPr lang="en-US" dirty="0" smtClean="0"/>
              <a:t>Carl Maria von Weber (1786-1826)</a:t>
            </a:r>
          </a:p>
        </p:txBody>
      </p:sp>
      <p:sp>
        <p:nvSpPr>
          <p:cNvPr id="4" name="TextBox 3"/>
          <p:cNvSpPr txBox="1"/>
          <p:nvPr/>
        </p:nvSpPr>
        <p:spPr>
          <a:xfrm>
            <a:off x="4419600" y="1676400"/>
            <a:ext cx="4495800" cy="3539430"/>
          </a:xfrm>
          <a:prstGeom prst="rect">
            <a:avLst/>
          </a:prstGeom>
          <a:noFill/>
        </p:spPr>
        <p:txBody>
          <a:bodyPr wrap="square" rtlCol="0">
            <a:spAutoFit/>
          </a:bodyPr>
          <a:lstStyle/>
          <a:p>
            <a:r>
              <a:rPr lang="en-US" sz="2800" dirty="0" smtClean="0"/>
              <a:t>“German Romantic Operas”</a:t>
            </a:r>
            <a:endParaRPr lang="en-US" sz="2800" dirty="0"/>
          </a:p>
          <a:p>
            <a:endParaRPr lang="en-US" sz="2800" i="1" dirty="0" smtClean="0"/>
          </a:p>
          <a:p>
            <a:pPr marL="285750" indent="-285750">
              <a:buFont typeface="Arial" panose="020B0604020202020204" pitchFamily="34" charset="0"/>
              <a:buChar char="•"/>
            </a:pPr>
            <a:r>
              <a:rPr lang="en-US" sz="2800" i="1" dirty="0" smtClean="0"/>
              <a:t>Der Freischütz </a:t>
            </a:r>
            <a:r>
              <a:rPr lang="en-US" sz="2800" dirty="0" smtClean="0"/>
              <a:t>(1821)</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i="1" dirty="0" err="1" smtClean="0"/>
              <a:t>Euryanthe</a:t>
            </a:r>
            <a:r>
              <a:rPr lang="en-US" sz="2800" dirty="0" smtClean="0"/>
              <a:t> (1823)</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i="1" dirty="0" smtClean="0"/>
              <a:t>Oberon</a:t>
            </a:r>
            <a:r>
              <a:rPr lang="en-US" sz="2800" dirty="0" smtClean="0"/>
              <a:t> (1826)</a:t>
            </a:r>
          </a:p>
          <a:p>
            <a:endParaRPr lang="en-US" sz="2800" dirty="0"/>
          </a:p>
        </p:txBody>
      </p:sp>
    </p:spTree>
    <p:extLst>
      <p:ext uri="{BB962C8B-B14F-4D97-AF65-F5344CB8AC3E}">
        <p14:creationId xmlns:p14="http://schemas.microsoft.com/office/powerpoint/2010/main" val="186577627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32700"/>
            <a:ext cx="3657600" cy="5096154"/>
          </a:xfrm>
          <a:prstGeom prst="rect">
            <a:avLst/>
          </a:prstGeom>
        </p:spPr>
      </p:pic>
      <p:sp>
        <p:nvSpPr>
          <p:cNvPr id="3" name="TextBox 2"/>
          <p:cNvSpPr txBox="1"/>
          <p:nvPr/>
        </p:nvSpPr>
        <p:spPr>
          <a:xfrm>
            <a:off x="685800" y="5925135"/>
            <a:ext cx="3581400" cy="369332"/>
          </a:xfrm>
          <a:prstGeom prst="rect">
            <a:avLst/>
          </a:prstGeom>
          <a:noFill/>
        </p:spPr>
        <p:txBody>
          <a:bodyPr wrap="square" rtlCol="0">
            <a:spAutoFit/>
          </a:bodyPr>
          <a:lstStyle/>
          <a:p>
            <a:r>
              <a:rPr lang="en-US" dirty="0" smtClean="0"/>
              <a:t>Carl Maria von Weber (1786-1826)</a:t>
            </a:r>
          </a:p>
        </p:txBody>
      </p:sp>
      <p:sp>
        <p:nvSpPr>
          <p:cNvPr id="4" name="TextBox 3"/>
          <p:cNvSpPr txBox="1"/>
          <p:nvPr/>
        </p:nvSpPr>
        <p:spPr>
          <a:xfrm>
            <a:off x="4419600" y="1676400"/>
            <a:ext cx="4495800" cy="3539430"/>
          </a:xfrm>
          <a:prstGeom prst="rect">
            <a:avLst/>
          </a:prstGeom>
          <a:noFill/>
        </p:spPr>
        <p:txBody>
          <a:bodyPr wrap="square" rtlCol="0">
            <a:spAutoFit/>
          </a:bodyPr>
          <a:lstStyle/>
          <a:p>
            <a:r>
              <a:rPr lang="en-US" sz="2800" dirty="0" smtClean="0"/>
              <a:t>“German Romantic Operas”</a:t>
            </a:r>
            <a:endParaRPr lang="en-US" sz="2800" dirty="0"/>
          </a:p>
          <a:p>
            <a:endParaRPr lang="en-US" sz="2800" i="1" dirty="0" smtClean="0"/>
          </a:p>
          <a:p>
            <a:pPr marL="285750" indent="-285750">
              <a:buFont typeface="Arial" panose="020B0604020202020204" pitchFamily="34" charset="0"/>
              <a:buChar char="•"/>
            </a:pPr>
            <a:r>
              <a:rPr lang="en-US" sz="2800" i="1" dirty="0" smtClean="0"/>
              <a:t>Der Freischütz </a:t>
            </a:r>
            <a:r>
              <a:rPr lang="en-US" sz="2800" dirty="0" smtClean="0"/>
              <a:t>(1821)</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i="1" dirty="0" err="1" smtClean="0"/>
              <a:t>Euryanthe</a:t>
            </a:r>
            <a:r>
              <a:rPr lang="en-US" sz="2800" dirty="0" smtClean="0"/>
              <a:t> (1823)</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i="1" dirty="0" smtClean="0"/>
              <a:t>Oberon</a:t>
            </a:r>
            <a:r>
              <a:rPr lang="en-US" sz="2800" dirty="0" smtClean="0"/>
              <a:t> (1826)</a:t>
            </a:r>
          </a:p>
          <a:p>
            <a:endParaRPr lang="en-US" sz="2800" dirty="0"/>
          </a:p>
        </p:txBody>
      </p:sp>
      <p:sp>
        <p:nvSpPr>
          <p:cNvPr id="5" name="Rounded Rectangle 4"/>
          <p:cNvSpPr/>
          <p:nvPr/>
        </p:nvSpPr>
        <p:spPr>
          <a:xfrm>
            <a:off x="4403933" y="4038600"/>
            <a:ext cx="2911267" cy="815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16503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81000" y="2272146"/>
            <a:ext cx="1447800" cy="13716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2500" y="2724880"/>
            <a:ext cx="304800" cy="523220"/>
          </a:xfrm>
          <a:prstGeom prst="rect">
            <a:avLst/>
          </a:prstGeom>
          <a:noFill/>
        </p:spPr>
        <p:txBody>
          <a:bodyPr wrap="square" rtlCol="0">
            <a:spAutoFit/>
          </a:bodyPr>
          <a:lstStyle/>
          <a:p>
            <a:r>
              <a:rPr lang="en-US" sz="2800" dirty="0" smtClean="0"/>
              <a:t>P</a:t>
            </a:r>
          </a:p>
        </p:txBody>
      </p:sp>
      <p:sp>
        <p:nvSpPr>
          <p:cNvPr id="14" name="TextBox 13"/>
          <p:cNvSpPr txBox="1"/>
          <p:nvPr/>
        </p:nvSpPr>
        <p:spPr>
          <a:xfrm>
            <a:off x="381000" y="914400"/>
            <a:ext cx="3581400" cy="1200329"/>
          </a:xfrm>
          <a:prstGeom prst="rect">
            <a:avLst/>
          </a:prstGeom>
          <a:noFill/>
        </p:spPr>
        <p:txBody>
          <a:bodyPr wrap="square" rtlCol="0">
            <a:spAutoFit/>
          </a:bodyPr>
          <a:lstStyle/>
          <a:p>
            <a:r>
              <a:rPr lang="en-US" b="1" dirty="0" smtClean="0"/>
              <a:t>Exposition:</a:t>
            </a:r>
          </a:p>
          <a:p>
            <a:r>
              <a:rPr lang="en-US" dirty="0" smtClean="0"/>
              <a:t>		</a:t>
            </a:r>
          </a:p>
          <a:p>
            <a:r>
              <a:rPr lang="en-US" dirty="0" smtClean="0"/>
              <a:t>Polarization of Content</a:t>
            </a:r>
          </a:p>
          <a:p>
            <a:r>
              <a:rPr lang="en-US" dirty="0" smtClean="0"/>
              <a:t>Sharp contrast of P and S                                   </a:t>
            </a:r>
            <a:endParaRPr lang="en-US" dirty="0"/>
          </a:p>
        </p:txBody>
      </p:sp>
      <p:sp>
        <p:nvSpPr>
          <p:cNvPr id="15" name="TextBox 14"/>
          <p:cNvSpPr txBox="1"/>
          <p:nvPr/>
        </p:nvSpPr>
        <p:spPr>
          <a:xfrm>
            <a:off x="228600" y="4211782"/>
            <a:ext cx="3886200" cy="2308324"/>
          </a:xfrm>
          <a:prstGeom prst="rect">
            <a:avLst/>
          </a:prstGeom>
          <a:noFill/>
        </p:spPr>
        <p:txBody>
          <a:bodyPr wrap="square" rtlCol="0">
            <a:spAutoFit/>
          </a:bodyPr>
          <a:lstStyle/>
          <a:p>
            <a:r>
              <a:rPr lang="en-US" b="1" dirty="0" smtClean="0"/>
              <a:t>Tonic </a:t>
            </a:r>
            <a:r>
              <a:rPr lang="en-US" dirty="0" smtClean="0"/>
              <a:t>                             </a:t>
            </a:r>
            <a:r>
              <a:rPr lang="en-US" b="1" dirty="0" smtClean="0"/>
              <a:t>Non-Tonic</a:t>
            </a:r>
          </a:p>
          <a:p>
            <a:endParaRPr lang="en-US" dirty="0"/>
          </a:p>
          <a:p>
            <a:r>
              <a:rPr lang="en-US" dirty="0" smtClean="0"/>
              <a:t>vigor, vitality	     </a:t>
            </a:r>
            <a:r>
              <a:rPr lang="en-US" i="1" dirty="0" smtClean="0"/>
              <a:t>piano</a:t>
            </a:r>
            <a:r>
              <a:rPr lang="en-US" dirty="0" smtClean="0"/>
              <a:t>, softer	     </a:t>
            </a:r>
          </a:p>
          <a:p>
            <a:r>
              <a:rPr lang="en-US" dirty="0"/>
              <a:t>o</a:t>
            </a:r>
            <a:r>
              <a:rPr lang="en-US" dirty="0" smtClean="0"/>
              <a:t>r anxiety                      feelings of love</a:t>
            </a:r>
          </a:p>
          <a:p>
            <a:r>
              <a:rPr lang="en-US" dirty="0"/>
              <a:t> </a:t>
            </a:r>
            <a:r>
              <a:rPr lang="en-US" dirty="0" smtClean="0"/>
              <a:t>                                       or potential </a:t>
            </a:r>
          </a:p>
          <a:p>
            <a:r>
              <a:rPr lang="en-US" dirty="0"/>
              <a:t>	</a:t>
            </a:r>
            <a:r>
              <a:rPr lang="en-US" dirty="0" smtClean="0"/>
              <a:t>	     redemption</a:t>
            </a:r>
          </a:p>
          <a:p>
            <a:endParaRPr lang="en-US" dirty="0"/>
          </a:p>
          <a:p>
            <a:r>
              <a:rPr lang="en-US" dirty="0" smtClean="0"/>
              <a:t>(“masculine”)                 (“feminine”)</a:t>
            </a:r>
            <a:endParaRPr lang="en-US" dirty="0"/>
          </a:p>
        </p:txBody>
      </p:sp>
      <p:sp>
        <p:nvSpPr>
          <p:cNvPr id="18" name="Oval 17"/>
          <p:cNvSpPr/>
          <p:nvPr/>
        </p:nvSpPr>
        <p:spPr>
          <a:xfrm>
            <a:off x="2386012" y="2499049"/>
            <a:ext cx="942975" cy="917794"/>
          </a:xfrm>
          <a:prstGeom prst="ellipse">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05100" y="2724880"/>
            <a:ext cx="304800" cy="523220"/>
          </a:xfrm>
          <a:prstGeom prst="rect">
            <a:avLst/>
          </a:prstGeom>
          <a:noFill/>
        </p:spPr>
        <p:txBody>
          <a:bodyPr wrap="square" rtlCol="0">
            <a:spAutoFit/>
          </a:bodyPr>
          <a:lstStyle/>
          <a:p>
            <a:r>
              <a:rPr lang="en-US" sz="2800" dirty="0" smtClean="0"/>
              <a:t>S</a:t>
            </a:r>
          </a:p>
        </p:txBody>
      </p:sp>
      <p:sp>
        <p:nvSpPr>
          <p:cNvPr id="2" name="TextBox 1"/>
          <p:cNvSpPr txBox="1"/>
          <p:nvPr/>
        </p:nvSpPr>
        <p:spPr>
          <a:xfrm>
            <a:off x="1066800" y="381000"/>
            <a:ext cx="6896100" cy="369332"/>
          </a:xfrm>
          <a:prstGeom prst="rect">
            <a:avLst/>
          </a:prstGeom>
          <a:noFill/>
        </p:spPr>
        <p:txBody>
          <a:bodyPr wrap="square" rtlCol="0">
            <a:spAutoFit/>
          </a:bodyPr>
          <a:lstStyle/>
          <a:p>
            <a:r>
              <a:rPr lang="en-US" dirty="0" smtClean="0"/>
              <a:t>Weber: Treatment of Sonata-Form  Themes in Overtures from the 1820s </a:t>
            </a:r>
            <a:endParaRPr lang="en-US" dirty="0"/>
          </a:p>
        </p:txBody>
      </p:sp>
    </p:spTree>
    <p:extLst>
      <p:ext uri="{BB962C8B-B14F-4D97-AF65-F5344CB8AC3E}">
        <p14:creationId xmlns:p14="http://schemas.microsoft.com/office/powerpoint/2010/main" val="259401420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2272146"/>
            <a:ext cx="1447800" cy="13716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52500" y="2724880"/>
            <a:ext cx="304800" cy="523220"/>
          </a:xfrm>
          <a:prstGeom prst="rect">
            <a:avLst/>
          </a:prstGeom>
          <a:noFill/>
        </p:spPr>
        <p:txBody>
          <a:bodyPr wrap="square" rtlCol="0">
            <a:spAutoFit/>
          </a:bodyPr>
          <a:lstStyle/>
          <a:p>
            <a:r>
              <a:rPr lang="en-US" sz="2800" dirty="0" smtClean="0"/>
              <a:t>P</a:t>
            </a:r>
          </a:p>
        </p:txBody>
      </p:sp>
      <p:sp>
        <p:nvSpPr>
          <p:cNvPr id="6" name="Oval 5"/>
          <p:cNvSpPr/>
          <p:nvPr/>
        </p:nvSpPr>
        <p:spPr>
          <a:xfrm>
            <a:off x="4572000" y="2327565"/>
            <a:ext cx="1447800" cy="13716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67656" y="2740486"/>
            <a:ext cx="304800" cy="523220"/>
          </a:xfrm>
          <a:prstGeom prst="rect">
            <a:avLst/>
          </a:prstGeom>
          <a:noFill/>
        </p:spPr>
        <p:txBody>
          <a:bodyPr wrap="square" rtlCol="0">
            <a:spAutoFit/>
          </a:bodyPr>
          <a:lstStyle/>
          <a:p>
            <a:r>
              <a:rPr lang="en-US" sz="2800" dirty="0" smtClean="0"/>
              <a:t>P</a:t>
            </a:r>
          </a:p>
        </p:txBody>
      </p:sp>
      <p:sp>
        <p:nvSpPr>
          <p:cNvPr id="8" name="Oval 7"/>
          <p:cNvSpPr/>
          <p:nvPr/>
        </p:nvSpPr>
        <p:spPr>
          <a:xfrm>
            <a:off x="6165272" y="1524002"/>
            <a:ext cx="2881745" cy="268778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25145" y="2597866"/>
            <a:ext cx="762000" cy="830997"/>
          </a:xfrm>
          <a:prstGeom prst="rect">
            <a:avLst/>
          </a:prstGeom>
          <a:noFill/>
        </p:spPr>
        <p:txBody>
          <a:bodyPr wrap="square" rtlCol="0">
            <a:spAutoFit/>
          </a:bodyPr>
          <a:lstStyle/>
          <a:p>
            <a:r>
              <a:rPr lang="en-US" sz="4800" dirty="0" smtClean="0"/>
              <a:t>S!</a:t>
            </a:r>
          </a:p>
        </p:txBody>
      </p:sp>
      <p:sp>
        <p:nvSpPr>
          <p:cNvPr id="11" name="TextBox 10"/>
          <p:cNvSpPr txBox="1"/>
          <p:nvPr/>
        </p:nvSpPr>
        <p:spPr>
          <a:xfrm>
            <a:off x="228600" y="4211782"/>
            <a:ext cx="3886200" cy="2308324"/>
          </a:xfrm>
          <a:prstGeom prst="rect">
            <a:avLst/>
          </a:prstGeom>
          <a:noFill/>
        </p:spPr>
        <p:txBody>
          <a:bodyPr wrap="square" rtlCol="0">
            <a:spAutoFit/>
          </a:bodyPr>
          <a:lstStyle/>
          <a:p>
            <a:r>
              <a:rPr lang="en-US" b="1" dirty="0" smtClean="0"/>
              <a:t>Tonic </a:t>
            </a:r>
            <a:r>
              <a:rPr lang="en-US" dirty="0" smtClean="0"/>
              <a:t>                             </a:t>
            </a:r>
            <a:r>
              <a:rPr lang="en-US" b="1" dirty="0" smtClean="0"/>
              <a:t>Non-Tonic</a:t>
            </a:r>
          </a:p>
          <a:p>
            <a:endParaRPr lang="en-US" dirty="0"/>
          </a:p>
          <a:p>
            <a:r>
              <a:rPr lang="en-US" dirty="0" smtClean="0"/>
              <a:t>vigor, vitality	     </a:t>
            </a:r>
            <a:r>
              <a:rPr lang="en-US" i="1" dirty="0" smtClean="0"/>
              <a:t>piano</a:t>
            </a:r>
            <a:r>
              <a:rPr lang="en-US" dirty="0" smtClean="0"/>
              <a:t>, softer	     </a:t>
            </a:r>
          </a:p>
          <a:p>
            <a:r>
              <a:rPr lang="en-US" dirty="0"/>
              <a:t>o</a:t>
            </a:r>
            <a:r>
              <a:rPr lang="en-US" dirty="0" smtClean="0"/>
              <a:t>r anxiety                      feelings of love</a:t>
            </a:r>
          </a:p>
          <a:p>
            <a:r>
              <a:rPr lang="en-US" dirty="0"/>
              <a:t> </a:t>
            </a:r>
            <a:r>
              <a:rPr lang="en-US" dirty="0" smtClean="0"/>
              <a:t>                                       or potential </a:t>
            </a:r>
          </a:p>
          <a:p>
            <a:r>
              <a:rPr lang="en-US" dirty="0"/>
              <a:t>	</a:t>
            </a:r>
            <a:r>
              <a:rPr lang="en-US" dirty="0" smtClean="0"/>
              <a:t>	     redemption</a:t>
            </a:r>
          </a:p>
          <a:p>
            <a:endParaRPr lang="en-US" dirty="0"/>
          </a:p>
          <a:p>
            <a:r>
              <a:rPr lang="en-US" dirty="0" smtClean="0"/>
              <a:t>(“masculine”)                 (“feminine”)</a:t>
            </a:r>
            <a:endParaRPr lang="en-US" dirty="0"/>
          </a:p>
        </p:txBody>
      </p:sp>
      <p:sp>
        <p:nvSpPr>
          <p:cNvPr id="12" name="TextBox 11"/>
          <p:cNvSpPr txBox="1"/>
          <p:nvPr/>
        </p:nvSpPr>
        <p:spPr>
          <a:xfrm>
            <a:off x="4572000" y="4343400"/>
            <a:ext cx="4062845" cy="2031325"/>
          </a:xfrm>
          <a:prstGeom prst="rect">
            <a:avLst/>
          </a:prstGeom>
          <a:noFill/>
        </p:spPr>
        <p:txBody>
          <a:bodyPr wrap="square" rtlCol="0">
            <a:spAutoFit/>
          </a:bodyPr>
          <a:lstStyle/>
          <a:p>
            <a:r>
              <a:rPr lang="en-US" b="1" dirty="0" smtClean="0"/>
              <a:t>     Tonic                             </a:t>
            </a:r>
            <a:r>
              <a:rPr lang="en-US" b="1" dirty="0" err="1" smtClean="0"/>
              <a:t>Tonic</a:t>
            </a:r>
            <a:r>
              <a:rPr lang="en-US" b="1" dirty="0" smtClean="0"/>
              <a:t>!</a:t>
            </a:r>
          </a:p>
          <a:p>
            <a:r>
              <a:rPr lang="en-US" dirty="0"/>
              <a:t>	</a:t>
            </a:r>
            <a:r>
              <a:rPr lang="en-US" dirty="0" smtClean="0"/>
              <a:t>	(“tonal resolution”)</a:t>
            </a:r>
          </a:p>
          <a:p>
            <a:r>
              <a:rPr lang="en-US" dirty="0" smtClean="0"/>
              <a:t>                                     now </a:t>
            </a:r>
            <a:r>
              <a:rPr lang="en-US" i="1" dirty="0" smtClean="0"/>
              <a:t>forte</a:t>
            </a:r>
            <a:r>
              <a:rPr lang="en-US" dirty="0" smtClean="0"/>
              <a:t>!</a:t>
            </a:r>
          </a:p>
          <a:p>
            <a:r>
              <a:rPr lang="en-US" b="1" dirty="0" smtClean="0"/>
              <a:t>                                    “Weber Apotheosis”</a:t>
            </a:r>
          </a:p>
          <a:p>
            <a:endParaRPr lang="en-US" dirty="0"/>
          </a:p>
          <a:p>
            <a:r>
              <a:rPr lang="en-US" dirty="0" smtClean="0"/>
              <a:t>                                     = redemption</a:t>
            </a:r>
          </a:p>
          <a:p>
            <a:r>
              <a:rPr lang="en-US" dirty="0" smtClean="0"/>
              <a:t>                                     (through love)</a:t>
            </a:r>
            <a:endParaRPr lang="en-US" dirty="0"/>
          </a:p>
        </p:txBody>
      </p:sp>
      <p:sp>
        <p:nvSpPr>
          <p:cNvPr id="13" name="TextBox 12"/>
          <p:cNvSpPr txBox="1"/>
          <p:nvPr/>
        </p:nvSpPr>
        <p:spPr>
          <a:xfrm>
            <a:off x="4648200" y="950267"/>
            <a:ext cx="1752600" cy="371564"/>
          </a:xfrm>
          <a:prstGeom prst="rect">
            <a:avLst/>
          </a:prstGeom>
          <a:noFill/>
        </p:spPr>
        <p:txBody>
          <a:bodyPr wrap="square" rtlCol="0">
            <a:spAutoFit/>
          </a:bodyPr>
          <a:lstStyle/>
          <a:p>
            <a:r>
              <a:rPr lang="en-US" b="1" dirty="0" smtClean="0"/>
              <a:t>Recapitulation</a:t>
            </a:r>
          </a:p>
        </p:txBody>
      </p:sp>
      <p:cxnSp>
        <p:nvCxnSpPr>
          <p:cNvPr id="15" name="Straight Connector 14"/>
          <p:cNvCxnSpPr/>
          <p:nvPr/>
        </p:nvCxnSpPr>
        <p:spPr>
          <a:xfrm>
            <a:off x="3865418" y="1599200"/>
            <a:ext cx="0" cy="2362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14800" y="1599200"/>
            <a:ext cx="0" cy="2362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914400"/>
            <a:ext cx="3581400" cy="1200329"/>
          </a:xfrm>
          <a:prstGeom prst="rect">
            <a:avLst/>
          </a:prstGeom>
          <a:noFill/>
        </p:spPr>
        <p:txBody>
          <a:bodyPr wrap="square" rtlCol="0">
            <a:spAutoFit/>
          </a:bodyPr>
          <a:lstStyle/>
          <a:p>
            <a:r>
              <a:rPr lang="en-US" b="1" dirty="0" smtClean="0"/>
              <a:t>Exposition:</a:t>
            </a:r>
          </a:p>
          <a:p>
            <a:r>
              <a:rPr lang="en-US" dirty="0" smtClean="0"/>
              <a:t>		</a:t>
            </a:r>
          </a:p>
          <a:p>
            <a:r>
              <a:rPr lang="en-US" dirty="0" smtClean="0"/>
              <a:t>Polarization of Content</a:t>
            </a:r>
          </a:p>
          <a:p>
            <a:r>
              <a:rPr lang="en-US" dirty="0" smtClean="0"/>
              <a:t>Sharp contrast of P and S                                   </a:t>
            </a:r>
            <a:endParaRPr lang="en-US" dirty="0"/>
          </a:p>
        </p:txBody>
      </p:sp>
      <p:sp>
        <p:nvSpPr>
          <p:cNvPr id="20" name="TextBox 19"/>
          <p:cNvSpPr txBox="1"/>
          <p:nvPr/>
        </p:nvSpPr>
        <p:spPr>
          <a:xfrm>
            <a:off x="1066800" y="381000"/>
            <a:ext cx="6896100" cy="369332"/>
          </a:xfrm>
          <a:prstGeom prst="rect">
            <a:avLst/>
          </a:prstGeom>
          <a:noFill/>
        </p:spPr>
        <p:txBody>
          <a:bodyPr wrap="square" rtlCol="0">
            <a:spAutoFit/>
          </a:bodyPr>
          <a:lstStyle/>
          <a:p>
            <a:r>
              <a:rPr lang="en-US" dirty="0" smtClean="0"/>
              <a:t>Weber: Treatment of Sonata-Form  Themes in Overtures from the 1820s </a:t>
            </a:r>
            <a:endParaRPr lang="en-US" dirty="0"/>
          </a:p>
        </p:txBody>
      </p:sp>
      <p:sp>
        <p:nvSpPr>
          <p:cNvPr id="23" name="Oval 22"/>
          <p:cNvSpPr/>
          <p:nvPr/>
        </p:nvSpPr>
        <p:spPr>
          <a:xfrm>
            <a:off x="2386012" y="2499049"/>
            <a:ext cx="942975" cy="917794"/>
          </a:xfrm>
          <a:prstGeom prst="ellipse">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05100" y="2724880"/>
            <a:ext cx="304800" cy="523220"/>
          </a:xfrm>
          <a:prstGeom prst="rect">
            <a:avLst/>
          </a:prstGeom>
          <a:noFill/>
        </p:spPr>
        <p:txBody>
          <a:bodyPr wrap="square" rtlCol="0">
            <a:spAutoFit/>
          </a:bodyPr>
          <a:lstStyle/>
          <a:p>
            <a:r>
              <a:rPr lang="en-US" sz="2800" dirty="0" smtClean="0"/>
              <a:t>S</a:t>
            </a:r>
          </a:p>
        </p:txBody>
      </p:sp>
    </p:spTree>
    <p:extLst>
      <p:ext uri="{BB962C8B-B14F-4D97-AF65-F5344CB8AC3E}">
        <p14:creationId xmlns:p14="http://schemas.microsoft.com/office/powerpoint/2010/main" val="14022389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673125"/>
            <a:ext cx="2971800" cy="1200329"/>
          </a:xfrm>
          <a:prstGeom prst="rect">
            <a:avLst/>
          </a:prstGeom>
          <a:noFill/>
        </p:spPr>
        <p:txBody>
          <a:bodyPr wrap="square" rtlCol="0">
            <a:spAutoFit/>
          </a:bodyPr>
          <a:lstStyle/>
          <a:p>
            <a:r>
              <a:rPr lang="en-US" dirty="0"/>
              <a:t>Wilhelm </a:t>
            </a:r>
            <a:r>
              <a:rPr lang="en-US" dirty="0" err="1"/>
              <a:t>Wackenroder</a:t>
            </a:r>
            <a:r>
              <a:rPr lang="en-US" dirty="0"/>
              <a:t> (1790s): “music as motions of the soul” (Taruskin, II, 399); sanctified, sacred, “holy</a:t>
            </a:r>
            <a:r>
              <a:rPr lang="en-US" dirty="0" smtClean="0"/>
              <a:t>”</a:t>
            </a:r>
            <a:endParaRPr lang="en-US" dirty="0"/>
          </a:p>
        </p:txBody>
      </p:sp>
      <p:sp>
        <p:nvSpPr>
          <p:cNvPr id="5" name="TextBox 4"/>
          <p:cNvSpPr txBox="1"/>
          <p:nvPr/>
        </p:nvSpPr>
        <p:spPr>
          <a:xfrm>
            <a:off x="3183500" y="2819400"/>
            <a:ext cx="2493044" cy="1323439"/>
          </a:xfrm>
          <a:prstGeom prst="rect">
            <a:avLst/>
          </a:prstGeom>
          <a:noFill/>
          <a:ln w="38100">
            <a:solidFill>
              <a:schemeClr val="tx1"/>
            </a:solidFill>
          </a:ln>
        </p:spPr>
        <p:txBody>
          <a:bodyPr wrap="square" rtlCol="0">
            <a:spAutoFit/>
          </a:bodyPr>
          <a:lstStyle/>
          <a:p>
            <a:pPr algn="ctr"/>
            <a:r>
              <a:rPr lang="en-US" sz="1600" dirty="0" smtClean="0"/>
              <a:t>Instrumental music as: </a:t>
            </a:r>
          </a:p>
          <a:p>
            <a:pPr marL="285750" indent="-285750">
              <a:buFont typeface="Arial" panose="020B0604020202020204" pitchFamily="34" charset="0"/>
              <a:buChar char="•"/>
            </a:pPr>
            <a:r>
              <a:rPr lang="en-US" sz="1600" dirty="0" smtClean="0"/>
              <a:t>a quasi-sacred mystery </a:t>
            </a:r>
          </a:p>
          <a:p>
            <a:pPr marL="285750" indent="-285750">
              <a:buFont typeface="Arial" panose="020B0604020202020204" pitchFamily="34" charset="0"/>
              <a:buChar char="•"/>
            </a:pPr>
            <a:r>
              <a:rPr lang="en-US" sz="1600" dirty="0" smtClean="0"/>
              <a:t>a sacrament</a:t>
            </a:r>
          </a:p>
          <a:p>
            <a:pPr marL="285750" indent="-285750">
              <a:buFont typeface="Arial" panose="020B0604020202020204" pitchFamily="34" charset="0"/>
              <a:buChar char="•"/>
            </a:pPr>
            <a:r>
              <a:rPr lang="en-US" sz="1600" dirty="0" smtClean="0"/>
              <a:t>a purifier</a:t>
            </a:r>
          </a:p>
          <a:p>
            <a:pPr marL="285750" indent="-285750">
              <a:buFont typeface="Arial" panose="020B0604020202020204" pitchFamily="34" charset="0"/>
              <a:buChar char="•"/>
            </a:pPr>
            <a:r>
              <a:rPr lang="en-US" sz="1600" dirty="0" smtClean="0"/>
              <a:t>a discloser of truth</a:t>
            </a:r>
          </a:p>
        </p:txBody>
      </p:sp>
      <p:sp>
        <p:nvSpPr>
          <p:cNvPr id="6" name="Rectangle 5"/>
          <p:cNvSpPr/>
          <p:nvPr/>
        </p:nvSpPr>
        <p:spPr>
          <a:xfrm>
            <a:off x="5676544" y="685799"/>
            <a:ext cx="3290131" cy="1200329"/>
          </a:xfrm>
          <a:prstGeom prst="rect">
            <a:avLst/>
          </a:prstGeom>
        </p:spPr>
        <p:txBody>
          <a:bodyPr wrap="square">
            <a:spAutoFit/>
          </a:bodyPr>
          <a:lstStyle/>
          <a:p>
            <a:r>
              <a:rPr lang="en-US" dirty="0" smtClean="0"/>
              <a:t>E</a:t>
            </a:r>
            <a:r>
              <a:rPr lang="en-US" dirty="0"/>
              <a:t>. T. A. </a:t>
            </a:r>
            <a:r>
              <a:rPr lang="en-US" dirty="0" smtClean="0"/>
              <a:t>Hoffmann (1810): Beethoven’s music </a:t>
            </a:r>
            <a:r>
              <a:rPr lang="en-US" dirty="0"/>
              <a:t>leads us </a:t>
            </a:r>
            <a:r>
              <a:rPr lang="en-US" dirty="0" smtClean="0"/>
              <a:t>out of life” and “into </a:t>
            </a:r>
            <a:r>
              <a:rPr lang="en-US" dirty="0"/>
              <a:t>the </a:t>
            </a:r>
            <a:r>
              <a:rPr lang="en-US" dirty="0" smtClean="0"/>
              <a:t>realm of the colossal and the immeasurable”</a:t>
            </a:r>
            <a:endParaRPr lang="en-US" dirty="0"/>
          </a:p>
        </p:txBody>
      </p:sp>
    </p:spTree>
    <p:extLst>
      <p:ext uri="{BB962C8B-B14F-4D97-AF65-F5344CB8AC3E}">
        <p14:creationId xmlns:p14="http://schemas.microsoft.com/office/powerpoint/2010/main" val="95267986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050" y="304800"/>
            <a:ext cx="3241267" cy="2057400"/>
          </a:xfrm>
          <a:prstGeom prst="rect">
            <a:avLst/>
          </a:prstGeom>
        </p:spPr>
      </p:pic>
      <p:sp>
        <p:nvSpPr>
          <p:cNvPr id="10" name="Curved Left Arrow 9"/>
          <p:cNvSpPr/>
          <p:nvPr/>
        </p:nvSpPr>
        <p:spPr>
          <a:xfrm rot="13594430">
            <a:off x="4292927" y="349805"/>
            <a:ext cx="609600" cy="2590800"/>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263783" y="2406314"/>
            <a:ext cx="2209800" cy="369332"/>
          </a:xfrm>
          <a:prstGeom prst="rect">
            <a:avLst/>
          </a:prstGeom>
          <a:noFill/>
        </p:spPr>
        <p:txBody>
          <a:bodyPr wrap="square" rtlCol="0">
            <a:spAutoFit/>
          </a:bodyPr>
          <a:lstStyle/>
          <a:p>
            <a:r>
              <a:rPr lang="en-US" dirty="0" smtClean="0"/>
              <a:t>The External Sublime</a:t>
            </a:r>
            <a:endParaRPr lang="en-US" dirty="0"/>
          </a:p>
        </p:txBody>
      </p:sp>
      <p:sp>
        <p:nvSpPr>
          <p:cNvPr id="6" name="TextBox 5"/>
          <p:cNvSpPr txBox="1"/>
          <p:nvPr/>
        </p:nvSpPr>
        <p:spPr>
          <a:xfrm>
            <a:off x="381000" y="4673125"/>
            <a:ext cx="2971800" cy="1200329"/>
          </a:xfrm>
          <a:prstGeom prst="rect">
            <a:avLst/>
          </a:prstGeom>
          <a:noFill/>
        </p:spPr>
        <p:txBody>
          <a:bodyPr wrap="square" rtlCol="0">
            <a:spAutoFit/>
          </a:bodyPr>
          <a:lstStyle/>
          <a:p>
            <a:r>
              <a:rPr lang="en-US" dirty="0"/>
              <a:t>Wilhelm </a:t>
            </a:r>
            <a:r>
              <a:rPr lang="en-US" dirty="0" err="1"/>
              <a:t>Wackenroder</a:t>
            </a:r>
            <a:r>
              <a:rPr lang="en-US" dirty="0"/>
              <a:t> (1790s): “music as motions of the soul” (Taruskin, II, 399); sanctified, sacred, “holy</a:t>
            </a:r>
            <a:r>
              <a:rPr lang="en-US" dirty="0" smtClean="0"/>
              <a:t>”</a:t>
            </a:r>
            <a:endParaRPr lang="en-US" dirty="0"/>
          </a:p>
        </p:txBody>
      </p:sp>
      <p:sp>
        <p:nvSpPr>
          <p:cNvPr id="7" name="TextBox 6"/>
          <p:cNvSpPr txBox="1"/>
          <p:nvPr/>
        </p:nvSpPr>
        <p:spPr>
          <a:xfrm>
            <a:off x="3183500" y="2819400"/>
            <a:ext cx="2493044" cy="1323439"/>
          </a:xfrm>
          <a:prstGeom prst="rect">
            <a:avLst/>
          </a:prstGeom>
          <a:noFill/>
          <a:ln w="38100">
            <a:solidFill>
              <a:schemeClr val="tx1"/>
            </a:solidFill>
          </a:ln>
        </p:spPr>
        <p:txBody>
          <a:bodyPr wrap="square" rtlCol="0">
            <a:spAutoFit/>
          </a:bodyPr>
          <a:lstStyle/>
          <a:p>
            <a:pPr algn="ctr"/>
            <a:r>
              <a:rPr lang="en-US" sz="1600" dirty="0" smtClean="0"/>
              <a:t>Instrumental music as: </a:t>
            </a:r>
          </a:p>
          <a:p>
            <a:pPr marL="285750" indent="-285750">
              <a:buFont typeface="Arial" panose="020B0604020202020204" pitchFamily="34" charset="0"/>
              <a:buChar char="•"/>
            </a:pPr>
            <a:r>
              <a:rPr lang="en-US" sz="1600" dirty="0" smtClean="0"/>
              <a:t>a quasi-sacred mystery </a:t>
            </a:r>
          </a:p>
          <a:p>
            <a:pPr marL="285750" indent="-285750">
              <a:buFont typeface="Arial" panose="020B0604020202020204" pitchFamily="34" charset="0"/>
              <a:buChar char="•"/>
            </a:pPr>
            <a:r>
              <a:rPr lang="en-US" sz="1600" dirty="0" smtClean="0"/>
              <a:t>a sacrament</a:t>
            </a:r>
          </a:p>
          <a:p>
            <a:pPr marL="285750" indent="-285750">
              <a:buFont typeface="Arial" panose="020B0604020202020204" pitchFamily="34" charset="0"/>
              <a:buChar char="•"/>
            </a:pPr>
            <a:r>
              <a:rPr lang="en-US" sz="1600" dirty="0" smtClean="0"/>
              <a:t>a purifier </a:t>
            </a:r>
          </a:p>
          <a:p>
            <a:pPr marL="285750" indent="-285750">
              <a:buFont typeface="Arial" panose="020B0604020202020204" pitchFamily="34" charset="0"/>
              <a:buChar char="•"/>
            </a:pPr>
            <a:r>
              <a:rPr lang="en-US" sz="1600" dirty="0" smtClean="0"/>
              <a:t>a discloser of truth</a:t>
            </a:r>
          </a:p>
        </p:txBody>
      </p:sp>
    </p:spTree>
    <p:extLst>
      <p:ext uri="{BB962C8B-B14F-4D97-AF65-F5344CB8AC3E}">
        <p14:creationId xmlns:p14="http://schemas.microsoft.com/office/powerpoint/2010/main" val="3219681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050" y="304800"/>
            <a:ext cx="3241267" cy="2057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45" y="4340567"/>
            <a:ext cx="2972327" cy="2229245"/>
          </a:xfrm>
          <a:prstGeom prst="rect">
            <a:avLst/>
          </a:prstGeom>
        </p:spPr>
      </p:pic>
      <p:sp>
        <p:nvSpPr>
          <p:cNvPr id="10" name="Curved Left Arrow 9"/>
          <p:cNvSpPr/>
          <p:nvPr/>
        </p:nvSpPr>
        <p:spPr>
          <a:xfrm rot="13594430">
            <a:off x="4292927" y="349805"/>
            <a:ext cx="609600" cy="2590800"/>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3387594">
            <a:off x="4136795" y="4139007"/>
            <a:ext cx="609600" cy="25908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263783" y="2406314"/>
            <a:ext cx="2209800" cy="369332"/>
          </a:xfrm>
          <a:prstGeom prst="rect">
            <a:avLst/>
          </a:prstGeom>
          <a:noFill/>
        </p:spPr>
        <p:txBody>
          <a:bodyPr wrap="square" rtlCol="0">
            <a:spAutoFit/>
          </a:bodyPr>
          <a:lstStyle/>
          <a:p>
            <a:r>
              <a:rPr lang="en-US" dirty="0" smtClean="0"/>
              <a:t>The External Sublime</a:t>
            </a:r>
            <a:endParaRPr lang="en-US" dirty="0"/>
          </a:p>
        </p:txBody>
      </p:sp>
      <p:sp>
        <p:nvSpPr>
          <p:cNvPr id="13" name="TextBox 12"/>
          <p:cNvSpPr txBox="1"/>
          <p:nvPr/>
        </p:nvSpPr>
        <p:spPr>
          <a:xfrm>
            <a:off x="221144" y="3694236"/>
            <a:ext cx="2903055" cy="646331"/>
          </a:xfrm>
          <a:prstGeom prst="rect">
            <a:avLst/>
          </a:prstGeom>
          <a:noFill/>
        </p:spPr>
        <p:txBody>
          <a:bodyPr wrap="square" rtlCol="0">
            <a:spAutoFit/>
          </a:bodyPr>
          <a:lstStyle/>
          <a:p>
            <a:pPr algn="ctr"/>
            <a:r>
              <a:rPr lang="en-US" dirty="0" smtClean="0"/>
              <a:t>Interiority;</a:t>
            </a:r>
          </a:p>
          <a:p>
            <a:pPr algn="ctr"/>
            <a:r>
              <a:rPr lang="en-US" dirty="0" smtClean="0"/>
              <a:t>The Pre-Cognitive Soul</a:t>
            </a:r>
            <a:endParaRPr lang="en-US" dirty="0"/>
          </a:p>
        </p:txBody>
      </p:sp>
      <p:sp>
        <p:nvSpPr>
          <p:cNvPr id="14" name="TextBox 13"/>
          <p:cNvSpPr txBox="1"/>
          <p:nvPr/>
        </p:nvSpPr>
        <p:spPr>
          <a:xfrm>
            <a:off x="3183500" y="2819400"/>
            <a:ext cx="2493044" cy="1323439"/>
          </a:xfrm>
          <a:prstGeom prst="rect">
            <a:avLst/>
          </a:prstGeom>
          <a:noFill/>
          <a:ln w="38100">
            <a:solidFill>
              <a:schemeClr val="tx1"/>
            </a:solidFill>
          </a:ln>
        </p:spPr>
        <p:txBody>
          <a:bodyPr wrap="square" rtlCol="0">
            <a:spAutoFit/>
          </a:bodyPr>
          <a:lstStyle/>
          <a:p>
            <a:pPr algn="ctr"/>
            <a:r>
              <a:rPr lang="en-US" sz="1600" dirty="0" smtClean="0"/>
              <a:t>Instrumental music as: </a:t>
            </a:r>
          </a:p>
          <a:p>
            <a:pPr marL="285750" indent="-285750">
              <a:buFont typeface="Arial" panose="020B0604020202020204" pitchFamily="34" charset="0"/>
              <a:buChar char="•"/>
            </a:pPr>
            <a:r>
              <a:rPr lang="en-US" sz="1600" dirty="0" smtClean="0"/>
              <a:t>a quasi-sacred mystery </a:t>
            </a:r>
          </a:p>
          <a:p>
            <a:pPr marL="285750" indent="-285750">
              <a:buFont typeface="Arial" panose="020B0604020202020204" pitchFamily="34" charset="0"/>
              <a:buChar char="•"/>
            </a:pPr>
            <a:r>
              <a:rPr lang="en-US" sz="1600" dirty="0" smtClean="0"/>
              <a:t>a sacrament</a:t>
            </a:r>
          </a:p>
          <a:p>
            <a:pPr marL="285750" indent="-285750">
              <a:buFont typeface="Arial" panose="020B0604020202020204" pitchFamily="34" charset="0"/>
              <a:buChar char="•"/>
            </a:pPr>
            <a:r>
              <a:rPr lang="en-US" sz="1600" dirty="0" smtClean="0"/>
              <a:t>a purifier</a:t>
            </a:r>
          </a:p>
          <a:p>
            <a:pPr marL="285750" indent="-285750">
              <a:buFont typeface="Arial" panose="020B0604020202020204" pitchFamily="34" charset="0"/>
              <a:buChar char="•"/>
            </a:pPr>
            <a:r>
              <a:rPr lang="en-US" sz="1600" dirty="0" smtClean="0"/>
              <a:t>a discloser of truth</a:t>
            </a:r>
          </a:p>
        </p:txBody>
      </p:sp>
    </p:spTree>
    <p:extLst>
      <p:ext uri="{BB962C8B-B14F-4D97-AF65-F5344CB8AC3E}">
        <p14:creationId xmlns:p14="http://schemas.microsoft.com/office/powerpoint/2010/main" val="3219681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050" y="304800"/>
            <a:ext cx="3241267" cy="2057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45" y="4340567"/>
            <a:ext cx="2972327" cy="2229245"/>
          </a:xfrm>
          <a:prstGeom prst="rect">
            <a:avLst/>
          </a:prstGeom>
        </p:spPr>
      </p:pic>
      <p:sp>
        <p:nvSpPr>
          <p:cNvPr id="10" name="Curved Left Arrow 9"/>
          <p:cNvSpPr/>
          <p:nvPr/>
        </p:nvSpPr>
        <p:spPr>
          <a:xfrm rot="13594430">
            <a:off x="4292927" y="349805"/>
            <a:ext cx="609600" cy="2590800"/>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3387594">
            <a:off x="4136795" y="4139007"/>
            <a:ext cx="609600" cy="25908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263783" y="2406314"/>
            <a:ext cx="2209800" cy="369332"/>
          </a:xfrm>
          <a:prstGeom prst="rect">
            <a:avLst/>
          </a:prstGeom>
          <a:noFill/>
        </p:spPr>
        <p:txBody>
          <a:bodyPr wrap="square" rtlCol="0">
            <a:spAutoFit/>
          </a:bodyPr>
          <a:lstStyle/>
          <a:p>
            <a:r>
              <a:rPr lang="en-US" dirty="0" smtClean="0"/>
              <a:t>The External Sublime</a:t>
            </a:r>
            <a:endParaRPr lang="en-US" dirty="0"/>
          </a:p>
        </p:txBody>
      </p:sp>
      <p:sp>
        <p:nvSpPr>
          <p:cNvPr id="13" name="TextBox 12"/>
          <p:cNvSpPr txBox="1"/>
          <p:nvPr/>
        </p:nvSpPr>
        <p:spPr>
          <a:xfrm>
            <a:off x="221144" y="3694236"/>
            <a:ext cx="2903055" cy="646331"/>
          </a:xfrm>
          <a:prstGeom prst="rect">
            <a:avLst/>
          </a:prstGeom>
          <a:noFill/>
        </p:spPr>
        <p:txBody>
          <a:bodyPr wrap="square" rtlCol="0">
            <a:spAutoFit/>
          </a:bodyPr>
          <a:lstStyle/>
          <a:p>
            <a:pPr algn="ctr"/>
            <a:r>
              <a:rPr lang="en-US" dirty="0" smtClean="0"/>
              <a:t>Interiority;</a:t>
            </a:r>
          </a:p>
          <a:p>
            <a:pPr algn="ctr"/>
            <a:r>
              <a:rPr lang="en-US" dirty="0" smtClean="0"/>
              <a:t>The Pre-Cognitive Soul</a:t>
            </a:r>
            <a:endParaRPr lang="en-US" dirty="0"/>
          </a:p>
        </p:txBody>
      </p:sp>
      <p:sp>
        <p:nvSpPr>
          <p:cNvPr id="14" name="TextBox 13"/>
          <p:cNvSpPr txBox="1"/>
          <p:nvPr/>
        </p:nvSpPr>
        <p:spPr>
          <a:xfrm>
            <a:off x="5772264" y="4578026"/>
            <a:ext cx="2400512" cy="1477328"/>
          </a:xfrm>
          <a:prstGeom prst="rect">
            <a:avLst/>
          </a:prstGeom>
          <a:noFill/>
        </p:spPr>
        <p:txBody>
          <a:bodyPr wrap="square" rtlCol="0">
            <a:spAutoFit/>
          </a:bodyPr>
          <a:lstStyle/>
          <a:p>
            <a:pPr algn="ctr"/>
            <a:r>
              <a:rPr lang="en-US" dirty="0" smtClean="0"/>
              <a:t>Beethoven, “Cavatina” </a:t>
            </a:r>
          </a:p>
          <a:p>
            <a:pPr algn="ctr"/>
            <a:r>
              <a:rPr lang="en-US" dirty="0" smtClean="0"/>
              <a:t>(fifth movement) </a:t>
            </a:r>
          </a:p>
          <a:p>
            <a:pPr algn="ctr"/>
            <a:r>
              <a:rPr lang="en-US" dirty="0"/>
              <a:t>f</a:t>
            </a:r>
            <a:r>
              <a:rPr lang="en-US" dirty="0" smtClean="0"/>
              <a:t>rom the </a:t>
            </a:r>
          </a:p>
          <a:p>
            <a:pPr algn="ctr"/>
            <a:r>
              <a:rPr lang="en-US" dirty="0" smtClean="0"/>
              <a:t>Quartet in B-flat, </a:t>
            </a:r>
          </a:p>
          <a:p>
            <a:pPr algn="ctr"/>
            <a:r>
              <a:rPr lang="en-US" dirty="0" smtClean="0"/>
              <a:t>op. 130 (1825)</a:t>
            </a:r>
            <a:endParaRPr lang="en-US" dirty="0"/>
          </a:p>
        </p:txBody>
      </p:sp>
      <p:sp>
        <p:nvSpPr>
          <p:cNvPr id="15" name="TextBox 14"/>
          <p:cNvSpPr txBox="1"/>
          <p:nvPr/>
        </p:nvSpPr>
        <p:spPr>
          <a:xfrm>
            <a:off x="3183500" y="2819400"/>
            <a:ext cx="2493044" cy="1323439"/>
          </a:xfrm>
          <a:prstGeom prst="rect">
            <a:avLst/>
          </a:prstGeom>
          <a:noFill/>
          <a:ln w="38100">
            <a:solidFill>
              <a:schemeClr val="tx1"/>
            </a:solidFill>
          </a:ln>
        </p:spPr>
        <p:txBody>
          <a:bodyPr wrap="square" rtlCol="0">
            <a:spAutoFit/>
          </a:bodyPr>
          <a:lstStyle/>
          <a:p>
            <a:pPr algn="ctr"/>
            <a:r>
              <a:rPr lang="en-US" sz="1600" dirty="0" smtClean="0"/>
              <a:t>Instrumental music as: </a:t>
            </a:r>
          </a:p>
          <a:p>
            <a:pPr marL="285750" indent="-285750">
              <a:buFont typeface="Arial" panose="020B0604020202020204" pitchFamily="34" charset="0"/>
              <a:buChar char="•"/>
            </a:pPr>
            <a:r>
              <a:rPr lang="en-US" sz="1600" dirty="0" smtClean="0"/>
              <a:t>a quasi-sacred mystery </a:t>
            </a:r>
          </a:p>
          <a:p>
            <a:pPr marL="285750" indent="-285750">
              <a:buFont typeface="Arial" panose="020B0604020202020204" pitchFamily="34" charset="0"/>
              <a:buChar char="•"/>
            </a:pPr>
            <a:r>
              <a:rPr lang="en-US" sz="1600" dirty="0" smtClean="0"/>
              <a:t>a sacrament</a:t>
            </a:r>
          </a:p>
          <a:p>
            <a:pPr marL="285750" indent="-285750">
              <a:buFont typeface="Arial" panose="020B0604020202020204" pitchFamily="34" charset="0"/>
              <a:buChar char="•"/>
            </a:pPr>
            <a:r>
              <a:rPr lang="en-US" sz="1600" dirty="0" smtClean="0"/>
              <a:t>a purifier </a:t>
            </a:r>
          </a:p>
          <a:p>
            <a:pPr marL="285750" indent="-285750">
              <a:buFont typeface="Arial" panose="020B0604020202020204" pitchFamily="34" charset="0"/>
              <a:buChar char="•"/>
            </a:pPr>
            <a:r>
              <a:rPr lang="en-US" sz="1600" dirty="0" smtClean="0"/>
              <a:t>a discloser of truth</a:t>
            </a:r>
          </a:p>
        </p:txBody>
      </p:sp>
    </p:spTree>
    <p:extLst>
      <p:ext uri="{BB962C8B-B14F-4D97-AF65-F5344CB8AC3E}">
        <p14:creationId xmlns:p14="http://schemas.microsoft.com/office/powerpoint/2010/main" val="227014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1770</Words>
  <Application>Microsoft Office PowerPoint</Application>
  <PresentationFormat>On-screen Show (4:3)</PresentationFormat>
  <Paragraphs>280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100</cp:revision>
  <dcterms:created xsi:type="dcterms:W3CDTF">2016-01-10T14:30:19Z</dcterms:created>
  <dcterms:modified xsi:type="dcterms:W3CDTF">2019-04-21T15:14:32Z</dcterms:modified>
</cp:coreProperties>
</file>