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99" r:id="rId3"/>
    <p:sldId id="300" r:id="rId4"/>
    <p:sldId id="301" r:id="rId5"/>
    <p:sldId id="313" r:id="rId6"/>
    <p:sldId id="307" r:id="rId7"/>
    <p:sldId id="310" r:id="rId8"/>
    <p:sldId id="309" r:id="rId9"/>
    <p:sldId id="314" r:id="rId10"/>
    <p:sldId id="315" r:id="rId11"/>
    <p:sldId id="259" r:id="rId12"/>
    <p:sldId id="303" r:id="rId13"/>
    <p:sldId id="306" r:id="rId14"/>
    <p:sldId id="316" r:id="rId15"/>
    <p:sldId id="274" r:id="rId16"/>
    <p:sldId id="312" r:id="rId17"/>
    <p:sldId id="311" r:id="rId18"/>
    <p:sldId id="267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97" r:id="rId29"/>
    <p:sldId id="285" r:id="rId30"/>
    <p:sldId id="286" r:id="rId31"/>
    <p:sldId id="287" r:id="rId32"/>
    <p:sldId id="288" r:id="rId33"/>
    <p:sldId id="289" r:id="rId34"/>
    <p:sldId id="290" r:id="rId35"/>
    <p:sldId id="293" r:id="rId36"/>
    <p:sldId id="29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304B9-3919-43A9-A1F9-8515A70E7DC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40EA-6088-4323-B05F-9674BE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1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1E804-A3A7-4878-B527-269F56F983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2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3DC-FEFA-4103-90F6-A98055B5E82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CE-C749-426C-839A-06B793ED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0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3DC-FEFA-4103-90F6-A98055B5E82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CE-C749-426C-839A-06B793ED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7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3DC-FEFA-4103-90F6-A98055B5E82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CE-C749-426C-839A-06B793ED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1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3DC-FEFA-4103-90F6-A98055B5E82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CE-C749-426C-839A-06B793ED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2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3DC-FEFA-4103-90F6-A98055B5E82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CE-C749-426C-839A-06B793ED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6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3DC-FEFA-4103-90F6-A98055B5E82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CE-C749-426C-839A-06B793ED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6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3DC-FEFA-4103-90F6-A98055B5E82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CE-C749-426C-839A-06B793ED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3DC-FEFA-4103-90F6-A98055B5E82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CE-C749-426C-839A-06B793ED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9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3DC-FEFA-4103-90F6-A98055B5E82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CE-C749-426C-839A-06B793ED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3DC-FEFA-4103-90F6-A98055B5E82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CE-C749-426C-839A-06B793ED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0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3DC-FEFA-4103-90F6-A98055B5E82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CE-C749-426C-839A-06B793ED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23DC-FEFA-4103-90F6-A98055B5E82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2CCE-C749-426C-839A-06B793ED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4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70"/>
            <a:ext cx="9525000" cy="7010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4353528" cy="556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3521883" cy="556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4341" y="393510"/>
            <a:ext cx="476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Symphony No. 5, movements 2, 3, and 4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2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4736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1100" y="199810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58833" y="199400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75511" y="1972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58444" y="19978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777833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4175" y="1662690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77444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Tonic                        Off-tonic?                       Tonic                               </a:t>
            </a:r>
            <a:r>
              <a:rPr lang="en-US" dirty="0" err="1" smtClean="0"/>
              <a:t>Tonic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(IV, V, </a:t>
            </a:r>
            <a:r>
              <a:rPr lang="en-US" dirty="0" err="1" smtClean="0"/>
              <a:t>i</a:t>
            </a:r>
            <a:r>
              <a:rPr lang="en-US" dirty="0" smtClean="0"/>
              <a:t>)                    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74813" y="1175449"/>
            <a:ext cx="914400" cy="378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Slow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95798" y="1143000"/>
            <a:ext cx="18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Minuet/Scherzo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4535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434339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Tonic                        Off-tonic?                       Tonic                               </a:t>
            </a:r>
            <a:r>
              <a:rPr lang="en-US" dirty="0" err="1" smtClean="0"/>
              <a:t>Tonic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(III, I, VI)                                                           major or minor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5864" y="3129572"/>
            <a:ext cx="834736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Major: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5864" y="4343399"/>
            <a:ext cx="834736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Minor: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90600" y="594815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minor                 Ab major                         C minor                     C major!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73232" y="5798127"/>
            <a:ext cx="1865168" cy="755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35832" y="5755286"/>
            <a:ext cx="1865168" cy="75507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10050" y="5791199"/>
            <a:ext cx="1865168" cy="755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34736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Sonata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83871" y="5424766"/>
            <a:ext cx="427066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Beethoven’s Symphony No. 5, op. 67</a:t>
            </a:r>
            <a:endParaRPr lang="en-US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210051" y="507242"/>
            <a:ext cx="1925781" cy="604595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93225" y="139956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69425" y="139956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6334" y="164640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48749" y="1661728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86313" y="139955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62513" y="139955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81513" y="161292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253549" y="144727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29749" y="144727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11292" y="1631303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10558" y="1351229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8270" y="995865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:PAC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82756" y="1294609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39099" y="146014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15299" y="146014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92208" y="1706988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994623" y="172231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32187" y="146014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08387" y="146014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27387" y="1673505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8299423" y="150785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75623" y="150785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57166" y="1691885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056432" y="1411811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28630" y="1355191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6252" y="1939079"/>
            <a:ext cx="783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         B       A’             C           D       C’</a:t>
            </a:r>
            <a:endParaRPr lang="en-US" sz="3600" dirty="0"/>
          </a:p>
        </p:txBody>
      </p:sp>
      <p:sp>
        <p:nvSpPr>
          <p:cNvPr id="33" name="Left Brace 32"/>
          <p:cNvSpPr/>
          <p:nvPr/>
        </p:nvSpPr>
        <p:spPr>
          <a:xfrm rot="16200000">
            <a:off x="2128189" y="1373796"/>
            <a:ext cx="543503" cy="3707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6197155" y="1373797"/>
            <a:ext cx="543503" cy="3707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3194" y="192028"/>
            <a:ext cx="822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Minuet-Trio (or Scherzo-Trio) Form (Compound Rounded Binary/Small Ternary)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591211" y="81119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 Capo</a:t>
            </a:r>
            <a:endParaRPr lang="en-US" dirty="0"/>
          </a:p>
        </p:txBody>
      </p:sp>
      <p:pic>
        <p:nvPicPr>
          <p:cNvPr id="1026" name="Picture 2" descr="http://osx.wdfiles.com/local--files/icon:fermata/Ferm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75" y="528374"/>
            <a:ext cx="405232" cy="43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31946" y="3499156"/>
            <a:ext cx="731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“Minuet” (“Scherzo”)                                                     “Trio”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74183" y="2801764"/>
            <a:ext cx="172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Global Tonic Key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4734795" y="2853520"/>
            <a:ext cx="172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Various Key Options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592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93225" y="139956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69425" y="139956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6334" y="164640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48749" y="1661728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86313" y="139955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62513" y="139955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81513" y="161292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253549" y="144727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29749" y="144727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11292" y="1631303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10558" y="1351229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8270" y="995865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:PAC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82756" y="1294609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39099" y="146014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15299" y="146014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92208" y="1706988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994623" y="172231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32187" y="146014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08387" y="146014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27387" y="1673505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8299423" y="150785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75623" y="150785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57166" y="1691885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056432" y="1411811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28630" y="1355191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6252" y="1939079"/>
            <a:ext cx="783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         B       A’             C           D       C’</a:t>
            </a:r>
            <a:endParaRPr lang="en-US" sz="3600" dirty="0"/>
          </a:p>
        </p:txBody>
      </p:sp>
      <p:sp>
        <p:nvSpPr>
          <p:cNvPr id="33" name="Left Brace 32"/>
          <p:cNvSpPr/>
          <p:nvPr/>
        </p:nvSpPr>
        <p:spPr>
          <a:xfrm rot="16200000">
            <a:off x="2128189" y="1373796"/>
            <a:ext cx="543503" cy="3707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6197155" y="1373797"/>
            <a:ext cx="543503" cy="3707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591211" y="81119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 Capo</a:t>
            </a:r>
            <a:endParaRPr lang="en-US" dirty="0"/>
          </a:p>
        </p:txBody>
      </p:sp>
      <p:pic>
        <p:nvPicPr>
          <p:cNvPr id="1026" name="Picture 2" descr="http://osx.wdfiles.com/local--files/icon:fermata/Ferm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75" y="528374"/>
            <a:ext cx="405232" cy="43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31946" y="3499156"/>
            <a:ext cx="731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“Minuet” (“Scherzo”)                                                     “Trio”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74183" y="2801764"/>
            <a:ext cx="172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Global Tonic Key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4734795" y="2853520"/>
            <a:ext cx="172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Various Key Options</a:t>
            </a:r>
            <a:endParaRPr lang="en-US" sz="1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515213" y="5035161"/>
            <a:ext cx="0" cy="6560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91413" y="5035161"/>
            <a:ext cx="0" cy="6560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275537" y="5082872"/>
            <a:ext cx="0" cy="6560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351737" y="5082872"/>
            <a:ext cx="0" cy="6560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4179143" y="4871150"/>
            <a:ext cx="2" cy="3280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32233" y="4541335"/>
            <a:ext cx="60964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i:PAC</a:t>
            </a:r>
            <a:endParaRPr lang="en-US" sz="14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4561087" y="5095743"/>
            <a:ext cx="0" cy="6560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37287" y="5095743"/>
            <a:ext cx="0" cy="6560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637287" y="4933841"/>
            <a:ext cx="343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8078419" y="4973718"/>
            <a:ext cx="319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5954175" y="5095742"/>
            <a:ext cx="0" cy="6560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030375" y="5095742"/>
            <a:ext cx="0" cy="6560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700678" y="4927255"/>
            <a:ext cx="343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8321411" y="5143454"/>
            <a:ext cx="0" cy="6560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397611" y="5143454"/>
            <a:ext cx="0" cy="6560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105104" y="4927255"/>
            <a:ext cx="240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4809250" y="5143454"/>
            <a:ext cx="312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           D       C’</a:t>
            </a:r>
            <a:endParaRPr lang="en-US" sz="3600" dirty="0"/>
          </a:p>
        </p:txBody>
      </p:sp>
      <p:sp>
        <p:nvSpPr>
          <p:cNvPr id="69" name="Left Brace 68"/>
          <p:cNvSpPr/>
          <p:nvPr/>
        </p:nvSpPr>
        <p:spPr>
          <a:xfrm rot="16200000">
            <a:off x="2272236" y="4339701"/>
            <a:ext cx="246282" cy="376032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Brace 69"/>
          <p:cNvSpPr/>
          <p:nvPr/>
        </p:nvSpPr>
        <p:spPr>
          <a:xfrm rot="16200000">
            <a:off x="6407554" y="4306888"/>
            <a:ext cx="288817" cy="378341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7373870" y="4695224"/>
            <a:ext cx="169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Varied Da Capo!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941622" y="6377622"/>
            <a:ext cx="752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“Scherzo”                                                     “Trio”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864096" y="5828350"/>
            <a:ext cx="2564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Global Tonic Key (C minor)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4924708" y="5828350"/>
            <a:ext cx="1557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 major!  [fugato!]</a:t>
            </a:r>
            <a:endParaRPr lang="en-US" sz="1400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614379" y="5363184"/>
            <a:ext cx="9096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524000" y="5082872"/>
            <a:ext cx="0" cy="547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552656" y="5356749"/>
            <a:ext cx="9096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462277" y="5076437"/>
            <a:ext cx="0" cy="547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462277" y="5356749"/>
            <a:ext cx="17168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>
            <a:off x="3853104" y="4859539"/>
            <a:ext cx="2" cy="3280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584601" y="4974357"/>
            <a:ext cx="2837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1             2          3</a:t>
            </a:r>
            <a:endParaRPr lang="en-US" sz="2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003049" y="4744899"/>
            <a:ext cx="1863510" cy="319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iii: HC               </a:t>
            </a:r>
            <a:r>
              <a:rPr lang="en-US" sz="1400" dirty="0" err="1" smtClean="0"/>
              <a:t>iv:HC</a:t>
            </a:r>
            <a:r>
              <a:rPr lang="en-US" sz="1400" dirty="0" smtClean="0"/>
              <a:t>               </a:t>
            </a:r>
            <a:endParaRPr lang="en-US" sz="1400" dirty="0"/>
          </a:p>
        </p:txBody>
      </p:sp>
      <p:cxnSp>
        <p:nvCxnSpPr>
          <p:cNvPr id="126" name="Straight Connector 125"/>
          <p:cNvCxnSpPr/>
          <p:nvPr/>
        </p:nvCxnSpPr>
        <p:spPr>
          <a:xfrm>
            <a:off x="1214772" y="5206867"/>
            <a:ext cx="0" cy="4583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121194" y="5187483"/>
            <a:ext cx="0" cy="4583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853106" y="5181740"/>
            <a:ext cx="0" cy="4583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Picture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42" y="5413069"/>
            <a:ext cx="194128" cy="217557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48" y="5404307"/>
            <a:ext cx="194128" cy="217557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41" y="5408117"/>
            <a:ext cx="194128" cy="217557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2356502" y="3981103"/>
            <a:ext cx="432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Scherzo</a:t>
            </a:r>
            <a:endParaRPr lang="en-US" b="1" dirty="0"/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6" y="5436022"/>
            <a:ext cx="156290" cy="182339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11" y="5428095"/>
            <a:ext cx="156290" cy="182339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38" y="5425121"/>
            <a:ext cx="156290" cy="182339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73194" y="192028"/>
            <a:ext cx="822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Minuet-Trio (or Scherzo-Trio) Form (Compound Rounded Binary/Small Ternary)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4244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200"/>
            <a:ext cx="9448800" cy="708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1828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48100" y="2590800"/>
            <a:ext cx="110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sz="9600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9190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4736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1100" y="199810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58833" y="199400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75511" y="1972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58444" y="19978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777833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4175" y="1662690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77444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Tonic                        Off-tonic?                       Tonic                               </a:t>
            </a:r>
            <a:r>
              <a:rPr lang="en-US" dirty="0" err="1" smtClean="0"/>
              <a:t>Tonic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(IV, V, </a:t>
            </a:r>
            <a:r>
              <a:rPr lang="en-US" dirty="0" err="1" smtClean="0"/>
              <a:t>i</a:t>
            </a:r>
            <a:r>
              <a:rPr lang="en-US" dirty="0" smtClean="0"/>
              <a:t>)                    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74813" y="1175449"/>
            <a:ext cx="914400" cy="378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Slow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95798" y="1143000"/>
            <a:ext cx="18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Minuet/Scherzo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4535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434339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Tonic                        Off-tonic?                       Tonic                               </a:t>
            </a:r>
            <a:r>
              <a:rPr lang="en-US" dirty="0" err="1" smtClean="0"/>
              <a:t>Tonic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(III, I, VI)                                                           major or minor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5864" y="3129572"/>
            <a:ext cx="834736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Major: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5864" y="4343399"/>
            <a:ext cx="834736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Minor: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90600" y="594815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minor                 Ab major                         C minor                     C major!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73232" y="5798127"/>
            <a:ext cx="1865168" cy="755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35832" y="5755286"/>
            <a:ext cx="1865168" cy="75507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10050" y="5791199"/>
            <a:ext cx="1865168" cy="755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34736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Sonata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83871" y="5424766"/>
            <a:ext cx="427066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Beethoven’s Symphony No. 5, op. 67</a:t>
            </a:r>
            <a:endParaRPr lang="en-US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6135832" y="507242"/>
            <a:ext cx="1984015" cy="61722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1893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8070" y="5097297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01070" y="5097297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73562" y="5095872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99192" y="4712332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67557" y="483526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04589" y="4835264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48101" y="6224631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269282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306314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 rot="16200000">
            <a:off x="4988714" y="4905474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456277" y="6287241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397231" y="485303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41070" y="5115267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91475" y="489699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28507" y="489699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653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1893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8070" y="5097297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01070" y="5097297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73562" y="5095872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99192" y="4712332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67557" y="483526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04589" y="4835264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48101" y="6224631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269282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306314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 rot="16200000">
            <a:off x="4988714" y="4905474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456277" y="6287241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397231" y="485303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41070" y="5115267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91475" y="489699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28507" y="489699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45165" y="665283"/>
            <a:ext cx="20574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V</a:t>
            </a:r>
            <a:r>
              <a:rPr lang="en-US" sz="1200" b="1" dirty="0" smtClean="0"/>
              <a:t>: PAC (EEC</a:t>
            </a:r>
            <a:r>
              <a:rPr lang="en-US" dirty="0" smtClean="0"/>
              <a:t>)</a:t>
            </a:r>
          </a:p>
          <a:p>
            <a:pPr algn="ctr"/>
            <a:r>
              <a:rPr lang="en-US" sz="1200" dirty="0" smtClean="0"/>
              <a:t>Essential Expositional Closure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5206476" y="4511579"/>
            <a:ext cx="20574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I: PAC (ESC</a:t>
            </a:r>
            <a:r>
              <a:rPr lang="en-US" dirty="0" smtClean="0"/>
              <a:t>)</a:t>
            </a:r>
          </a:p>
          <a:p>
            <a:pPr algn="ctr"/>
            <a:r>
              <a:rPr lang="en-US" sz="1200" dirty="0" smtClean="0"/>
              <a:t>Essential Structural Closure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942282"/>
            <a:ext cx="208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we anticipate: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65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1893" y="3588249"/>
            <a:ext cx="376121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8070" y="5097297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01070" y="5097297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73562" y="5095872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99192" y="4712332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67557" y="483526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04589" y="4835264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48101" y="6224631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269282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306314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 rot="16200000">
            <a:off x="4988714" y="4905474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456277" y="6287241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397231" y="485303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41070" y="5115267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91475" y="489699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28507" y="489699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45165" y="665283"/>
            <a:ext cx="20574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V</a:t>
            </a:r>
            <a:r>
              <a:rPr lang="en-US" sz="1200" b="1" dirty="0" smtClean="0"/>
              <a:t>: PAC (EEC</a:t>
            </a:r>
            <a:r>
              <a:rPr lang="en-US" dirty="0" smtClean="0"/>
              <a:t>)</a:t>
            </a:r>
          </a:p>
          <a:p>
            <a:pPr algn="ctr"/>
            <a:r>
              <a:rPr lang="en-US" sz="1200" dirty="0" smtClean="0"/>
              <a:t>Essential Expositional Closure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5206476" y="4511579"/>
            <a:ext cx="20574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I: PAC (ESC</a:t>
            </a:r>
            <a:r>
              <a:rPr lang="en-US" dirty="0" smtClean="0"/>
              <a:t>)</a:t>
            </a:r>
          </a:p>
          <a:p>
            <a:pPr algn="ctr"/>
            <a:r>
              <a:rPr lang="en-US" sz="1200" dirty="0" smtClean="0"/>
              <a:t>Essential Structural Closure</a:t>
            </a:r>
            <a:endParaRPr lang="en-US" sz="1200" dirty="0"/>
          </a:p>
        </p:txBody>
      </p:sp>
      <p:sp>
        <p:nvSpPr>
          <p:cNvPr id="2" name="Oval 1"/>
          <p:cNvSpPr/>
          <p:nvPr/>
        </p:nvSpPr>
        <p:spPr>
          <a:xfrm>
            <a:off x="5220952" y="4217338"/>
            <a:ext cx="2146824" cy="11880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28600" y="942282"/>
            <a:ext cx="208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we anticipate: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29570" y="1311614"/>
            <a:ext cx="4078096" cy="29057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95660" y="5405424"/>
            <a:ext cx="118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“Victory!”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57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1893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8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01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73562" y="5095872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/>
              <a:t>S</a:t>
            </a:r>
            <a:r>
              <a:rPr lang="en-US" baseline="30000" dirty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67557" y="483526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04589" y="4835264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48101" y="6224631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269282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306314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56277" y="6287241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397231" y="485303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41070" y="511526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91475" y="489699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28507" y="489699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399192" y="4712332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36" name="Left Brace 35"/>
          <p:cNvSpPr/>
          <p:nvPr/>
        </p:nvSpPr>
        <p:spPr>
          <a:xfrm rot="16200000">
            <a:off x="4988714" y="4905474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92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1893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8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01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73562" y="5095872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/>
              <a:t>S</a:t>
            </a:r>
            <a:r>
              <a:rPr lang="en-US" baseline="30000" dirty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67557" y="483526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04589" y="4835264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48101" y="6224631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269282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306314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56277" y="6287241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397231" y="485303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41070" y="511526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91475" y="489699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28507" y="489699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99192" y="4712332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40" name="Left Brace 39"/>
          <p:cNvSpPr/>
          <p:nvPr/>
        </p:nvSpPr>
        <p:spPr>
          <a:xfrm rot="16200000">
            <a:off x="4988714" y="4905474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78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5" y="2000249"/>
            <a:ext cx="3884422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1752600"/>
            <a:ext cx="4999651" cy="3853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50332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Beethoven: </a:t>
            </a:r>
            <a:r>
              <a:rPr lang="en-US" b="1" i="1" dirty="0" err="1" smtClean="0"/>
              <a:t>Akademie</a:t>
            </a:r>
            <a:r>
              <a:rPr lang="en-US" b="1" dirty="0" smtClean="0"/>
              <a:t> Concert, December 22, 1808: Theater an der Wien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7696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1893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8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01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73562" y="5095872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/>
              <a:t>S</a:t>
            </a:r>
            <a:r>
              <a:rPr lang="en-US" baseline="30000" dirty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67557" y="483526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04589" y="4835264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48101" y="6224631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269282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306314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56277" y="6287241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397231" y="485303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41070" y="511526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91475" y="489699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28507" y="489699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99192" y="4712332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40" name="Left Brace 39"/>
          <p:cNvSpPr/>
          <p:nvPr/>
        </p:nvSpPr>
        <p:spPr>
          <a:xfrm rot="16200000">
            <a:off x="4988714" y="4905474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36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1893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8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01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73562" y="5095872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67557" y="483526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04589" y="4835264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48101" y="6224631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269282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306314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56277" y="6287241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397231" y="485303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41070" y="511526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91475" y="489699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28507" y="489699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99192" y="4712332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40" name="Left Brace 39"/>
          <p:cNvSpPr/>
          <p:nvPr/>
        </p:nvSpPr>
        <p:spPr>
          <a:xfrm rot="16200000">
            <a:off x="4988714" y="4905474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84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1893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8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01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73562" y="5095872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/>
              <a:t>S</a:t>
            </a:r>
            <a:r>
              <a:rPr lang="en-US" baseline="30000" dirty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67557" y="483526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04589" y="4835264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48101" y="6224631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269282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306314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56277" y="6287241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397231" y="485303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41070" y="511526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91475" y="489699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28507" y="489699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17575" y="653135"/>
            <a:ext cx="162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EEC!</a:t>
            </a:r>
          </a:p>
          <a:p>
            <a:r>
              <a:rPr lang="en-US" sz="1400" dirty="0" smtClean="0"/>
              <a:t>“Failed Exposition!”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8531" y="218629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Crisis!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399192" y="4712332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41" name="Left Brace 40"/>
          <p:cNvSpPr/>
          <p:nvPr/>
        </p:nvSpPr>
        <p:spPr>
          <a:xfrm rot="16200000">
            <a:off x="4988714" y="4905474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73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1893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8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01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67557" y="483526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04589" y="4835264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48101" y="6224631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269282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306314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56277" y="6287241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397231" y="485303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41070" y="511526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91475" y="489699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28507" y="489699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99192" y="4712332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40" name="Left Brace 39"/>
          <p:cNvSpPr/>
          <p:nvPr/>
        </p:nvSpPr>
        <p:spPr>
          <a:xfrm rot="16200000">
            <a:off x="4988714" y="4905474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873562" y="5095872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86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1893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8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01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73562" y="5095872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67557" y="483526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04589" y="4835264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48101" y="6224631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269282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306314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56277" y="6287241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397231" y="485303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41070" y="511526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91475" y="489699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28507" y="489699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99192" y="4712332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40" name="Left Brace 39"/>
          <p:cNvSpPr/>
          <p:nvPr/>
        </p:nvSpPr>
        <p:spPr>
          <a:xfrm rot="16200000">
            <a:off x="4988714" y="4905474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70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1893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8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01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73562" y="5095872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/>
              <a:t>S</a:t>
            </a:r>
            <a:r>
              <a:rPr lang="en-US" baseline="30000" dirty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67557" y="483526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04589" y="4835264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48101" y="6224631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269282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306314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56277" y="6287241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397231" y="485303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41070" y="511526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91475" y="489699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28507" y="489699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99192" y="4712332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40" name="Left Brace 39"/>
          <p:cNvSpPr/>
          <p:nvPr/>
        </p:nvSpPr>
        <p:spPr>
          <a:xfrm rot="16200000">
            <a:off x="4988714" y="4905474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59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1893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8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01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73562" y="5095872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67557" y="483526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04589" y="4835264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48101" y="6224631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269282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306314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56277" y="6287241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397231" y="485303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41070" y="511526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91475" y="489699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28507" y="489699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99192" y="4712332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40" name="Left Brace 39"/>
          <p:cNvSpPr/>
          <p:nvPr/>
        </p:nvSpPr>
        <p:spPr>
          <a:xfrm rot="16200000">
            <a:off x="4988714" y="4905474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57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1893" y="3588249"/>
            <a:ext cx="3761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8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01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73562" y="5095872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/>
              <a:t>S</a:t>
            </a:r>
            <a:r>
              <a:rPr lang="en-US" baseline="30000" dirty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67557" y="483526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04589" y="4835264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48101" y="6224631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269282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306314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56277" y="6287241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397231" y="485303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41070" y="511526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91475" y="489699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28507" y="489699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17575" y="653135"/>
            <a:ext cx="162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EEC!</a:t>
            </a:r>
          </a:p>
          <a:p>
            <a:r>
              <a:rPr lang="en-US" sz="1400" dirty="0" smtClean="0"/>
              <a:t>“Failed Exposition!”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8531" y="218629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Crisis!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399192" y="4712332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41" name="Left Brace 40"/>
          <p:cNvSpPr/>
          <p:nvPr/>
        </p:nvSpPr>
        <p:spPr>
          <a:xfrm rot="16200000">
            <a:off x="4988714" y="4905474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59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1893" y="3588249"/>
            <a:ext cx="3761218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8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01070" y="509729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73562" y="5095872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67557" y="483526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04589" y="4835264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48101" y="6224631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269282" y="34651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306314" y="34651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56277" y="6287241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397231" y="485303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41070" y="5115267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91475" y="489699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28507" y="489699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17575" y="653135"/>
            <a:ext cx="162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EEC!</a:t>
            </a:r>
          </a:p>
          <a:p>
            <a:r>
              <a:rPr lang="en-US" sz="1400" dirty="0" smtClean="0"/>
              <a:t>“Failed Exposition!”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8531" y="218629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Crisis!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399192" y="4712332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781800" y="21862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“Onward!”</a:t>
            </a:r>
            <a:endParaRPr lang="en-US" dirty="0"/>
          </a:p>
        </p:txBody>
      </p:sp>
      <p:sp>
        <p:nvSpPr>
          <p:cNvPr id="51" name="Left Brace 50"/>
          <p:cNvSpPr/>
          <p:nvPr/>
        </p:nvSpPr>
        <p:spPr>
          <a:xfrm rot="16200000">
            <a:off x="4988714" y="4905474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14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0257" y="3567389"/>
            <a:ext cx="2926083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9285" y="5232028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2285" y="5232028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4777" y="5230603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78772" y="4969996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15804" y="496999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59316" y="6359362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4258403" y="330119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295435" y="330119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67492" y="6421972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408446" y="498776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52285" y="5249998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102690" y="50317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39722" y="50317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17575" y="653135"/>
            <a:ext cx="162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EEC!</a:t>
            </a:r>
          </a:p>
          <a:p>
            <a:r>
              <a:rPr lang="en-US" sz="1400" dirty="0" smtClean="0"/>
              <a:t>“Failed Exposition!”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8531" y="218629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Crisis!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21862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“Onward!”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2704" y="3567389"/>
            <a:ext cx="1884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88953" y="3567390"/>
            <a:ext cx="2050597" cy="92333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Return of Scherzo!</a:t>
            </a:r>
          </a:p>
          <a:p>
            <a:r>
              <a:rPr lang="en-US" dirty="0" smtClean="0"/>
              <a:t>(and minor-mode “threat”)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307765" y="4625451"/>
            <a:ext cx="11430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32010" y="4783469"/>
            <a:ext cx="1143000" cy="66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475536" y="330561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512568" y="330561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46332" y="3178016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!!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399192" y="4835611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55" name="Left Brace 54"/>
          <p:cNvSpPr/>
          <p:nvPr/>
        </p:nvSpPr>
        <p:spPr>
          <a:xfrm rot="16200000">
            <a:off x="4988716" y="5052961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29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50332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Beethoven: </a:t>
            </a:r>
            <a:r>
              <a:rPr lang="en-US" b="1" i="1" dirty="0" err="1" smtClean="0"/>
              <a:t>Akademie</a:t>
            </a:r>
            <a:r>
              <a:rPr lang="en-US" b="1" dirty="0" smtClean="0"/>
              <a:t> Concert, December 22, 1808: Theater an der Wien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73943" y="3911600"/>
            <a:ext cx="64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Grand Symphony No. 5 [sic], “A Recollection of Country Life”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Concert Aria, “Ah, </a:t>
            </a:r>
            <a:r>
              <a:rPr lang="en-US" dirty="0" err="1" smtClean="0"/>
              <a:t>perfido</a:t>
            </a:r>
            <a:r>
              <a:rPr lang="en-US" dirty="0" smtClean="0"/>
              <a:t>,” op. 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“Gloria” from the Mass in C , op. 86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Piano Concerto No. 4 in G, op. 58</a:t>
            </a:r>
          </a:p>
          <a:p>
            <a:r>
              <a:rPr lang="en-US" dirty="0" smtClean="0"/>
              <a:t>                             -------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Grand Symphony in C Minor, No. 6 [sic]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“Sanctus” from the Mass in C, op. 86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Fantasia—Improvisation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Choral Fantasy, op. 80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23" y="1402211"/>
            <a:ext cx="2832348" cy="2278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28" y="1317373"/>
            <a:ext cx="3175773" cy="24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34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0257" y="3567389"/>
            <a:ext cx="2926083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9285" y="5232028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2285" y="5232028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4777" y="5230603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/>
              <a:t>S</a:t>
            </a:r>
            <a:r>
              <a:rPr lang="en-US" baseline="30000" dirty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78772" y="4969996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15804" y="496999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59316" y="6359362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4258403" y="330119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295435" y="330119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67492" y="6421972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408446" y="498776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52285" y="5249998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102690" y="50317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39722" y="50317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17575" y="653135"/>
            <a:ext cx="162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EEC!</a:t>
            </a:r>
          </a:p>
          <a:p>
            <a:r>
              <a:rPr lang="en-US" sz="1400" dirty="0" smtClean="0"/>
              <a:t>“Failed Exposition!”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8531" y="218629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Crisis!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21862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“Onward!”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2704" y="3567389"/>
            <a:ext cx="1884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88953" y="3567390"/>
            <a:ext cx="2050597" cy="92333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Return of Scherzo!</a:t>
            </a:r>
          </a:p>
          <a:p>
            <a:r>
              <a:rPr lang="en-US" dirty="0" smtClean="0"/>
              <a:t>(and minor-mode “threat”)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307765" y="4625451"/>
            <a:ext cx="11430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32010" y="4783469"/>
            <a:ext cx="1143000" cy="66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475536" y="330561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512568" y="330561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46332" y="3178016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!!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399192" y="4835611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54" name="Left Brace 53"/>
          <p:cNvSpPr/>
          <p:nvPr/>
        </p:nvSpPr>
        <p:spPr>
          <a:xfrm rot="16200000">
            <a:off x="4988716" y="5052961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26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0257" y="3567389"/>
            <a:ext cx="2926083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9285" y="5232028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2285" y="5232028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4777" y="5230603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78772" y="4969996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15804" y="496999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59316" y="6359362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4258403" y="330119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295435" y="330119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67492" y="6421972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408446" y="498776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52285" y="5249998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102690" y="50317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39722" y="50317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17575" y="653135"/>
            <a:ext cx="162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EEC!</a:t>
            </a:r>
          </a:p>
          <a:p>
            <a:r>
              <a:rPr lang="en-US" sz="1400" dirty="0" smtClean="0"/>
              <a:t>“Failed Exposition!”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8531" y="218629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Crisis!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21862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“Onward!”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2704" y="3567389"/>
            <a:ext cx="1884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88953" y="3567390"/>
            <a:ext cx="2050597" cy="92333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Return of Scherzo!</a:t>
            </a:r>
          </a:p>
          <a:p>
            <a:r>
              <a:rPr lang="en-US" dirty="0" smtClean="0"/>
              <a:t>(and minor-mode “threat”)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307765" y="4625451"/>
            <a:ext cx="11430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32010" y="4783469"/>
            <a:ext cx="1143000" cy="66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475536" y="330561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512568" y="330561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46332" y="3178016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!!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399192" y="4835611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54" name="Left Brace 53"/>
          <p:cNvSpPr/>
          <p:nvPr/>
        </p:nvSpPr>
        <p:spPr>
          <a:xfrm rot="16200000">
            <a:off x="4988716" y="5052961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37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0257" y="3567389"/>
            <a:ext cx="2926083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9285" y="5232028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2285" y="5232028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4777" y="5230603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/>
              <a:t>S</a:t>
            </a:r>
            <a:r>
              <a:rPr lang="en-US" baseline="30000" dirty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78772" y="4969996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15804" y="496999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59316" y="6359362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4258403" y="330119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295435" y="330119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67492" y="6421972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408446" y="498776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52285" y="5249998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102690" y="50317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39722" y="50317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17575" y="653135"/>
            <a:ext cx="162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EEC!</a:t>
            </a:r>
          </a:p>
          <a:p>
            <a:r>
              <a:rPr lang="en-US" sz="1400" dirty="0" smtClean="0"/>
              <a:t>“Failed Exposition!”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8531" y="218629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Crisis!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21862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“Onward!”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2704" y="3567389"/>
            <a:ext cx="1884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88953" y="3567390"/>
            <a:ext cx="2050597" cy="92333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Return of Scherzo!</a:t>
            </a:r>
          </a:p>
          <a:p>
            <a:r>
              <a:rPr lang="en-US" dirty="0" smtClean="0"/>
              <a:t>(and minor-mode “threat”)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307765" y="4625451"/>
            <a:ext cx="11430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32010" y="4783469"/>
            <a:ext cx="1143000" cy="66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475536" y="330561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512568" y="330561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46332" y="3178016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!!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399192" y="4835611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54" name="Left Brace 53"/>
          <p:cNvSpPr/>
          <p:nvPr/>
        </p:nvSpPr>
        <p:spPr>
          <a:xfrm rot="16200000">
            <a:off x="4988716" y="5052961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13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0257" y="3567389"/>
            <a:ext cx="2926083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9285" y="5232028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2285" y="5232028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4777" y="5230603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/>
              <a:t>S</a:t>
            </a:r>
            <a:r>
              <a:rPr lang="en-US" baseline="30000" dirty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78772" y="4969996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15804" y="496999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59316" y="6359362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4258403" y="330119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295435" y="330119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67492" y="6421972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408446" y="498776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52285" y="524999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102690" y="50317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39722" y="50317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17575" y="653135"/>
            <a:ext cx="162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EEC!</a:t>
            </a:r>
          </a:p>
          <a:p>
            <a:r>
              <a:rPr lang="en-US" sz="1400" dirty="0" smtClean="0"/>
              <a:t>“Failed Exposition!”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8531" y="218629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Crisis!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21862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“Onward!”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2704" y="3567389"/>
            <a:ext cx="1884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88953" y="3567390"/>
            <a:ext cx="2050597" cy="92333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Return of Scherzo!</a:t>
            </a:r>
          </a:p>
          <a:p>
            <a:r>
              <a:rPr lang="en-US" dirty="0" smtClean="0"/>
              <a:t>(and minor-mode “threat”)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307765" y="4625451"/>
            <a:ext cx="11430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32010" y="4783469"/>
            <a:ext cx="1143000" cy="66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475536" y="330561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512568" y="330561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46332" y="3178016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!!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399192" y="4835611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54" name="Left Brace 53"/>
          <p:cNvSpPr/>
          <p:nvPr/>
        </p:nvSpPr>
        <p:spPr>
          <a:xfrm rot="16200000">
            <a:off x="4988716" y="5052961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98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0257" y="3567389"/>
            <a:ext cx="2926083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9285" y="5232028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2285" y="5232028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4777" y="5230603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/>
              <a:t>S</a:t>
            </a:r>
            <a:r>
              <a:rPr lang="en-US" baseline="30000" dirty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78772" y="4969996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15804" y="496999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59316" y="6359362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4258403" y="330119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295435" y="330119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67492" y="6421972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408446" y="498776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52285" y="524999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102690" y="50317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39722" y="50317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17575" y="653135"/>
            <a:ext cx="162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EEC!</a:t>
            </a:r>
          </a:p>
          <a:p>
            <a:r>
              <a:rPr lang="en-US" sz="1400" dirty="0" smtClean="0"/>
              <a:t>“Failed Exposition!”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8531" y="218629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Crisis!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21862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“Onward!”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2704" y="3567389"/>
            <a:ext cx="1884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88953" y="3567390"/>
            <a:ext cx="2050597" cy="92333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Return of Scherzo!</a:t>
            </a:r>
          </a:p>
          <a:p>
            <a:r>
              <a:rPr lang="en-US" dirty="0" smtClean="0"/>
              <a:t>(and minor-mode “threat”)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307765" y="4625451"/>
            <a:ext cx="11430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32010" y="4783469"/>
            <a:ext cx="1143000" cy="66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475536" y="330561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512568" y="330561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46332" y="3178016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!!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494447" y="4754683"/>
            <a:ext cx="162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ESC!</a:t>
            </a:r>
          </a:p>
          <a:p>
            <a:r>
              <a:rPr lang="en-US" sz="1400" dirty="0" smtClean="0"/>
              <a:t>“Failed Sonata!”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399192" y="4835611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55" name="Left Brace 54"/>
          <p:cNvSpPr/>
          <p:nvPr/>
        </p:nvSpPr>
        <p:spPr>
          <a:xfrm rot="16200000">
            <a:off x="4988716" y="5052961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56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0257" y="3567389"/>
            <a:ext cx="2926083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9285" y="5232028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2285" y="5232028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4777" y="5230603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/>
              <a:t>S</a:t>
            </a:r>
            <a:r>
              <a:rPr lang="en-US" baseline="30000" dirty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78772" y="4969996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15804" y="496999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59316" y="6359362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4258403" y="330119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295435" y="330119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67492" y="6421972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408446" y="498776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52285" y="524999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102690" y="50317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39722" y="50317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17575" y="653135"/>
            <a:ext cx="162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EEC!</a:t>
            </a:r>
          </a:p>
          <a:p>
            <a:r>
              <a:rPr lang="en-US" sz="1400" dirty="0" smtClean="0"/>
              <a:t>“Failed Exposition!”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8531" y="218629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Crisis!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21862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“Onward!”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2704" y="3567389"/>
            <a:ext cx="1884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88953" y="3567390"/>
            <a:ext cx="2050597" cy="92333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Return of Scherzo!</a:t>
            </a:r>
          </a:p>
          <a:p>
            <a:r>
              <a:rPr lang="en-US" dirty="0" smtClean="0"/>
              <a:t>(and minor-mode “threat”)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307765" y="4625451"/>
            <a:ext cx="11430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32010" y="4783469"/>
            <a:ext cx="1143000" cy="66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475536" y="330561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512568" y="330561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46332" y="3178016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!!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494447" y="4754683"/>
            <a:ext cx="162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ESC!</a:t>
            </a:r>
          </a:p>
          <a:p>
            <a:r>
              <a:rPr lang="en-US" sz="1400" dirty="0" smtClean="0"/>
              <a:t>“Failed Sonata!”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08446" y="5244783"/>
            <a:ext cx="2286000" cy="923330"/>
          </a:xfrm>
          <a:prstGeom prst="rect">
            <a:avLst/>
          </a:prstGeom>
          <a:solidFill>
            <a:srgbClr val="00B050">
              <a:alpha val="7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CODA!  Must secure</a:t>
            </a:r>
          </a:p>
          <a:p>
            <a:r>
              <a:rPr lang="en-US" b="1" dirty="0" smtClean="0"/>
              <a:t>The “missing” I:PAC!</a:t>
            </a:r>
          </a:p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399192" y="4835611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55" name="Left Brace 54"/>
          <p:cNvSpPr/>
          <p:nvPr/>
        </p:nvSpPr>
        <p:spPr>
          <a:xfrm rot="16200000">
            <a:off x="4988716" y="5052961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37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529" y="2231984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6529" y="2231984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0918" y="1165184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1.1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711" y="117000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0257" y="3567389"/>
            <a:ext cx="2926083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Developmental Space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9285" y="5232028"/>
            <a:ext cx="11430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2285" y="5232028"/>
            <a:ext cx="1143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4777" y="5230603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/>
              <a:t>S</a:t>
            </a:r>
            <a:r>
              <a:rPr lang="en-US" baseline="30000" dirty="0"/>
              <a:t>1.1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8188" y="1758099"/>
            <a:ext cx="138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7304" y="342913"/>
            <a:ext cx="36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Beethoven, Symphony No. 5, finale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5963" y="3198057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0918" y="2147582"/>
            <a:ext cx="3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00152" y="197706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7184" y="197706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78772" y="4969996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15804" y="4969995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59316" y="6359362"/>
            <a:ext cx="490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                                            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05342" y="163398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6160" y="163167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5160" y="185452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718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054" y="173021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24963" y="197706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4258403" y="3301193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295435" y="330119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67492" y="6421972"/>
            <a:ext cx="125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Tonal Resolution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408446" y="498776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52285" y="5249998"/>
            <a:ext cx="1143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</a:t>
            </a:r>
            <a:r>
              <a:rPr lang="en-US" baseline="30000" dirty="0" smtClean="0"/>
              <a:t>1.2</a:t>
            </a:r>
          </a:p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126770" y="942282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63802" y="942281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102690" y="5031730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39722" y="503172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17575" y="653135"/>
            <a:ext cx="162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EEC!</a:t>
            </a:r>
          </a:p>
          <a:p>
            <a:r>
              <a:rPr lang="en-US" sz="1400" dirty="0" smtClean="0"/>
              <a:t>“Failed Exposition!”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8531" y="218629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Crisis!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21862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“Onward!”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2704" y="3567389"/>
            <a:ext cx="1884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88953" y="3567390"/>
            <a:ext cx="2050597" cy="92333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Return of Scherzo!</a:t>
            </a:r>
          </a:p>
          <a:p>
            <a:r>
              <a:rPr lang="en-US" dirty="0" smtClean="0"/>
              <a:t>(and minor-mode “threat”)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307765" y="4625451"/>
            <a:ext cx="11430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32010" y="4783469"/>
            <a:ext cx="1143000" cy="66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475536" y="3305619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512568" y="3305618"/>
            <a:ext cx="114300" cy="2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46332" y="3178016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!!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494447" y="4754683"/>
            <a:ext cx="162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ESC!</a:t>
            </a:r>
          </a:p>
          <a:p>
            <a:r>
              <a:rPr lang="en-US" sz="1400" dirty="0" smtClean="0"/>
              <a:t>“Failed Sonata!”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831080" y="3893466"/>
            <a:ext cx="129213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I:PAC!!</a:t>
            </a:r>
          </a:p>
          <a:p>
            <a:r>
              <a:rPr lang="en-US" dirty="0" smtClean="0"/>
              <a:t>ESC!</a:t>
            </a:r>
          </a:p>
          <a:p>
            <a:r>
              <a:rPr lang="en-US" dirty="0" smtClean="0"/>
              <a:t>Success!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477149" y="4836934"/>
            <a:ext cx="0" cy="4616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399192" y="4835611"/>
            <a:ext cx="17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55" name="Left Brace 54"/>
          <p:cNvSpPr/>
          <p:nvPr/>
        </p:nvSpPr>
        <p:spPr>
          <a:xfrm rot="16200000">
            <a:off x="4988716" y="5052961"/>
            <a:ext cx="280205" cy="251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408446" y="5244783"/>
            <a:ext cx="2286000" cy="923330"/>
          </a:xfrm>
          <a:prstGeom prst="rect">
            <a:avLst/>
          </a:prstGeom>
          <a:solidFill>
            <a:srgbClr val="00B050">
              <a:alpha val="7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CODA!  Must secure</a:t>
            </a:r>
          </a:p>
          <a:p>
            <a:r>
              <a:rPr lang="en-US" b="1" dirty="0" smtClean="0"/>
              <a:t>The “missing” I:PAC!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45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" y="3417332"/>
            <a:ext cx="2054352" cy="2880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2001982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291" y="3048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Prince </a:t>
            </a:r>
            <a:r>
              <a:rPr lang="en-US" dirty="0" err="1" smtClean="0"/>
              <a:t>Lobkowitz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36" y="6271122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Friedrich </a:t>
            </a:r>
            <a:r>
              <a:rPr lang="en-US" dirty="0" err="1" smtClean="0"/>
              <a:t>Reichardt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63" y="952985"/>
            <a:ext cx="6475074" cy="49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89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" y="3417332"/>
            <a:ext cx="2054352" cy="2880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2001982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291" y="3048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Prince </a:t>
            </a:r>
            <a:r>
              <a:rPr lang="en-US" dirty="0" err="1" smtClean="0"/>
              <a:t>Lobkowitz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36" y="6271122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Friedrich </a:t>
            </a:r>
            <a:r>
              <a:rPr lang="en-US" dirty="0" err="1" smtClean="0"/>
              <a:t>Reichardt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63" y="952985"/>
            <a:ext cx="6475074" cy="4990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6075727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“In the bitterest cold [for four hours, we] experienced 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truth that one can have too much of a good thing.”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08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2961804" cy="3457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032653"/>
            <a:ext cx="296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E.T.A. Hoffmann (1776-1822)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1893332"/>
            <a:ext cx="5105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1810 Review of Beethoven’s Fifth Symphony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 err="1" smtClean="0"/>
              <a:t>Allgemeine</a:t>
            </a:r>
            <a:r>
              <a:rPr lang="en-US" i="1" dirty="0" smtClean="0"/>
              <a:t> </a:t>
            </a:r>
            <a:r>
              <a:rPr lang="en-US" i="1" dirty="0" err="1" smtClean="0"/>
              <a:t>musikalische</a:t>
            </a:r>
            <a:r>
              <a:rPr lang="en-US" i="1" dirty="0" smtClean="0"/>
              <a:t> </a:t>
            </a:r>
            <a:r>
              <a:rPr lang="en-US" i="1" dirty="0" err="1" smtClean="0"/>
              <a:t>Zeitung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1600" dirty="0" smtClean="0"/>
              <a:t>“[Music] opens up to the realm of the monstrous and immeasurable. . . . [Music] is the most romantic of all the arts . . .  for its sole object is the expression </a:t>
            </a:r>
          </a:p>
          <a:p>
            <a:r>
              <a:rPr lang="en-US" sz="1600" dirty="0" smtClean="0"/>
              <a:t>of the infinite. . . . Music discloses to man an unknown kingdom, a world having nothing in common with the external sensual world . . .  a spirit world . . . a kingdom not of this world.”</a:t>
            </a:r>
          </a:p>
        </p:txBody>
      </p:sp>
    </p:spTree>
    <p:extLst>
      <p:ext uri="{BB962C8B-B14F-4D97-AF65-F5344CB8AC3E}">
        <p14:creationId xmlns:p14="http://schemas.microsoft.com/office/powerpoint/2010/main" val="2464691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2961804" cy="3457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032653"/>
            <a:ext cx="296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E.T.A. Hoffmann (1776-1822)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1893332"/>
            <a:ext cx="5105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1810 Review of Beethoven’s Fifth Symphony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 err="1" smtClean="0"/>
              <a:t>Allgemeine</a:t>
            </a:r>
            <a:r>
              <a:rPr lang="en-US" i="1" dirty="0" smtClean="0"/>
              <a:t> </a:t>
            </a:r>
            <a:r>
              <a:rPr lang="en-US" i="1" dirty="0" err="1" smtClean="0"/>
              <a:t>musikalische</a:t>
            </a:r>
            <a:r>
              <a:rPr lang="en-US" i="1" dirty="0" smtClean="0"/>
              <a:t> </a:t>
            </a:r>
            <a:r>
              <a:rPr lang="en-US" i="1" dirty="0" err="1" smtClean="0"/>
              <a:t>Zeitung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1600" dirty="0"/>
              <a:t>“[Music] opens up to the realm of the monstrous and immeasurable. . . . [Music] is the most romantic of all the arts . . .  for its sole object is the expression </a:t>
            </a:r>
          </a:p>
          <a:p>
            <a:r>
              <a:rPr lang="en-US" sz="1600" dirty="0"/>
              <a:t>of the infinite. . . . Music discloses to man an unknown kingdom, a world having nothing in common with the external sensual world . . .  a spirit world . . . a kingdom not of this world.”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5239838"/>
            <a:ext cx="4381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This seeks to turn instrumental music’s perennial “problem” [vagueness, lack of specificity] into the solution: precisely </a:t>
            </a:r>
            <a:r>
              <a:rPr lang="en-US" sz="1600" b="1" i="1" u="sng" dirty="0" smtClean="0"/>
              <a:t>because</a:t>
            </a:r>
            <a:r>
              <a:rPr lang="en-US" sz="1600" b="1" dirty="0" smtClean="0"/>
              <a:t> it is vague, it is capable of leading  us beyond the confining chains of language.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99505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4775200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5164" y="1008965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Evocations of “The Sublime”</a:t>
            </a:r>
          </a:p>
          <a:p>
            <a:pPr algn="ctr"/>
            <a:r>
              <a:rPr lang="en-US" b="1" dirty="0" smtClean="0"/>
              <a:t>(Rather than “The Beautiful”)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89561" y="593466"/>
            <a:ext cx="3820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Immeasurable vastness of size and volume beyond our comprehension; uncommon magnitude or intensity of feeling, often associated with fear, horror . . . or revelation.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8819" y="2286000"/>
            <a:ext cx="3603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Edmund Burke, </a:t>
            </a:r>
            <a:r>
              <a:rPr lang="en-US" sz="1600" i="1" dirty="0" smtClean="0"/>
              <a:t>A Philosophical </a:t>
            </a:r>
            <a:r>
              <a:rPr lang="en-US" sz="1600" i="1" dirty="0"/>
              <a:t>I</a:t>
            </a:r>
            <a:r>
              <a:rPr lang="en-US" sz="1600" i="1" dirty="0" smtClean="0"/>
              <a:t>nquiry into the Origin of the Ideas of the Sublime and Beautif</a:t>
            </a:r>
            <a:r>
              <a:rPr lang="en-US" sz="1600" dirty="0" smtClean="0"/>
              <a:t>ul (1756)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Immanuel Kant, </a:t>
            </a:r>
            <a:r>
              <a:rPr lang="en-US" sz="1600" i="1" dirty="0" smtClean="0"/>
              <a:t>Critique of Judgment</a:t>
            </a:r>
            <a:r>
              <a:rPr lang="en-US" sz="1600" dirty="0" smtClean="0"/>
              <a:t> (1790)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298819" y="4495800"/>
            <a:ext cx="3592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E.T.A Hoffmann on Beethoven’s Fifth Symphony (1810): “open[s] the realm of the colossal and the immeasurable . . . induces terror, fright, horror, and pain and awakens that endless longing that is the essence of romanticism.”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370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4736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1100" y="199810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58833" y="199400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75511" y="1972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58444" y="19978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777833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4175" y="1662690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77444" y="1688212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Tonic                        Off-tonic?                       Tonic                               </a:t>
            </a:r>
            <a:r>
              <a:rPr lang="en-US" dirty="0" err="1" smtClean="0"/>
              <a:t>Tonic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(IV, V, </a:t>
            </a:r>
            <a:r>
              <a:rPr lang="en-US" dirty="0" err="1" smtClean="0"/>
              <a:t>i</a:t>
            </a:r>
            <a:r>
              <a:rPr lang="en-US" dirty="0" smtClean="0"/>
              <a:t>)                    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74813" y="1175449"/>
            <a:ext cx="914400" cy="378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Slow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95798" y="1143000"/>
            <a:ext cx="18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Minuet/Scherzo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4535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434339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Tonic                        Off-tonic?                       Tonic                               </a:t>
            </a:r>
            <a:r>
              <a:rPr lang="en-US" dirty="0" err="1" smtClean="0"/>
              <a:t>Tonic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(III, I, VI)                                                           major or minor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5864" y="3129572"/>
            <a:ext cx="834736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Major: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5864" y="4343399"/>
            <a:ext cx="834736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Minor: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90600" y="594815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minor                 Ab major                         C minor                     C major!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73232" y="5798127"/>
            <a:ext cx="1865168" cy="755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35832" y="5755286"/>
            <a:ext cx="1865168" cy="75507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10050" y="5791199"/>
            <a:ext cx="1865168" cy="755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34736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Sonata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83871" y="5424766"/>
            <a:ext cx="427066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Beethoven’s Symphony No. 5, op. 67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425408" y="507242"/>
            <a:ext cx="1784642" cy="61722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1835</Words>
  <Application>Microsoft Office PowerPoint</Application>
  <PresentationFormat>On-screen Show (4:3)</PresentationFormat>
  <Paragraphs>881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62</cp:revision>
  <dcterms:created xsi:type="dcterms:W3CDTF">2016-01-06T17:25:30Z</dcterms:created>
  <dcterms:modified xsi:type="dcterms:W3CDTF">2019-01-18T16:16:09Z</dcterms:modified>
</cp:coreProperties>
</file>