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88" r:id="rId3"/>
    <p:sldId id="267" r:id="rId4"/>
    <p:sldId id="268" r:id="rId5"/>
    <p:sldId id="269" r:id="rId6"/>
    <p:sldId id="270" r:id="rId7"/>
    <p:sldId id="271" r:id="rId8"/>
    <p:sldId id="298" r:id="rId9"/>
    <p:sldId id="294" r:id="rId10"/>
    <p:sldId id="389" r:id="rId11"/>
    <p:sldId id="390" r:id="rId12"/>
    <p:sldId id="391" r:id="rId13"/>
    <p:sldId id="299" r:id="rId14"/>
    <p:sldId id="273" r:id="rId15"/>
    <p:sldId id="274" r:id="rId16"/>
    <p:sldId id="392" r:id="rId17"/>
    <p:sldId id="275" r:id="rId18"/>
    <p:sldId id="295" r:id="rId19"/>
    <p:sldId id="276" r:id="rId20"/>
    <p:sldId id="393" r:id="rId21"/>
    <p:sldId id="400" r:id="rId22"/>
    <p:sldId id="394" r:id="rId23"/>
    <p:sldId id="277" r:id="rId24"/>
    <p:sldId id="296" r:id="rId25"/>
    <p:sldId id="279" r:id="rId26"/>
    <p:sldId id="278" r:id="rId27"/>
    <p:sldId id="280" r:id="rId28"/>
    <p:sldId id="281" r:id="rId29"/>
    <p:sldId id="396" r:id="rId30"/>
    <p:sldId id="282" r:id="rId31"/>
    <p:sldId id="284" r:id="rId32"/>
    <p:sldId id="289" r:id="rId33"/>
    <p:sldId id="377" r:id="rId34"/>
    <p:sldId id="378" r:id="rId35"/>
    <p:sldId id="379" r:id="rId36"/>
    <p:sldId id="380" r:id="rId37"/>
    <p:sldId id="262" r:id="rId38"/>
    <p:sldId id="401" r:id="rId39"/>
    <p:sldId id="376" r:id="rId40"/>
    <p:sldId id="382" r:id="rId41"/>
    <p:sldId id="387" r:id="rId42"/>
    <p:sldId id="263" r:id="rId43"/>
    <p:sldId id="301" r:id="rId44"/>
    <p:sldId id="397" r:id="rId45"/>
    <p:sldId id="304" r:id="rId46"/>
    <p:sldId id="398" r:id="rId47"/>
    <p:sldId id="305" r:id="rId48"/>
    <p:sldId id="399" r:id="rId49"/>
    <p:sldId id="306" r:id="rId50"/>
    <p:sldId id="383" r:id="rId51"/>
    <p:sldId id="384" r:id="rId52"/>
    <p:sldId id="385" r:id="rId53"/>
    <p:sldId id="386" r:id="rId54"/>
    <p:sldId id="311" r:id="rId55"/>
    <p:sldId id="265" r:id="rId56"/>
    <p:sldId id="312" r:id="rId57"/>
    <p:sldId id="321" r:id="rId58"/>
    <p:sldId id="322" r:id="rId59"/>
    <p:sldId id="323" r:id="rId60"/>
    <p:sldId id="329" r:id="rId61"/>
    <p:sldId id="343" r:id="rId62"/>
    <p:sldId id="350" r:id="rId63"/>
    <p:sldId id="356" r:id="rId64"/>
    <p:sldId id="357" r:id="rId65"/>
    <p:sldId id="358" r:id="rId66"/>
    <p:sldId id="362" r:id="rId67"/>
    <p:sldId id="364" r:id="rId68"/>
    <p:sldId id="365" r:id="rId69"/>
    <p:sldId id="366" r:id="rId70"/>
    <p:sldId id="367" r:id="rId71"/>
    <p:sldId id="36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3E4C-14BA-4F0E-937B-E81ADF202D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6181-2353-47BF-9A94-61277F94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09255"/>
            <a:ext cx="3816792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95400"/>
            <a:ext cx="3667991" cy="4890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602" y="577150"/>
            <a:ext cx="510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</a:t>
            </a:r>
            <a:r>
              <a:rPr lang="en-US" b="1" dirty="0"/>
              <a:t>: </a:t>
            </a:r>
            <a:r>
              <a:rPr lang="en-US" b="1" dirty="0" smtClean="0"/>
              <a:t>Leading Ideas and the Fifth Symphony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97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43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Friedrich Schiller: art as the ultimate pursuit in the perfection of humanity</a:t>
            </a:r>
          </a:p>
          <a:p>
            <a:endParaRPr lang="en-US" dirty="0"/>
          </a:p>
          <a:p>
            <a:r>
              <a:rPr lang="en-US" dirty="0" smtClean="0"/>
              <a:t>Wilhelm </a:t>
            </a:r>
            <a:r>
              <a:rPr lang="en-US" dirty="0" err="1" smtClean="0"/>
              <a:t>Wackenroder</a:t>
            </a:r>
            <a:r>
              <a:rPr lang="en-US" dirty="0" smtClean="0"/>
              <a:t>: “music as motions of the soul” (Taruskin, II, 399)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010400" cy="37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43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Friedrich Schiller: art as the ultimate pursuit in the perfection of humanity</a:t>
            </a:r>
          </a:p>
          <a:p>
            <a:endParaRPr lang="en-US" dirty="0"/>
          </a:p>
          <a:p>
            <a:r>
              <a:rPr lang="en-US" dirty="0" smtClean="0"/>
              <a:t>Wilhelm </a:t>
            </a:r>
            <a:r>
              <a:rPr lang="en-US" dirty="0" err="1" smtClean="0"/>
              <a:t>Wackenroder</a:t>
            </a:r>
            <a:r>
              <a:rPr lang="en-US" dirty="0" smtClean="0"/>
              <a:t>: “music as motions of the soul” (Taruskin, II, 399)</a:t>
            </a:r>
          </a:p>
          <a:p>
            <a:endParaRPr lang="en-US" dirty="0"/>
          </a:p>
          <a:p>
            <a:r>
              <a:rPr lang="en-US" dirty="0" smtClean="0"/>
              <a:t>E. T. A. </a:t>
            </a:r>
            <a:r>
              <a:rPr lang="en-US" dirty="0"/>
              <a:t>H</a:t>
            </a:r>
            <a:r>
              <a:rPr lang="en-US" dirty="0" smtClean="0"/>
              <a:t>offmann: Beethoven leads us “into the spirit realm . . . disclosing the infinite”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010400" cy="37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43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Friedrich Schiller: art as the ultimate pursuit in the perfection of humanity</a:t>
            </a:r>
          </a:p>
          <a:p>
            <a:endParaRPr lang="en-US" dirty="0"/>
          </a:p>
          <a:p>
            <a:r>
              <a:rPr lang="en-US" dirty="0" smtClean="0"/>
              <a:t>Wilhelm </a:t>
            </a:r>
            <a:r>
              <a:rPr lang="en-US" dirty="0" err="1" smtClean="0"/>
              <a:t>Wackenroder</a:t>
            </a:r>
            <a:r>
              <a:rPr lang="en-US" dirty="0" smtClean="0"/>
              <a:t>: “music as motions of the soul” (Taruskin, II, 399)</a:t>
            </a:r>
          </a:p>
          <a:p>
            <a:endParaRPr lang="en-US" dirty="0"/>
          </a:p>
          <a:p>
            <a:r>
              <a:rPr lang="en-US" dirty="0" smtClean="0"/>
              <a:t>E. T. A. </a:t>
            </a:r>
            <a:r>
              <a:rPr lang="en-US" dirty="0"/>
              <a:t>H</a:t>
            </a:r>
            <a:r>
              <a:rPr lang="en-US" dirty="0" smtClean="0"/>
              <a:t>offmann: Beethoven leads us “into the spirit realm . . . disclosing the infinite”</a:t>
            </a:r>
          </a:p>
          <a:p>
            <a:endParaRPr lang="en-US" dirty="0"/>
          </a:p>
          <a:p>
            <a:r>
              <a:rPr lang="en-US" dirty="0" smtClean="0"/>
              <a:t>Friedrich Wilhelm Joseph Schelling: art presents to us “the forms of eternal things”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010400" cy="37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4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1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1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0292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Breakthroughs beyond earlier limits of high-galant taste in such aspects as: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</a:t>
            </a:r>
            <a:r>
              <a:rPr lang="en-US" sz="1400" dirty="0" smtClean="0"/>
              <a:t>imensions of individual movements or parts thereof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</a:t>
            </a:r>
            <a:r>
              <a:rPr lang="en-US" sz="1400" dirty="0" smtClean="0"/>
              <a:t>ramatic tension, suspense, mystery,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oughness, accent, dissonance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</a:t>
            </a:r>
            <a:r>
              <a:rPr lang="en-US" sz="1400" dirty="0" smtClean="0"/>
              <a:t>oudness and “noise”</a:t>
            </a:r>
          </a:p>
        </p:txBody>
      </p:sp>
    </p:spTree>
    <p:extLst>
      <p:ext uri="{BB962C8B-B14F-4D97-AF65-F5344CB8AC3E}">
        <p14:creationId xmlns:p14="http://schemas.microsoft.com/office/powerpoint/2010/main" val="295016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  <a:p>
            <a:r>
              <a:rPr lang="en-US" b="1" dirty="0" smtClean="0"/>
              <a:t>4. Individualization of the Artwork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1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  <a:p>
            <a:r>
              <a:rPr lang="en-US" b="1" dirty="0" smtClean="0"/>
              <a:t>4. Individualization of the Artwork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50444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Shift from “generic expression” to “individualized expression,” in which </a:t>
            </a:r>
          </a:p>
          <a:p>
            <a:r>
              <a:rPr lang="en-US" sz="1400" dirty="0" smtClean="0"/>
              <a:t>each work is a unique utterance, not merely a well-crafted exemplar of a genre.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963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7277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  <a:p>
            <a:r>
              <a:rPr lang="en-US" b="1" dirty="0" smtClean="0"/>
              <a:t>4. Individualization of the Artwork</a:t>
            </a:r>
          </a:p>
          <a:p>
            <a:endParaRPr lang="en-US" b="1" dirty="0"/>
          </a:p>
          <a:p>
            <a:r>
              <a:rPr lang="en-US" b="1" dirty="0" smtClean="0"/>
              <a:t>5. </a:t>
            </a:r>
            <a:r>
              <a:rPr lang="en-US" b="1" dirty="0"/>
              <a:t>Enhanced Dramatic/Motivic </a:t>
            </a:r>
            <a:r>
              <a:rPr lang="en-US" b="1" dirty="0" smtClean="0"/>
              <a:t>Coherence from Moment to Moment</a:t>
            </a:r>
          </a:p>
        </p:txBody>
      </p:sp>
    </p:spTree>
    <p:extLst>
      <p:ext uri="{BB962C8B-B14F-4D97-AF65-F5344CB8AC3E}">
        <p14:creationId xmlns:p14="http://schemas.microsoft.com/office/powerpoint/2010/main" val="9301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for Instrumental Musi</a:t>
            </a:r>
            <a:r>
              <a:rPr lang="en-US" dirty="0" smtClean="0"/>
              <a:t>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28" y="1905000"/>
            <a:ext cx="3656144" cy="46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39" y="674132"/>
            <a:ext cx="5415722" cy="604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Coriolan</a:t>
            </a:r>
            <a:r>
              <a:rPr lang="en-US" dirty="0" smtClean="0"/>
              <a:t> Overture, op. 62 (1807)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35538" y="2286000"/>
            <a:ext cx="5415723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39" y="674132"/>
            <a:ext cx="5415722" cy="604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Coriolan</a:t>
            </a:r>
            <a:r>
              <a:rPr lang="en-US" dirty="0" smtClean="0"/>
              <a:t> Overture, op. 62 (1807)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7670" y="2213401"/>
            <a:ext cx="201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music as “process” and “organic”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“musical logic”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1635538" y="2286000"/>
            <a:ext cx="5415723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7277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  <a:p>
            <a:r>
              <a:rPr lang="en-US" b="1" dirty="0" smtClean="0"/>
              <a:t>4. Individualization of the Artwork</a:t>
            </a:r>
          </a:p>
          <a:p>
            <a:endParaRPr lang="en-US" b="1" dirty="0"/>
          </a:p>
          <a:p>
            <a:r>
              <a:rPr lang="en-US" b="1" dirty="0" smtClean="0"/>
              <a:t>5. </a:t>
            </a:r>
            <a:r>
              <a:rPr lang="en-US" b="1" dirty="0"/>
              <a:t>Enhanced Dramatic/Motivic </a:t>
            </a:r>
            <a:r>
              <a:rPr lang="en-US" b="1" dirty="0" smtClean="0"/>
              <a:t>Coherence from Moment to Moment</a:t>
            </a:r>
          </a:p>
        </p:txBody>
      </p:sp>
    </p:spTree>
    <p:extLst>
      <p:ext uri="{BB962C8B-B14F-4D97-AF65-F5344CB8AC3E}">
        <p14:creationId xmlns:p14="http://schemas.microsoft.com/office/powerpoint/2010/main" val="410262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</a:t>
            </a:r>
            <a:r>
              <a:rPr lang="en-US" sz="2000" b="1" u="sng" dirty="0" smtClean="0"/>
              <a:t>how</a:t>
            </a:r>
            <a:r>
              <a:rPr lang="en-US" sz="2000" b="1" dirty="0" smtClean="0"/>
              <a:t> can we validate “music as thought” </a:t>
            </a:r>
          </a:p>
          <a:p>
            <a:pPr algn="ctr"/>
            <a:r>
              <a:rPr lang="en-US" sz="2000" b="1" dirty="0" smtClean="0"/>
              <a:t>(rather than regard it as merely tasteful entertainment)?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3973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“Poetic Ideas”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905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Political connotations (dramatized musical myths of struggle and liberation)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Nature images or references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Deep personal </a:t>
            </a:r>
            <a:r>
              <a:rPr lang="en-US" dirty="0"/>
              <a:t>c</a:t>
            </a:r>
            <a:r>
              <a:rPr lang="en-US" dirty="0" smtClean="0"/>
              <a:t>ontemplation (music as “depth”)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3886200"/>
            <a:ext cx="704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Music as Primal Gesture</a:t>
            </a:r>
          </a:p>
          <a:p>
            <a:endParaRPr lang="en-US" b="1" dirty="0"/>
          </a:p>
          <a:p>
            <a:r>
              <a:rPr lang="en-US" b="1" dirty="0" smtClean="0"/>
              <a:t>3. Monumentality</a:t>
            </a:r>
          </a:p>
          <a:p>
            <a:endParaRPr lang="en-US" b="1" dirty="0"/>
          </a:p>
          <a:p>
            <a:r>
              <a:rPr lang="en-US" b="1" dirty="0" smtClean="0"/>
              <a:t>4. Individualization of the Artwork</a:t>
            </a:r>
          </a:p>
          <a:p>
            <a:endParaRPr lang="en-US" b="1" dirty="0"/>
          </a:p>
          <a:p>
            <a:r>
              <a:rPr lang="en-US" b="1" dirty="0" smtClean="0"/>
              <a:t>5. Enhanced Dramatic/Motivic </a:t>
            </a:r>
            <a:r>
              <a:rPr lang="en-US" b="1" dirty="0"/>
              <a:t>Coherence from Moment to Moment</a:t>
            </a:r>
          </a:p>
          <a:p>
            <a:endParaRPr lang="en-US" b="1" dirty="0"/>
          </a:p>
          <a:p>
            <a:r>
              <a:rPr lang="en-US" b="1" dirty="0" smtClean="0"/>
              <a:t>6. Dramatizing Ideas over Long Spans of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1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254" y="990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Multimovement Work as a Coherent, Connected Discourse (“Novelistic”) in Four Movements (“Chapters”)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061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254" y="990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Multimovement Work as a Coherent, Connected Discourse (“Novelistic”) in Four Movements (“Chapters”)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054790" y="3248893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2581" y="3422072"/>
            <a:ext cx="893618" cy="831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0381" y="3422072"/>
            <a:ext cx="893618" cy="831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92698" y="2978730"/>
            <a:ext cx="1828800" cy="1683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1154" y="355878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40790" y="35830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88590" y="360727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78498" y="3558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24954" y="4849093"/>
            <a:ext cx="4987636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34900" y="5306293"/>
            <a:ext cx="507769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7-Point Star 17"/>
          <p:cNvSpPr/>
          <p:nvPr/>
        </p:nvSpPr>
        <p:spPr>
          <a:xfrm>
            <a:off x="6464989" y="4717473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02590" y="2011284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Concept: the “finale symphony”:</a:t>
            </a:r>
            <a:endParaRPr lang="en-US" dirty="0"/>
          </a:p>
        </p:txBody>
      </p:sp>
      <p:sp>
        <p:nvSpPr>
          <p:cNvPr id="15" name="Curved Left Arrow 14"/>
          <p:cNvSpPr/>
          <p:nvPr/>
        </p:nvSpPr>
        <p:spPr>
          <a:xfrm rot="16200000">
            <a:off x="4255938" y="151583"/>
            <a:ext cx="710047" cy="5505216"/>
          </a:xfrm>
          <a:prstGeom prst="curved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0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5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. . .)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. . .)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minor                  Tonic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VI. . .)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. . .)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minor                  Tonic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VI. . .)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03817" y="4038600"/>
            <a:ext cx="2306783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for Instrumental Musi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From:				 	To (supplementary claims):</a:t>
            </a:r>
          </a:p>
          <a:p>
            <a:endParaRPr lang="en-US" dirty="0"/>
          </a:p>
          <a:p>
            <a:r>
              <a:rPr lang="en-US" dirty="0" smtClean="0"/>
              <a:t>Language of the heart/emotions		Language of the soul/mind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9045" y="3200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minor                  Tonic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VI)     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94815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minor                 Ab major                          C minor                        C major!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83871" y="5424766"/>
            <a:ext cx="42706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Beethoven’s Symphony No. 5, op. 67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VI)     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94815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minor                 Ab major                         C minor                     C major!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3232" y="5798127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5832" y="5755286"/>
            <a:ext cx="1865168" cy="755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0050" y="5791199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83871" y="5424766"/>
            <a:ext cx="42706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Beethoven’s Symphony No. 5, op. 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0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8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Aspects of the plot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9982" y="1602203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“C-Minor Mood”  (as often in Beethoven)–struggling with fearful anxiety, grim fate, or external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8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Aspects of the plot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9982" y="1602203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“C-Minor Mood”  (as often in Beethoven)–struggling with fearful anxiety, grim fate, or external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threat: persistently signified in two ways: the </a:t>
            </a:r>
            <a:r>
              <a:rPr lang="en-US" u="sng" dirty="0" smtClean="0"/>
              <a:t>minor mode </a:t>
            </a:r>
            <a:r>
              <a:rPr lang="en-US" dirty="0" smtClean="0"/>
              <a:t>(initially, C minor) and the </a:t>
            </a:r>
            <a:r>
              <a:rPr lang="en-US" u="sng" dirty="0" smtClean="0"/>
              <a:t>“fate” rhythm</a:t>
            </a:r>
            <a:r>
              <a:rPr lang="en-US" dirty="0" smtClean="0"/>
              <a:t> (short-short-short-long)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8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8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Aspects of the plot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9982" y="1602203"/>
            <a:ext cx="662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“C-Minor Mood”  (as often in Beethoven)–struggling with fearful anxiety, grim fate, or external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threat: persistently signified in two ways: the </a:t>
            </a:r>
            <a:r>
              <a:rPr lang="en-US" u="sng" dirty="0" smtClean="0"/>
              <a:t>minor mode </a:t>
            </a:r>
            <a:r>
              <a:rPr lang="en-US" dirty="0" smtClean="0"/>
              <a:t>(initially, C minor) and the </a:t>
            </a:r>
            <a:r>
              <a:rPr lang="en-US" u="sng" dirty="0" smtClean="0"/>
              <a:t>“fate” rhythm</a:t>
            </a:r>
            <a:r>
              <a:rPr lang="en-US" dirty="0" smtClean="0"/>
              <a:t> (short-short-short-long)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Obsessive multiplication of the “fate</a:t>
            </a:r>
            <a:r>
              <a:rPr lang="en-US" dirty="0"/>
              <a:t>” </a:t>
            </a:r>
            <a:r>
              <a:rPr lang="en-US" dirty="0" smtClean="0"/>
              <a:t>rhythm; </a:t>
            </a:r>
          </a:p>
          <a:p>
            <a:r>
              <a:rPr lang="en-US" dirty="0"/>
              <a:t> </a:t>
            </a:r>
            <a:r>
              <a:rPr lang="en-US" dirty="0" smtClean="0"/>
              <a:t>     music </a:t>
            </a:r>
            <a:r>
              <a:rPr lang="en-US" dirty="0"/>
              <a:t>as ongoing </a:t>
            </a:r>
            <a:r>
              <a:rPr lang="en-US" dirty="0" smtClean="0"/>
              <a:t>generative </a:t>
            </a:r>
            <a:r>
              <a:rPr lang="en-US" dirty="0"/>
              <a:t>growth; </a:t>
            </a:r>
            <a:r>
              <a:rPr lang="en-US" dirty="0" smtClean="0"/>
              <a:t>bar-to-bar coherence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dirty="0"/>
              <a:t>musical </a:t>
            </a:r>
            <a:r>
              <a:rPr lang="en-US" dirty="0" smtClean="0"/>
              <a:t>logic”; “form as process”; “</a:t>
            </a:r>
            <a:r>
              <a:rPr lang="en-US" dirty="0" err="1" smtClean="0"/>
              <a:t>organicism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8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Aspects of the plot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9982" y="1602203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“C-Minor Mood”  (as often in Beethoven)–struggling with fearful anxiety, grim fate, or external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threat: persistently signified in two ways: the </a:t>
            </a:r>
            <a:r>
              <a:rPr lang="en-US" u="sng" dirty="0" smtClean="0"/>
              <a:t>minor mode </a:t>
            </a:r>
            <a:r>
              <a:rPr lang="en-US" dirty="0" smtClean="0"/>
              <a:t>(initially, C minor) and the </a:t>
            </a:r>
            <a:r>
              <a:rPr lang="en-US" u="sng" dirty="0" smtClean="0"/>
              <a:t>“fate” rhythm</a:t>
            </a:r>
            <a:r>
              <a:rPr lang="en-US" dirty="0" smtClean="0"/>
              <a:t> (short-short-short-long)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Obsessive multiplication of the “fate</a:t>
            </a:r>
            <a:r>
              <a:rPr lang="en-US" dirty="0"/>
              <a:t>” </a:t>
            </a:r>
            <a:r>
              <a:rPr lang="en-US" dirty="0" smtClean="0"/>
              <a:t>rhythm; </a:t>
            </a:r>
          </a:p>
          <a:p>
            <a:r>
              <a:rPr lang="en-US" dirty="0"/>
              <a:t> </a:t>
            </a:r>
            <a:r>
              <a:rPr lang="en-US" dirty="0" smtClean="0"/>
              <a:t>     music </a:t>
            </a:r>
            <a:r>
              <a:rPr lang="en-US" dirty="0"/>
              <a:t>as ongoing </a:t>
            </a:r>
            <a:r>
              <a:rPr lang="en-US" dirty="0" smtClean="0"/>
              <a:t>generative </a:t>
            </a:r>
            <a:r>
              <a:rPr lang="en-US" dirty="0"/>
              <a:t>growth; </a:t>
            </a:r>
            <a:r>
              <a:rPr lang="en-US" dirty="0" smtClean="0"/>
              <a:t>bar-to-bar coherence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dirty="0"/>
              <a:t>musical </a:t>
            </a:r>
            <a:r>
              <a:rPr lang="en-US" dirty="0" smtClean="0"/>
              <a:t>logic”; “form as process”; “</a:t>
            </a:r>
            <a:r>
              <a:rPr lang="en-US" dirty="0" err="1" smtClean="0"/>
              <a:t>organicism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Seeking relief or emancipation from C minor: Ultimately seeking </a:t>
            </a:r>
          </a:p>
          <a:p>
            <a:r>
              <a:rPr lang="en-US" dirty="0"/>
              <a:t> </a:t>
            </a:r>
            <a:r>
              <a:rPr lang="en-US" dirty="0" smtClean="0"/>
              <a:t>    C major.  BUT HOW?</a:t>
            </a:r>
          </a:p>
        </p:txBody>
      </p:sp>
    </p:spTree>
    <p:extLst>
      <p:ext uri="{BB962C8B-B14F-4D97-AF65-F5344CB8AC3E}">
        <p14:creationId xmlns:p14="http://schemas.microsoft.com/office/powerpoint/2010/main" val="20448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8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Aspects of the plot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9982" y="1602203"/>
            <a:ext cx="6913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“C-Minor Mood”  (as often in Beethoven)–struggling with fearful anxiety, grim fate, or external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threat: persistently signified in two ways: the </a:t>
            </a:r>
            <a:r>
              <a:rPr lang="en-US" u="sng" dirty="0" smtClean="0"/>
              <a:t>minor mode </a:t>
            </a:r>
            <a:r>
              <a:rPr lang="en-US" dirty="0" smtClean="0"/>
              <a:t>(initially, C minor) and the </a:t>
            </a:r>
            <a:r>
              <a:rPr lang="en-US" u="sng" dirty="0" smtClean="0"/>
              <a:t>“fate” rhythm</a:t>
            </a:r>
            <a:r>
              <a:rPr lang="en-US" dirty="0" smtClean="0"/>
              <a:t> (short-short-short-long)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Obsessive multiplication of the “fate</a:t>
            </a:r>
            <a:r>
              <a:rPr lang="en-US" dirty="0"/>
              <a:t>” </a:t>
            </a:r>
            <a:r>
              <a:rPr lang="en-US" dirty="0" smtClean="0"/>
              <a:t>rhythm; </a:t>
            </a:r>
          </a:p>
          <a:p>
            <a:r>
              <a:rPr lang="en-US" dirty="0"/>
              <a:t> </a:t>
            </a:r>
            <a:r>
              <a:rPr lang="en-US" dirty="0" smtClean="0"/>
              <a:t>     music </a:t>
            </a:r>
            <a:r>
              <a:rPr lang="en-US" dirty="0"/>
              <a:t>as ongoing </a:t>
            </a:r>
            <a:r>
              <a:rPr lang="en-US" dirty="0" smtClean="0"/>
              <a:t>generative </a:t>
            </a:r>
            <a:r>
              <a:rPr lang="en-US" dirty="0"/>
              <a:t>growth; </a:t>
            </a:r>
            <a:r>
              <a:rPr lang="en-US" dirty="0" smtClean="0"/>
              <a:t>bar-to-bar coherence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dirty="0"/>
              <a:t>musical </a:t>
            </a:r>
            <a:r>
              <a:rPr lang="en-US" dirty="0" smtClean="0"/>
              <a:t>logic”; “form as process”; “</a:t>
            </a:r>
            <a:r>
              <a:rPr lang="en-US" dirty="0" err="1" smtClean="0"/>
              <a:t>organicism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Seeking relief or emancipation from C minor: Ultimately seeking </a:t>
            </a:r>
          </a:p>
          <a:p>
            <a:r>
              <a:rPr lang="en-US" dirty="0"/>
              <a:t> </a:t>
            </a:r>
            <a:r>
              <a:rPr lang="en-US" dirty="0" smtClean="0"/>
              <a:t>    C major.  BUT HOW?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The initial hope (first movement): via the built-in processes offered by minor-mode sonata form,  a dramatic-structural </a:t>
            </a:r>
            <a:r>
              <a:rPr lang="en-US" b="1" u="sng" dirty="0"/>
              <a:t>format that is capable, over its course,  </a:t>
            </a:r>
            <a:r>
              <a:rPr lang="en-US" b="1" u="sng" dirty="0" smtClean="0"/>
              <a:t>of </a:t>
            </a:r>
            <a:r>
              <a:rPr lang="en-US" b="1" u="sng" dirty="0"/>
              <a:t>transforming minor into major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76348" y="402783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25226" y="3485305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17776" y="400972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3478" y="4005200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90865" y="411098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2293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39743" y="356733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94479" y="4078085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555825" y="4827321"/>
            <a:ext cx="124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(+ or - ?)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98996" y="904922"/>
            <a:ext cx="73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C-minor sonata form with secondary theme in major III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90277" y="2339363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76348" y="402783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25226" y="3485305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17776" y="400972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3478" y="4005200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90865" y="411098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2293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39743" y="356733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94479" y="4078085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555825" y="4827321"/>
            <a:ext cx="124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(+ or - ?)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98996" y="904922"/>
            <a:ext cx="73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C-minor sonata form with secondary theme in major III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90277" y="2339363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75429" y="4743815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76348" y="402783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25226" y="3485305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17776" y="400972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3478" y="4005200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90865" y="411098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2293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39743" y="356733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94479" y="4078085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02765" y="4858331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890277" y="2339363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592906" y="2304520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16200000">
            <a:off x="3636339" y="596416"/>
            <a:ext cx="913181" cy="41738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907" y="5227663"/>
            <a:ext cx="113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wins!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98996" y="904922"/>
            <a:ext cx="73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C-minor sonata form with secondary theme in major III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0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</a:t>
            </a:r>
            <a:r>
              <a:rPr lang="en-US" b="1" dirty="0"/>
              <a:t>for Instrumental </a:t>
            </a:r>
            <a:r>
              <a:rPr lang="en-US" b="1" dirty="0" smtClean="0"/>
              <a:t>Musi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From:				 	To (supplementary claims):</a:t>
            </a:r>
          </a:p>
          <a:p>
            <a:endParaRPr lang="en-US" dirty="0"/>
          </a:p>
          <a:p>
            <a:r>
              <a:rPr lang="en-US" dirty="0" smtClean="0"/>
              <a:t>Language of the heart/emotions		Language of the soul/mind</a:t>
            </a:r>
          </a:p>
          <a:p>
            <a:endParaRPr lang="en-US" dirty="0"/>
          </a:p>
          <a:p>
            <a:r>
              <a:rPr lang="en-US" dirty="0" smtClean="0"/>
              <a:t>Idealized emotion				Idealized “thought”/spirit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9045" y="3200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045" y="3726873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76348" y="402783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25226" y="3485305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17776" y="400972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3478" y="4005200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90865" y="411098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2293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39743" y="356733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94479" y="4078085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02765" y="4858331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C-?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890277" y="2339363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592906" y="2304520"/>
            <a:ext cx="1095666" cy="35432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16200000">
            <a:off x="3636339" y="596416"/>
            <a:ext cx="913181" cy="41738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5468" y="5227663"/>
            <a:ext cx="126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loses!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98996" y="904922"/>
            <a:ext cx="73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C-minor sonata form with secondary theme in major III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76348" y="402783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25226" y="3485305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17776" y="4009724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3478" y="4005200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90865" y="411098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2293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39743" y="3567339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94479" y="4078085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524000"/>
            <a:ext cx="2391066" cy="48142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02765" y="4858331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02740" y="485743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722920" y="1521446"/>
            <a:ext cx="1762125" cy="4816826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40393" y="633667"/>
            <a:ext cx="632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Two-Part Exposition: Minor Mode with Second Part in Major III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45259" y="6151245"/>
            <a:ext cx="628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Four Standard Action-Zones of a Two-Part Sonata Exposition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5800" y="1295400"/>
            <a:ext cx="7543800" cy="468976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61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8106" y="-524105"/>
            <a:ext cx="5154538" cy="833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6624" y="190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TR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076" y="434339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5837" y="442996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8196" y="215122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2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2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8106" y="-524105"/>
            <a:ext cx="5154538" cy="833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6624" y="190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TR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076" y="434339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5837" y="442996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8196" y="215122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1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7021" y="2206470"/>
            <a:ext cx="1504500" cy="337154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20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8106" y="-524105"/>
            <a:ext cx="5154538" cy="833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6624" y="1905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TR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076" y="434339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5837" y="442996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8196" y="2151221"/>
            <a:ext cx="0" cy="54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1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7021" y="2206470"/>
            <a:ext cx="1504500" cy="337154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11350" y="2206470"/>
            <a:ext cx="1422827" cy="3371542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14421" y="4331015"/>
            <a:ext cx="19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Victory predicted!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06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</a:t>
            </a:r>
            <a:r>
              <a:rPr lang="en-US" b="1" dirty="0"/>
              <a:t>for Instrumental </a:t>
            </a:r>
            <a:r>
              <a:rPr lang="en-US" b="1" dirty="0" smtClean="0"/>
              <a:t>Musi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From:				 	To (supplementary claims):</a:t>
            </a:r>
          </a:p>
          <a:p>
            <a:endParaRPr lang="en-US" dirty="0"/>
          </a:p>
          <a:p>
            <a:r>
              <a:rPr lang="en-US" dirty="0" smtClean="0"/>
              <a:t>Language of the heart/emotions		Language of the soul/mind</a:t>
            </a:r>
          </a:p>
          <a:p>
            <a:endParaRPr lang="en-US" dirty="0"/>
          </a:p>
          <a:p>
            <a:r>
              <a:rPr lang="en-US" dirty="0" smtClean="0"/>
              <a:t>Idealized emotion				Idealized “thought”/spirit</a:t>
            </a:r>
          </a:p>
          <a:p>
            <a:endParaRPr lang="en-US" dirty="0"/>
          </a:p>
          <a:p>
            <a:r>
              <a:rPr lang="en-US" dirty="0" smtClean="0"/>
              <a:t>Tasteful entertainment			Earnest personal confession;</a:t>
            </a:r>
          </a:p>
          <a:p>
            <a:r>
              <a:rPr lang="en-US" dirty="0"/>
              <a:t>	</a:t>
            </a:r>
            <a:r>
              <a:rPr lang="en-US" dirty="0" smtClean="0"/>
              <a:t>				a devotional practice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9045" y="3200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045" y="3726873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39045" y="4267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7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545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7021" y="2206470"/>
            <a:ext cx="1504500" cy="337154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9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46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30828" y="2883246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93" y="325782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32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79491" y="2756893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8881" y="3151661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 rot="16200000">
            <a:off x="4064648" y="-745823"/>
            <a:ext cx="581027" cy="60486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6785" y="357236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0994" y="2851098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302" y="365552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511" y="2933132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0474" y="4433189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0265" y="3794434"/>
            <a:ext cx="5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07666" y="2866132"/>
            <a:ext cx="5997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22183" y="294816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937" y="3809468"/>
            <a:ext cx="6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5374" y="3515514"/>
            <a:ext cx="599788" cy="590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59890" y="3655524"/>
            <a:ext cx="4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5882" y="4407671"/>
            <a:ext cx="14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-, mod to  </a:t>
            </a:r>
          </a:p>
          <a:p>
            <a:r>
              <a:rPr lang="en-US" dirty="0" smtClean="0"/>
              <a:t>V of </a:t>
            </a:r>
            <a:r>
              <a:rPr lang="en-US" dirty="0" err="1" smtClean="0"/>
              <a:t>Eb</a:t>
            </a:r>
            <a:endParaRPr lang="en-US" dirty="0" smtClean="0"/>
          </a:p>
          <a:p>
            <a:r>
              <a:rPr lang="en-US" dirty="0" smtClean="0"/>
              <a:t>(energy-gain)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5374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45259" y="2278509"/>
            <a:ext cx="0" cy="329950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3641" y="2326805"/>
            <a:ext cx="0" cy="320290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07666" y="2388313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5161" y="2948166"/>
            <a:ext cx="672218" cy="6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11350" y="1987995"/>
            <a:ext cx="0" cy="960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47382" y="1433997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III: PAC (EEC)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303291" y="2278509"/>
            <a:ext cx="0" cy="31896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4133848" y="2598996"/>
            <a:ext cx="442625" cy="595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17379" y="2240280"/>
            <a:ext cx="29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346319" y="2206470"/>
            <a:ext cx="15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(medial caesura)</a:t>
            </a:r>
            <a:endParaRPr lang="en-US" sz="1400" dirty="0"/>
          </a:p>
        </p:txBody>
      </p:sp>
      <p:sp>
        <p:nvSpPr>
          <p:cNvPr id="55" name="Arc 54"/>
          <p:cNvSpPr/>
          <p:nvPr/>
        </p:nvSpPr>
        <p:spPr>
          <a:xfrm rot="20253323">
            <a:off x="4408461" y="2716317"/>
            <a:ext cx="1418120" cy="77870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28" y="2206470"/>
            <a:ext cx="1515054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5882" y="2206470"/>
            <a:ext cx="1571138" cy="3371542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7021" y="2206470"/>
            <a:ext cx="1504500" cy="337154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11350" y="2206470"/>
            <a:ext cx="1422827" cy="3371542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14421" y="4331015"/>
            <a:ext cx="19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Victory predicted!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82534" y="7204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95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23229" y="2953452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61121" y="2855083"/>
            <a:ext cx="1715945" cy="26222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45033" y="3940478"/>
            <a:ext cx="518392" cy="37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347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4073" y="4953000"/>
            <a:ext cx="2382982" cy="353291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6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26" y="5307190"/>
            <a:ext cx="2909456" cy="381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26" y="5307190"/>
            <a:ext cx="2909456" cy="381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156364"/>
            <a:ext cx="533400" cy="353291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26" y="5307190"/>
            <a:ext cx="2909456" cy="381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6564" y="3105212"/>
            <a:ext cx="533400" cy="353291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26" y="5307190"/>
            <a:ext cx="2909456" cy="381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1582" y="2362200"/>
            <a:ext cx="533400" cy="353291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</a:t>
            </a:r>
            <a:r>
              <a:rPr lang="en-US" b="1" dirty="0"/>
              <a:t>for Instrumental </a:t>
            </a:r>
            <a:r>
              <a:rPr lang="en-US" b="1" dirty="0" smtClean="0"/>
              <a:t>Musi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From:				 	To (supplementary claims):</a:t>
            </a:r>
          </a:p>
          <a:p>
            <a:endParaRPr lang="en-US" dirty="0"/>
          </a:p>
          <a:p>
            <a:r>
              <a:rPr lang="en-US" dirty="0" smtClean="0"/>
              <a:t>Language of the heart/emotions		Language of the soul/mind</a:t>
            </a:r>
          </a:p>
          <a:p>
            <a:endParaRPr lang="en-US" dirty="0"/>
          </a:p>
          <a:p>
            <a:r>
              <a:rPr lang="en-US" dirty="0" smtClean="0"/>
              <a:t>Idealized emotion				Idealized “thought”/spirit</a:t>
            </a:r>
          </a:p>
          <a:p>
            <a:endParaRPr lang="en-US" dirty="0"/>
          </a:p>
          <a:p>
            <a:r>
              <a:rPr lang="en-US" dirty="0" smtClean="0"/>
              <a:t>Tasteful entertainment			Earnest personal confession;</a:t>
            </a:r>
          </a:p>
          <a:p>
            <a:r>
              <a:rPr lang="en-US" dirty="0"/>
              <a:t>	</a:t>
            </a:r>
            <a:r>
              <a:rPr lang="en-US" dirty="0" smtClean="0"/>
              <a:t>				a devotional practice</a:t>
            </a:r>
          </a:p>
          <a:p>
            <a:endParaRPr lang="en-US" dirty="0"/>
          </a:p>
          <a:p>
            <a:r>
              <a:rPr lang="en-US" dirty="0" smtClean="0"/>
              <a:t>A mere grace of life				Ideal sphere of autonomous</a:t>
            </a:r>
          </a:p>
          <a:p>
            <a:r>
              <a:rPr lang="en-US" dirty="0"/>
              <a:t>	</a:t>
            </a:r>
            <a:r>
              <a:rPr lang="en-US" dirty="0" smtClean="0"/>
              <a:t>				beauty and high craft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9045" y="3200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045" y="3726873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39045" y="4267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39045" y="5105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26" y="5307190"/>
            <a:ext cx="2909456" cy="381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1582" y="2362200"/>
            <a:ext cx="533400" cy="353291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2582" y="1447800"/>
            <a:ext cx="893618" cy="3048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1447800"/>
            <a:ext cx="2757054" cy="31172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8650" y="2362200"/>
            <a:ext cx="419100" cy="308263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04955" y="3124200"/>
            <a:ext cx="419100" cy="308263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1447800"/>
            <a:ext cx="2757054" cy="31172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92436" y="4191000"/>
            <a:ext cx="2175164" cy="3048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1447800"/>
            <a:ext cx="2757054" cy="31172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V="1">
            <a:off x="4953000" y="4914900"/>
            <a:ext cx="1524000" cy="4191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9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Beethoven, Symphony No. 5/</a:t>
            </a:r>
            <a:r>
              <a:rPr lang="en-US" dirty="0" err="1" smtClean="0"/>
              <a:t>i</a:t>
            </a:r>
            <a:r>
              <a:rPr lang="en-US" dirty="0" smtClean="0"/>
              <a:t>: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CRISIS! </a:t>
            </a:r>
            <a:r>
              <a:rPr lang="en-US" dirty="0" smtClean="0"/>
              <a:t>(+ panic-antidote response!)</a:t>
            </a:r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g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c                                                       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f                                                                        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sz="1400" dirty="0" smtClean="0"/>
              <a:t>(grind down antidote)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V/ f : THREAT RECURS! </a:t>
            </a:r>
            <a:r>
              <a:rPr lang="en-US" dirty="0" smtClean="0"/>
              <a:t>                                              </a:t>
            </a:r>
            <a:r>
              <a:rPr lang="en-US" b="1" dirty="0" smtClean="0"/>
              <a:t>DEFENSELESS!  . . . &amp;  THREAT RECURS!!</a:t>
            </a:r>
          </a:p>
          <a:p>
            <a:r>
              <a:rPr lang="en-US" b="1" dirty="0"/>
              <a:t> </a:t>
            </a:r>
            <a:r>
              <a:rPr lang="en-US" b="1" dirty="0" smtClean="0"/>
              <a:t>AND MULTIPLIES FURTHER!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2582" y="1752600"/>
            <a:ext cx="304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81800" y="5029200"/>
            <a:ext cx="2168236" cy="27799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83035" y="2438028"/>
            <a:ext cx="575711" cy="3371542"/>
          </a:xfrm>
          <a:prstGeom prst="rect">
            <a:avLst/>
          </a:prstGeo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40532" y="2448918"/>
            <a:ext cx="513767" cy="3455485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87352" y="2543523"/>
            <a:ext cx="437701" cy="33715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38918" y="2360081"/>
            <a:ext cx="522694" cy="3422258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82134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Certain of Vienna’s Elite Musical Circles, c. 1780-1810: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 Elevation and Validation of New, Higher Claims for Instrumental Musi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From:				 	To (supplementary claims):</a:t>
            </a:r>
          </a:p>
          <a:p>
            <a:endParaRPr lang="en-US" dirty="0"/>
          </a:p>
          <a:p>
            <a:r>
              <a:rPr lang="en-US" dirty="0" smtClean="0"/>
              <a:t>Language of the heart/emotions		Language of the soul/mind</a:t>
            </a:r>
          </a:p>
          <a:p>
            <a:endParaRPr lang="en-US" dirty="0"/>
          </a:p>
          <a:p>
            <a:r>
              <a:rPr lang="en-US" dirty="0" smtClean="0"/>
              <a:t>Idealized emotion				Idealized “thought”/spirit</a:t>
            </a:r>
          </a:p>
          <a:p>
            <a:endParaRPr lang="en-US" dirty="0"/>
          </a:p>
          <a:p>
            <a:r>
              <a:rPr lang="en-US" dirty="0" smtClean="0"/>
              <a:t>Tasteful entertainment			Earnest personal confession;</a:t>
            </a:r>
          </a:p>
          <a:p>
            <a:r>
              <a:rPr lang="en-US" dirty="0"/>
              <a:t>	</a:t>
            </a:r>
            <a:r>
              <a:rPr lang="en-US" dirty="0" smtClean="0"/>
              <a:t>				a devotional practice</a:t>
            </a:r>
          </a:p>
          <a:p>
            <a:endParaRPr lang="en-US" dirty="0"/>
          </a:p>
          <a:p>
            <a:r>
              <a:rPr lang="en-US" dirty="0" smtClean="0"/>
              <a:t>A mere grace of life				Ideal sphere of autonomous</a:t>
            </a:r>
          </a:p>
          <a:p>
            <a:r>
              <a:rPr lang="en-US" dirty="0"/>
              <a:t>	</a:t>
            </a:r>
            <a:r>
              <a:rPr lang="en-US" dirty="0" smtClean="0"/>
              <a:t>				beauty and high craft</a:t>
            </a:r>
          </a:p>
          <a:p>
            <a:endParaRPr lang="en-US" dirty="0"/>
          </a:p>
          <a:p>
            <a:r>
              <a:rPr lang="en-US" dirty="0" smtClean="0"/>
              <a:t>A badge of social prestige, wealth,		An spiritual enactment </a:t>
            </a:r>
            <a:r>
              <a:rPr lang="en-US" dirty="0"/>
              <a:t>capable or taste	</a:t>
            </a:r>
            <a:r>
              <a:rPr lang="en-US" dirty="0" smtClean="0"/>
              <a:t>				of stirring and healing the </a:t>
            </a:r>
            <a:r>
              <a:rPr lang="en-US" dirty="0"/>
              <a:t>soul:</a:t>
            </a:r>
            <a:r>
              <a:rPr lang="en-US" dirty="0" smtClean="0"/>
              <a:t>			    		moral </a:t>
            </a:r>
            <a:r>
              <a:rPr lang="en-US" dirty="0"/>
              <a:t>and </a:t>
            </a:r>
            <a:r>
              <a:rPr lang="en-US" dirty="0" smtClean="0"/>
              <a:t>physical benefits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9045" y="3200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045" y="3726873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39045" y="4267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39045" y="5105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9045" y="5943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Coda???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8284" y="5292623"/>
            <a:ext cx="6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902765" y="4813288"/>
            <a:ext cx="69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C+!!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202740" y="4836389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9066" y="1600200"/>
            <a:ext cx="1901534" cy="45256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49596" y="4243534"/>
            <a:ext cx="1639499" cy="1611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093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85537" y="3325034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402" y="3699608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49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1121" y="3318107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511" y="3712875"/>
            <a:ext cx="39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2920" y="3342219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7066" y="3320622"/>
            <a:ext cx="0" cy="1831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585624" y="1706297"/>
            <a:ext cx="581025" cy="198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3538972" y="1849315"/>
            <a:ext cx="581024" cy="1695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395627" y="1687824"/>
            <a:ext cx="581024" cy="20181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722920" y="4253406"/>
            <a:ext cx="1692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15772" y="3394065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5045" y="3384468"/>
            <a:ext cx="0" cy="182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>
            <a:off x="7313470" y="1815833"/>
            <a:ext cx="581025" cy="1762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695211" y="2239696"/>
            <a:ext cx="0" cy="3519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82937" y="2406383"/>
            <a:ext cx="2601" cy="3352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16200000">
            <a:off x="3409375" y="2840059"/>
            <a:ext cx="762001" cy="58096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6866" y="615360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Sonata-Space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6182" y="1840468"/>
            <a:ext cx="74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                Development       Recapitulation                  Coda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29144" y="4120586"/>
            <a:ext cx="431515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45120" y="3608355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9262" y="4082783"/>
            <a:ext cx="416000" cy="4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54299" y="4087631"/>
            <a:ext cx="363783" cy="40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01593" y="4120586"/>
            <a:ext cx="359066" cy="3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4315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67743" y="3608356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754299" y="411961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4497" y="4428640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00466" y="9051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 in C Minor, op. 67, first movement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2434643" y="359549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57266" y="3595493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583282" y="4082782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66431" y="4082783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258746" y="4083614"/>
            <a:ext cx="416000" cy="4053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25262" y="4123799"/>
            <a:ext cx="5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76861" y="4087630"/>
            <a:ext cx="416000" cy="410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99484" y="4087631"/>
            <a:ext cx="37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1120" y="322735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3460" y="2855083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770" y="5292623"/>
            <a:ext cx="11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8688" y="5306664"/>
            <a:ext cx="10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Collapse,</a:t>
            </a:r>
          </a:p>
          <a:p>
            <a:r>
              <a:rPr lang="en-US" dirty="0" smtClean="0"/>
              <a:t>Defeat!!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0877" y="3299901"/>
            <a:ext cx="65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!!!</a:t>
            </a:r>
            <a:endParaRPr lang="en-US" sz="36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33861" y="3236036"/>
            <a:ext cx="0" cy="76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33678" y="2866704"/>
            <a:ext cx="600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330037" y="4888655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87047" y="4857723"/>
            <a:ext cx="4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902765" y="4813287"/>
            <a:ext cx="55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C+?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163719" y="4813287"/>
            <a:ext cx="62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 !!!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5804087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124699" y="4709881"/>
            <a:ext cx="706582" cy="524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9066" y="1600200"/>
            <a:ext cx="1901534" cy="4525697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Left Arrow 1"/>
          <p:cNvSpPr/>
          <p:nvPr/>
        </p:nvSpPr>
        <p:spPr>
          <a:xfrm rot="5400000">
            <a:off x="3619500" y="2552700"/>
            <a:ext cx="1524000" cy="541020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16200000">
            <a:off x="3771900" y="190500"/>
            <a:ext cx="1524000" cy="5410200"/>
          </a:xfrm>
          <a:prstGeom prst="curvedLef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1700" y="396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Performer/Listener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2218" y="862448"/>
            <a:ext cx="651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“Ideology of the Aesthetic,” </a:t>
            </a:r>
          </a:p>
          <a:p>
            <a:pPr algn="ctr"/>
            <a:r>
              <a:rPr lang="en-US" b="1" dirty="0" smtClean="0"/>
              <a:t>enabled by the “Profundity Contract”: A Feedback Loop (c. 1790ff)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38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43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Friedrich Schiller: art as the ultimate pursuit in the perfection of humanity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010400" cy="37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3414</Words>
  <Application>Microsoft Office PowerPoint</Application>
  <PresentationFormat>On-screen Show (4:3)</PresentationFormat>
  <Paragraphs>959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162</cp:revision>
  <dcterms:created xsi:type="dcterms:W3CDTF">2016-01-04T17:07:03Z</dcterms:created>
  <dcterms:modified xsi:type="dcterms:W3CDTF">2019-01-16T16:25:31Z</dcterms:modified>
</cp:coreProperties>
</file>