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9" r:id="rId2"/>
    <p:sldId id="341" r:id="rId3"/>
    <p:sldId id="342" r:id="rId4"/>
    <p:sldId id="343" r:id="rId5"/>
    <p:sldId id="363" r:id="rId6"/>
    <p:sldId id="353" r:id="rId7"/>
    <p:sldId id="362" r:id="rId8"/>
    <p:sldId id="337" r:id="rId9"/>
    <p:sldId id="321" r:id="rId10"/>
    <p:sldId id="322" r:id="rId11"/>
    <p:sldId id="354" r:id="rId12"/>
    <p:sldId id="344" r:id="rId13"/>
    <p:sldId id="345" r:id="rId14"/>
    <p:sldId id="346" r:id="rId15"/>
    <p:sldId id="258" r:id="rId16"/>
    <p:sldId id="355" r:id="rId17"/>
    <p:sldId id="267" r:id="rId18"/>
    <p:sldId id="261" r:id="rId19"/>
    <p:sldId id="347" r:id="rId20"/>
    <p:sldId id="268" r:id="rId21"/>
    <p:sldId id="348" r:id="rId22"/>
    <p:sldId id="262" r:id="rId23"/>
    <p:sldId id="269" r:id="rId24"/>
    <p:sldId id="263" r:id="rId25"/>
    <p:sldId id="264" r:id="rId26"/>
    <p:sldId id="320" r:id="rId27"/>
    <p:sldId id="317" r:id="rId28"/>
    <p:sldId id="318" r:id="rId29"/>
    <p:sldId id="319" r:id="rId30"/>
    <p:sldId id="357" r:id="rId31"/>
    <p:sldId id="265" r:id="rId32"/>
    <p:sldId id="266" r:id="rId33"/>
    <p:sldId id="278" r:id="rId34"/>
    <p:sldId id="350" r:id="rId35"/>
    <p:sldId id="279" r:id="rId36"/>
    <p:sldId id="280" r:id="rId37"/>
    <p:sldId id="281" r:id="rId38"/>
    <p:sldId id="270" r:id="rId39"/>
    <p:sldId id="271" r:id="rId40"/>
    <p:sldId id="272" r:id="rId41"/>
    <p:sldId id="285" r:id="rId42"/>
    <p:sldId id="332" r:id="rId43"/>
    <p:sldId id="282" r:id="rId44"/>
    <p:sldId id="284" r:id="rId45"/>
    <p:sldId id="283" r:id="rId46"/>
    <p:sldId id="323" r:id="rId47"/>
    <p:sldId id="358" r:id="rId48"/>
    <p:sldId id="290" r:id="rId49"/>
    <p:sldId id="288" r:id="rId50"/>
    <p:sldId id="359" r:id="rId51"/>
    <p:sldId id="360" r:id="rId52"/>
    <p:sldId id="361" r:id="rId53"/>
    <p:sldId id="289" r:id="rId54"/>
    <p:sldId id="324" r:id="rId55"/>
    <p:sldId id="325" r:id="rId56"/>
    <p:sldId id="326" r:id="rId57"/>
    <p:sldId id="327" r:id="rId58"/>
    <p:sldId id="291" r:id="rId59"/>
    <p:sldId id="334" r:id="rId60"/>
    <p:sldId id="295" r:id="rId61"/>
    <p:sldId id="293" r:id="rId62"/>
    <p:sldId id="328" r:id="rId63"/>
    <p:sldId id="329" r:id="rId64"/>
    <p:sldId id="296" r:id="rId65"/>
    <p:sldId id="297" r:id="rId66"/>
    <p:sldId id="298" r:id="rId67"/>
    <p:sldId id="299" r:id="rId68"/>
    <p:sldId id="300" r:id="rId69"/>
    <p:sldId id="307" r:id="rId70"/>
    <p:sldId id="301" r:id="rId71"/>
    <p:sldId id="305" r:id="rId72"/>
    <p:sldId id="333" r:id="rId73"/>
    <p:sldId id="340" r:id="rId74"/>
    <p:sldId id="303" r:id="rId75"/>
    <p:sldId id="356" r:id="rId76"/>
    <p:sldId id="331" r:id="rId77"/>
    <p:sldId id="308" r:id="rId78"/>
    <p:sldId id="310" r:id="rId79"/>
    <p:sldId id="309" r:id="rId80"/>
    <p:sldId id="311" r:id="rId81"/>
    <p:sldId id="312" r:id="rId82"/>
    <p:sldId id="313"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99" autoAdjust="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99480-AF07-48F7-BADE-6CBBAC98B80C}" type="datetimeFigureOut">
              <a:rPr lang="en-US" smtClean="0"/>
              <a:t>4/21/2019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11E804-A3A7-4878-B527-269F56F98344}" type="slidenum">
              <a:rPr lang="en-US" smtClean="0"/>
              <a:t>‹#›</a:t>
            </a:fld>
            <a:endParaRPr lang="en-US"/>
          </a:p>
        </p:txBody>
      </p:sp>
    </p:spTree>
    <p:extLst>
      <p:ext uri="{BB962C8B-B14F-4D97-AF65-F5344CB8AC3E}">
        <p14:creationId xmlns:p14="http://schemas.microsoft.com/office/powerpoint/2010/main" val="230166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1E804-A3A7-4878-B527-269F56F98344}" type="slidenum">
              <a:rPr lang="en-US" smtClean="0"/>
              <a:t>72</a:t>
            </a:fld>
            <a:endParaRPr lang="en-US"/>
          </a:p>
        </p:txBody>
      </p:sp>
    </p:spTree>
    <p:extLst>
      <p:ext uri="{BB962C8B-B14F-4D97-AF65-F5344CB8AC3E}">
        <p14:creationId xmlns:p14="http://schemas.microsoft.com/office/powerpoint/2010/main" val="304352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1E804-A3A7-4878-B527-269F56F98344}" type="slidenum">
              <a:rPr lang="en-US" smtClean="0"/>
              <a:t>73</a:t>
            </a:fld>
            <a:endParaRPr lang="en-US"/>
          </a:p>
        </p:txBody>
      </p:sp>
    </p:spTree>
    <p:extLst>
      <p:ext uri="{BB962C8B-B14F-4D97-AF65-F5344CB8AC3E}">
        <p14:creationId xmlns:p14="http://schemas.microsoft.com/office/powerpoint/2010/main" val="304352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1E804-A3A7-4878-B527-269F56F98344}" type="slidenum">
              <a:rPr lang="en-US" smtClean="0"/>
              <a:t>74</a:t>
            </a:fld>
            <a:endParaRPr lang="en-US"/>
          </a:p>
        </p:txBody>
      </p:sp>
    </p:spTree>
    <p:extLst>
      <p:ext uri="{BB962C8B-B14F-4D97-AF65-F5344CB8AC3E}">
        <p14:creationId xmlns:p14="http://schemas.microsoft.com/office/powerpoint/2010/main" val="304352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1E804-A3A7-4878-B527-269F56F98344}" type="slidenum">
              <a:rPr lang="en-US" smtClean="0"/>
              <a:t>76</a:t>
            </a:fld>
            <a:endParaRPr lang="en-US"/>
          </a:p>
        </p:txBody>
      </p:sp>
    </p:spTree>
    <p:extLst>
      <p:ext uri="{BB962C8B-B14F-4D97-AF65-F5344CB8AC3E}">
        <p14:creationId xmlns:p14="http://schemas.microsoft.com/office/powerpoint/2010/main" val="304352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3F6192-AE8C-4270-A0B9-EDC2CE8DA2F4}"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39486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F6192-AE8C-4270-A0B9-EDC2CE8DA2F4}"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277795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F6192-AE8C-4270-A0B9-EDC2CE8DA2F4}"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268387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F6192-AE8C-4270-A0B9-EDC2CE8DA2F4}"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344192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F6192-AE8C-4270-A0B9-EDC2CE8DA2F4}"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21608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F6192-AE8C-4270-A0B9-EDC2CE8DA2F4}"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265249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3F6192-AE8C-4270-A0B9-EDC2CE8DA2F4}" type="datetimeFigureOut">
              <a:rPr lang="en-US" smtClean="0"/>
              <a:t>4/21/2019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14784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3F6192-AE8C-4270-A0B9-EDC2CE8DA2F4}" type="datetimeFigureOut">
              <a:rPr lang="en-US" smtClean="0"/>
              <a:t>4/21/2019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120896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F6192-AE8C-4270-A0B9-EDC2CE8DA2F4}" type="datetimeFigureOut">
              <a:rPr lang="en-US" smtClean="0"/>
              <a:t>4/21/2019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198712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F6192-AE8C-4270-A0B9-EDC2CE8DA2F4}"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269676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F6192-AE8C-4270-A0B9-EDC2CE8DA2F4}"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CC938-2AE7-47BA-92B2-F5FC558FEFE6}" type="slidenum">
              <a:rPr lang="en-US" smtClean="0"/>
              <a:t>‹#›</a:t>
            </a:fld>
            <a:endParaRPr lang="en-US"/>
          </a:p>
        </p:txBody>
      </p:sp>
    </p:spTree>
    <p:extLst>
      <p:ext uri="{BB962C8B-B14F-4D97-AF65-F5344CB8AC3E}">
        <p14:creationId xmlns:p14="http://schemas.microsoft.com/office/powerpoint/2010/main" val="386163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F6192-AE8C-4270-A0B9-EDC2CE8DA2F4}" type="datetimeFigureOut">
              <a:rPr lang="en-US" smtClean="0"/>
              <a:t>4/21/2019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CC938-2AE7-47BA-92B2-F5FC558FEFE6}" type="slidenum">
              <a:rPr lang="en-US" smtClean="0"/>
              <a:t>‹#›</a:t>
            </a:fld>
            <a:endParaRPr lang="en-US"/>
          </a:p>
        </p:txBody>
      </p:sp>
    </p:spTree>
    <p:extLst>
      <p:ext uri="{BB962C8B-B14F-4D97-AF65-F5344CB8AC3E}">
        <p14:creationId xmlns:p14="http://schemas.microsoft.com/office/powerpoint/2010/main" val="387330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6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5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9448800" cy="7086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82" y="1371600"/>
            <a:ext cx="3816792" cy="4876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82" y="1371599"/>
            <a:ext cx="3667991" cy="4890655"/>
          </a:xfrm>
          <a:prstGeom prst="rect">
            <a:avLst/>
          </a:prstGeom>
        </p:spPr>
      </p:pic>
      <p:sp>
        <p:nvSpPr>
          <p:cNvPr id="8" name="TextBox 7"/>
          <p:cNvSpPr txBox="1"/>
          <p:nvPr/>
        </p:nvSpPr>
        <p:spPr>
          <a:xfrm>
            <a:off x="1219267" y="168067"/>
            <a:ext cx="6857865" cy="923330"/>
          </a:xfrm>
          <a:prstGeom prst="rect">
            <a:avLst/>
          </a:prstGeom>
          <a:noFill/>
        </p:spPr>
        <p:txBody>
          <a:bodyPr wrap="square" rtlCol="0">
            <a:spAutoFit/>
          </a:bodyPr>
          <a:lstStyle/>
          <a:p>
            <a:pPr algn="ctr"/>
            <a:r>
              <a:rPr lang="en-US" dirty="0" smtClean="0"/>
              <a:t>Music 352:  The European Art-Music Tradition</a:t>
            </a:r>
          </a:p>
          <a:p>
            <a:pPr algn="ctr"/>
            <a:endParaRPr lang="en-US" dirty="0" smtClean="0"/>
          </a:p>
          <a:p>
            <a:pPr algn="ctr"/>
            <a:r>
              <a:rPr lang="en-US" dirty="0" smtClean="0"/>
              <a:t>Beethoven: Art Music in Search of Freedom and Autonomy</a:t>
            </a:r>
            <a:endParaRPr lang="en-US" dirty="0"/>
          </a:p>
        </p:txBody>
      </p:sp>
    </p:spTree>
    <p:extLst>
      <p:ext uri="{BB962C8B-B14F-4D97-AF65-F5344CB8AC3E}">
        <p14:creationId xmlns:p14="http://schemas.microsoft.com/office/powerpoint/2010/main" val="207856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14400"/>
            <a:ext cx="5905500" cy="2246769"/>
          </a:xfrm>
          <a:prstGeom prst="rect">
            <a:avLst/>
          </a:prstGeom>
          <a:noFill/>
        </p:spPr>
        <p:txBody>
          <a:bodyPr wrap="square" rtlCol="0">
            <a:spAutoFit/>
          </a:bodyPr>
          <a:lstStyle/>
          <a:p>
            <a:r>
              <a:rPr lang="en-US" dirty="0" smtClean="0"/>
              <a:t>“The program of the Enlightenment was the disenchantment of the world; the dissolution of myths and the substitution of knowledge for fancy. . . . The human mind, which overcomes superstition, is to hold sway over a disenchanted nature.”</a:t>
            </a:r>
            <a:endParaRPr lang="en-US" dirty="0"/>
          </a:p>
          <a:p>
            <a:endParaRPr lang="en-US" dirty="0" smtClean="0"/>
          </a:p>
          <a:p>
            <a:endParaRPr lang="en-US" dirty="0" smtClean="0"/>
          </a:p>
          <a:p>
            <a:pPr algn="ctr"/>
            <a:r>
              <a:rPr lang="en-US" sz="1600" dirty="0" smtClean="0"/>
              <a:t>Max </a:t>
            </a:r>
            <a:r>
              <a:rPr lang="en-US" sz="1600" dirty="0" err="1" smtClean="0"/>
              <a:t>Horkheimer</a:t>
            </a:r>
            <a:r>
              <a:rPr lang="en-US" sz="1600" dirty="0" smtClean="0"/>
              <a:t> and Theodor W. Adorno, </a:t>
            </a:r>
          </a:p>
          <a:p>
            <a:pPr algn="ctr"/>
            <a:r>
              <a:rPr lang="en-US" sz="1600" i="1" dirty="0" smtClean="0"/>
              <a:t>Dialectic of Enlightenment </a:t>
            </a:r>
            <a:r>
              <a:rPr lang="en-US" sz="1600" dirty="0" smtClean="0"/>
              <a:t>(</a:t>
            </a:r>
            <a:r>
              <a:rPr lang="en-US" sz="1600" i="1" dirty="0" err="1" smtClean="0"/>
              <a:t>Dialektik</a:t>
            </a:r>
            <a:r>
              <a:rPr lang="en-US" sz="1600" i="1" dirty="0" smtClean="0"/>
              <a:t> der </a:t>
            </a:r>
            <a:r>
              <a:rPr lang="en-US" sz="1600" i="1" dirty="0" err="1" smtClean="0"/>
              <a:t>Aufklärung</a:t>
            </a:r>
            <a:r>
              <a:rPr lang="en-US" sz="1600" dirty="0" smtClean="0"/>
              <a:t>, 1944)</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505199"/>
            <a:ext cx="2667000" cy="27454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505199"/>
            <a:ext cx="3238500" cy="2705100"/>
          </a:xfrm>
          <a:prstGeom prst="rect">
            <a:avLst/>
          </a:prstGeom>
        </p:spPr>
      </p:pic>
    </p:spTree>
    <p:extLst>
      <p:ext uri="{BB962C8B-B14F-4D97-AF65-F5344CB8AC3E}">
        <p14:creationId xmlns:p14="http://schemas.microsoft.com/office/powerpoint/2010/main" val="26407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rench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45207"/>
            <a:ext cx="8762444"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4200" y="239555"/>
            <a:ext cx="2590800" cy="369332"/>
          </a:xfrm>
          <a:prstGeom prst="rect">
            <a:avLst/>
          </a:prstGeom>
          <a:noFill/>
        </p:spPr>
        <p:txBody>
          <a:bodyPr wrap="square" rtlCol="0">
            <a:spAutoFit/>
          </a:bodyPr>
          <a:lstStyle/>
          <a:p>
            <a:r>
              <a:rPr lang="en-US" dirty="0"/>
              <a:t>French Revolution (1789)</a:t>
            </a:r>
          </a:p>
        </p:txBody>
      </p:sp>
    </p:spTree>
    <p:extLst>
      <p:ext uri="{BB962C8B-B14F-4D97-AF65-F5344CB8AC3E}">
        <p14:creationId xmlns:p14="http://schemas.microsoft.com/office/powerpoint/2010/main" val="348766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rench reign of ter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3746"/>
            <a:ext cx="3933825" cy="55018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rench reign of te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8701"/>
            <a:ext cx="4824928" cy="54003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533400"/>
            <a:ext cx="5334000" cy="369332"/>
          </a:xfrm>
          <a:prstGeom prst="rect">
            <a:avLst/>
          </a:prstGeom>
          <a:noFill/>
        </p:spPr>
        <p:txBody>
          <a:bodyPr wrap="square" rtlCol="0">
            <a:spAutoFit/>
          </a:bodyPr>
          <a:lstStyle/>
          <a:p>
            <a:r>
              <a:rPr lang="en-US" dirty="0" smtClean="0"/>
              <a:t>French Revolution (1789): “Reign of Terror” (1793-94)</a:t>
            </a:r>
            <a:endParaRPr lang="en-US" dirty="0"/>
          </a:p>
        </p:txBody>
      </p:sp>
    </p:spTree>
    <p:extLst>
      <p:ext uri="{BB962C8B-B14F-4D97-AF65-F5344CB8AC3E}">
        <p14:creationId xmlns:p14="http://schemas.microsoft.com/office/powerpoint/2010/main" val="34703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rench revolution and napol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7" y="1904999"/>
            <a:ext cx="9073385" cy="40648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47174" y="1143000"/>
            <a:ext cx="2667000" cy="381000"/>
          </a:xfrm>
          <a:prstGeom prst="rect">
            <a:avLst/>
          </a:prstGeom>
          <a:noFill/>
        </p:spPr>
        <p:txBody>
          <a:bodyPr wrap="square" rtlCol="0">
            <a:spAutoFit/>
          </a:bodyPr>
          <a:lstStyle/>
          <a:p>
            <a:r>
              <a:rPr lang="en-US" dirty="0" smtClean="0"/>
              <a:t>Napoleonic Wars, 1803-15</a:t>
            </a:r>
            <a:endParaRPr lang="en-US" dirty="0"/>
          </a:p>
        </p:txBody>
      </p:sp>
    </p:spTree>
    <p:extLst>
      <p:ext uri="{BB962C8B-B14F-4D97-AF65-F5344CB8AC3E}">
        <p14:creationId xmlns:p14="http://schemas.microsoft.com/office/powerpoint/2010/main" val="18521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idelio prisoners cho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86" y="940403"/>
            <a:ext cx="8915400" cy="59175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5686" y="152400"/>
            <a:ext cx="8305800" cy="646331"/>
          </a:xfrm>
          <a:prstGeom prst="rect">
            <a:avLst/>
          </a:prstGeom>
        </p:spPr>
        <p:txBody>
          <a:bodyPr wrap="square">
            <a:spAutoFit/>
          </a:bodyPr>
          <a:lstStyle/>
          <a:p>
            <a:pPr algn="ctr"/>
            <a:r>
              <a:rPr lang="en-US" dirty="0"/>
              <a:t>Beethoven, </a:t>
            </a:r>
            <a:r>
              <a:rPr lang="en-US" i="1" dirty="0"/>
              <a:t>Fidelio</a:t>
            </a:r>
            <a:r>
              <a:rPr lang="en-US" dirty="0"/>
              <a:t> (= </a:t>
            </a:r>
            <a:r>
              <a:rPr lang="en-US" i="1" dirty="0"/>
              <a:t>Leonore</a:t>
            </a:r>
            <a:r>
              <a:rPr lang="en-US" dirty="0"/>
              <a:t>, 1805, 1806, rev. 1814): Prisoner’s </a:t>
            </a:r>
            <a:r>
              <a:rPr lang="en-US" dirty="0" smtClean="0"/>
              <a:t>Chorus</a:t>
            </a:r>
          </a:p>
          <a:p>
            <a:pPr algn="ctr"/>
            <a:r>
              <a:rPr lang="en-US" dirty="0" smtClean="0"/>
              <a:t>(Seattle Opera Production, 2012)</a:t>
            </a:r>
            <a:endParaRPr lang="en-US" dirty="0"/>
          </a:p>
        </p:txBody>
      </p:sp>
    </p:spTree>
    <p:extLst>
      <p:ext uri="{BB962C8B-B14F-4D97-AF65-F5344CB8AC3E}">
        <p14:creationId xmlns:p14="http://schemas.microsoft.com/office/powerpoint/2010/main" val="91036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5943600"/>
            <a:ext cx="5650707" cy="830997"/>
          </a:xfrm>
          <a:prstGeom prst="rect">
            <a:avLst/>
          </a:prstGeom>
          <a:noFill/>
        </p:spPr>
        <p:txBody>
          <a:bodyPr wrap="square" rtlCol="0">
            <a:spAutoFit/>
          </a:bodyPr>
          <a:lstStyle/>
          <a:p>
            <a:pPr lvl="0"/>
            <a:r>
              <a:rPr lang="en-US" sz="1200" dirty="0"/>
              <a:t>O </a:t>
            </a:r>
            <a:r>
              <a:rPr lang="en-US" sz="1200" dirty="0" err="1"/>
              <a:t>welche</a:t>
            </a:r>
            <a:r>
              <a:rPr lang="en-US" sz="1200" dirty="0"/>
              <a:t> Lust in </a:t>
            </a:r>
            <a:r>
              <a:rPr lang="en-US" sz="1200" dirty="0" err="1"/>
              <a:t>freier</a:t>
            </a:r>
            <a:r>
              <a:rPr lang="en-US" sz="1200" dirty="0"/>
              <a:t> </a:t>
            </a:r>
            <a:r>
              <a:rPr lang="en-US" sz="1200" dirty="0" err="1" smtClean="0"/>
              <a:t>Luft</a:t>
            </a:r>
            <a:r>
              <a:rPr lang="en-US" sz="1200" dirty="0"/>
              <a:t>	</a:t>
            </a:r>
            <a:r>
              <a:rPr lang="en-US" sz="1200" dirty="0" smtClean="0"/>
              <a:t>	O, what joy, in the free air</a:t>
            </a:r>
            <a:endParaRPr lang="en-US" sz="1200" dirty="0"/>
          </a:p>
          <a:p>
            <a:pPr lvl="0"/>
            <a:r>
              <a:rPr lang="en-US" sz="1200" dirty="0"/>
              <a:t>Den </a:t>
            </a:r>
            <a:r>
              <a:rPr lang="en-US" sz="1200" dirty="0" err="1" smtClean="0"/>
              <a:t>Atem</a:t>
            </a:r>
            <a:r>
              <a:rPr lang="en-US" sz="1200" dirty="0" smtClean="0"/>
              <a:t> </a:t>
            </a:r>
            <a:r>
              <a:rPr lang="en-US" sz="1200" dirty="0" err="1" smtClean="0"/>
              <a:t>leicht</a:t>
            </a:r>
            <a:r>
              <a:rPr lang="en-US" sz="1200" dirty="0" smtClean="0"/>
              <a:t> </a:t>
            </a:r>
            <a:r>
              <a:rPr lang="en-US" sz="1200" dirty="0" err="1" smtClean="0"/>
              <a:t>zu</a:t>
            </a:r>
            <a:r>
              <a:rPr lang="en-US" sz="1200" dirty="0" smtClean="0"/>
              <a:t> </a:t>
            </a:r>
            <a:r>
              <a:rPr lang="en-US" sz="1200" dirty="0" err="1" smtClean="0"/>
              <a:t>heben</a:t>
            </a:r>
            <a:r>
              <a:rPr lang="en-US" sz="1200" dirty="0" smtClean="0"/>
              <a:t>!		To draw in one’s breath so easily!</a:t>
            </a:r>
            <a:endParaRPr lang="en-US" sz="1200" dirty="0"/>
          </a:p>
          <a:p>
            <a:pPr lvl="0"/>
            <a:r>
              <a:rPr lang="en-US" sz="1200" dirty="0" err="1"/>
              <a:t>Nur</a:t>
            </a:r>
            <a:r>
              <a:rPr lang="en-US" sz="1200" dirty="0"/>
              <a:t> </a:t>
            </a:r>
            <a:r>
              <a:rPr lang="en-US" sz="1200" dirty="0" err="1"/>
              <a:t>hier</a:t>
            </a:r>
            <a:r>
              <a:rPr lang="en-US" sz="1200" dirty="0"/>
              <a:t>, </a:t>
            </a:r>
            <a:r>
              <a:rPr lang="en-US" sz="1200" dirty="0" err="1"/>
              <a:t>nur</a:t>
            </a:r>
            <a:r>
              <a:rPr lang="en-US" sz="1200" dirty="0"/>
              <a:t> </a:t>
            </a:r>
            <a:r>
              <a:rPr lang="en-US" sz="1200" dirty="0" err="1"/>
              <a:t>hier</a:t>
            </a:r>
            <a:r>
              <a:rPr lang="en-US" sz="1200" dirty="0"/>
              <a:t> </a:t>
            </a:r>
            <a:r>
              <a:rPr lang="en-US" sz="1200" dirty="0" err="1"/>
              <a:t>ist</a:t>
            </a:r>
            <a:r>
              <a:rPr lang="en-US" sz="1200" dirty="0"/>
              <a:t> </a:t>
            </a:r>
            <a:r>
              <a:rPr lang="en-US" sz="1200" dirty="0" err="1"/>
              <a:t>Leben</a:t>
            </a:r>
            <a:r>
              <a:rPr lang="en-US" sz="1200" dirty="0"/>
              <a:t>. </a:t>
            </a:r>
            <a:r>
              <a:rPr lang="en-US" sz="1200" dirty="0" smtClean="0"/>
              <a:t>		Only here, only here is life.</a:t>
            </a:r>
            <a:endParaRPr lang="en-US" sz="1200" dirty="0"/>
          </a:p>
          <a:p>
            <a:pPr lvl="0"/>
            <a:r>
              <a:rPr lang="en-US" sz="1200" dirty="0"/>
              <a:t>Der </a:t>
            </a:r>
            <a:r>
              <a:rPr lang="en-US" sz="1200" dirty="0" err="1"/>
              <a:t>Kerker</a:t>
            </a:r>
            <a:r>
              <a:rPr lang="en-US" sz="1200" dirty="0"/>
              <a:t> </a:t>
            </a:r>
            <a:r>
              <a:rPr lang="en-US" sz="1200" dirty="0" err="1"/>
              <a:t>eine</a:t>
            </a:r>
            <a:r>
              <a:rPr lang="en-US" sz="1200" dirty="0"/>
              <a:t> </a:t>
            </a:r>
            <a:r>
              <a:rPr lang="en-US" sz="1200" dirty="0" err="1"/>
              <a:t>Gruft</a:t>
            </a:r>
            <a:r>
              <a:rPr lang="en-US" sz="1200" dirty="0" smtClean="0"/>
              <a:t>.		The dungeon—a tomb.</a:t>
            </a:r>
            <a:endParaRPr lang="en-US" sz="1200" dirty="0"/>
          </a:p>
        </p:txBody>
      </p:sp>
      <p:sp>
        <p:nvSpPr>
          <p:cNvPr id="4" name="TextBox 3"/>
          <p:cNvSpPr txBox="1"/>
          <p:nvPr/>
        </p:nvSpPr>
        <p:spPr>
          <a:xfrm>
            <a:off x="661994" y="76200"/>
            <a:ext cx="8001000" cy="584775"/>
          </a:xfrm>
          <a:prstGeom prst="rect">
            <a:avLst/>
          </a:prstGeom>
          <a:noFill/>
        </p:spPr>
        <p:txBody>
          <a:bodyPr wrap="square" rtlCol="0">
            <a:spAutoFit/>
          </a:bodyPr>
          <a:lstStyle/>
          <a:p>
            <a:pPr algn="ctr"/>
            <a:r>
              <a:rPr lang="en-US" sz="1600" dirty="0" smtClean="0"/>
              <a:t>Beethoven, </a:t>
            </a:r>
            <a:r>
              <a:rPr lang="en-US" sz="1600" i="1" dirty="0" smtClean="0"/>
              <a:t>Fidelio</a:t>
            </a:r>
            <a:r>
              <a:rPr lang="en-US" sz="1600" dirty="0" smtClean="0"/>
              <a:t> (= </a:t>
            </a:r>
            <a:r>
              <a:rPr lang="en-US" sz="1600" i="1" dirty="0" smtClean="0"/>
              <a:t>Leonore</a:t>
            </a:r>
            <a:r>
              <a:rPr lang="en-US" sz="1600" dirty="0" smtClean="0"/>
              <a:t>, 1805, 1806, rev. 1814): Prisoner’s Chorus</a:t>
            </a:r>
          </a:p>
          <a:p>
            <a:pPr algn="ctr"/>
            <a:r>
              <a:rPr lang="en-US" sz="1600" dirty="0" smtClean="0"/>
              <a:t>Metropolitan Opera, 2000 (James Levine, Conductor)</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2543"/>
            <a:ext cx="9144000" cy="5152913"/>
          </a:xfrm>
          <a:prstGeom prst="rect">
            <a:avLst/>
          </a:prstGeom>
        </p:spPr>
      </p:pic>
    </p:spTree>
    <p:extLst>
      <p:ext uri="{BB962C8B-B14F-4D97-AF65-F5344CB8AC3E}">
        <p14:creationId xmlns:p14="http://schemas.microsoft.com/office/powerpoint/2010/main" val="397191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9448800" cy="7086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82" y="1371600"/>
            <a:ext cx="3816792" cy="4876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82" y="1371599"/>
            <a:ext cx="3667991" cy="4890655"/>
          </a:xfrm>
          <a:prstGeom prst="rect">
            <a:avLst/>
          </a:prstGeom>
        </p:spPr>
      </p:pic>
      <p:sp>
        <p:nvSpPr>
          <p:cNvPr id="8" name="TextBox 7"/>
          <p:cNvSpPr txBox="1"/>
          <p:nvPr/>
        </p:nvSpPr>
        <p:spPr>
          <a:xfrm>
            <a:off x="1219267" y="168067"/>
            <a:ext cx="6857865" cy="923330"/>
          </a:xfrm>
          <a:prstGeom prst="rect">
            <a:avLst/>
          </a:prstGeom>
          <a:noFill/>
        </p:spPr>
        <p:txBody>
          <a:bodyPr wrap="square" rtlCol="0">
            <a:spAutoFit/>
          </a:bodyPr>
          <a:lstStyle/>
          <a:p>
            <a:pPr algn="ctr"/>
            <a:r>
              <a:rPr lang="en-US" dirty="0" smtClean="0"/>
              <a:t>Music 352:  The European Art-Music Tradition</a:t>
            </a:r>
          </a:p>
          <a:p>
            <a:pPr algn="ctr"/>
            <a:endParaRPr lang="en-US" dirty="0" smtClean="0"/>
          </a:p>
          <a:p>
            <a:pPr algn="ctr"/>
            <a:r>
              <a:rPr lang="en-US" dirty="0" smtClean="0"/>
              <a:t>Beethoven: Art Music in Search of Freedom and Autonomy</a:t>
            </a:r>
            <a:endParaRPr lang="en-US" dirty="0"/>
          </a:p>
        </p:txBody>
      </p:sp>
    </p:spTree>
    <p:extLst>
      <p:ext uri="{BB962C8B-B14F-4D97-AF65-F5344CB8AC3E}">
        <p14:creationId xmlns:p14="http://schemas.microsoft.com/office/powerpoint/2010/main" val="130765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46" y="261018"/>
            <a:ext cx="8137078" cy="5759494"/>
          </a:xfrm>
          <a:prstGeom prst="rect">
            <a:avLst/>
          </a:prstGeom>
        </p:spPr>
      </p:pic>
      <p:sp>
        <p:nvSpPr>
          <p:cNvPr id="3" name="TextBox 2"/>
          <p:cNvSpPr txBox="1"/>
          <p:nvPr/>
        </p:nvSpPr>
        <p:spPr>
          <a:xfrm>
            <a:off x="3581400" y="6184252"/>
            <a:ext cx="2055171" cy="369332"/>
          </a:xfrm>
          <a:prstGeom prst="rect">
            <a:avLst/>
          </a:prstGeom>
          <a:noFill/>
        </p:spPr>
        <p:txBody>
          <a:bodyPr wrap="square" rtlCol="0">
            <a:spAutoFit/>
          </a:bodyPr>
          <a:lstStyle/>
          <a:p>
            <a:r>
              <a:rPr lang="en-US" dirty="0" smtClean="0"/>
              <a:t>Vienna, c. 1800</a:t>
            </a:r>
            <a:endParaRPr lang="en-US" dirty="0"/>
          </a:p>
        </p:txBody>
      </p:sp>
    </p:spTree>
    <p:extLst>
      <p:ext uri="{BB962C8B-B14F-4D97-AF65-F5344CB8AC3E}">
        <p14:creationId xmlns:p14="http://schemas.microsoft.com/office/powerpoint/2010/main" val="108021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28" y="191344"/>
            <a:ext cx="7776223" cy="5904656"/>
          </a:xfrm>
          <a:prstGeom prst="rect">
            <a:avLst/>
          </a:prstGeom>
        </p:spPr>
      </p:pic>
      <p:sp>
        <p:nvSpPr>
          <p:cNvPr id="5" name="TextBox 4"/>
          <p:cNvSpPr txBox="1"/>
          <p:nvPr/>
        </p:nvSpPr>
        <p:spPr>
          <a:xfrm>
            <a:off x="3477426" y="6277708"/>
            <a:ext cx="2055171" cy="369332"/>
          </a:xfrm>
          <a:prstGeom prst="rect">
            <a:avLst/>
          </a:prstGeom>
          <a:noFill/>
        </p:spPr>
        <p:txBody>
          <a:bodyPr wrap="square" rtlCol="0">
            <a:spAutoFit/>
          </a:bodyPr>
          <a:lstStyle/>
          <a:p>
            <a:r>
              <a:rPr lang="en-US" dirty="0" smtClean="0"/>
              <a:t>Vienna, c. 1800</a:t>
            </a:r>
            <a:endParaRPr lang="en-US" dirty="0"/>
          </a:p>
        </p:txBody>
      </p:sp>
    </p:spTree>
    <p:extLst>
      <p:ext uri="{BB962C8B-B14F-4D97-AF65-F5344CB8AC3E}">
        <p14:creationId xmlns:p14="http://schemas.microsoft.com/office/powerpoint/2010/main" val="13680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aron von swie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7" y="1532131"/>
            <a:ext cx="2634953" cy="4128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1914" y="5932980"/>
            <a:ext cx="8305800" cy="307777"/>
          </a:xfrm>
          <a:prstGeom prst="rect">
            <a:avLst/>
          </a:prstGeom>
          <a:noFill/>
        </p:spPr>
        <p:txBody>
          <a:bodyPr wrap="square" rtlCol="0">
            <a:spAutoFit/>
          </a:bodyPr>
          <a:lstStyle/>
          <a:p>
            <a:r>
              <a:rPr lang="en-US" sz="1400" dirty="0" smtClean="0"/>
              <a:t>Baron Gottfried von </a:t>
            </a:r>
            <a:r>
              <a:rPr lang="en-US" sz="1400" dirty="0" err="1" smtClean="0"/>
              <a:t>Swieten</a:t>
            </a:r>
            <a:r>
              <a:rPr lang="en-US" sz="1400" dirty="0" smtClean="0"/>
              <a:t>                            Prince </a:t>
            </a:r>
            <a:r>
              <a:rPr lang="en-US" sz="1400" dirty="0" err="1" smtClean="0"/>
              <a:t>Lichnowsky</a:t>
            </a:r>
            <a:r>
              <a:rPr lang="en-US" sz="1400" dirty="0" smtClean="0"/>
              <a:t>                                                   Prince </a:t>
            </a:r>
            <a:r>
              <a:rPr lang="en-US" sz="1400" dirty="0" err="1" smtClean="0"/>
              <a:t>Lobkowitz</a:t>
            </a:r>
            <a:endParaRPr lang="en-US" sz="1400" dirty="0"/>
          </a:p>
        </p:txBody>
      </p:sp>
      <p:sp>
        <p:nvSpPr>
          <p:cNvPr id="3" name="TextBox 2"/>
          <p:cNvSpPr txBox="1"/>
          <p:nvPr/>
        </p:nvSpPr>
        <p:spPr>
          <a:xfrm>
            <a:off x="1981200" y="762000"/>
            <a:ext cx="5029200" cy="369332"/>
          </a:xfrm>
          <a:prstGeom prst="rect">
            <a:avLst/>
          </a:prstGeom>
          <a:noFill/>
        </p:spPr>
        <p:txBody>
          <a:bodyPr wrap="square" rtlCol="0">
            <a:spAutoFit/>
          </a:bodyPr>
          <a:lstStyle/>
          <a:p>
            <a:r>
              <a:rPr lang="en-US" dirty="0" smtClean="0"/>
              <a:t>Among Vienna’s patrons of music (power brokers)</a:t>
            </a:r>
            <a:endParaRPr lang="en-US" dirty="0"/>
          </a:p>
        </p:txBody>
      </p:sp>
      <p:pic>
        <p:nvPicPr>
          <p:cNvPr id="4100" name="Picture 4" descr="Image result for prince lichnowsky beetho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749" y="1555021"/>
            <a:ext cx="2979791" cy="40823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rince lobkowitz beetho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822" y="1571504"/>
            <a:ext cx="3140814" cy="406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3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1750"/>
                                        <p:tgtEl>
                                          <p:spTgt spid="409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75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ipe(left)">
                                      <p:cBhvr>
                                        <p:cTn id="13" dur="1750"/>
                                        <p:tgtEl>
                                          <p:spTgt spid="4100"/>
                                        </p:tgtEl>
                                      </p:cBhvr>
                                    </p:animEffect>
                                  </p:childTnLst>
                                </p:cTn>
                              </p:par>
                              <p:par>
                                <p:cTn id="14" presetID="22" presetClass="entr" presetSubtype="8" fill="hold" nodeType="with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wipe(left)">
                                      <p:cBhvr>
                                        <p:cTn id="16" dur="175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9191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63" y="1133812"/>
            <a:ext cx="3463183" cy="50272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782" y="1133811"/>
            <a:ext cx="4266239" cy="5076825"/>
          </a:xfrm>
          <a:prstGeom prst="rect">
            <a:avLst/>
          </a:prstGeom>
        </p:spPr>
      </p:pic>
      <p:sp>
        <p:nvSpPr>
          <p:cNvPr id="4" name="TextBox 3"/>
          <p:cNvSpPr txBox="1"/>
          <p:nvPr/>
        </p:nvSpPr>
        <p:spPr>
          <a:xfrm>
            <a:off x="1392382" y="507879"/>
            <a:ext cx="6400800" cy="369332"/>
          </a:xfrm>
          <a:prstGeom prst="rect">
            <a:avLst/>
          </a:prstGeom>
          <a:noFill/>
        </p:spPr>
        <p:txBody>
          <a:bodyPr wrap="square" rtlCol="0">
            <a:spAutoFit/>
          </a:bodyPr>
          <a:lstStyle/>
          <a:p>
            <a:r>
              <a:rPr lang="en-US" dirty="0" smtClean="0"/>
              <a:t>Young Beethoven Moves from Bonn to Vienna,  November 1792</a:t>
            </a:r>
            <a:endParaRPr lang="en-US" dirty="0"/>
          </a:p>
        </p:txBody>
      </p:sp>
      <p:sp>
        <p:nvSpPr>
          <p:cNvPr id="5" name="TextBox 4"/>
          <p:cNvSpPr txBox="1"/>
          <p:nvPr/>
        </p:nvSpPr>
        <p:spPr>
          <a:xfrm>
            <a:off x="1295400" y="6386945"/>
            <a:ext cx="7010400" cy="369332"/>
          </a:xfrm>
          <a:prstGeom prst="rect">
            <a:avLst/>
          </a:prstGeom>
          <a:noFill/>
        </p:spPr>
        <p:txBody>
          <a:bodyPr wrap="square" rtlCol="0">
            <a:spAutoFit/>
          </a:bodyPr>
          <a:lstStyle/>
          <a:p>
            <a:r>
              <a:rPr lang="en-US" dirty="0" smtClean="0"/>
              <a:t>      Beethoven				  Haydn</a:t>
            </a:r>
            <a:endParaRPr lang="en-US" dirty="0"/>
          </a:p>
        </p:txBody>
      </p:sp>
    </p:spTree>
    <p:extLst>
      <p:ext uri="{BB962C8B-B14F-4D97-AF65-F5344CB8AC3E}">
        <p14:creationId xmlns:p14="http://schemas.microsoft.com/office/powerpoint/2010/main" val="34225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19th century german romantic ty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318" y="762000"/>
            <a:ext cx="4065571" cy="54688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5318" y="6324598"/>
            <a:ext cx="4259219" cy="276999"/>
          </a:xfrm>
          <a:prstGeom prst="rect">
            <a:avLst/>
          </a:prstGeom>
          <a:noFill/>
        </p:spPr>
        <p:txBody>
          <a:bodyPr wrap="square" rtlCol="0">
            <a:spAutoFit/>
          </a:bodyPr>
          <a:lstStyle/>
          <a:p>
            <a:r>
              <a:rPr lang="en-US" sz="1200" dirty="0" smtClean="0"/>
              <a:t>“Wanderer </a:t>
            </a:r>
            <a:r>
              <a:rPr lang="en-US" sz="1200" dirty="0"/>
              <a:t>above the Sea of Fog</a:t>
            </a:r>
            <a:r>
              <a:rPr lang="en-US" sz="1200" dirty="0" smtClean="0"/>
              <a:t>,” Caspar </a:t>
            </a:r>
            <a:r>
              <a:rPr lang="en-US" sz="1200" dirty="0"/>
              <a:t>David Friedrich, 1818</a:t>
            </a:r>
          </a:p>
        </p:txBody>
      </p:sp>
      <p:sp>
        <p:nvSpPr>
          <p:cNvPr id="3" name="TextBox 2"/>
          <p:cNvSpPr txBox="1"/>
          <p:nvPr/>
        </p:nvSpPr>
        <p:spPr>
          <a:xfrm>
            <a:off x="1195853" y="301951"/>
            <a:ext cx="6621420" cy="369332"/>
          </a:xfrm>
          <a:prstGeom prst="rect">
            <a:avLst/>
          </a:prstGeom>
          <a:noFill/>
        </p:spPr>
        <p:txBody>
          <a:bodyPr wrap="square" rtlCol="0">
            <a:spAutoFit/>
          </a:bodyPr>
          <a:lstStyle/>
          <a:p>
            <a:r>
              <a:rPr lang="en-US" dirty="0" smtClean="0"/>
              <a:t>A bold plunge into vastness, power, conflict: the dynamic sublime</a:t>
            </a:r>
            <a:endParaRPr lang="en-US" dirty="0"/>
          </a:p>
        </p:txBody>
      </p:sp>
      <p:pic>
        <p:nvPicPr>
          <p:cNvPr id="5126" name="Picture 6" descr="Image result for beethoven perfor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44" y="762000"/>
            <a:ext cx="4240219" cy="546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34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par>
                                <p:cTn id="10" presetID="53" presetClass="entr" presetSubtype="16" fill="hold" nodeType="with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p:cTn id="12" dur="500" fill="hold"/>
                                        <p:tgtEl>
                                          <p:spTgt spid="5126"/>
                                        </p:tgtEl>
                                        <p:attrNameLst>
                                          <p:attrName>ppt_w</p:attrName>
                                        </p:attrNameLst>
                                      </p:cBhvr>
                                      <p:tavLst>
                                        <p:tav tm="0">
                                          <p:val>
                                            <p:fltVal val="0"/>
                                          </p:val>
                                        </p:tav>
                                        <p:tav tm="100000">
                                          <p:val>
                                            <p:strVal val="#ppt_w"/>
                                          </p:val>
                                        </p:tav>
                                      </p:tavLst>
                                    </p:anim>
                                    <p:anim calcmode="lin" valueType="num">
                                      <p:cBhvr>
                                        <p:cTn id="13" dur="500" fill="hold"/>
                                        <p:tgtEl>
                                          <p:spTgt spid="5126"/>
                                        </p:tgtEl>
                                        <p:attrNameLst>
                                          <p:attrName>ppt_h</p:attrName>
                                        </p:attrNameLst>
                                      </p:cBhvr>
                                      <p:tavLst>
                                        <p:tav tm="0">
                                          <p:val>
                                            <p:fltVal val="0"/>
                                          </p:val>
                                        </p:tav>
                                        <p:tav tm="100000">
                                          <p:val>
                                            <p:strVal val="#ppt_h"/>
                                          </p:val>
                                        </p:tav>
                                      </p:tavLst>
                                    </p:anim>
                                    <p:animEffect transition="in" filter="fade">
                                      <p:cBhvr>
                                        <p:cTn id="14"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77" y="768926"/>
            <a:ext cx="4449041" cy="59320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418" y="1094510"/>
            <a:ext cx="4322617" cy="5763489"/>
          </a:xfrm>
          <a:prstGeom prst="rect">
            <a:avLst/>
          </a:prstGeom>
        </p:spPr>
      </p:pic>
      <p:sp>
        <p:nvSpPr>
          <p:cNvPr id="4" name="TextBox 3"/>
          <p:cNvSpPr txBox="1"/>
          <p:nvPr/>
        </p:nvSpPr>
        <p:spPr>
          <a:xfrm>
            <a:off x="2286000" y="399594"/>
            <a:ext cx="4876800" cy="369332"/>
          </a:xfrm>
          <a:prstGeom prst="rect">
            <a:avLst/>
          </a:prstGeom>
          <a:noFill/>
        </p:spPr>
        <p:txBody>
          <a:bodyPr wrap="square" rtlCol="0">
            <a:spAutoFit/>
          </a:bodyPr>
          <a:lstStyle/>
          <a:p>
            <a:r>
              <a:rPr lang="en-US" dirty="0" smtClean="0"/>
              <a:t>Beethoven, </a:t>
            </a:r>
            <a:r>
              <a:rPr lang="en-US" i="1" dirty="0" err="1" smtClean="0"/>
              <a:t>Coriolan</a:t>
            </a:r>
            <a:r>
              <a:rPr lang="en-US" dirty="0" smtClean="0"/>
              <a:t> Overture, op. 62 (1807)</a:t>
            </a:r>
            <a:endParaRPr lang="en-US" dirty="0"/>
          </a:p>
        </p:txBody>
      </p:sp>
    </p:spTree>
    <p:extLst>
      <p:ext uri="{BB962C8B-B14F-4D97-AF65-F5344CB8AC3E}">
        <p14:creationId xmlns:p14="http://schemas.microsoft.com/office/powerpoint/2010/main" val="377799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990600"/>
            <a:ext cx="3816792" cy="4876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990599"/>
            <a:ext cx="3667991" cy="4890655"/>
          </a:xfrm>
          <a:prstGeom prst="rect">
            <a:avLst/>
          </a:prstGeom>
        </p:spPr>
      </p:pic>
    </p:spTree>
    <p:extLst>
      <p:ext uri="{BB962C8B-B14F-4D97-AF65-F5344CB8AC3E}">
        <p14:creationId xmlns:p14="http://schemas.microsoft.com/office/powerpoint/2010/main" val="382542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913" y="717464"/>
            <a:ext cx="4419600" cy="6124157"/>
          </a:xfrm>
          <a:prstGeom prst="rect">
            <a:avLst/>
          </a:prstGeom>
        </p:spPr>
      </p:pic>
      <p:pic>
        <p:nvPicPr>
          <p:cNvPr id="3" name="Picture 6" descr="Image result for beethoven perfor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44" y="762000"/>
            <a:ext cx="4240219" cy="546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6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162800" cy="646331"/>
          </a:xfrm>
          <a:prstGeom prst="rect">
            <a:avLst/>
          </a:prstGeom>
          <a:noFill/>
        </p:spPr>
        <p:txBody>
          <a:bodyPr wrap="square" rtlCol="0">
            <a:spAutoFit/>
          </a:bodyPr>
          <a:lstStyle/>
          <a:p>
            <a:pPr algn="ctr"/>
            <a:r>
              <a:rPr lang="en-US" b="1" dirty="0" smtClean="0"/>
              <a:t>The Idea: A Self-Legitimizing, Self-Justifying Instrumental Music</a:t>
            </a:r>
          </a:p>
          <a:p>
            <a:pPr algn="ctr"/>
            <a:endParaRPr lang="en-US" b="1" dirty="0"/>
          </a:p>
        </p:txBody>
      </p:sp>
    </p:spTree>
    <p:extLst>
      <p:ext uri="{BB962C8B-B14F-4D97-AF65-F5344CB8AC3E}">
        <p14:creationId xmlns:p14="http://schemas.microsoft.com/office/powerpoint/2010/main" val="362933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162800" cy="1477328"/>
          </a:xfrm>
          <a:prstGeom prst="rect">
            <a:avLst/>
          </a:prstGeom>
          <a:noFill/>
        </p:spPr>
        <p:txBody>
          <a:bodyPr wrap="square" rtlCol="0">
            <a:spAutoFit/>
          </a:bodyPr>
          <a:lstStyle/>
          <a:p>
            <a:pPr algn="ctr"/>
            <a:r>
              <a:rPr lang="en-US" b="1" dirty="0" smtClean="0"/>
              <a:t>The Idea: A Self-Legitimizing, Self-Justifying Instrumental Music</a:t>
            </a:r>
          </a:p>
          <a:p>
            <a:pPr algn="ctr"/>
            <a:endParaRPr lang="en-US" b="1" dirty="0"/>
          </a:p>
          <a:p>
            <a:endParaRPr lang="en-US" dirty="0"/>
          </a:p>
          <a:p>
            <a:pPr marL="285750" indent="-285750">
              <a:buFont typeface="Arial" panose="020B0604020202020204" pitchFamily="34" charset="0"/>
              <a:buChar char="•"/>
            </a:pPr>
            <a:r>
              <a:rPr lang="en-US" dirty="0" smtClean="0"/>
              <a:t>Relatively detached from an overreliance on social function; </a:t>
            </a:r>
          </a:p>
          <a:p>
            <a:r>
              <a:rPr lang="en-US" dirty="0"/>
              <a:t> </a:t>
            </a:r>
            <a:r>
              <a:rPr lang="en-US" dirty="0" smtClean="0"/>
              <a:t>    produced and existing primarily for its own sake.</a:t>
            </a:r>
          </a:p>
        </p:txBody>
      </p:sp>
    </p:spTree>
    <p:extLst>
      <p:ext uri="{BB962C8B-B14F-4D97-AF65-F5344CB8AC3E}">
        <p14:creationId xmlns:p14="http://schemas.microsoft.com/office/powerpoint/2010/main" val="367501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162800" cy="2585323"/>
          </a:xfrm>
          <a:prstGeom prst="rect">
            <a:avLst/>
          </a:prstGeom>
          <a:noFill/>
        </p:spPr>
        <p:txBody>
          <a:bodyPr wrap="square" rtlCol="0">
            <a:spAutoFit/>
          </a:bodyPr>
          <a:lstStyle/>
          <a:p>
            <a:pPr algn="ctr"/>
            <a:r>
              <a:rPr lang="en-US" b="1" dirty="0" smtClean="0"/>
              <a:t>The Idea: A Self-Legitimizing, Self-Justifying Instrumental Music</a:t>
            </a:r>
          </a:p>
          <a:p>
            <a:pPr algn="ctr"/>
            <a:endParaRPr lang="en-US" b="1" dirty="0"/>
          </a:p>
          <a:p>
            <a:endParaRPr lang="en-US" dirty="0"/>
          </a:p>
          <a:p>
            <a:pPr marL="285750" indent="-285750">
              <a:buFont typeface="Arial" panose="020B0604020202020204" pitchFamily="34" charset="0"/>
              <a:buChar char="•"/>
            </a:pPr>
            <a:r>
              <a:rPr lang="en-US" dirty="0" smtClean="0"/>
              <a:t>Relatively detached from an overreliance on social function; </a:t>
            </a:r>
          </a:p>
          <a:p>
            <a:r>
              <a:rPr lang="en-US" dirty="0" smtClean="0"/>
              <a:t>     produced and existing primarily for its own sake.</a:t>
            </a:r>
          </a:p>
          <a:p>
            <a:endParaRPr lang="en-US" dirty="0"/>
          </a:p>
          <a:p>
            <a:pPr marL="285750" indent="-285750">
              <a:buFont typeface="Arial" panose="020B0604020202020204" pitchFamily="34" charset="0"/>
              <a:buChar char="•"/>
            </a:pPr>
            <a:r>
              <a:rPr lang="en-US" dirty="0" smtClean="0"/>
              <a:t>Music whose compositional practice is not regulated by the demands of outside institutions, such as court or church—but rather by the presumed demands of the higher callings of “Art.”</a:t>
            </a:r>
          </a:p>
        </p:txBody>
      </p:sp>
    </p:spTree>
    <p:extLst>
      <p:ext uri="{BB962C8B-B14F-4D97-AF65-F5344CB8AC3E}">
        <p14:creationId xmlns:p14="http://schemas.microsoft.com/office/powerpoint/2010/main" val="367501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162800" cy="3416320"/>
          </a:xfrm>
          <a:prstGeom prst="rect">
            <a:avLst/>
          </a:prstGeom>
          <a:noFill/>
        </p:spPr>
        <p:txBody>
          <a:bodyPr wrap="square" rtlCol="0">
            <a:spAutoFit/>
          </a:bodyPr>
          <a:lstStyle/>
          <a:p>
            <a:pPr algn="ctr"/>
            <a:r>
              <a:rPr lang="en-US" b="1" dirty="0" smtClean="0"/>
              <a:t>The Idea: A Self-Legitimizing, Self-Justifying Instrumental Music</a:t>
            </a:r>
          </a:p>
          <a:p>
            <a:pPr algn="ctr"/>
            <a:endParaRPr lang="en-US" b="1" dirty="0"/>
          </a:p>
          <a:p>
            <a:endParaRPr lang="en-US" dirty="0"/>
          </a:p>
          <a:p>
            <a:pPr marL="285750" indent="-285750">
              <a:buFont typeface="Arial" panose="020B0604020202020204" pitchFamily="34" charset="0"/>
              <a:buChar char="•"/>
            </a:pPr>
            <a:r>
              <a:rPr lang="en-US" dirty="0" smtClean="0"/>
              <a:t>Relatively detached from an overreliance on social function; </a:t>
            </a:r>
          </a:p>
          <a:p>
            <a:r>
              <a:rPr lang="en-US" dirty="0" smtClean="0"/>
              <a:t>     produced and existing primarily for its own sake.</a:t>
            </a:r>
          </a:p>
          <a:p>
            <a:endParaRPr lang="en-US" dirty="0"/>
          </a:p>
          <a:p>
            <a:pPr marL="285750" indent="-285750">
              <a:buFont typeface="Arial" panose="020B0604020202020204" pitchFamily="34" charset="0"/>
              <a:buChar char="•"/>
            </a:pPr>
            <a:r>
              <a:rPr lang="en-US" dirty="0" smtClean="0"/>
              <a:t>Music whose compositional practice is not regulated by the demands of outside institutions, such as court or church—but rather by the presumed demands of the higher callings of “Art.”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Music as a world unto itself, a separate, valued domain with its own norms and imperatives.</a:t>
            </a:r>
          </a:p>
        </p:txBody>
      </p:sp>
    </p:spTree>
    <p:extLst>
      <p:ext uri="{BB962C8B-B14F-4D97-AF65-F5344CB8AC3E}">
        <p14:creationId xmlns:p14="http://schemas.microsoft.com/office/powerpoint/2010/main" val="367501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162800" cy="4524315"/>
          </a:xfrm>
          <a:prstGeom prst="rect">
            <a:avLst/>
          </a:prstGeom>
          <a:noFill/>
        </p:spPr>
        <p:txBody>
          <a:bodyPr wrap="square" rtlCol="0">
            <a:spAutoFit/>
          </a:bodyPr>
          <a:lstStyle/>
          <a:p>
            <a:pPr algn="ctr"/>
            <a:r>
              <a:rPr lang="en-US" b="1" dirty="0" smtClean="0"/>
              <a:t>The Idea: A Self-Legitimizing, Self-Justifying Instrumental Music</a:t>
            </a:r>
          </a:p>
          <a:p>
            <a:pPr algn="ctr"/>
            <a:endParaRPr lang="en-US" b="1" dirty="0"/>
          </a:p>
          <a:p>
            <a:endParaRPr lang="en-US" dirty="0"/>
          </a:p>
          <a:p>
            <a:pPr marL="285750" indent="-285750">
              <a:buFont typeface="Arial" panose="020B0604020202020204" pitchFamily="34" charset="0"/>
              <a:buChar char="•"/>
            </a:pPr>
            <a:r>
              <a:rPr lang="en-US" dirty="0" smtClean="0"/>
              <a:t>Relatively detached from an overreliance on social function; </a:t>
            </a:r>
          </a:p>
          <a:p>
            <a:r>
              <a:rPr lang="en-US" dirty="0"/>
              <a:t> </a:t>
            </a:r>
            <a:r>
              <a:rPr lang="en-US" dirty="0" smtClean="0"/>
              <a:t>    produced and existing primarily for its own sake.</a:t>
            </a:r>
          </a:p>
          <a:p>
            <a:endParaRPr lang="en-US" dirty="0"/>
          </a:p>
          <a:p>
            <a:pPr marL="285750" indent="-285750">
              <a:buFont typeface="Arial" panose="020B0604020202020204" pitchFamily="34" charset="0"/>
              <a:buChar char="•"/>
            </a:pPr>
            <a:r>
              <a:rPr lang="en-US" dirty="0" smtClean="0"/>
              <a:t>Music whose compositional practice is not regulated by the demands of outside institutions, such as court or church—but rather by the presumed demands of the higher callings of “Art.”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Music as a world unto itself, a separate, valued domain with its own norms and imperatives.</a:t>
            </a:r>
          </a:p>
          <a:p>
            <a:endParaRPr lang="en-US" dirty="0"/>
          </a:p>
          <a:p>
            <a:pPr marL="285750" indent="-285750">
              <a:buFont typeface="Arial" panose="020B0604020202020204" pitchFamily="34" charset="0"/>
              <a:buChar char="•"/>
            </a:pPr>
            <a:r>
              <a:rPr lang="en-US" dirty="0" smtClean="0"/>
              <a:t>Music practice that understands itself as following its own internal laws for growth and change (= “autonomy”; “autonomous music”): a music increasingly freed from the external commands of its patrons.</a:t>
            </a:r>
            <a:endParaRPr lang="en-US" dirty="0"/>
          </a:p>
        </p:txBody>
      </p:sp>
    </p:spTree>
    <p:extLst>
      <p:ext uri="{BB962C8B-B14F-4D97-AF65-F5344CB8AC3E}">
        <p14:creationId xmlns:p14="http://schemas.microsoft.com/office/powerpoint/2010/main" val="367501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68244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162800" cy="4524315"/>
          </a:xfrm>
          <a:prstGeom prst="rect">
            <a:avLst/>
          </a:prstGeom>
          <a:noFill/>
        </p:spPr>
        <p:txBody>
          <a:bodyPr wrap="square" rtlCol="0">
            <a:spAutoFit/>
          </a:bodyPr>
          <a:lstStyle/>
          <a:p>
            <a:pPr algn="ctr"/>
            <a:r>
              <a:rPr lang="en-US" b="1" dirty="0" smtClean="0"/>
              <a:t>The Idea: A Self-Legitimizing, Self-Justifying Instrumental Music</a:t>
            </a:r>
          </a:p>
          <a:p>
            <a:pPr algn="ctr"/>
            <a:endParaRPr lang="en-US" b="1" dirty="0"/>
          </a:p>
          <a:p>
            <a:endParaRPr lang="en-US" dirty="0"/>
          </a:p>
          <a:p>
            <a:pPr marL="285750" indent="-285750">
              <a:buFont typeface="Arial" panose="020B0604020202020204" pitchFamily="34" charset="0"/>
              <a:buChar char="•"/>
            </a:pPr>
            <a:r>
              <a:rPr lang="en-US" dirty="0" smtClean="0"/>
              <a:t>Relatively detached from an overreliance on social function; </a:t>
            </a:r>
          </a:p>
          <a:p>
            <a:r>
              <a:rPr lang="en-US" dirty="0"/>
              <a:t> </a:t>
            </a:r>
            <a:r>
              <a:rPr lang="en-US" dirty="0" smtClean="0"/>
              <a:t>    produced and existing primarily for its own sake.</a:t>
            </a:r>
          </a:p>
          <a:p>
            <a:endParaRPr lang="en-US" dirty="0"/>
          </a:p>
          <a:p>
            <a:pPr marL="285750" indent="-285750">
              <a:buFont typeface="Arial" panose="020B0604020202020204" pitchFamily="34" charset="0"/>
              <a:buChar char="•"/>
            </a:pPr>
            <a:r>
              <a:rPr lang="en-US" dirty="0" smtClean="0"/>
              <a:t>Music whose compositional practice is not regulated by the demands of outside institutions, such as court or church—but rather by the presumed demands of the higher callings of “Art.”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Music as a world unto itself, a separate, valued domain with its own norms and imperatives.</a:t>
            </a:r>
          </a:p>
          <a:p>
            <a:endParaRPr lang="en-US" dirty="0"/>
          </a:p>
          <a:p>
            <a:pPr marL="285750" indent="-285750">
              <a:buFont typeface="Arial" panose="020B0604020202020204" pitchFamily="34" charset="0"/>
              <a:buChar char="•"/>
            </a:pPr>
            <a:r>
              <a:rPr lang="en-US" dirty="0" smtClean="0"/>
              <a:t>Music practice that understands itself as following its own internal laws for growth and change (= “autonomy”; “autonomous music”): a music increasingly freed from the external commands of its patrons.</a:t>
            </a:r>
            <a:endParaRPr lang="en-US" dirty="0"/>
          </a:p>
        </p:txBody>
      </p:sp>
      <p:sp>
        <p:nvSpPr>
          <p:cNvPr id="3" name="Rounded Rectangle 2"/>
          <p:cNvSpPr/>
          <p:nvPr/>
        </p:nvSpPr>
        <p:spPr>
          <a:xfrm>
            <a:off x="3352800" y="5029200"/>
            <a:ext cx="3581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4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1022867"/>
            <a:ext cx="3200400" cy="3810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654" y="1109457"/>
            <a:ext cx="2946147" cy="3723409"/>
          </a:xfrm>
          <a:prstGeom prst="rect">
            <a:avLst/>
          </a:prstGeom>
        </p:spPr>
      </p:pic>
      <p:sp>
        <p:nvSpPr>
          <p:cNvPr id="4" name="TextBox 3"/>
          <p:cNvSpPr txBox="1"/>
          <p:nvPr/>
        </p:nvSpPr>
        <p:spPr>
          <a:xfrm>
            <a:off x="1304925" y="5410200"/>
            <a:ext cx="6800850" cy="646331"/>
          </a:xfrm>
          <a:prstGeom prst="rect">
            <a:avLst/>
          </a:prstGeom>
          <a:noFill/>
        </p:spPr>
        <p:txBody>
          <a:bodyPr wrap="square" rtlCol="0">
            <a:spAutoFit/>
          </a:bodyPr>
          <a:lstStyle/>
          <a:p>
            <a:r>
              <a:rPr lang="en-US" dirty="0" smtClean="0"/>
              <a:t>“Music is an innocent luxury, unnecessary, indeed, to our existence, </a:t>
            </a:r>
          </a:p>
          <a:p>
            <a:r>
              <a:rPr lang="en-US" dirty="0" smtClean="0"/>
              <a:t>but a great improvement and gratification to the sense of hearing.”</a:t>
            </a:r>
            <a:endParaRPr lang="en-US" dirty="0"/>
          </a:p>
        </p:txBody>
      </p:sp>
      <p:sp>
        <p:nvSpPr>
          <p:cNvPr id="5" name="TextBox 4"/>
          <p:cNvSpPr txBox="1"/>
          <p:nvPr/>
        </p:nvSpPr>
        <p:spPr>
          <a:xfrm>
            <a:off x="1271155" y="4876801"/>
            <a:ext cx="6896100" cy="369332"/>
          </a:xfrm>
          <a:prstGeom prst="rect">
            <a:avLst/>
          </a:prstGeom>
          <a:noFill/>
        </p:spPr>
        <p:txBody>
          <a:bodyPr wrap="square" rtlCol="0">
            <a:spAutoFit/>
          </a:bodyPr>
          <a:lstStyle/>
          <a:p>
            <a:r>
              <a:rPr lang="en-US" dirty="0" smtClean="0"/>
              <a:t>Charles Burney			            (1776-89)</a:t>
            </a:r>
            <a:endParaRPr lang="en-US" dirty="0"/>
          </a:p>
        </p:txBody>
      </p:sp>
    </p:spTree>
    <p:extLst>
      <p:ext uri="{BB962C8B-B14F-4D97-AF65-F5344CB8AC3E}">
        <p14:creationId xmlns:p14="http://schemas.microsoft.com/office/powerpoint/2010/main" val="416320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9600"/>
            <a:ext cx="3770830" cy="4419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036" y="616527"/>
            <a:ext cx="2911726" cy="4440382"/>
          </a:xfrm>
          <a:prstGeom prst="rect">
            <a:avLst/>
          </a:prstGeom>
        </p:spPr>
      </p:pic>
      <p:sp>
        <p:nvSpPr>
          <p:cNvPr id="4" name="TextBox 3"/>
          <p:cNvSpPr txBox="1"/>
          <p:nvPr/>
        </p:nvSpPr>
        <p:spPr>
          <a:xfrm>
            <a:off x="609600" y="5562600"/>
            <a:ext cx="7772400" cy="923330"/>
          </a:xfrm>
          <a:prstGeom prst="rect">
            <a:avLst/>
          </a:prstGeom>
          <a:noFill/>
        </p:spPr>
        <p:txBody>
          <a:bodyPr wrap="square" rtlCol="0">
            <a:spAutoFit/>
          </a:bodyPr>
          <a:lstStyle/>
          <a:p>
            <a:r>
              <a:rPr lang="en-US" dirty="0" smtClean="0"/>
              <a:t>Music “has the lowest place among the fine arts”: “It speaks through nothing but sensations without concepts, so that unlike poetry, it leaves us with nothing to meditate about. . . . It is more a matter of enjoyment than of culture.” </a:t>
            </a:r>
            <a:endParaRPr lang="en-US" dirty="0"/>
          </a:p>
        </p:txBody>
      </p:sp>
    </p:spTree>
    <p:extLst>
      <p:ext uri="{BB962C8B-B14F-4D97-AF65-F5344CB8AC3E}">
        <p14:creationId xmlns:p14="http://schemas.microsoft.com/office/powerpoint/2010/main" val="401654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3182"/>
            <a:ext cx="4191000" cy="5850380"/>
          </a:xfrm>
          <a:prstGeom prst="rect">
            <a:avLst/>
          </a:prstGeom>
        </p:spPr>
      </p:pic>
      <p:sp>
        <p:nvSpPr>
          <p:cNvPr id="4" name="TextBox 3"/>
          <p:cNvSpPr txBox="1"/>
          <p:nvPr/>
        </p:nvSpPr>
        <p:spPr>
          <a:xfrm>
            <a:off x="457200" y="6232733"/>
            <a:ext cx="4495800" cy="369332"/>
          </a:xfrm>
          <a:prstGeom prst="rect">
            <a:avLst/>
          </a:prstGeom>
          <a:noFill/>
        </p:spPr>
        <p:txBody>
          <a:bodyPr wrap="square" rtlCol="0">
            <a:spAutoFit/>
          </a:bodyPr>
          <a:lstStyle/>
          <a:p>
            <a:r>
              <a:rPr lang="en-US" dirty="0" smtClean="0"/>
              <a:t>Bernard le </a:t>
            </a:r>
            <a:r>
              <a:rPr lang="en-US" dirty="0" err="1" smtClean="0"/>
              <a:t>Bovier</a:t>
            </a:r>
            <a:r>
              <a:rPr lang="en-US" dirty="0" smtClean="0"/>
              <a:t> de </a:t>
            </a:r>
            <a:r>
              <a:rPr lang="en-US" dirty="0" err="1" smtClean="0"/>
              <a:t>Fontenelle</a:t>
            </a:r>
            <a:r>
              <a:rPr lang="en-US" dirty="0" smtClean="0"/>
              <a:t> (1657-1757)</a:t>
            </a:r>
            <a:endParaRPr lang="en-US" dirty="0"/>
          </a:p>
        </p:txBody>
      </p:sp>
      <p:sp>
        <p:nvSpPr>
          <p:cNvPr id="5" name="TextBox 4"/>
          <p:cNvSpPr txBox="1"/>
          <p:nvPr/>
        </p:nvSpPr>
        <p:spPr>
          <a:xfrm>
            <a:off x="4953000" y="2209800"/>
            <a:ext cx="3962400" cy="2031325"/>
          </a:xfrm>
          <a:prstGeom prst="rect">
            <a:avLst/>
          </a:prstGeom>
          <a:noFill/>
        </p:spPr>
        <p:txBody>
          <a:bodyPr wrap="square" rtlCol="0">
            <a:spAutoFit/>
          </a:bodyPr>
          <a:lstStyle/>
          <a:p>
            <a:r>
              <a:rPr lang="en-US" dirty="0"/>
              <a:t>“I shall never forget the witty riposte of the celebrated </a:t>
            </a:r>
            <a:r>
              <a:rPr lang="en-US" dirty="0" err="1"/>
              <a:t>Fontenelle</a:t>
            </a:r>
            <a:r>
              <a:rPr lang="en-US" dirty="0"/>
              <a:t>” [wrote </a:t>
            </a:r>
            <a:endParaRPr lang="en-US" dirty="0" smtClean="0"/>
          </a:p>
          <a:p>
            <a:r>
              <a:rPr lang="en-US" dirty="0" smtClean="0"/>
              <a:t>Jean-Jacques </a:t>
            </a:r>
            <a:r>
              <a:rPr lang="en-US" dirty="0"/>
              <a:t>Rousseau], “who, finding himself bored to death by these eternal </a:t>
            </a:r>
            <a:r>
              <a:rPr lang="en-US" i="1" dirty="0"/>
              <a:t>Symphonies</a:t>
            </a:r>
            <a:r>
              <a:rPr lang="en-US" dirty="0"/>
              <a:t>, cried out in a burst of impatience: ‘</a:t>
            </a:r>
            <a:r>
              <a:rPr lang="en-US" i="1" dirty="0" err="1"/>
              <a:t>Sonate</a:t>
            </a:r>
            <a:r>
              <a:rPr lang="en-US" i="1" dirty="0"/>
              <a:t>, que me </a:t>
            </a:r>
            <a:r>
              <a:rPr lang="en-US" i="1" dirty="0" err="1"/>
              <a:t>veux-tu</a:t>
            </a:r>
            <a:r>
              <a:rPr lang="en-US" dirty="0"/>
              <a:t>?’”</a:t>
            </a:r>
          </a:p>
          <a:p>
            <a:endParaRPr lang="en-US" dirty="0"/>
          </a:p>
        </p:txBody>
      </p:sp>
    </p:spTree>
    <p:extLst>
      <p:ext uri="{BB962C8B-B14F-4D97-AF65-F5344CB8AC3E}">
        <p14:creationId xmlns:p14="http://schemas.microsoft.com/office/powerpoint/2010/main" val="236589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3182"/>
            <a:ext cx="4191000" cy="5850380"/>
          </a:xfrm>
          <a:prstGeom prst="rect">
            <a:avLst/>
          </a:prstGeom>
        </p:spPr>
      </p:pic>
      <p:sp>
        <p:nvSpPr>
          <p:cNvPr id="4" name="TextBox 3"/>
          <p:cNvSpPr txBox="1"/>
          <p:nvPr/>
        </p:nvSpPr>
        <p:spPr>
          <a:xfrm>
            <a:off x="457200" y="6232733"/>
            <a:ext cx="4495800" cy="369332"/>
          </a:xfrm>
          <a:prstGeom prst="rect">
            <a:avLst/>
          </a:prstGeom>
          <a:noFill/>
        </p:spPr>
        <p:txBody>
          <a:bodyPr wrap="square" rtlCol="0">
            <a:spAutoFit/>
          </a:bodyPr>
          <a:lstStyle/>
          <a:p>
            <a:r>
              <a:rPr lang="en-US" dirty="0" smtClean="0"/>
              <a:t>Bernard le </a:t>
            </a:r>
            <a:r>
              <a:rPr lang="en-US" dirty="0" err="1" smtClean="0"/>
              <a:t>Bovier</a:t>
            </a:r>
            <a:r>
              <a:rPr lang="en-US" dirty="0" smtClean="0"/>
              <a:t> de </a:t>
            </a:r>
            <a:r>
              <a:rPr lang="en-US" dirty="0" err="1" smtClean="0"/>
              <a:t>Fontenelle</a:t>
            </a:r>
            <a:r>
              <a:rPr lang="en-US" dirty="0" smtClean="0"/>
              <a:t> (1657-1757)</a:t>
            </a:r>
            <a:endParaRPr lang="en-US" dirty="0"/>
          </a:p>
        </p:txBody>
      </p:sp>
      <p:sp>
        <p:nvSpPr>
          <p:cNvPr id="5" name="TextBox 4"/>
          <p:cNvSpPr txBox="1"/>
          <p:nvPr/>
        </p:nvSpPr>
        <p:spPr>
          <a:xfrm>
            <a:off x="4953000" y="2209800"/>
            <a:ext cx="3962400" cy="3693319"/>
          </a:xfrm>
          <a:prstGeom prst="rect">
            <a:avLst/>
          </a:prstGeom>
          <a:noFill/>
        </p:spPr>
        <p:txBody>
          <a:bodyPr wrap="square" rtlCol="0">
            <a:spAutoFit/>
          </a:bodyPr>
          <a:lstStyle/>
          <a:p>
            <a:r>
              <a:rPr lang="en-US" dirty="0"/>
              <a:t>“I shall never forget the witty riposte of the celebrated </a:t>
            </a:r>
            <a:r>
              <a:rPr lang="en-US" dirty="0" err="1"/>
              <a:t>Fontenelle</a:t>
            </a:r>
            <a:r>
              <a:rPr lang="en-US" dirty="0"/>
              <a:t>” [wrote </a:t>
            </a:r>
            <a:endParaRPr lang="en-US" dirty="0" smtClean="0"/>
          </a:p>
          <a:p>
            <a:r>
              <a:rPr lang="en-US" dirty="0" smtClean="0"/>
              <a:t>Jean-Jacques </a:t>
            </a:r>
            <a:r>
              <a:rPr lang="en-US" dirty="0"/>
              <a:t>Rousseau], “who, finding himself bored to death by these eternal </a:t>
            </a:r>
            <a:r>
              <a:rPr lang="en-US" i="1" dirty="0"/>
              <a:t>Symphonies</a:t>
            </a:r>
            <a:r>
              <a:rPr lang="en-US" dirty="0"/>
              <a:t>, cried out in a burst of impatience: </a:t>
            </a:r>
            <a:endParaRPr lang="en-US" dirty="0" smtClean="0"/>
          </a:p>
          <a:p>
            <a:endParaRPr lang="en-US" sz="3600" dirty="0">
              <a:solidFill>
                <a:srgbClr val="FF0000"/>
              </a:solidFill>
            </a:endParaRPr>
          </a:p>
          <a:p>
            <a:pPr algn="ctr"/>
            <a:r>
              <a:rPr lang="en-US" sz="3600" b="1" u="sng" dirty="0" smtClean="0">
                <a:solidFill>
                  <a:srgbClr val="FF0000"/>
                </a:solidFill>
              </a:rPr>
              <a:t>‘</a:t>
            </a:r>
            <a:r>
              <a:rPr lang="en-US" sz="3600" b="1" i="1" u="sng" dirty="0" err="1">
                <a:solidFill>
                  <a:srgbClr val="FF0000"/>
                </a:solidFill>
              </a:rPr>
              <a:t>Sonate</a:t>
            </a:r>
            <a:r>
              <a:rPr lang="en-US" sz="3600" b="1" i="1" u="sng" dirty="0">
                <a:solidFill>
                  <a:srgbClr val="FF0000"/>
                </a:solidFill>
              </a:rPr>
              <a:t>, que me </a:t>
            </a:r>
            <a:r>
              <a:rPr lang="en-US" sz="3600" b="1" i="1" u="sng" dirty="0" err="1">
                <a:solidFill>
                  <a:srgbClr val="FF0000"/>
                </a:solidFill>
              </a:rPr>
              <a:t>veux-tu</a:t>
            </a:r>
            <a:r>
              <a:rPr lang="en-US" sz="3600" b="1" u="sng" dirty="0">
                <a:solidFill>
                  <a:srgbClr val="FF0000"/>
                </a:solidFill>
              </a:rPr>
              <a:t>?’”</a:t>
            </a:r>
          </a:p>
          <a:p>
            <a:endParaRPr lang="en-US" dirty="0"/>
          </a:p>
        </p:txBody>
      </p:sp>
    </p:spTree>
    <p:extLst>
      <p:ext uri="{BB962C8B-B14F-4D97-AF65-F5344CB8AC3E}">
        <p14:creationId xmlns:p14="http://schemas.microsoft.com/office/powerpoint/2010/main" val="18253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09600"/>
            <a:ext cx="8756873" cy="5867400"/>
          </a:xfrm>
          <a:prstGeom prst="rect">
            <a:avLst/>
          </a:prstGeom>
        </p:spPr>
      </p:pic>
    </p:spTree>
    <p:extLst>
      <p:ext uri="{BB962C8B-B14F-4D97-AF65-F5344CB8AC3E}">
        <p14:creationId xmlns:p14="http://schemas.microsoft.com/office/powerpoint/2010/main" val="347698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52400"/>
            <a:ext cx="6705600" cy="6574119"/>
          </a:xfrm>
          <a:prstGeom prst="rect">
            <a:avLst/>
          </a:prstGeom>
        </p:spPr>
      </p:pic>
    </p:spTree>
    <p:extLst>
      <p:ext uri="{BB962C8B-B14F-4D97-AF65-F5344CB8AC3E}">
        <p14:creationId xmlns:p14="http://schemas.microsoft.com/office/powerpoint/2010/main" val="187138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695271"/>
            <a:ext cx="8153400" cy="1200329"/>
          </a:xfrm>
          <a:prstGeom prst="rect">
            <a:avLst/>
          </a:prstGeom>
          <a:noFill/>
        </p:spPr>
        <p:txBody>
          <a:bodyPr wrap="square" rtlCol="0">
            <a:spAutoFit/>
          </a:bodyPr>
          <a:lstStyle/>
          <a:p>
            <a:pPr algn="ctr"/>
            <a:r>
              <a:rPr lang="en-US" b="1" dirty="0" smtClean="0"/>
              <a:t>The Characteristic Eighteenth-Century View:</a:t>
            </a:r>
          </a:p>
          <a:p>
            <a:pPr algn="ctr"/>
            <a:endParaRPr lang="en-US" b="1" dirty="0"/>
          </a:p>
          <a:p>
            <a:pPr algn="ctr"/>
            <a:endParaRPr lang="en-US" b="1" dirty="0" smtClean="0"/>
          </a:p>
          <a:p>
            <a:pPr algn="ctr"/>
            <a:r>
              <a:rPr lang="en-US" b="1" dirty="0" smtClean="0"/>
              <a:t>Music as a Series of Idealized Emotional States (tasteful, stylized, elegant</a:t>
            </a:r>
            <a:r>
              <a:rPr lang="en-US" dirty="0" smtClean="0"/>
              <a:t>)</a:t>
            </a:r>
            <a:endParaRPr lang="en-US" dirty="0"/>
          </a:p>
        </p:txBody>
      </p:sp>
    </p:spTree>
    <p:extLst>
      <p:ext uri="{BB962C8B-B14F-4D97-AF65-F5344CB8AC3E}">
        <p14:creationId xmlns:p14="http://schemas.microsoft.com/office/powerpoint/2010/main" val="26940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695271"/>
            <a:ext cx="8153400" cy="1200329"/>
          </a:xfrm>
          <a:prstGeom prst="rect">
            <a:avLst/>
          </a:prstGeom>
          <a:noFill/>
        </p:spPr>
        <p:txBody>
          <a:bodyPr wrap="square" rtlCol="0">
            <a:spAutoFit/>
          </a:bodyPr>
          <a:lstStyle/>
          <a:p>
            <a:pPr algn="ctr"/>
            <a:r>
              <a:rPr lang="en-US" b="1" dirty="0" smtClean="0"/>
              <a:t>The Characteristic Eighteenth-Century View:</a:t>
            </a:r>
          </a:p>
          <a:p>
            <a:pPr algn="ctr"/>
            <a:endParaRPr lang="en-US" b="1" dirty="0"/>
          </a:p>
          <a:p>
            <a:pPr algn="ctr"/>
            <a:endParaRPr lang="en-US" b="1" dirty="0" smtClean="0"/>
          </a:p>
          <a:p>
            <a:pPr algn="ctr"/>
            <a:r>
              <a:rPr lang="en-US" b="1" dirty="0" smtClean="0"/>
              <a:t>Music as a Series of Idealized Emotional States (tasteful, stylized, elegant</a:t>
            </a:r>
            <a:r>
              <a:rPr lang="en-US" dirty="0" smtClean="0"/>
              <a:t>)</a:t>
            </a:r>
            <a:endParaRPr lang="en-US" dirty="0"/>
          </a:p>
        </p:txBody>
      </p:sp>
      <p:sp>
        <p:nvSpPr>
          <p:cNvPr id="3" name="TextBox 2"/>
          <p:cNvSpPr txBox="1"/>
          <p:nvPr/>
        </p:nvSpPr>
        <p:spPr>
          <a:xfrm>
            <a:off x="4038600" y="5149151"/>
            <a:ext cx="4724400" cy="369332"/>
          </a:xfrm>
          <a:prstGeom prst="rect">
            <a:avLst/>
          </a:prstGeom>
          <a:noFill/>
        </p:spPr>
        <p:txBody>
          <a:bodyPr wrap="square" rtlCol="0">
            <a:spAutoFit/>
          </a:bodyPr>
          <a:lstStyle/>
          <a:p>
            <a:r>
              <a:rPr lang="en-US" dirty="0" smtClean="0"/>
              <a:t>But could it ever be regarded as more than that?</a:t>
            </a:r>
            <a:endParaRPr lang="en-US" dirty="0"/>
          </a:p>
        </p:txBody>
      </p:sp>
      <p:sp>
        <p:nvSpPr>
          <p:cNvPr id="4" name="Curved Left Arrow 3"/>
          <p:cNvSpPr/>
          <p:nvPr/>
        </p:nvSpPr>
        <p:spPr>
          <a:xfrm rot="18577588" flipH="1">
            <a:off x="1423208" y="2609180"/>
            <a:ext cx="1396033" cy="45421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798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500" fill="hold"/>
                                        <p:tgtEl>
                                          <p:spTgt spid="3"/>
                                        </p:tgtEl>
                                        <p:attrNameLst>
                                          <p:attrName>ppt_x</p:attrName>
                                        </p:attrNameLst>
                                      </p:cBhvr>
                                      <p:tavLst>
                                        <p:tav tm="0">
                                          <p:val>
                                            <p:strVal val="1+#ppt_w/2"/>
                                          </p:val>
                                        </p:tav>
                                        <p:tav tm="100000">
                                          <p:val>
                                            <p:strVal val="#ppt_x"/>
                                          </p:val>
                                        </p:tav>
                                      </p:tavLst>
                                    </p:anim>
                                    <p:anim calcmode="lin" valueType="num">
                                      <p:cBhvr additive="base">
                                        <p:cTn id="11"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04800"/>
            <a:ext cx="3733800" cy="4770759"/>
          </a:xfrm>
          <a:prstGeom prst="rect">
            <a:avLst/>
          </a:prstGeom>
        </p:spPr>
      </p:pic>
      <p:sp>
        <p:nvSpPr>
          <p:cNvPr id="3" name="TextBox 2"/>
          <p:cNvSpPr txBox="1"/>
          <p:nvPr/>
        </p:nvSpPr>
        <p:spPr>
          <a:xfrm>
            <a:off x="609600" y="5410200"/>
            <a:ext cx="7924800" cy="1200329"/>
          </a:xfrm>
          <a:prstGeom prst="rect">
            <a:avLst/>
          </a:prstGeom>
          <a:noFill/>
        </p:spPr>
        <p:txBody>
          <a:bodyPr wrap="square" rtlCol="0">
            <a:spAutoFit/>
          </a:bodyPr>
          <a:lstStyle/>
          <a:p>
            <a:pPr algn="ctr"/>
            <a:r>
              <a:rPr lang="en-US" b="1" dirty="0" smtClean="0"/>
              <a:t>Beethoven: </a:t>
            </a:r>
            <a:r>
              <a:rPr lang="en-US" b="1" dirty="0"/>
              <a:t>n</a:t>
            </a:r>
            <a:r>
              <a:rPr lang="en-US" b="1" dirty="0" smtClean="0"/>
              <a:t>ew truth-claims: dreams and metaphors of freedom</a:t>
            </a:r>
            <a:endParaRPr lang="en-US" dirty="0" smtClean="0"/>
          </a:p>
          <a:p>
            <a:pPr algn="ctr"/>
            <a:endParaRPr lang="en-US" dirty="0"/>
          </a:p>
          <a:p>
            <a:pPr algn="ctr"/>
            <a:r>
              <a:rPr lang="en-US" dirty="0" smtClean="0"/>
              <a:t>Taking the established high-galant (“classical”) conventions and </a:t>
            </a:r>
          </a:p>
          <a:p>
            <a:pPr algn="ctr"/>
            <a:r>
              <a:rPr lang="en-US" u="sng" dirty="0" smtClean="0"/>
              <a:t>dramatizing</a:t>
            </a:r>
            <a:r>
              <a:rPr lang="en-US" dirty="0" smtClean="0"/>
              <a:t> them in increasingly political and war-torn decades (1790s, 1800s)</a:t>
            </a:r>
          </a:p>
        </p:txBody>
      </p:sp>
    </p:spTree>
    <p:extLst>
      <p:ext uri="{BB962C8B-B14F-4D97-AF65-F5344CB8AC3E}">
        <p14:creationId xmlns:p14="http://schemas.microsoft.com/office/powerpoint/2010/main" val="114946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75535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123" y="0"/>
            <a:ext cx="4877753" cy="6858000"/>
          </a:xfrm>
          <a:prstGeom prst="rect">
            <a:avLst/>
          </a:prstGeom>
        </p:spPr>
      </p:pic>
    </p:spTree>
    <p:extLst>
      <p:ext uri="{BB962C8B-B14F-4D97-AF65-F5344CB8AC3E}">
        <p14:creationId xmlns:p14="http://schemas.microsoft.com/office/powerpoint/2010/main" val="20970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55" y="457200"/>
            <a:ext cx="3733800" cy="4770759"/>
          </a:xfrm>
          <a:prstGeom prst="rect">
            <a:avLst/>
          </a:prstGeom>
        </p:spPr>
      </p:pic>
      <p:sp>
        <p:nvSpPr>
          <p:cNvPr id="3" name="TextBox 2"/>
          <p:cNvSpPr txBox="1"/>
          <p:nvPr/>
        </p:nvSpPr>
        <p:spPr>
          <a:xfrm>
            <a:off x="394855" y="5486400"/>
            <a:ext cx="4419600" cy="646331"/>
          </a:xfrm>
          <a:prstGeom prst="rect">
            <a:avLst/>
          </a:prstGeom>
          <a:noFill/>
        </p:spPr>
        <p:txBody>
          <a:bodyPr wrap="square" rtlCol="0">
            <a:spAutoFit/>
          </a:bodyPr>
          <a:lstStyle/>
          <a:p>
            <a:pPr algn="ctr"/>
            <a:r>
              <a:rPr lang="en-US" b="1" dirty="0" smtClean="0"/>
              <a:t>Beethoven: </a:t>
            </a:r>
            <a:r>
              <a:rPr lang="en-US" b="1" dirty="0"/>
              <a:t>n</a:t>
            </a:r>
            <a:r>
              <a:rPr lang="en-US" b="1" dirty="0" smtClean="0"/>
              <a:t>ew truth-claims: </a:t>
            </a:r>
          </a:p>
          <a:p>
            <a:pPr algn="ctr"/>
            <a:r>
              <a:rPr lang="en-US" b="1" dirty="0" smtClean="0"/>
              <a:t>dreams and metaphors of freedom</a:t>
            </a:r>
            <a:endParaRPr lang="en-US" dirty="0" smtClean="0"/>
          </a:p>
        </p:txBody>
      </p:sp>
      <p:sp>
        <p:nvSpPr>
          <p:cNvPr id="4" name="TextBox 3"/>
          <p:cNvSpPr txBox="1"/>
          <p:nvPr/>
        </p:nvSpPr>
        <p:spPr>
          <a:xfrm>
            <a:off x="4876800" y="962085"/>
            <a:ext cx="3962400" cy="3416320"/>
          </a:xfrm>
          <a:prstGeom prst="rect">
            <a:avLst/>
          </a:prstGeom>
          <a:noFill/>
        </p:spPr>
        <p:txBody>
          <a:bodyPr wrap="square" rtlCol="0">
            <a:spAutoFit/>
          </a:bodyPr>
          <a:lstStyle/>
          <a:p>
            <a:pPr algn="ctr"/>
            <a:endParaRPr lang="en-US" dirty="0" smtClean="0"/>
          </a:p>
          <a:p>
            <a:r>
              <a:rPr lang="en-US" dirty="0" smtClean="0"/>
              <a:t>Taking the established high-galant (“classical”) conventions and </a:t>
            </a:r>
          </a:p>
          <a:p>
            <a:r>
              <a:rPr lang="en-US" u="sng" dirty="0" smtClean="0"/>
              <a:t>dramatizing</a:t>
            </a:r>
            <a:r>
              <a:rPr lang="en-US" dirty="0" smtClean="0"/>
              <a:t> them in increasingly political and war-torn decades </a:t>
            </a:r>
          </a:p>
          <a:p>
            <a:r>
              <a:rPr lang="en-US" dirty="0" smtClean="0"/>
              <a:t>(1790s, 1800s).</a:t>
            </a:r>
          </a:p>
          <a:p>
            <a:endParaRPr lang="en-US" dirty="0"/>
          </a:p>
          <a:p>
            <a:endParaRPr lang="en-US" dirty="0" smtClean="0"/>
          </a:p>
          <a:p>
            <a:endParaRPr lang="en-US" dirty="0"/>
          </a:p>
          <a:p>
            <a:pPr marL="285750" indent="-285750">
              <a:buFont typeface="Arial" panose="020B0604020202020204" pitchFamily="34" charset="0"/>
              <a:buChar char="•"/>
            </a:pPr>
            <a:r>
              <a:rPr lang="en-US" dirty="0" smtClean="0"/>
              <a:t>Can music be an ethical </a:t>
            </a:r>
          </a:p>
          <a:p>
            <a:r>
              <a:rPr lang="en-US" dirty="0"/>
              <a:t> </a:t>
            </a:r>
            <a:r>
              <a:rPr lang="en-US" dirty="0" smtClean="0"/>
              <a:t>     training-ground for the soul?</a:t>
            </a:r>
          </a:p>
          <a:p>
            <a:endParaRPr lang="en-US" dirty="0"/>
          </a:p>
        </p:txBody>
      </p:sp>
    </p:spTree>
    <p:extLst>
      <p:ext uri="{BB962C8B-B14F-4D97-AF65-F5344CB8AC3E}">
        <p14:creationId xmlns:p14="http://schemas.microsoft.com/office/powerpoint/2010/main" val="97773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55" y="457200"/>
            <a:ext cx="3733800" cy="4770759"/>
          </a:xfrm>
          <a:prstGeom prst="rect">
            <a:avLst/>
          </a:prstGeom>
        </p:spPr>
      </p:pic>
      <p:sp>
        <p:nvSpPr>
          <p:cNvPr id="3" name="TextBox 2"/>
          <p:cNvSpPr txBox="1"/>
          <p:nvPr/>
        </p:nvSpPr>
        <p:spPr>
          <a:xfrm>
            <a:off x="394855" y="5486400"/>
            <a:ext cx="4419600" cy="646331"/>
          </a:xfrm>
          <a:prstGeom prst="rect">
            <a:avLst/>
          </a:prstGeom>
          <a:noFill/>
        </p:spPr>
        <p:txBody>
          <a:bodyPr wrap="square" rtlCol="0">
            <a:spAutoFit/>
          </a:bodyPr>
          <a:lstStyle/>
          <a:p>
            <a:pPr algn="ctr"/>
            <a:r>
              <a:rPr lang="en-US" b="1" dirty="0" smtClean="0"/>
              <a:t>Beethoven: </a:t>
            </a:r>
            <a:r>
              <a:rPr lang="en-US" b="1" dirty="0"/>
              <a:t>n</a:t>
            </a:r>
            <a:r>
              <a:rPr lang="en-US" b="1" dirty="0" smtClean="0"/>
              <a:t>ew truth-claims: </a:t>
            </a:r>
          </a:p>
          <a:p>
            <a:pPr algn="ctr"/>
            <a:r>
              <a:rPr lang="en-US" b="1" dirty="0" smtClean="0"/>
              <a:t>dreams and metaphors of freedom</a:t>
            </a:r>
            <a:endParaRPr lang="en-US" dirty="0" smtClean="0"/>
          </a:p>
        </p:txBody>
      </p:sp>
      <p:sp>
        <p:nvSpPr>
          <p:cNvPr id="4" name="TextBox 3"/>
          <p:cNvSpPr txBox="1"/>
          <p:nvPr/>
        </p:nvSpPr>
        <p:spPr>
          <a:xfrm>
            <a:off x="4876800" y="962085"/>
            <a:ext cx="3962400" cy="4524315"/>
          </a:xfrm>
          <a:prstGeom prst="rect">
            <a:avLst/>
          </a:prstGeom>
          <a:noFill/>
        </p:spPr>
        <p:txBody>
          <a:bodyPr wrap="square" rtlCol="0">
            <a:spAutoFit/>
          </a:bodyPr>
          <a:lstStyle/>
          <a:p>
            <a:pPr algn="ctr"/>
            <a:endParaRPr lang="en-US" dirty="0" smtClean="0"/>
          </a:p>
          <a:p>
            <a:r>
              <a:rPr lang="en-US" dirty="0" smtClean="0"/>
              <a:t>Taking the established high-galant (“classical”) conventions and </a:t>
            </a:r>
          </a:p>
          <a:p>
            <a:r>
              <a:rPr lang="en-US" u="sng" dirty="0" smtClean="0"/>
              <a:t>dramatizing</a:t>
            </a:r>
            <a:r>
              <a:rPr lang="en-US" dirty="0" smtClean="0"/>
              <a:t> them in increasingly political and war-torn decades </a:t>
            </a:r>
          </a:p>
          <a:p>
            <a:r>
              <a:rPr lang="en-US" dirty="0" smtClean="0"/>
              <a:t>(1790s, 1800s).</a:t>
            </a:r>
          </a:p>
          <a:p>
            <a:endParaRPr lang="en-US" dirty="0"/>
          </a:p>
          <a:p>
            <a:endParaRPr lang="en-US" dirty="0" smtClean="0"/>
          </a:p>
          <a:p>
            <a:endParaRPr lang="en-US" dirty="0"/>
          </a:p>
          <a:p>
            <a:pPr marL="285750" indent="-285750">
              <a:buFont typeface="Arial" panose="020B0604020202020204" pitchFamily="34" charset="0"/>
              <a:buChar char="•"/>
            </a:pPr>
            <a:r>
              <a:rPr lang="en-US" dirty="0" smtClean="0"/>
              <a:t>Can music be an ethical </a:t>
            </a:r>
          </a:p>
          <a:p>
            <a:r>
              <a:rPr lang="en-US" dirty="0"/>
              <a:t> </a:t>
            </a:r>
            <a:r>
              <a:rPr lang="en-US" dirty="0" smtClean="0"/>
              <a:t>     training-ground for the soul?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performers and listeners be invited freely to construct their own identities around these musical images of sturdy confidence?</a:t>
            </a:r>
          </a:p>
        </p:txBody>
      </p:sp>
    </p:spTree>
    <p:extLst>
      <p:ext uri="{BB962C8B-B14F-4D97-AF65-F5344CB8AC3E}">
        <p14:creationId xmlns:p14="http://schemas.microsoft.com/office/powerpoint/2010/main" val="220225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77" y="768926"/>
            <a:ext cx="4449041" cy="59320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418" y="1094510"/>
            <a:ext cx="4322617" cy="5763489"/>
          </a:xfrm>
          <a:prstGeom prst="rect">
            <a:avLst/>
          </a:prstGeom>
        </p:spPr>
      </p:pic>
      <p:sp>
        <p:nvSpPr>
          <p:cNvPr id="4" name="TextBox 3"/>
          <p:cNvSpPr txBox="1"/>
          <p:nvPr/>
        </p:nvSpPr>
        <p:spPr>
          <a:xfrm>
            <a:off x="1911926" y="392667"/>
            <a:ext cx="4876800" cy="369332"/>
          </a:xfrm>
          <a:prstGeom prst="rect">
            <a:avLst/>
          </a:prstGeom>
          <a:noFill/>
        </p:spPr>
        <p:txBody>
          <a:bodyPr wrap="square" rtlCol="0">
            <a:spAutoFit/>
          </a:bodyPr>
          <a:lstStyle/>
          <a:p>
            <a:r>
              <a:rPr lang="en-US" dirty="0" smtClean="0"/>
              <a:t>Beethoven, </a:t>
            </a:r>
            <a:r>
              <a:rPr lang="en-US" i="1" dirty="0" err="1" smtClean="0"/>
              <a:t>Coriolan</a:t>
            </a:r>
            <a:r>
              <a:rPr lang="en-US" dirty="0" smtClean="0"/>
              <a:t> Overture, op. 62 (1807)</a:t>
            </a:r>
            <a:endParaRPr lang="en-US" dirty="0"/>
          </a:p>
        </p:txBody>
      </p:sp>
    </p:spTree>
    <p:extLst>
      <p:ext uri="{BB962C8B-B14F-4D97-AF65-F5344CB8AC3E}">
        <p14:creationId xmlns:p14="http://schemas.microsoft.com/office/powerpoint/2010/main" val="385525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82" y="1295400"/>
            <a:ext cx="8153400" cy="1200329"/>
          </a:xfrm>
          <a:prstGeom prst="rect">
            <a:avLst/>
          </a:prstGeom>
          <a:noFill/>
        </p:spPr>
        <p:txBody>
          <a:bodyPr wrap="square" rtlCol="0">
            <a:spAutoFit/>
          </a:bodyPr>
          <a:lstStyle/>
          <a:p>
            <a:pPr algn="ctr"/>
            <a:r>
              <a:rPr lang="en-US" b="1" dirty="0" smtClean="0"/>
              <a:t>The Characteristic Eighteenth-Century View:</a:t>
            </a:r>
          </a:p>
          <a:p>
            <a:pPr algn="ctr"/>
            <a:endParaRPr lang="en-US" b="1" dirty="0"/>
          </a:p>
          <a:p>
            <a:pPr algn="ctr"/>
            <a:endParaRPr lang="en-US" b="1" dirty="0" smtClean="0"/>
          </a:p>
          <a:p>
            <a:pPr algn="ctr"/>
            <a:r>
              <a:rPr lang="en-US" b="1" dirty="0" smtClean="0"/>
              <a:t>Music as a Series of Idealized Emotional States (tasteful, stylized, elegant</a:t>
            </a:r>
            <a:r>
              <a:rPr lang="en-US" dirty="0" smtClean="0"/>
              <a:t>)</a:t>
            </a:r>
            <a:endParaRPr lang="en-US" dirty="0"/>
          </a:p>
        </p:txBody>
      </p:sp>
    </p:spTree>
    <p:extLst>
      <p:ext uri="{BB962C8B-B14F-4D97-AF65-F5344CB8AC3E}">
        <p14:creationId xmlns:p14="http://schemas.microsoft.com/office/powerpoint/2010/main" val="66948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27" y="1295400"/>
            <a:ext cx="8153400" cy="1200329"/>
          </a:xfrm>
          <a:prstGeom prst="rect">
            <a:avLst/>
          </a:prstGeom>
          <a:noFill/>
        </p:spPr>
        <p:txBody>
          <a:bodyPr wrap="square" rtlCol="0">
            <a:spAutoFit/>
          </a:bodyPr>
          <a:lstStyle/>
          <a:p>
            <a:pPr algn="ctr"/>
            <a:r>
              <a:rPr lang="en-US" b="1" dirty="0" smtClean="0"/>
              <a:t>The Characteristic Eighteenth-Century View:</a:t>
            </a:r>
          </a:p>
          <a:p>
            <a:pPr algn="ctr"/>
            <a:endParaRPr lang="en-US" b="1" dirty="0"/>
          </a:p>
          <a:p>
            <a:pPr algn="ctr"/>
            <a:endParaRPr lang="en-US" b="1" dirty="0" smtClean="0"/>
          </a:p>
          <a:p>
            <a:pPr algn="ctr"/>
            <a:r>
              <a:rPr lang="en-US" b="1" dirty="0" smtClean="0"/>
              <a:t>Music as a Series of Idealized </a:t>
            </a:r>
            <a:r>
              <a:rPr lang="en-US" b="1" u="sng" dirty="0" smtClean="0"/>
              <a:t>Emotional States </a:t>
            </a:r>
            <a:r>
              <a:rPr lang="en-US" b="1" dirty="0" smtClean="0"/>
              <a:t>(tasteful, stylized, elegant</a:t>
            </a:r>
            <a:r>
              <a:rPr lang="en-US" dirty="0" smtClean="0"/>
              <a:t>)</a:t>
            </a:r>
            <a:endParaRPr lang="en-US" dirty="0"/>
          </a:p>
        </p:txBody>
      </p:sp>
      <p:sp>
        <p:nvSpPr>
          <p:cNvPr id="4" name="TextBox 3"/>
          <p:cNvSpPr txBox="1"/>
          <p:nvPr/>
        </p:nvSpPr>
        <p:spPr>
          <a:xfrm>
            <a:off x="609600" y="3879275"/>
            <a:ext cx="8077200" cy="1754326"/>
          </a:xfrm>
          <a:prstGeom prst="rect">
            <a:avLst/>
          </a:prstGeom>
          <a:noFill/>
        </p:spPr>
        <p:txBody>
          <a:bodyPr wrap="square" rtlCol="0">
            <a:spAutoFit/>
          </a:bodyPr>
          <a:lstStyle/>
          <a:p>
            <a:r>
              <a:rPr lang="en-US" b="1" dirty="0" smtClean="0"/>
              <a:t> “      “       “       “       “    “	  </a:t>
            </a:r>
            <a:r>
              <a:rPr lang="en-US" b="1" u="sng" dirty="0" smtClean="0"/>
              <a:t>Moral States</a:t>
            </a:r>
            <a:r>
              <a:rPr lang="en-US" b="1" dirty="0" smtClean="0"/>
              <a:t> (grounding truths around and within us)</a:t>
            </a:r>
          </a:p>
          <a:p>
            <a:endParaRPr lang="en-US" b="1" dirty="0" smtClean="0"/>
          </a:p>
          <a:p>
            <a:endParaRPr lang="en-US" b="1" dirty="0"/>
          </a:p>
          <a:p>
            <a:endParaRPr lang="en-US" b="1" dirty="0"/>
          </a:p>
          <a:p>
            <a:r>
              <a:rPr lang="en-US" b="1" dirty="0" smtClean="0"/>
              <a:t>			</a:t>
            </a:r>
          </a:p>
          <a:p>
            <a:r>
              <a:rPr lang="en-US" b="1" dirty="0"/>
              <a:t>	</a:t>
            </a:r>
            <a:r>
              <a:rPr lang="en-US" b="1" dirty="0" smtClean="0"/>
              <a:t>		</a:t>
            </a:r>
            <a:endParaRPr lang="en-US" b="1" dirty="0"/>
          </a:p>
        </p:txBody>
      </p:sp>
      <p:cxnSp>
        <p:nvCxnSpPr>
          <p:cNvPr id="6" name="Straight Arrow Connector 5"/>
          <p:cNvCxnSpPr/>
          <p:nvPr/>
        </p:nvCxnSpPr>
        <p:spPr>
          <a:xfrm>
            <a:off x="4343400" y="2895600"/>
            <a:ext cx="0" cy="983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71800" y="2587823"/>
            <a:ext cx="3124200" cy="307777"/>
          </a:xfrm>
          <a:prstGeom prst="rect">
            <a:avLst/>
          </a:prstGeom>
          <a:noFill/>
        </p:spPr>
        <p:txBody>
          <a:bodyPr wrap="square" rtlCol="0">
            <a:spAutoFit/>
          </a:bodyPr>
          <a:lstStyle/>
          <a:p>
            <a:r>
              <a:rPr lang="en-US" sz="1400" dirty="0" smtClean="0"/>
              <a:t>But increasingly, 1780s, 1790s, 1800s:</a:t>
            </a:r>
            <a:endParaRPr lang="en-US" sz="1400" dirty="0"/>
          </a:p>
        </p:txBody>
      </p:sp>
    </p:spTree>
    <p:extLst>
      <p:ext uri="{BB962C8B-B14F-4D97-AF65-F5344CB8AC3E}">
        <p14:creationId xmlns:p14="http://schemas.microsoft.com/office/powerpoint/2010/main" val="66948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27" y="1295400"/>
            <a:ext cx="8153400" cy="1200329"/>
          </a:xfrm>
          <a:prstGeom prst="rect">
            <a:avLst/>
          </a:prstGeom>
          <a:noFill/>
        </p:spPr>
        <p:txBody>
          <a:bodyPr wrap="square" rtlCol="0">
            <a:spAutoFit/>
          </a:bodyPr>
          <a:lstStyle/>
          <a:p>
            <a:pPr algn="ctr"/>
            <a:r>
              <a:rPr lang="en-US" b="1" dirty="0" smtClean="0"/>
              <a:t>The Characteristic Eighteenth-Century View:</a:t>
            </a:r>
          </a:p>
          <a:p>
            <a:pPr algn="ctr"/>
            <a:endParaRPr lang="en-US" b="1" dirty="0"/>
          </a:p>
          <a:p>
            <a:pPr algn="ctr"/>
            <a:endParaRPr lang="en-US" b="1" dirty="0" smtClean="0"/>
          </a:p>
          <a:p>
            <a:pPr algn="ctr"/>
            <a:r>
              <a:rPr lang="en-US" b="1" dirty="0" smtClean="0"/>
              <a:t>Music as a Series of Idealized </a:t>
            </a:r>
            <a:r>
              <a:rPr lang="en-US" b="1" u="sng" dirty="0" smtClean="0"/>
              <a:t>Emotional States </a:t>
            </a:r>
            <a:r>
              <a:rPr lang="en-US" b="1" dirty="0" smtClean="0"/>
              <a:t>(tasteful, stylized, elegant</a:t>
            </a:r>
            <a:r>
              <a:rPr lang="en-US" dirty="0" smtClean="0"/>
              <a:t>)</a:t>
            </a:r>
            <a:endParaRPr lang="en-US" dirty="0"/>
          </a:p>
        </p:txBody>
      </p:sp>
      <p:sp>
        <p:nvSpPr>
          <p:cNvPr id="4" name="TextBox 3"/>
          <p:cNvSpPr txBox="1"/>
          <p:nvPr/>
        </p:nvSpPr>
        <p:spPr>
          <a:xfrm>
            <a:off x="609600" y="3879275"/>
            <a:ext cx="8077200" cy="2585323"/>
          </a:xfrm>
          <a:prstGeom prst="rect">
            <a:avLst/>
          </a:prstGeom>
          <a:noFill/>
        </p:spPr>
        <p:txBody>
          <a:bodyPr wrap="square" rtlCol="0">
            <a:spAutoFit/>
          </a:bodyPr>
          <a:lstStyle/>
          <a:p>
            <a:r>
              <a:rPr lang="en-US" b="1" dirty="0" smtClean="0"/>
              <a:t> “      “       “       “       “    “	  </a:t>
            </a:r>
            <a:r>
              <a:rPr lang="en-US" b="1" u="sng" dirty="0" smtClean="0"/>
              <a:t>Moral States</a:t>
            </a:r>
            <a:r>
              <a:rPr lang="en-US" b="1" dirty="0" smtClean="0"/>
              <a:t> (grounding truths around and within us)</a:t>
            </a:r>
          </a:p>
          <a:p>
            <a:endParaRPr lang="en-US" b="1" dirty="0" smtClean="0"/>
          </a:p>
          <a:p>
            <a:endParaRPr lang="en-US" b="1" dirty="0"/>
          </a:p>
          <a:p>
            <a:endParaRPr lang="en-US" b="1" dirty="0" smtClean="0"/>
          </a:p>
          <a:p>
            <a:endParaRPr lang="en-US" b="1" dirty="0" smtClean="0"/>
          </a:p>
          <a:p>
            <a:r>
              <a:rPr lang="en-US" b="1" dirty="0" smtClean="0"/>
              <a:t> “      “       “       “       “    “	  “</a:t>
            </a:r>
            <a:r>
              <a:rPr lang="en-US" b="1" u="sng" dirty="0" smtClean="0"/>
              <a:t>Soul States</a:t>
            </a:r>
            <a:r>
              <a:rPr lang="en-US" b="1" dirty="0" smtClean="0"/>
              <a:t>” (</a:t>
            </a:r>
            <a:r>
              <a:rPr lang="en-US" b="1" i="1" dirty="0" smtClean="0"/>
              <a:t>Seelenzustände</a:t>
            </a:r>
            <a:r>
              <a:rPr lang="en-US" b="1" dirty="0"/>
              <a:t>)</a:t>
            </a:r>
            <a:endParaRPr lang="en-US" b="1" dirty="0" smtClean="0"/>
          </a:p>
          <a:p>
            <a:endParaRPr lang="en-US" b="1" dirty="0"/>
          </a:p>
          <a:p>
            <a:r>
              <a:rPr lang="en-US" b="1" dirty="0" smtClean="0"/>
              <a:t>			</a:t>
            </a:r>
          </a:p>
          <a:p>
            <a:r>
              <a:rPr lang="en-US" b="1" dirty="0"/>
              <a:t>	</a:t>
            </a:r>
            <a:r>
              <a:rPr lang="en-US" b="1" dirty="0" smtClean="0"/>
              <a:t>		</a:t>
            </a:r>
            <a:endParaRPr lang="en-US" b="1" dirty="0"/>
          </a:p>
        </p:txBody>
      </p:sp>
      <p:cxnSp>
        <p:nvCxnSpPr>
          <p:cNvPr id="6" name="Straight Arrow Connector 5"/>
          <p:cNvCxnSpPr/>
          <p:nvPr/>
        </p:nvCxnSpPr>
        <p:spPr>
          <a:xfrm>
            <a:off x="4343400" y="2895600"/>
            <a:ext cx="0" cy="983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4191000"/>
            <a:ext cx="0" cy="983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71800" y="2587823"/>
            <a:ext cx="3124200" cy="307777"/>
          </a:xfrm>
          <a:prstGeom prst="rect">
            <a:avLst/>
          </a:prstGeom>
          <a:noFill/>
        </p:spPr>
        <p:txBody>
          <a:bodyPr wrap="square" rtlCol="0">
            <a:spAutoFit/>
          </a:bodyPr>
          <a:lstStyle/>
          <a:p>
            <a:r>
              <a:rPr lang="en-US" sz="1400" dirty="0" smtClean="0"/>
              <a:t>But increasingly, 1780s, 1790s, 1800s:</a:t>
            </a:r>
            <a:endParaRPr lang="en-US" sz="1400" dirty="0"/>
          </a:p>
        </p:txBody>
      </p:sp>
    </p:spTree>
    <p:extLst>
      <p:ext uri="{BB962C8B-B14F-4D97-AF65-F5344CB8AC3E}">
        <p14:creationId xmlns:p14="http://schemas.microsoft.com/office/powerpoint/2010/main" val="264331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27" y="1295400"/>
            <a:ext cx="8153400" cy="1200329"/>
          </a:xfrm>
          <a:prstGeom prst="rect">
            <a:avLst/>
          </a:prstGeom>
          <a:noFill/>
        </p:spPr>
        <p:txBody>
          <a:bodyPr wrap="square" rtlCol="0">
            <a:spAutoFit/>
          </a:bodyPr>
          <a:lstStyle/>
          <a:p>
            <a:pPr algn="ctr"/>
            <a:r>
              <a:rPr lang="en-US" b="1" dirty="0" smtClean="0"/>
              <a:t>The Characteristic Eighteenth-Century View:</a:t>
            </a:r>
          </a:p>
          <a:p>
            <a:pPr algn="ctr"/>
            <a:endParaRPr lang="en-US" b="1" dirty="0"/>
          </a:p>
          <a:p>
            <a:pPr algn="ctr"/>
            <a:endParaRPr lang="en-US" b="1" dirty="0" smtClean="0"/>
          </a:p>
          <a:p>
            <a:pPr algn="ctr"/>
            <a:r>
              <a:rPr lang="en-US" b="1" dirty="0" smtClean="0"/>
              <a:t>Music as a Series of Idealized </a:t>
            </a:r>
            <a:r>
              <a:rPr lang="en-US" b="1" u="sng" dirty="0" smtClean="0"/>
              <a:t>Emotional States </a:t>
            </a:r>
            <a:r>
              <a:rPr lang="en-US" b="1" dirty="0" smtClean="0"/>
              <a:t>(tasteful, stylized, elegant</a:t>
            </a:r>
            <a:r>
              <a:rPr lang="en-US" dirty="0" smtClean="0"/>
              <a:t>)</a:t>
            </a:r>
            <a:endParaRPr lang="en-US" dirty="0"/>
          </a:p>
        </p:txBody>
      </p:sp>
      <p:sp>
        <p:nvSpPr>
          <p:cNvPr id="4" name="TextBox 3"/>
          <p:cNvSpPr txBox="1"/>
          <p:nvPr/>
        </p:nvSpPr>
        <p:spPr>
          <a:xfrm>
            <a:off x="609600" y="3879275"/>
            <a:ext cx="8077200" cy="2585323"/>
          </a:xfrm>
          <a:prstGeom prst="rect">
            <a:avLst/>
          </a:prstGeom>
          <a:noFill/>
        </p:spPr>
        <p:txBody>
          <a:bodyPr wrap="square" rtlCol="0">
            <a:spAutoFit/>
          </a:bodyPr>
          <a:lstStyle/>
          <a:p>
            <a:r>
              <a:rPr lang="en-US" b="1" dirty="0" smtClean="0"/>
              <a:t> “      “       “       “       “    “	  </a:t>
            </a:r>
            <a:r>
              <a:rPr lang="en-US" b="1" u="sng" dirty="0" smtClean="0"/>
              <a:t>Moral States</a:t>
            </a:r>
            <a:r>
              <a:rPr lang="en-US" b="1" dirty="0" smtClean="0"/>
              <a:t> (grounding truths around and within us)</a:t>
            </a:r>
          </a:p>
          <a:p>
            <a:endParaRPr lang="en-US" b="1" dirty="0" smtClean="0"/>
          </a:p>
          <a:p>
            <a:endParaRPr lang="en-US" b="1" dirty="0"/>
          </a:p>
          <a:p>
            <a:endParaRPr lang="en-US" b="1" dirty="0" smtClean="0"/>
          </a:p>
          <a:p>
            <a:endParaRPr lang="en-US" b="1" dirty="0" smtClean="0"/>
          </a:p>
          <a:p>
            <a:r>
              <a:rPr lang="en-US" b="1" dirty="0" smtClean="0"/>
              <a:t> “      “       “       “       “    “	  “</a:t>
            </a:r>
            <a:r>
              <a:rPr lang="en-US" b="1" u="sng" dirty="0" smtClean="0"/>
              <a:t>Soul States</a:t>
            </a:r>
            <a:r>
              <a:rPr lang="en-US" b="1" dirty="0" smtClean="0"/>
              <a:t>” (</a:t>
            </a:r>
            <a:r>
              <a:rPr lang="en-US" b="1" i="1" dirty="0" smtClean="0"/>
              <a:t>Seelenzustände</a:t>
            </a:r>
            <a:r>
              <a:rPr lang="en-US" b="1" dirty="0"/>
              <a:t>)</a:t>
            </a:r>
            <a:endParaRPr lang="en-US" b="1" dirty="0" smtClean="0"/>
          </a:p>
          <a:p>
            <a:endParaRPr lang="en-US" b="1" dirty="0"/>
          </a:p>
          <a:p>
            <a:r>
              <a:rPr lang="en-US" b="1" dirty="0" smtClean="0"/>
              <a:t>			</a:t>
            </a:r>
          </a:p>
          <a:p>
            <a:r>
              <a:rPr lang="en-US" b="1" dirty="0"/>
              <a:t>	</a:t>
            </a:r>
            <a:r>
              <a:rPr lang="en-US" b="1" dirty="0" smtClean="0"/>
              <a:t>		</a:t>
            </a:r>
            <a:endParaRPr lang="en-US" b="1" dirty="0"/>
          </a:p>
        </p:txBody>
      </p:sp>
      <p:cxnSp>
        <p:nvCxnSpPr>
          <p:cNvPr id="6" name="Straight Arrow Connector 5"/>
          <p:cNvCxnSpPr/>
          <p:nvPr/>
        </p:nvCxnSpPr>
        <p:spPr>
          <a:xfrm>
            <a:off x="4343400" y="2895600"/>
            <a:ext cx="0" cy="983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4191000"/>
            <a:ext cx="0" cy="983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71800" y="2587823"/>
            <a:ext cx="3124200" cy="307777"/>
          </a:xfrm>
          <a:prstGeom prst="rect">
            <a:avLst/>
          </a:prstGeom>
          <a:noFill/>
        </p:spPr>
        <p:txBody>
          <a:bodyPr wrap="square" rtlCol="0">
            <a:spAutoFit/>
          </a:bodyPr>
          <a:lstStyle/>
          <a:p>
            <a:r>
              <a:rPr lang="en-US" sz="1400" dirty="0" smtClean="0"/>
              <a:t>But increasingly, 1780s, 1790s, 1800s:</a:t>
            </a:r>
            <a:endParaRPr lang="en-US" sz="1400" dirty="0"/>
          </a:p>
        </p:txBody>
      </p:sp>
      <p:sp>
        <p:nvSpPr>
          <p:cNvPr id="3" name="TextBox 2"/>
          <p:cNvSpPr txBox="1"/>
          <p:nvPr/>
        </p:nvSpPr>
        <p:spPr>
          <a:xfrm>
            <a:off x="1816337" y="5943600"/>
            <a:ext cx="6718064" cy="646331"/>
          </a:xfrm>
          <a:prstGeom prst="rect">
            <a:avLst/>
          </a:prstGeom>
          <a:noFill/>
        </p:spPr>
        <p:txBody>
          <a:bodyPr wrap="square" rtlCol="0">
            <a:spAutoFit/>
          </a:bodyPr>
          <a:lstStyle/>
          <a:p>
            <a:r>
              <a:rPr lang="en-US" dirty="0" smtClean="0"/>
              <a:t>Therefore: an emerging  belief that “music” was capable of housing </a:t>
            </a:r>
          </a:p>
          <a:p>
            <a:r>
              <a:rPr lang="en-US" dirty="0" smtClean="0"/>
              <a:t>and communicating</a:t>
            </a:r>
            <a:r>
              <a:rPr lang="en-US" dirty="0"/>
              <a:t> </a:t>
            </a:r>
            <a:r>
              <a:rPr lang="en-US" dirty="0" smtClean="0"/>
              <a:t>“soul states” of ethical seriousness</a:t>
            </a:r>
            <a:endParaRPr lang="en-US" dirty="0"/>
          </a:p>
        </p:txBody>
      </p:sp>
    </p:spTree>
    <p:extLst>
      <p:ext uri="{BB962C8B-B14F-4D97-AF65-F5344CB8AC3E}">
        <p14:creationId xmlns:p14="http://schemas.microsoft.com/office/powerpoint/2010/main" val="338664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9600"/>
            <a:ext cx="3770830" cy="4419600"/>
          </a:xfrm>
          <a:prstGeom prst="rect">
            <a:avLst/>
          </a:prstGeom>
        </p:spPr>
      </p:pic>
      <p:sp>
        <p:nvSpPr>
          <p:cNvPr id="4" name="TextBox 3"/>
          <p:cNvSpPr txBox="1"/>
          <p:nvPr/>
        </p:nvSpPr>
        <p:spPr>
          <a:xfrm>
            <a:off x="381000" y="5569527"/>
            <a:ext cx="7772400" cy="646331"/>
          </a:xfrm>
          <a:prstGeom prst="rect">
            <a:avLst/>
          </a:prstGeom>
          <a:noFill/>
        </p:spPr>
        <p:txBody>
          <a:bodyPr wrap="square" rtlCol="0">
            <a:spAutoFit/>
          </a:bodyPr>
          <a:lstStyle/>
          <a:p>
            <a:pPr algn="ctr"/>
            <a:r>
              <a:rPr lang="en-US" dirty="0" smtClean="0"/>
              <a:t>The Categorical Imperative: “Act only on that maxim through which you can </a:t>
            </a:r>
          </a:p>
          <a:p>
            <a:pPr algn="ctr"/>
            <a:r>
              <a:rPr lang="en-US" dirty="0" smtClean="0"/>
              <a:t>at the same time will that it should become a universal law.”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26993"/>
            <a:ext cx="2824257" cy="4984814"/>
          </a:xfrm>
          <a:prstGeom prst="rect">
            <a:avLst/>
          </a:prstGeom>
        </p:spPr>
      </p:pic>
    </p:spTree>
    <p:extLst>
      <p:ext uri="{BB962C8B-B14F-4D97-AF65-F5344CB8AC3E}">
        <p14:creationId xmlns:p14="http://schemas.microsoft.com/office/powerpoint/2010/main" val="333561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727364"/>
            <a:ext cx="3581400" cy="43066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04" y="975681"/>
            <a:ext cx="4800114" cy="3810000"/>
          </a:xfrm>
          <a:prstGeom prst="rect">
            <a:avLst/>
          </a:prstGeom>
        </p:spPr>
      </p:pic>
      <p:sp>
        <p:nvSpPr>
          <p:cNvPr id="4" name="TextBox 3"/>
          <p:cNvSpPr txBox="1"/>
          <p:nvPr/>
        </p:nvSpPr>
        <p:spPr>
          <a:xfrm>
            <a:off x="457200" y="5715000"/>
            <a:ext cx="7924800" cy="646331"/>
          </a:xfrm>
          <a:prstGeom prst="rect">
            <a:avLst/>
          </a:prstGeom>
          <a:noFill/>
        </p:spPr>
        <p:txBody>
          <a:bodyPr wrap="square" rtlCol="0">
            <a:spAutoFit/>
          </a:bodyPr>
          <a:lstStyle/>
          <a:p>
            <a:pPr algn="ctr"/>
            <a:r>
              <a:rPr lang="en-US" dirty="0" smtClean="0"/>
              <a:t>Beethoven, written into a Conversation Book, 1820: </a:t>
            </a:r>
          </a:p>
          <a:p>
            <a:pPr algn="ctr"/>
            <a:r>
              <a:rPr lang="en-US" dirty="0" smtClean="0"/>
              <a:t>“The moral law within us and the starry heavens above us: Kant!”</a:t>
            </a:r>
            <a:endParaRPr lang="en-US" dirty="0"/>
          </a:p>
        </p:txBody>
      </p:sp>
    </p:spTree>
    <p:extLst>
      <p:ext uri="{BB962C8B-B14F-4D97-AF65-F5344CB8AC3E}">
        <p14:creationId xmlns:p14="http://schemas.microsoft.com/office/powerpoint/2010/main" val="18009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075352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762000"/>
            <a:ext cx="4191000" cy="5354934"/>
          </a:xfrm>
          <a:prstGeom prst="rect">
            <a:avLst/>
          </a:prstGeom>
        </p:spPr>
      </p:pic>
      <p:sp>
        <p:nvSpPr>
          <p:cNvPr id="5" name="TextBox 4"/>
          <p:cNvSpPr txBox="1"/>
          <p:nvPr/>
        </p:nvSpPr>
        <p:spPr>
          <a:xfrm>
            <a:off x="381000" y="1676400"/>
            <a:ext cx="3429000" cy="369332"/>
          </a:xfrm>
          <a:prstGeom prst="rect">
            <a:avLst/>
          </a:prstGeom>
          <a:noFill/>
        </p:spPr>
        <p:txBody>
          <a:bodyPr wrap="square" rtlCol="0">
            <a:spAutoFit/>
          </a:bodyPr>
          <a:lstStyle/>
          <a:p>
            <a:r>
              <a:rPr lang="en-US" dirty="0" smtClean="0"/>
              <a:t>Earnest, morally idealized images?</a:t>
            </a:r>
            <a:endParaRPr lang="en-US" dirty="0"/>
          </a:p>
        </p:txBody>
      </p:sp>
    </p:spTree>
    <p:extLst>
      <p:ext uri="{BB962C8B-B14F-4D97-AF65-F5344CB8AC3E}">
        <p14:creationId xmlns:p14="http://schemas.microsoft.com/office/powerpoint/2010/main" val="418013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762000"/>
            <a:ext cx="4191000" cy="5354934"/>
          </a:xfrm>
          <a:prstGeom prst="rect">
            <a:avLst/>
          </a:prstGeom>
        </p:spPr>
      </p:pic>
      <p:sp>
        <p:nvSpPr>
          <p:cNvPr id="4" name="TextBox 3"/>
          <p:cNvSpPr txBox="1"/>
          <p:nvPr/>
        </p:nvSpPr>
        <p:spPr>
          <a:xfrm>
            <a:off x="89731" y="2667000"/>
            <a:ext cx="4177469" cy="646331"/>
          </a:xfrm>
          <a:prstGeom prst="rect">
            <a:avLst/>
          </a:prstGeom>
          <a:noFill/>
        </p:spPr>
        <p:txBody>
          <a:bodyPr wrap="square" rtlCol="0">
            <a:spAutoFit/>
          </a:bodyPr>
          <a:lstStyle/>
          <a:p>
            <a:r>
              <a:rPr lang="en-US" dirty="0" smtClean="0"/>
              <a:t>Thus (e.g.) the human being can be—and ideally should be—something like this:</a:t>
            </a:r>
            <a:endParaRPr lang="en-US" dirty="0"/>
          </a:p>
        </p:txBody>
      </p:sp>
      <p:sp>
        <p:nvSpPr>
          <p:cNvPr id="5" name="TextBox 4"/>
          <p:cNvSpPr txBox="1"/>
          <p:nvPr/>
        </p:nvSpPr>
        <p:spPr>
          <a:xfrm>
            <a:off x="381000" y="1676400"/>
            <a:ext cx="3429000" cy="369332"/>
          </a:xfrm>
          <a:prstGeom prst="rect">
            <a:avLst/>
          </a:prstGeom>
          <a:noFill/>
        </p:spPr>
        <p:txBody>
          <a:bodyPr wrap="square" rtlCol="0">
            <a:spAutoFit/>
          </a:bodyPr>
          <a:lstStyle/>
          <a:p>
            <a:r>
              <a:rPr lang="en-US" dirty="0" smtClean="0"/>
              <a:t>Earnest, morally idealized images?</a:t>
            </a:r>
            <a:endParaRPr lang="en-US" dirty="0"/>
          </a:p>
        </p:txBody>
      </p:sp>
    </p:spTree>
    <p:extLst>
      <p:ext uri="{BB962C8B-B14F-4D97-AF65-F5344CB8AC3E}">
        <p14:creationId xmlns:p14="http://schemas.microsoft.com/office/powerpoint/2010/main" val="175870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762000"/>
            <a:ext cx="4191000" cy="5354934"/>
          </a:xfrm>
          <a:prstGeom prst="rect">
            <a:avLst/>
          </a:prstGeom>
        </p:spPr>
      </p:pic>
      <p:sp>
        <p:nvSpPr>
          <p:cNvPr id="4" name="TextBox 3"/>
          <p:cNvSpPr txBox="1"/>
          <p:nvPr/>
        </p:nvSpPr>
        <p:spPr>
          <a:xfrm>
            <a:off x="89731" y="2667000"/>
            <a:ext cx="4177469" cy="646331"/>
          </a:xfrm>
          <a:prstGeom prst="rect">
            <a:avLst/>
          </a:prstGeom>
          <a:noFill/>
        </p:spPr>
        <p:txBody>
          <a:bodyPr wrap="square" rtlCol="0">
            <a:spAutoFit/>
          </a:bodyPr>
          <a:lstStyle/>
          <a:p>
            <a:r>
              <a:rPr lang="en-US" dirty="0" smtClean="0"/>
              <a:t>Thus (e.g.) the human being can be—and ideally should be—something like this:</a:t>
            </a:r>
            <a:endParaRPr lang="en-US" dirty="0"/>
          </a:p>
        </p:txBody>
      </p:sp>
      <p:sp>
        <p:nvSpPr>
          <p:cNvPr id="5" name="TextBox 4"/>
          <p:cNvSpPr txBox="1"/>
          <p:nvPr/>
        </p:nvSpPr>
        <p:spPr>
          <a:xfrm>
            <a:off x="381000" y="1676400"/>
            <a:ext cx="3429000" cy="369332"/>
          </a:xfrm>
          <a:prstGeom prst="rect">
            <a:avLst/>
          </a:prstGeom>
          <a:noFill/>
        </p:spPr>
        <p:txBody>
          <a:bodyPr wrap="square" rtlCol="0">
            <a:spAutoFit/>
          </a:bodyPr>
          <a:lstStyle/>
          <a:p>
            <a:r>
              <a:rPr lang="en-US" dirty="0" smtClean="0"/>
              <a:t>Earnest, morally idealized images?</a:t>
            </a:r>
            <a:endParaRPr lang="en-US" dirty="0"/>
          </a:p>
        </p:txBody>
      </p:sp>
      <p:sp>
        <p:nvSpPr>
          <p:cNvPr id="2" name="TextBox 1"/>
          <p:cNvSpPr txBox="1"/>
          <p:nvPr/>
        </p:nvSpPr>
        <p:spPr>
          <a:xfrm>
            <a:off x="238570" y="4106660"/>
            <a:ext cx="3905428" cy="584775"/>
          </a:xfrm>
          <a:prstGeom prst="rect">
            <a:avLst/>
          </a:prstGeom>
          <a:noFill/>
        </p:spPr>
        <p:txBody>
          <a:bodyPr wrap="square" rtlCol="0">
            <a:spAutoFit/>
          </a:bodyPr>
          <a:lstStyle/>
          <a:p>
            <a:r>
              <a:rPr lang="en-US" sz="1600" dirty="0" smtClean="0"/>
              <a:t>Piano Concerto No. 5 in E-flat, movement 2, </a:t>
            </a:r>
          </a:p>
          <a:p>
            <a:r>
              <a:rPr lang="en-US" sz="1600" dirty="0" smtClean="0"/>
              <a:t>Adagio un poco </a:t>
            </a:r>
            <a:r>
              <a:rPr lang="en-US" sz="1600" dirty="0" err="1" smtClean="0"/>
              <a:t>mosso</a:t>
            </a:r>
            <a:r>
              <a:rPr lang="en-US" sz="1600" dirty="0" smtClean="0"/>
              <a:t> (1809)</a:t>
            </a:r>
            <a:endParaRPr lang="en-US" sz="1600" dirty="0"/>
          </a:p>
        </p:txBody>
      </p:sp>
    </p:spTree>
    <p:extLst>
      <p:ext uri="{BB962C8B-B14F-4D97-AF65-F5344CB8AC3E}">
        <p14:creationId xmlns:p14="http://schemas.microsoft.com/office/powerpoint/2010/main" val="6414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4800"/>
            <a:ext cx="3742422" cy="5562600"/>
          </a:xfrm>
          <a:prstGeom prst="rect">
            <a:avLst/>
          </a:prstGeom>
        </p:spPr>
      </p:pic>
      <p:sp>
        <p:nvSpPr>
          <p:cNvPr id="3" name="TextBox 2"/>
          <p:cNvSpPr txBox="1"/>
          <p:nvPr/>
        </p:nvSpPr>
        <p:spPr>
          <a:xfrm>
            <a:off x="609600" y="794921"/>
            <a:ext cx="365760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Idealized program for the perfection of humankind; the goal is to become “fully human.”  But how?</a:t>
            </a:r>
          </a:p>
          <a:p>
            <a:endParaRPr lang="en-US" sz="1600" dirty="0"/>
          </a:p>
        </p:txBody>
      </p:sp>
      <p:sp>
        <p:nvSpPr>
          <p:cNvPr id="4" name="TextBox 3"/>
          <p:cNvSpPr txBox="1"/>
          <p:nvPr/>
        </p:nvSpPr>
        <p:spPr>
          <a:xfrm>
            <a:off x="6252711" y="6057900"/>
            <a:ext cx="838200" cy="381000"/>
          </a:xfrm>
          <a:prstGeom prst="rect">
            <a:avLst/>
          </a:prstGeom>
          <a:noFill/>
        </p:spPr>
        <p:txBody>
          <a:bodyPr wrap="square" rtlCol="0">
            <a:spAutoFit/>
          </a:bodyPr>
          <a:lstStyle/>
          <a:p>
            <a:r>
              <a:rPr lang="en-US" dirty="0" smtClean="0"/>
              <a:t>1795</a:t>
            </a:r>
            <a:endParaRPr lang="en-US" dirty="0"/>
          </a:p>
        </p:txBody>
      </p:sp>
    </p:spTree>
    <p:extLst>
      <p:ext uri="{BB962C8B-B14F-4D97-AF65-F5344CB8AC3E}">
        <p14:creationId xmlns:p14="http://schemas.microsoft.com/office/powerpoint/2010/main" val="92454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4800"/>
            <a:ext cx="3742422" cy="5562600"/>
          </a:xfrm>
          <a:prstGeom prst="rect">
            <a:avLst/>
          </a:prstGeom>
        </p:spPr>
      </p:pic>
      <p:sp>
        <p:nvSpPr>
          <p:cNvPr id="3" name="TextBox 2"/>
          <p:cNvSpPr txBox="1"/>
          <p:nvPr/>
        </p:nvSpPr>
        <p:spPr>
          <a:xfrm>
            <a:off x="609600" y="794921"/>
            <a:ext cx="36576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Idealized program for the perfection of humankind; the goal is to become “fully human.”  But how?</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Essential humanness: molding one’s environment—imposing form on content. </a:t>
            </a:r>
          </a:p>
        </p:txBody>
      </p:sp>
      <p:sp>
        <p:nvSpPr>
          <p:cNvPr id="4" name="TextBox 3"/>
          <p:cNvSpPr txBox="1"/>
          <p:nvPr/>
        </p:nvSpPr>
        <p:spPr>
          <a:xfrm>
            <a:off x="6252711" y="6057900"/>
            <a:ext cx="838200" cy="381000"/>
          </a:xfrm>
          <a:prstGeom prst="rect">
            <a:avLst/>
          </a:prstGeom>
          <a:noFill/>
        </p:spPr>
        <p:txBody>
          <a:bodyPr wrap="square" rtlCol="0">
            <a:spAutoFit/>
          </a:bodyPr>
          <a:lstStyle/>
          <a:p>
            <a:r>
              <a:rPr lang="en-US" dirty="0" smtClean="0"/>
              <a:t>1795</a:t>
            </a:r>
            <a:endParaRPr lang="en-US" dirty="0"/>
          </a:p>
        </p:txBody>
      </p:sp>
    </p:spTree>
    <p:extLst>
      <p:ext uri="{BB962C8B-B14F-4D97-AF65-F5344CB8AC3E}">
        <p14:creationId xmlns:p14="http://schemas.microsoft.com/office/powerpoint/2010/main" val="319478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4800"/>
            <a:ext cx="3742422" cy="5562600"/>
          </a:xfrm>
          <a:prstGeom prst="rect">
            <a:avLst/>
          </a:prstGeom>
        </p:spPr>
      </p:pic>
      <p:sp>
        <p:nvSpPr>
          <p:cNvPr id="3" name="TextBox 2"/>
          <p:cNvSpPr txBox="1"/>
          <p:nvPr/>
        </p:nvSpPr>
        <p:spPr>
          <a:xfrm>
            <a:off x="609600" y="794921"/>
            <a:ext cx="36576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Idealized program for the perfection of humankind; the goal is to become “fully human.”  But how?</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Essential humanness: molding one’s environment—imposing form on content.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highest human activity: indulging the play drive (</a:t>
            </a:r>
            <a:r>
              <a:rPr lang="en-US" sz="1600" i="1" dirty="0" err="1" smtClean="0"/>
              <a:t>Spieltrieb</a:t>
            </a:r>
            <a:r>
              <a:rPr lang="en-US" sz="1600" dirty="0" smtClean="0"/>
              <a:t>); the free shaping of things for the sake and joy of creating them.</a:t>
            </a:r>
          </a:p>
        </p:txBody>
      </p:sp>
      <p:sp>
        <p:nvSpPr>
          <p:cNvPr id="4" name="TextBox 3"/>
          <p:cNvSpPr txBox="1"/>
          <p:nvPr/>
        </p:nvSpPr>
        <p:spPr>
          <a:xfrm>
            <a:off x="6252711" y="6057900"/>
            <a:ext cx="838200" cy="381000"/>
          </a:xfrm>
          <a:prstGeom prst="rect">
            <a:avLst/>
          </a:prstGeom>
          <a:noFill/>
        </p:spPr>
        <p:txBody>
          <a:bodyPr wrap="square" rtlCol="0">
            <a:spAutoFit/>
          </a:bodyPr>
          <a:lstStyle/>
          <a:p>
            <a:r>
              <a:rPr lang="en-US" dirty="0" smtClean="0"/>
              <a:t>1795</a:t>
            </a:r>
            <a:endParaRPr lang="en-US" dirty="0"/>
          </a:p>
        </p:txBody>
      </p:sp>
    </p:spTree>
    <p:extLst>
      <p:ext uri="{BB962C8B-B14F-4D97-AF65-F5344CB8AC3E}">
        <p14:creationId xmlns:p14="http://schemas.microsoft.com/office/powerpoint/2010/main" val="319478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4800"/>
            <a:ext cx="3742422" cy="5562600"/>
          </a:xfrm>
          <a:prstGeom prst="rect">
            <a:avLst/>
          </a:prstGeom>
        </p:spPr>
      </p:pic>
      <p:sp>
        <p:nvSpPr>
          <p:cNvPr id="3" name="TextBox 2"/>
          <p:cNvSpPr txBox="1"/>
          <p:nvPr/>
        </p:nvSpPr>
        <p:spPr>
          <a:xfrm>
            <a:off x="609600" y="794921"/>
            <a:ext cx="3657600"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Idealized program for the perfection of humankind; the goal is to become “fully human.”  But how?</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Essential humanness: molding one’s environment—imposing form on content.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highest human activity: indulging the play drive (</a:t>
            </a:r>
            <a:r>
              <a:rPr lang="en-US" sz="1600" i="1" dirty="0" err="1" smtClean="0"/>
              <a:t>Spieltrieb</a:t>
            </a:r>
            <a:r>
              <a:rPr lang="en-US" sz="1600" dirty="0" smtClean="0"/>
              <a:t>); the free shaping of things for the sake and joy of creating them.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highest form of play: </a:t>
            </a:r>
            <a:r>
              <a:rPr lang="en-US" sz="1600" u="sng" dirty="0" smtClean="0"/>
              <a:t>Art</a:t>
            </a:r>
            <a:r>
              <a:rPr lang="en-US" sz="1600" dirty="0" smtClean="0"/>
              <a:t>, which is capable of healing the broken person, making the fractured person—torn apart by society— whole again.</a:t>
            </a:r>
          </a:p>
          <a:p>
            <a:endParaRPr lang="en-US" sz="1600" dirty="0"/>
          </a:p>
        </p:txBody>
      </p:sp>
      <p:sp>
        <p:nvSpPr>
          <p:cNvPr id="4" name="TextBox 3"/>
          <p:cNvSpPr txBox="1"/>
          <p:nvPr/>
        </p:nvSpPr>
        <p:spPr>
          <a:xfrm>
            <a:off x="6252711" y="6057900"/>
            <a:ext cx="838200" cy="381000"/>
          </a:xfrm>
          <a:prstGeom prst="rect">
            <a:avLst/>
          </a:prstGeom>
          <a:noFill/>
        </p:spPr>
        <p:txBody>
          <a:bodyPr wrap="square" rtlCol="0">
            <a:spAutoFit/>
          </a:bodyPr>
          <a:lstStyle/>
          <a:p>
            <a:r>
              <a:rPr lang="en-US" dirty="0" smtClean="0"/>
              <a:t>1795</a:t>
            </a:r>
            <a:endParaRPr lang="en-US" dirty="0"/>
          </a:p>
        </p:txBody>
      </p:sp>
    </p:spTree>
    <p:extLst>
      <p:ext uri="{BB962C8B-B14F-4D97-AF65-F5344CB8AC3E}">
        <p14:creationId xmlns:p14="http://schemas.microsoft.com/office/powerpoint/2010/main" val="319478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4800"/>
            <a:ext cx="3742422" cy="5562600"/>
          </a:xfrm>
          <a:prstGeom prst="rect">
            <a:avLst/>
          </a:prstGeom>
        </p:spPr>
      </p:pic>
      <p:sp>
        <p:nvSpPr>
          <p:cNvPr id="3" name="TextBox 2"/>
          <p:cNvSpPr txBox="1"/>
          <p:nvPr/>
        </p:nvSpPr>
        <p:spPr>
          <a:xfrm>
            <a:off x="609600" y="794921"/>
            <a:ext cx="3657600"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Idealized program for the perfection of humankind; the goal is to become “fully human.”  But how?</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Essential humanness: molding one’s environment—imposing form on content.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highest human activity: indulging the play drive (</a:t>
            </a:r>
            <a:r>
              <a:rPr lang="en-US" sz="1600" i="1" dirty="0" err="1" smtClean="0"/>
              <a:t>Spieltrieb</a:t>
            </a:r>
            <a:r>
              <a:rPr lang="en-US" sz="1600" dirty="0" smtClean="0"/>
              <a:t>); the free shaping of things for the sake and joy of creating them.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highest form of play: </a:t>
            </a:r>
            <a:r>
              <a:rPr lang="en-US" sz="1600" u="sng" dirty="0" smtClean="0"/>
              <a:t>Art</a:t>
            </a:r>
            <a:r>
              <a:rPr lang="en-US" sz="1600" dirty="0" smtClean="0"/>
              <a:t>, which is capable of healing the broken person, making the fractured person—torn apart by society— whole again.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Thus art, as an ethic of healing, unites humankind’s emotional side with its rational side.</a:t>
            </a:r>
            <a:endParaRPr lang="en-US" sz="1600" dirty="0"/>
          </a:p>
        </p:txBody>
      </p:sp>
      <p:sp>
        <p:nvSpPr>
          <p:cNvPr id="4" name="TextBox 3"/>
          <p:cNvSpPr txBox="1"/>
          <p:nvPr/>
        </p:nvSpPr>
        <p:spPr>
          <a:xfrm>
            <a:off x="6252711" y="6057900"/>
            <a:ext cx="838200" cy="381000"/>
          </a:xfrm>
          <a:prstGeom prst="rect">
            <a:avLst/>
          </a:prstGeom>
          <a:noFill/>
        </p:spPr>
        <p:txBody>
          <a:bodyPr wrap="square" rtlCol="0">
            <a:spAutoFit/>
          </a:bodyPr>
          <a:lstStyle/>
          <a:p>
            <a:r>
              <a:rPr lang="en-US" dirty="0" smtClean="0"/>
              <a:t>1795</a:t>
            </a:r>
            <a:endParaRPr lang="en-US" dirty="0"/>
          </a:p>
        </p:txBody>
      </p:sp>
    </p:spTree>
    <p:extLst>
      <p:ext uri="{BB962C8B-B14F-4D97-AF65-F5344CB8AC3E}">
        <p14:creationId xmlns:p14="http://schemas.microsoft.com/office/powerpoint/2010/main" val="319478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4" y="1672936"/>
            <a:ext cx="5385296" cy="3543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069" y="914400"/>
            <a:ext cx="3491345" cy="4538749"/>
          </a:xfrm>
          <a:prstGeom prst="rect">
            <a:avLst/>
          </a:prstGeom>
        </p:spPr>
      </p:pic>
      <p:sp>
        <p:nvSpPr>
          <p:cNvPr id="6" name="TextBox 5"/>
          <p:cNvSpPr txBox="1"/>
          <p:nvPr/>
        </p:nvSpPr>
        <p:spPr>
          <a:xfrm>
            <a:off x="762000" y="5975866"/>
            <a:ext cx="7848600" cy="369332"/>
          </a:xfrm>
          <a:prstGeom prst="rect">
            <a:avLst/>
          </a:prstGeom>
          <a:noFill/>
        </p:spPr>
        <p:txBody>
          <a:bodyPr wrap="square" rtlCol="0">
            <a:spAutoFit/>
          </a:bodyPr>
          <a:lstStyle/>
          <a:p>
            <a:r>
              <a:rPr lang="en-US" dirty="0" smtClean="0"/>
              <a:t>Symphony No. 3 in E-Flat, op. 55, “</a:t>
            </a:r>
            <a:r>
              <a:rPr lang="en-US" dirty="0" err="1" smtClean="0"/>
              <a:t>Eroica</a:t>
            </a:r>
            <a:r>
              <a:rPr lang="en-US" dirty="0" smtClean="0"/>
              <a:t>”—</a:t>
            </a:r>
            <a:r>
              <a:rPr lang="en-US" dirty="0" err="1" smtClean="0"/>
              <a:t>ms.</a:t>
            </a:r>
            <a:r>
              <a:rPr lang="en-US" dirty="0" smtClean="0"/>
              <a:t> and first printed edition</a:t>
            </a:r>
            <a:endParaRPr lang="en-US" dirty="0"/>
          </a:p>
        </p:txBody>
      </p:sp>
    </p:spTree>
    <p:extLst>
      <p:ext uri="{BB962C8B-B14F-4D97-AF65-F5344CB8AC3E}">
        <p14:creationId xmlns:p14="http://schemas.microsoft.com/office/powerpoint/2010/main" val="14784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791" y="-76200"/>
            <a:ext cx="9677400" cy="70866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9818" y="304800"/>
            <a:ext cx="7412182" cy="2954655"/>
          </a:xfrm>
          <a:prstGeom prst="rect">
            <a:avLst/>
          </a:prstGeom>
          <a:noFill/>
        </p:spPr>
        <p:txBody>
          <a:bodyPr wrap="square" rtlCol="0">
            <a:spAutoFit/>
          </a:bodyPr>
          <a:lstStyle/>
          <a:p>
            <a:pPr algn="ctr"/>
            <a:r>
              <a:rPr lang="en-US" sz="4000" dirty="0" smtClean="0">
                <a:latin typeface="Old English Text MT" panose="03040902040508030806" pitchFamily="66" charset="0"/>
              </a:rPr>
              <a:t>Profundity Contract</a:t>
            </a:r>
          </a:p>
          <a:p>
            <a:endParaRPr lang="en-US" dirty="0"/>
          </a:p>
          <a:p>
            <a:pPr algn="just"/>
            <a:r>
              <a:rPr lang="en-US" sz="1600" dirty="0" smtClean="0"/>
              <a:t>The undersigned parties concur that much of the new European instrumental art music of the 1780s and succeeding years, stemming initially from in and around Austria, has now advanced beyond any mere entertainment function.  Music striving toward this condition of heightened connoisseurship is therefore to be created, regarded, and absorbed in an appropriately new way, with reverential devotion, as ultimately important, as a truth-disclosing, transcendent  medium whose soul-stirring revelations are not capturable by other means, including  especially those of mere words.  We therefore agree to the following conditions:</a:t>
            </a:r>
            <a:endParaRPr lang="en-US" sz="1600" dirty="0"/>
          </a:p>
        </p:txBody>
      </p:sp>
      <p:sp>
        <p:nvSpPr>
          <p:cNvPr id="4" name="TextBox 3"/>
          <p:cNvSpPr txBox="1"/>
          <p:nvPr/>
        </p:nvSpPr>
        <p:spPr>
          <a:xfrm>
            <a:off x="2822857" y="3470564"/>
            <a:ext cx="6321143" cy="3139321"/>
          </a:xfrm>
          <a:prstGeom prst="rect">
            <a:avLst/>
          </a:prstGeom>
          <a:noFill/>
        </p:spPr>
        <p:txBody>
          <a:bodyPr wrap="square" rtlCol="0">
            <a:spAutoFit/>
          </a:bodyPr>
          <a:lstStyle/>
          <a:p>
            <a:r>
              <a:rPr lang="en-US" dirty="0" smtClean="0"/>
              <a:t>The </a:t>
            </a:r>
            <a:r>
              <a:rPr lang="en-US" u="sng" dirty="0" smtClean="0"/>
              <a:t>composer</a:t>
            </a:r>
            <a:r>
              <a:rPr lang="en-US" dirty="0" smtClean="0"/>
              <a:t> hereby agrees increasingly to write music on these terms, producing display objects for devotional contemplation and study.</a:t>
            </a:r>
          </a:p>
          <a:p>
            <a:endParaRPr lang="en-US" dirty="0"/>
          </a:p>
          <a:p>
            <a:r>
              <a:rPr lang="en-US" dirty="0" smtClean="0"/>
              <a:t>The </a:t>
            </a:r>
            <a:r>
              <a:rPr lang="en-US" u="sng" dirty="0" smtClean="0"/>
              <a:t>performer</a:t>
            </a:r>
            <a:r>
              <a:rPr lang="en-US" dirty="0" smtClean="0"/>
              <a:t>, as the immediate conveyor of the revelation, agrees to treat the performance of such works in a similar manner and to inculcate the same response in his or her listeners.</a:t>
            </a:r>
          </a:p>
          <a:p>
            <a:endParaRPr lang="en-US" dirty="0"/>
          </a:p>
          <a:p>
            <a:r>
              <a:rPr lang="en-US" dirty="0" smtClean="0"/>
              <a:t>The </a:t>
            </a:r>
            <a:r>
              <a:rPr lang="en-US" u="sng" dirty="0" smtClean="0"/>
              <a:t>listener</a:t>
            </a:r>
            <a:r>
              <a:rPr lang="en-US" dirty="0" smtClean="0"/>
              <a:t> hereby agrees to listen to and absorb this music contemplatively, as a sonic disclosure of an essential humanness or a quasi-spiritualized contact. </a:t>
            </a:r>
            <a:endParaRPr lang="en-US" dirty="0"/>
          </a:p>
        </p:txBody>
      </p:sp>
      <p:cxnSp>
        <p:nvCxnSpPr>
          <p:cNvPr id="5" name="Straight Connector 4"/>
          <p:cNvCxnSpPr/>
          <p:nvPr/>
        </p:nvCxnSpPr>
        <p:spPr>
          <a:xfrm>
            <a:off x="76200" y="4253345"/>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 y="6470073"/>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 y="5410200"/>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1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9144000" cy="5143500"/>
          </a:xfrm>
          <a:prstGeom prst="rect">
            <a:avLst/>
          </a:prstGeom>
        </p:spPr>
      </p:pic>
    </p:spTree>
    <p:extLst>
      <p:ext uri="{BB962C8B-B14F-4D97-AF65-F5344CB8AC3E}">
        <p14:creationId xmlns:p14="http://schemas.microsoft.com/office/powerpoint/2010/main" val="383838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Left Arrow 1"/>
          <p:cNvSpPr/>
          <p:nvPr/>
        </p:nvSpPr>
        <p:spPr>
          <a:xfrm rot="5400000">
            <a:off x="3619500" y="2324100"/>
            <a:ext cx="1524000" cy="5410200"/>
          </a:xfrm>
          <a:prstGeom prst="curved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Left Arrow 2"/>
          <p:cNvSpPr/>
          <p:nvPr/>
        </p:nvSpPr>
        <p:spPr>
          <a:xfrm rot="16200000">
            <a:off x="3771900" y="-38100"/>
            <a:ext cx="1524000" cy="5410200"/>
          </a:xfrm>
          <a:prstGeom prst="curvedLef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371600" y="3733800"/>
            <a:ext cx="1371600" cy="369332"/>
          </a:xfrm>
          <a:prstGeom prst="rect">
            <a:avLst/>
          </a:prstGeom>
          <a:noFill/>
        </p:spPr>
        <p:txBody>
          <a:bodyPr wrap="square" rtlCol="0">
            <a:spAutoFit/>
          </a:bodyPr>
          <a:lstStyle/>
          <a:p>
            <a:r>
              <a:rPr lang="en-US" dirty="0" smtClean="0"/>
              <a:t>Composer</a:t>
            </a:r>
            <a:endParaRPr lang="en-US" dirty="0"/>
          </a:p>
        </p:txBody>
      </p:sp>
      <p:sp>
        <p:nvSpPr>
          <p:cNvPr id="5" name="TextBox 4"/>
          <p:cNvSpPr txBox="1"/>
          <p:nvPr/>
        </p:nvSpPr>
        <p:spPr>
          <a:xfrm>
            <a:off x="5981700" y="3733800"/>
            <a:ext cx="2209800" cy="369332"/>
          </a:xfrm>
          <a:prstGeom prst="rect">
            <a:avLst/>
          </a:prstGeom>
          <a:noFill/>
        </p:spPr>
        <p:txBody>
          <a:bodyPr wrap="square" rtlCol="0">
            <a:spAutoFit/>
          </a:bodyPr>
          <a:lstStyle/>
          <a:p>
            <a:r>
              <a:rPr lang="en-US" dirty="0" smtClean="0"/>
              <a:t>Performer/Listener</a:t>
            </a:r>
            <a:endParaRPr lang="en-US" dirty="0"/>
          </a:p>
        </p:txBody>
      </p:sp>
      <p:sp>
        <p:nvSpPr>
          <p:cNvPr id="6" name="TextBox 5"/>
          <p:cNvSpPr txBox="1"/>
          <p:nvPr/>
        </p:nvSpPr>
        <p:spPr>
          <a:xfrm>
            <a:off x="1787236" y="854241"/>
            <a:ext cx="5562600" cy="369332"/>
          </a:xfrm>
          <a:prstGeom prst="rect">
            <a:avLst/>
          </a:prstGeom>
          <a:noFill/>
        </p:spPr>
        <p:txBody>
          <a:bodyPr wrap="square" rtlCol="0">
            <a:spAutoFit/>
          </a:bodyPr>
          <a:lstStyle/>
          <a:p>
            <a:r>
              <a:rPr lang="en-US" b="1" dirty="0" smtClean="0"/>
              <a:t>The “Profundity Contract”: A Feedback Loop (c. 1790ff)</a:t>
            </a:r>
            <a:endParaRPr lang="en-US" b="1" dirty="0"/>
          </a:p>
        </p:txBody>
      </p:sp>
    </p:spTree>
    <p:extLst>
      <p:ext uri="{BB962C8B-B14F-4D97-AF65-F5344CB8AC3E}">
        <p14:creationId xmlns:p14="http://schemas.microsoft.com/office/powerpoint/2010/main" val="382935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23670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
        <p:nvSpPr>
          <p:cNvPr id="3" name="TextBox 2"/>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Tree>
    <p:extLst>
      <p:ext uri="{BB962C8B-B14F-4D97-AF65-F5344CB8AC3E}">
        <p14:creationId xmlns:p14="http://schemas.microsoft.com/office/powerpoint/2010/main" val="131363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4" name="TextBox 3"/>
          <p:cNvSpPr txBox="1"/>
          <p:nvPr/>
        </p:nvSpPr>
        <p:spPr>
          <a:xfrm>
            <a:off x="2057400" y="2408569"/>
            <a:ext cx="6781800" cy="646331"/>
          </a:xfrm>
          <a:prstGeom prst="rect">
            <a:avLst/>
          </a:prstGeom>
          <a:noFill/>
        </p:spPr>
        <p:txBody>
          <a:bodyPr wrap="square" rtlCol="0">
            <a:spAutoFit/>
          </a:bodyPr>
          <a:lstStyle/>
          <a:p>
            <a:r>
              <a:rPr lang="en-US" dirty="0" smtClean="0"/>
              <a:t>A) Political connotations (dramatized musical myths of struggle and liberation)</a:t>
            </a:r>
            <a:endParaRPr lang="en-US" dirty="0"/>
          </a:p>
        </p:txBody>
      </p:sp>
      <p:sp>
        <p:nvSpPr>
          <p:cNvPr id="5" name="TextBox 4"/>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131363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646331"/>
          </a:xfrm>
          <a:prstGeom prst="rect">
            <a:avLst/>
          </a:prstGeom>
          <a:noFill/>
        </p:spPr>
        <p:txBody>
          <a:bodyPr wrap="square" rtlCol="0">
            <a:spAutoFit/>
          </a:bodyPr>
          <a:lstStyle/>
          <a:p>
            <a:r>
              <a:rPr lang="en-US" dirty="0" smtClean="0"/>
              <a:t>A) Political connotations (dramatized musical myths of struggle and liberation)</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31" y="3733800"/>
            <a:ext cx="2002754" cy="2829288"/>
          </a:xfrm>
          <a:prstGeom prst="rect">
            <a:avLst/>
          </a:prstGeom>
        </p:spPr>
      </p:pic>
      <p:sp>
        <p:nvSpPr>
          <p:cNvPr id="6" name="TextBox 5"/>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46688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646331"/>
          </a:xfrm>
          <a:prstGeom prst="rect">
            <a:avLst/>
          </a:prstGeom>
          <a:noFill/>
        </p:spPr>
        <p:txBody>
          <a:bodyPr wrap="square" rtlCol="0">
            <a:spAutoFit/>
          </a:bodyPr>
          <a:lstStyle/>
          <a:p>
            <a:r>
              <a:rPr lang="en-US" dirty="0" smtClean="0"/>
              <a:t>A) Political connotations (dramatized musical myths of struggle and liberation)</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31" y="3733800"/>
            <a:ext cx="2002754" cy="282928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210" y="3696880"/>
            <a:ext cx="2194216" cy="2887125"/>
          </a:xfrm>
          <a:prstGeom prst="rect">
            <a:avLst/>
          </a:prstGeom>
        </p:spPr>
      </p:pic>
      <p:sp>
        <p:nvSpPr>
          <p:cNvPr id="7" name="TextBox 6"/>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46688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646331"/>
          </a:xfrm>
          <a:prstGeom prst="rect">
            <a:avLst/>
          </a:prstGeom>
          <a:noFill/>
        </p:spPr>
        <p:txBody>
          <a:bodyPr wrap="square" rtlCol="0">
            <a:spAutoFit/>
          </a:bodyPr>
          <a:lstStyle/>
          <a:p>
            <a:r>
              <a:rPr lang="en-US" dirty="0" smtClean="0"/>
              <a:t>A) Political connotations (dramatized musical myths of struggle and liberation)</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31" y="3733800"/>
            <a:ext cx="2002754" cy="282928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210" y="3696880"/>
            <a:ext cx="2194216" cy="28871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841" y="3656520"/>
            <a:ext cx="2106148" cy="2927486"/>
          </a:xfrm>
          <a:prstGeom prst="rect">
            <a:avLst/>
          </a:prstGeom>
        </p:spPr>
      </p:pic>
      <p:sp>
        <p:nvSpPr>
          <p:cNvPr id="8" name="TextBox 7"/>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46688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31" y="3733800"/>
            <a:ext cx="2002754" cy="28292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210" y="3696880"/>
            <a:ext cx="2194216" cy="2887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841" y="3656520"/>
            <a:ext cx="2106148" cy="292748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7177" y="3733801"/>
            <a:ext cx="2125110" cy="2829288"/>
          </a:xfrm>
          <a:prstGeom prst="rect">
            <a:avLst/>
          </a:prstGeom>
        </p:spPr>
      </p:pic>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646331"/>
          </a:xfrm>
          <a:prstGeom prst="rect">
            <a:avLst/>
          </a:prstGeom>
          <a:noFill/>
        </p:spPr>
        <p:txBody>
          <a:bodyPr wrap="square" rtlCol="0">
            <a:spAutoFit/>
          </a:bodyPr>
          <a:lstStyle/>
          <a:p>
            <a:r>
              <a:rPr lang="en-US" dirty="0" smtClean="0"/>
              <a:t>A) Political connotations (dramatized musical myths of struggle and liberation)</a:t>
            </a:r>
            <a:endParaRPr lang="en-US" dirty="0"/>
          </a:p>
        </p:txBody>
      </p:sp>
      <p:sp>
        <p:nvSpPr>
          <p:cNvPr id="13" name="TextBox 12"/>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46688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1200329"/>
          </a:xfrm>
          <a:prstGeom prst="rect">
            <a:avLst/>
          </a:prstGeom>
          <a:noFill/>
        </p:spPr>
        <p:txBody>
          <a:bodyPr wrap="square" rtlCol="0">
            <a:spAutoFit/>
          </a:bodyPr>
          <a:lstStyle/>
          <a:p>
            <a:pPr marL="342900" indent="-342900">
              <a:buAutoNum type="alphaUcParenR"/>
            </a:pPr>
            <a:r>
              <a:rPr lang="en-US" dirty="0" smtClean="0"/>
              <a:t>Political connotations (dramatized musical myths of struggle and liberation)</a:t>
            </a:r>
          </a:p>
          <a:p>
            <a:pPr marL="342900" indent="-342900">
              <a:buAutoNum type="alphaUcParenR"/>
            </a:pPr>
            <a:endParaRPr lang="en-US" dirty="0"/>
          </a:p>
          <a:p>
            <a:pPr marL="342900" indent="-342900">
              <a:buAutoNum type="alphaUcParenR"/>
            </a:pPr>
            <a:r>
              <a:rPr lang="en-US" dirty="0" smtClean="0"/>
              <a:t>Nature images or references</a:t>
            </a:r>
            <a:endParaRPr lang="en-US" dirty="0"/>
          </a:p>
        </p:txBody>
      </p:sp>
      <p:sp>
        <p:nvSpPr>
          <p:cNvPr id="5" name="TextBox 4"/>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46688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1200329"/>
          </a:xfrm>
          <a:prstGeom prst="rect">
            <a:avLst/>
          </a:prstGeom>
          <a:noFill/>
        </p:spPr>
        <p:txBody>
          <a:bodyPr wrap="square" rtlCol="0">
            <a:spAutoFit/>
          </a:bodyPr>
          <a:lstStyle/>
          <a:p>
            <a:pPr marL="342900" indent="-342900">
              <a:buAutoNum type="alphaUcParenR"/>
            </a:pPr>
            <a:r>
              <a:rPr lang="en-US" dirty="0" smtClean="0"/>
              <a:t>Political connotations (dramatized musical myths of struggle and liberation)</a:t>
            </a:r>
          </a:p>
          <a:p>
            <a:pPr marL="342900" indent="-342900">
              <a:buAutoNum type="alphaUcParenR"/>
            </a:pPr>
            <a:endParaRPr lang="en-US" dirty="0"/>
          </a:p>
          <a:p>
            <a:pPr marL="342900" indent="-342900">
              <a:buAutoNum type="alphaUcParenR"/>
            </a:pPr>
            <a:r>
              <a:rPr lang="en-US" dirty="0" smtClean="0"/>
              <a:t>Nature images or references</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1373" y="2743200"/>
            <a:ext cx="3162300" cy="4450027"/>
          </a:xfrm>
          <a:prstGeom prst="rect">
            <a:avLst/>
          </a:prstGeom>
        </p:spPr>
      </p:pic>
      <p:sp>
        <p:nvSpPr>
          <p:cNvPr id="6" name="TextBox 5"/>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222985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4121728" cy="5334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918" y="1066800"/>
            <a:ext cx="4003964" cy="5181600"/>
          </a:xfrm>
          <a:prstGeom prst="rect">
            <a:avLst/>
          </a:prstGeom>
        </p:spPr>
      </p:pic>
    </p:spTree>
    <p:extLst>
      <p:ext uri="{BB962C8B-B14F-4D97-AF65-F5344CB8AC3E}">
        <p14:creationId xmlns:p14="http://schemas.microsoft.com/office/powerpoint/2010/main" val="15794078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206254"/>
            <a:ext cx="2824380" cy="2118285"/>
          </a:xfrm>
          <a:prstGeom prst="rect">
            <a:avLst/>
          </a:prstGeom>
        </p:spPr>
      </p:pic>
      <p:sp>
        <p:nvSpPr>
          <p:cNvPr id="3" name="TextBox 2"/>
          <p:cNvSpPr txBox="1"/>
          <p:nvPr/>
        </p:nvSpPr>
        <p:spPr>
          <a:xfrm>
            <a:off x="2087756" y="660277"/>
            <a:ext cx="5285293" cy="369332"/>
          </a:xfrm>
          <a:prstGeom prst="rect">
            <a:avLst/>
          </a:prstGeom>
          <a:noFill/>
        </p:spPr>
        <p:txBody>
          <a:bodyPr wrap="square" rtlCol="0">
            <a:spAutoFit/>
          </a:bodyPr>
          <a:lstStyle/>
          <a:p>
            <a:r>
              <a:rPr lang="en-US" b="1" dirty="0" smtClean="0"/>
              <a:t>Nature Images in Illustrative or “Program Music”</a:t>
            </a:r>
            <a:r>
              <a:rPr lang="en-US" dirty="0" smtClean="0"/>
              <a:t> </a:t>
            </a:r>
            <a:endParaRPr lang="en-US" dirty="0"/>
          </a:p>
        </p:txBody>
      </p:sp>
      <p:sp>
        <p:nvSpPr>
          <p:cNvPr id="4" name="TextBox 3"/>
          <p:cNvSpPr txBox="1"/>
          <p:nvPr/>
        </p:nvSpPr>
        <p:spPr>
          <a:xfrm>
            <a:off x="609600" y="1526733"/>
            <a:ext cx="1371600" cy="1477328"/>
          </a:xfrm>
          <a:prstGeom prst="rect">
            <a:avLst/>
          </a:prstGeom>
          <a:noFill/>
          <a:ln>
            <a:solidFill>
              <a:schemeClr val="tx1"/>
            </a:solidFill>
          </a:ln>
        </p:spPr>
        <p:txBody>
          <a:bodyPr wrap="square" rtlCol="0">
            <a:spAutoFit/>
          </a:bodyPr>
          <a:lstStyle/>
          <a:p>
            <a:endParaRPr lang="en-US" dirty="0" smtClean="0"/>
          </a:p>
          <a:p>
            <a:endParaRPr lang="en-US" dirty="0"/>
          </a:p>
          <a:p>
            <a:r>
              <a:rPr lang="en-US" dirty="0" smtClean="0"/>
              <a:t> Composer</a:t>
            </a:r>
          </a:p>
          <a:p>
            <a:endParaRPr lang="en-US" dirty="0"/>
          </a:p>
          <a:p>
            <a:endParaRPr lang="en-US" dirty="0"/>
          </a:p>
        </p:txBody>
      </p:sp>
      <p:sp>
        <p:nvSpPr>
          <p:cNvPr id="5" name="Oval 4"/>
          <p:cNvSpPr/>
          <p:nvPr/>
        </p:nvSpPr>
        <p:spPr>
          <a:xfrm>
            <a:off x="2743200" y="1770097"/>
            <a:ext cx="16002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67050" y="2080731"/>
            <a:ext cx="952500" cy="369332"/>
          </a:xfrm>
          <a:prstGeom prst="rect">
            <a:avLst/>
          </a:prstGeom>
          <a:noFill/>
        </p:spPr>
        <p:txBody>
          <a:bodyPr wrap="square" rtlCol="0">
            <a:spAutoFit/>
          </a:bodyPr>
          <a:lstStyle/>
          <a:p>
            <a:r>
              <a:rPr lang="en-US" dirty="0" smtClean="0"/>
              <a:t>Music</a:t>
            </a:r>
            <a:endParaRPr lang="en-US" dirty="0"/>
          </a:p>
        </p:txBody>
      </p:sp>
      <p:cxnSp>
        <p:nvCxnSpPr>
          <p:cNvPr id="8" name="Straight Arrow Connector 7"/>
          <p:cNvCxnSpPr>
            <a:endCxn id="5" idx="2"/>
          </p:cNvCxnSpPr>
          <p:nvPr/>
        </p:nvCxnSpPr>
        <p:spPr>
          <a:xfrm>
            <a:off x="1943100" y="2265397"/>
            <a:ext cx="8001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2" idx="1"/>
          </p:cNvCxnSpPr>
          <p:nvPr/>
        </p:nvCxnSpPr>
        <p:spPr>
          <a:xfrm>
            <a:off x="4343400" y="2265397"/>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41864" y="2955207"/>
            <a:ext cx="2438400" cy="369332"/>
          </a:xfrm>
          <a:prstGeom prst="rect">
            <a:avLst/>
          </a:prstGeom>
          <a:noFill/>
        </p:spPr>
        <p:txBody>
          <a:bodyPr wrap="square" rtlCol="0">
            <a:spAutoFit/>
          </a:bodyPr>
          <a:lstStyle/>
          <a:p>
            <a:r>
              <a:rPr lang="en-US" dirty="0" smtClean="0"/>
              <a:t>“Objective” imitation</a:t>
            </a:r>
            <a:endParaRPr lang="en-US" dirty="0"/>
          </a:p>
        </p:txBody>
      </p:sp>
    </p:spTree>
    <p:extLst>
      <p:ext uri="{BB962C8B-B14F-4D97-AF65-F5344CB8AC3E}">
        <p14:creationId xmlns:p14="http://schemas.microsoft.com/office/powerpoint/2010/main" val="25999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206254"/>
            <a:ext cx="2824380" cy="2118285"/>
          </a:xfrm>
          <a:prstGeom prst="rect">
            <a:avLst/>
          </a:prstGeom>
        </p:spPr>
      </p:pic>
      <p:sp>
        <p:nvSpPr>
          <p:cNvPr id="3" name="TextBox 2"/>
          <p:cNvSpPr txBox="1"/>
          <p:nvPr/>
        </p:nvSpPr>
        <p:spPr>
          <a:xfrm>
            <a:off x="2087756" y="660277"/>
            <a:ext cx="5285293" cy="369332"/>
          </a:xfrm>
          <a:prstGeom prst="rect">
            <a:avLst/>
          </a:prstGeom>
          <a:noFill/>
        </p:spPr>
        <p:txBody>
          <a:bodyPr wrap="square" rtlCol="0">
            <a:spAutoFit/>
          </a:bodyPr>
          <a:lstStyle/>
          <a:p>
            <a:r>
              <a:rPr lang="en-US" b="1" dirty="0" smtClean="0"/>
              <a:t>Nature Images in Illustrative or “Program Music”</a:t>
            </a:r>
            <a:r>
              <a:rPr lang="en-US" dirty="0" smtClean="0"/>
              <a:t> </a:t>
            </a:r>
            <a:endParaRPr lang="en-US" dirty="0"/>
          </a:p>
        </p:txBody>
      </p:sp>
      <p:sp>
        <p:nvSpPr>
          <p:cNvPr id="4" name="TextBox 3"/>
          <p:cNvSpPr txBox="1"/>
          <p:nvPr/>
        </p:nvSpPr>
        <p:spPr>
          <a:xfrm>
            <a:off x="609600" y="1526733"/>
            <a:ext cx="1371600" cy="1477328"/>
          </a:xfrm>
          <a:prstGeom prst="rect">
            <a:avLst/>
          </a:prstGeom>
          <a:noFill/>
          <a:ln>
            <a:solidFill>
              <a:schemeClr val="tx1"/>
            </a:solidFill>
          </a:ln>
        </p:spPr>
        <p:txBody>
          <a:bodyPr wrap="square" rtlCol="0">
            <a:spAutoFit/>
          </a:bodyPr>
          <a:lstStyle/>
          <a:p>
            <a:endParaRPr lang="en-US" dirty="0" smtClean="0"/>
          </a:p>
          <a:p>
            <a:endParaRPr lang="en-US" dirty="0"/>
          </a:p>
          <a:p>
            <a:r>
              <a:rPr lang="en-US" dirty="0" smtClean="0"/>
              <a:t> Composer</a:t>
            </a:r>
          </a:p>
          <a:p>
            <a:endParaRPr lang="en-US" dirty="0"/>
          </a:p>
          <a:p>
            <a:endParaRPr lang="en-US" dirty="0"/>
          </a:p>
        </p:txBody>
      </p:sp>
      <p:sp>
        <p:nvSpPr>
          <p:cNvPr id="5" name="Oval 4"/>
          <p:cNvSpPr/>
          <p:nvPr/>
        </p:nvSpPr>
        <p:spPr>
          <a:xfrm>
            <a:off x="2743200" y="1770097"/>
            <a:ext cx="16002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67050" y="2080731"/>
            <a:ext cx="952500" cy="369332"/>
          </a:xfrm>
          <a:prstGeom prst="rect">
            <a:avLst/>
          </a:prstGeom>
          <a:noFill/>
        </p:spPr>
        <p:txBody>
          <a:bodyPr wrap="square" rtlCol="0">
            <a:spAutoFit/>
          </a:bodyPr>
          <a:lstStyle/>
          <a:p>
            <a:r>
              <a:rPr lang="en-US" dirty="0" smtClean="0"/>
              <a:t>Music</a:t>
            </a:r>
            <a:endParaRPr lang="en-US" dirty="0"/>
          </a:p>
        </p:txBody>
      </p:sp>
      <p:cxnSp>
        <p:nvCxnSpPr>
          <p:cNvPr id="8" name="Straight Arrow Connector 7"/>
          <p:cNvCxnSpPr>
            <a:endCxn id="5" idx="2"/>
          </p:cNvCxnSpPr>
          <p:nvPr/>
        </p:nvCxnSpPr>
        <p:spPr>
          <a:xfrm>
            <a:off x="1943100" y="2265397"/>
            <a:ext cx="8001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2" idx="1"/>
          </p:cNvCxnSpPr>
          <p:nvPr/>
        </p:nvCxnSpPr>
        <p:spPr>
          <a:xfrm>
            <a:off x="4343400" y="2265397"/>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41864" y="2955207"/>
            <a:ext cx="2438400" cy="369332"/>
          </a:xfrm>
          <a:prstGeom prst="rect">
            <a:avLst/>
          </a:prstGeom>
          <a:noFill/>
        </p:spPr>
        <p:txBody>
          <a:bodyPr wrap="square" rtlCol="0">
            <a:spAutoFit/>
          </a:bodyPr>
          <a:lstStyle/>
          <a:p>
            <a:r>
              <a:rPr lang="en-US" dirty="0" smtClean="0"/>
              <a:t>“Objective” imitation</a:t>
            </a:r>
            <a:endParaRPr lang="en-US" dirty="0"/>
          </a:p>
        </p:txBody>
      </p:sp>
      <p:sp>
        <p:nvSpPr>
          <p:cNvPr id="12" name="TextBox 11"/>
          <p:cNvSpPr txBox="1"/>
          <p:nvPr/>
        </p:nvSpPr>
        <p:spPr>
          <a:xfrm>
            <a:off x="2149176" y="3935058"/>
            <a:ext cx="4876801" cy="369332"/>
          </a:xfrm>
          <a:prstGeom prst="rect">
            <a:avLst/>
          </a:prstGeom>
          <a:noFill/>
        </p:spPr>
        <p:txBody>
          <a:bodyPr wrap="square" rtlCol="0">
            <a:spAutoFit/>
          </a:bodyPr>
          <a:lstStyle/>
          <a:p>
            <a:r>
              <a:rPr lang="en-US" b="1" dirty="0" smtClean="0"/>
              <a:t>Nature Images Construed as “Poetic Ideas”</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306" y="4498895"/>
            <a:ext cx="2824380" cy="2118285"/>
          </a:xfrm>
          <a:prstGeom prst="rect">
            <a:avLst/>
          </a:prstGeom>
        </p:spPr>
      </p:pic>
      <p:sp>
        <p:nvSpPr>
          <p:cNvPr id="15" name="TextBox 14"/>
          <p:cNvSpPr txBox="1"/>
          <p:nvPr/>
        </p:nvSpPr>
        <p:spPr>
          <a:xfrm>
            <a:off x="4282786" y="4819373"/>
            <a:ext cx="1371600" cy="1477328"/>
          </a:xfrm>
          <a:prstGeom prst="rect">
            <a:avLst/>
          </a:prstGeom>
          <a:noFill/>
          <a:ln>
            <a:solidFill>
              <a:srgbClr val="FF0000"/>
            </a:solidFill>
          </a:ln>
        </p:spPr>
        <p:txBody>
          <a:bodyPr wrap="square" rtlCol="0">
            <a:spAutoFit/>
          </a:bodyPr>
          <a:lstStyle/>
          <a:p>
            <a:endParaRPr lang="en-US" dirty="0" smtClean="0"/>
          </a:p>
          <a:p>
            <a:endParaRPr lang="en-US" dirty="0"/>
          </a:p>
          <a:p>
            <a:r>
              <a:rPr lang="en-US" dirty="0" smtClean="0"/>
              <a:t> </a:t>
            </a:r>
            <a:r>
              <a:rPr lang="en-US" dirty="0" smtClean="0">
                <a:solidFill>
                  <a:srgbClr val="FF0000"/>
                </a:solidFill>
              </a:rPr>
              <a:t>Composer</a:t>
            </a:r>
          </a:p>
          <a:p>
            <a:endParaRPr lang="en-US" dirty="0"/>
          </a:p>
          <a:p>
            <a:endParaRPr lang="en-US" dirty="0"/>
          </a:p>
        </p:txBody>
      </p:sp>
      <p:sp>
        <p:nvSpPr>
          <p:cNvPr id="16" name="Oval 15"/>
          <p:cNvSpPr/>
          <p:nvPr/>
        </p:nvSpPr>
        <p:spPr>
          <a:xfrm>
            <a:off x="6772925" y="5062737"/>
            <a:ext cx="1600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96775" y="5373371"/>
            <a:ext cx="952500" cy="369332"/>
          </a:xfrm>
          <a:prstGeom prst="rect">
            <a:avLst/>
          </a:prstGeom>
          <a:noFill/>
        </p:spPr>
        <p:txBody>
          <a:bodyPr wrap="square" rtlCol="0">
            <a:spAutoFit/>
          </a:bodyPr>
          <a:lstStyle/>
          <a:p>
            <a:r>
              <a:rPr lang="en-US" dirty="0" smtClean="0">
                <a:solidFill>
                  <a:srgbClr val="FF0000"/>
                </a:solidFill>
              </a:rPr>
              <a:t>Music</a:t>
            </a:r>
            <a:endParaRPr lang="en-US" dirty="0">
              <a:solidFill>
                <a:srgbClr val="FF0000"/>
              </a:solidFill>
            </a:endParaRPr>
          </a:p>
        </p:txBody>
      </p:sp>
      <p:cxnSp>
        <p:nvCxnSpPr>
          <p:cNvPr id="20" name="Straight Arrow Connector 19"/>
          <p:cNvCxnSpPr>
            <a:endCxn id="16" idx="2"/>
          </p:cNvCxnSpPr>
          <p:nvPr/>
        </p:nvCxnSpPr>
        <p:spPr>
          <a:xfrm>
            <a:off x="5654386" y="5558037"/>
            <a:ext cx="111853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Curved Right Arrow 22"/>
          <p:cNvSpPr/>
          <p:nvPr/>
        </p:nvSpPr>
        <p:spPr>
          <a:xfrm rot="5400000">
            <a:off x="3420562" y="3762918"/>
            <a:ext cx="484350" cy="2135332"/>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Right Arrow 24"/>
          <p:cNvSpPr/>
          <p:nvPr/>
        </p:nvSpPr>
        <p:spPr>
          <a:xfrm rot="16200000">
            <a:off x="3489027" y="5215986"/>
            <a:ext cx="484350" cy="2135332"/>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439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4775200" cy="3581400"/>
          </a:xfrm>
          <a:prstGeom prst="rect">
            <a:avLst/>
          </a:prstGeom>
        </p:spPr>
      </p:pic>
      <p:sp>
        <p:nvSpPr>
          <p:cNvPr id="3" name="TextBox 2"/>
          <p:cNvSpPr txBox="1"/>
          <p:nvPr/>
        </p:nvSpPr>
        <p:spPr>
          <a:xfrm>
            <a:off x="905164" y="1008965"/>
            <a:ext cx="3200400" cy="646331"/>
          </a:xfrm>
          <a:prstGeom prst="rect">
            <a:avLst/>
          </a:prstGeom>
          <a:noFill/>
        </p:spPr>
        <p:txBody>
          <a:bodyPr wrap="square" rtlCol="0">
            <a:spAutoFit/>
          </a:bodyPr>
          <a:lstStyle/>
          <a:p>
            <a:pPr algn="ctr"/>
            <a:r>
              <a:rPr lang="en-US" b="1" dirty="0" smtClean="0"/>
              <a:t>Evocations of “The Sublime”</a:t>
            </a:r>
          </a:p>
          <a:p>
            <a:pPr algn="ctr"/>
            <a:r>
              <a:rPr lang="en-US" b="1" dirty="0" smtClean="0"/>
              <a:t>(rather than “The Beautiful”)</a:t>
            </a:r>
            <a:endParaRPr lang="en-US" b="1" dirty="0"/>
          </a:p>
        </p:txBody>
      </p:sp>
      <p:sp>
        <p:nvSpPr>
          <p:cNvPr id="4" name="TextBox 3"/>
          <p:cNvSpPr txBox="1"/>
          <p:nvPr/>
        </p:nvSpPr>
        <p:spPr>
          <a:xfrm>
            <a:off x="5289561" y="593466"/>
            <a:ext cx="3820968" cy="1477328"/>
          </a:xfrm>
          <a:prstGeom prst="rect">
            <a:avLst/>
          </a:prstGeom>
          <a:noFill/>
        </p:spPr>
        <p:txBody>
          <a:bodyPr wrap="square" rtlCol="0">
            <a:spAutoFit/>
          </a:bodyPr>
          <a:lstStyle/>
          <a:p>
            <a:r>
              <a:rPr lang="en-US" dirty="0" smtClean="0"/>
              <a:t>Immeasurable vastness of size and volume beyond our comprehension; uncommon magnitude or intensity of feeling, often associated with fear, horror . . . or revelation.</a:t>
            </a:r>
            <a:endParaRPr lang="en-US" dirty="0"/>
          </a:p>
        </p:txBody>
      </p:sp>
    </p:spTree>
    <p:extLst>
      <p:ext uri="{BB962C8B-B14F-4D97-AF65-F5344CB8AC3E}">
        <p14:creationId xmlns:p14="http://schemas.microsoft.com/office/powerpoint/2010/main" val="103497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4775200" cy="3581400"/>
          </a:xfrm>
          <a:prstGeom prst="rect">
            <a:avLst/>
          </a:prstGeom>
        </p:spPr>
      </p:pic>
      <p:sp>
        <p:nvSpPr>
          <p:cNvPr id="3" name="TextBox 2"/>
          <p:cNvSpPr txBox="1"/>
          <p:nvPr/>
        </p:nvSpPr>
        <p:spPr>
          <a:xfrm>
            <a:off x="905164" y="1008965"/>
            <a:ext cx="3200400" cy="646331"/>
          </a:xfrm>
          <a:prstGeom prst="rect">
            <a:avLst/>
          </a:prstGeom>
          <a:noFill/>
        </p:spPr>
        <p:txBody>
          <a:bodyPr wrap="square" rtlCol="0">
            <a:spAutoFit/>
          </a:bodyPr>
          <a:lstStyle/>
          <a:p>
            <a:pPr algn="ctr"/>
            <a:r>
              <a:rPr lang="en-US" b="1" dirty="0" smtClean="0"/>
              <a:t>Evocations of “The Sublime”</a:t>
            </a:r>
          </a:p>
          <a:p>
            <a:pPr algn="ctr"/>
            <a:r>
              <a:rPr lang="en-US" b="1" dirty="0" smtClean="0"/>
              <a:t>(Rather than “The Beautiful”)</a:t>
            </a:r>
            <a:endParaRPr lang="en-US" b="1" dirty="0"/>
          </a:p>
        </p:txBody>
      </p:sp>
      <p:sp>
        <p:nvSpPr>
          <p:cNvPr id="4" name="TextBox 3"/>
          <p:cNvSpPr txBox="1"/>
          <p:nvPr/>
        </p:nvSpPr>
        <p:spPr>
          <a:xfrm>
            <a:off x="5289561" y="593466"/>
            <a:ext cx="3820968" cy="1477328"/>
          </a:xfrm>
          <a:prstGeom prst="rect">
            <a:avLst/>
          </a:prstGeom>
          <a:noFill/>
        </p:spPr>
        <p:txBody>
          <a:bodyPr wrap="square" rtlCol="0">
            <a:spAutoFit/>
          </a:bodyPr>
          <a:lstStyle/>
          <a:p>
            <a:r>
              <a:rPr lang="en-US" dirty="0" smtClean="0"/>
              <a:t>Immeasurable vastness of size and volume beyond our comprehension; uncommon magnitude or intensity of feeling, often associated with fear, horror . . . or revelation.</a:t>
            </a:r>
            <a:endParaRPr lang="en-US" dirty="0"/>
          </a:p>
        </p:txBody>
      </p:sp>
      <p:sp>
        <p:nvSpPr>
          <p:cNvPr id="5" name="TextBox 4"/>
          <p:cNvSpPr txBox="1"/>
          <p:nvPr/>
        </p:nvSpPr>
        <p:spPr>
          <a:xfrm>
            <a:off x="5298819" y="2286000"/>
            <a:ext cx="360333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Edmund Burke, </a:t>
            </a:r>
            <a:r>
              <a:rPr lang="en-US" sz="1600" i="1" dirty="0" smtClean="0"/>
              <a:t>A Philosophical </a:t>
            </a:r>
            <a:r>
              <a:rPr lang="en-US" sz="1600" i="1" dirty="0"/>
              <a:t>I</a:t>
            </a:r>
            <a:r>
              <a:rPr lang="en-US" sz="1600" i="1" dirty="0" smtClean="0"/>
              <a:t>nquiry into the Origin of the Ideas of the Sublime and Beautif</a:t>
            </a:r>
            <a:r>
              <a:rPr lang="en-US" sz="1600" dirty="0" smtClean="0"/>
              <a:t>ul (1756)</a:t>
            </a:r>
          </a:p>
          <a:p>
            <a:endParaRPr lang="en-US" sz="1600" dirty="0"/>
          </a:p>
        </p:txBody>
      </p:sp>
    </p:spTree>
    <p:extLst>
      <p:ext uri="{BB962C8B-B14F-4D97-AF65-F5344CB8AC3E}">
        <p14:creationId xmlns:p14="http://schemas.microsoft.com/office/powerpoint/2010/main" val="362532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4775200" cy="3581400"/>
          </a:xfrm>
          <a:prstGeom prst="rect">
            <a:avLst/>
          </a:prstGeom>
        </p:spPr>
      </p:pic>
      <p:sp>
        <p:nvSpPr>
          <p:cNvPr id="3" name="TextBox 2"/>
          <p:cNvSpPr txBox="1"/>
          <p:nvPr/>
        </p:nvSpPr>
        <p:spPr>
          <a:xfrm>
            <a:off x="905164" y="1008965"/>
            <a:ext cx="3200400" cy="646331"/>
          </a:xfrm>
          <a:prstGeom prst="rect">
            <a:avLst/>
          </a:prstGeom>
          <a:noFill/>
        </p:spPr>
        <p:txBody>
          <a:bodyPr wrap="square" rtlCol="0">
            <a:spAutoFit/>
          </a:bodyPr>
          <a:lstStyle/>
          <a:p>
            <a:pPr algn="ctr"/>
            <a:r>
              <a:rPr lang="en-US" b="1" dirty="0" smtClean="0"/>
              <a:t>Evocations of “The Sublime”</a:t>
            </a:r>
          </a:p>
          <a:p>
            <a:pPr algn="ctr"/>
            <a:r>
              <a:rPr lang="en-US" b="1" dirty="0" smtClean="0"/>
              <a:t>(Rather than “The Beautiful”)</a:t>
            </a:r>
            <a:endParaRPr lang="en-US" b="1" dirty="0"/>
          </a:p>
        </p:txBody>
      </p:sp>
      <p:sp>
        <p:nvSpPr>
          <p:cNvPr id="4" name="TextBox 3"/>
          <p:cNvSpPr txBox="1"/>
          <p:nvPr/>
        </p:nvSpPr>
        <p:spPr>
          <a:xfrm>
            <a:off x="5289561" y="593466"/>
            <a:ext cx="3820968" cy="1477328"/>
          </a:xfrm>
          <a:prstGeom prst="rect">
            <a:avLst/>
          </a:prstGeom>
          <a:noFill/>
        </p:spPr>
        <p:txBody>
          <a:bodyPr wrap="square" rtlCol="0">
            <a:spAutoFit/>
          </a:bodyPr>
          <a:lstStyle/>
          <a:p>
            <a:r>
              <a:rPr lang="en-US" dirty="0" smtClean="0"/>
              <a:t>Immeasurable vastness of size and volume beyond our comprehension; uncommon magnitude or intensity of feeling, often associated with fear, horror . . . or revelation.</a:t>
            </a:r>
            <a:endParaRPr lang="en-US" dirty="0"/>
          </a:p>
        </p:txBody>
      </p:sp>
      <p:sp>
        <p:nvSpPr>
          <p:cNvPr id="5" name="TextBox 4"/>
          <p:cNvSpPr txBox="1"/>
          <p:nvPr/>
        </p:nvSpPr>
        <p:spPr>
          <a:xfrm>
            <a:off x="5298819" y="2286000"/>
            <a:ext cx="360333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Edmund Burke, </a:t>
            </a:r>
            <a:r>
              <a:rPr lang="en-US" sz="1600" i="1" dirty="0" smtClean="0"/>
              <a:t>A Philosophical </a:t>
            </a:r>
            <a:r>
              <a:rPr lang="en-US" sz="1600" i="1" dirty="0"/>
              <a:t>I</a:t>
            </a:r>
            <a:r>
              <a:rPr lang="en-US" sz="1600" i="1" dirty="0" smtClean="0"/>
              <a:t>nquiry into the Origin of the Ideas of the Sublime and Beautif</a:t>
            </a:r>
            <a:r>
              <a:rPr lang="en-US" sz="1600" dirty="0" smtClean="0"/>
              <a:t>ul (1756)</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Immanuel Kant, </a:t>
            </a:r>
            <a:r>
              <a:rPr lang="en-US" sz="1600" i="1" dirty="0" smtClean="0"/>
              <a:t>Critique of Judgment</a:t>
            </a:r>
            <a:r>
              <a:rPr lang="en-US" sz="1600" dirty="0" smtClean="0"/>
              <a:t> (1790)</a:t>
            </a:r>
            <a:endParaRPr lang="en-US" sz="1600" dirty="0"/>
          </a:p>
        </p:txBody>
      </p:sp>
    </p:spTree>
    <p:extLst>
      <p:ext uri="{BB962C8B-B14F-4D97-AF65-F5344CB8AC3E}">
        <p14:creationId xmlns:p14="http://schemas.microsoft.com/office/powerpoint/2010/main" val="151193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kant: the dynamic subl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5"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79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4775200" cy="3581400"/>
          </a:xfrm>
          <a:prstGeom prst="rect">
            <a:avLst/>
          </a:prstGeom>
        </p:spPr>
      </p:pic>
      <p:sp>
        <p:nvSpPr>
          <p:cNvPr id="3" name="TextBox 2"/>
          <p:cNvSpPr txBox="1"/>
          <p:nvPr/>
        </p:nvSpPr>
        <p:spPr>
          <a:xfrm>
            <a:off x="905164" y="1008965"/>
            <a:ext cx="3200400" cy="646331"/>
          </a:xfrm>
          <a:prstGeom prst="rect">
            <a:avLst/>
          </a:prstGeom>
          <a:noFill/>
        </p:spPr>
        <p:txBody>
          <a:bodyPr wrap="square" rtlCol="0">
            <a:spAutoFit/>
          </a:bodyPr>
          <a:lstStyle/>
          <a:p>
            <a:pPr algn="ctr"/>
            <a:r>
              <a:rPr lang="en-US" b="1" dirty="0" smtClean="0"/>
              <a:t>Evocations of “The Sublime”</a:t>
            </a:r>
          </a:p>
          <a:p>
            <a:pPr algn="ctr"/>
            <a:r>
              <a:rPr lang="en-US" b="1" dirty="0" smtClean="0"/>
              <a:t>(Rather than “The Beautiful”)</a:t>
            </a:r>
            <a:endParaRPr lang="en-US" b="1" dirty="0"/>
          </a:p>
        </p:txBody>
      </p:sp>
      <p:sp>
        <p:nvSpPr>
          <p:cNvPr id="4" name="TextBox 3"/>
          <p:cNvSpPr txBox="1"/>
          <p:nvPr/>
        </p:nvSpPr>
        <p:spPr>
          <a:xfrm>
            <a:off x="5289561" y="593466"/>
            <a:ext cx="3820968" cy="1477328"/>
          </a:xfrm>
          <a:prstGeom prst="rect">
            <a:avLst/>
          </a:prstGeom>
          <a:noFill/>
        </p:spPr>
        <p:txBody>
          <a:bodyPr wrap="square" rtlCol="0">
            <a:spAutoFit/>
          </a:bodyPr>
          <a:lstStyle/>
          <a:p>
            <a:r>
              <a:rPr lang="en-US" dirty="0" smtClean="0"/>
              <a:t>Immeasurable vastness of size and volume beyond our comprehension; uncommon magnitude or intensity of feeling, often associated with fear, horror . . . or revelation.</a:t>
            </a:r>
            <a:endParaRPr lang="en-US" dirty="0"/>
          </a:p>
        </p:txBody>
      </p:sp>
      <p:sp>
        <p:nvSpPr>
          <p:cNvPr id="5" name="TextBox 4"/>
          <p:cNvSpPr txBox="1"/>
          <p:nvPr/>
        </p:nvSpPr>
        <p:spPr>
          <a:xfrm>
            <a:off x="5298819" y="2286000"/>
            <a:ext cx="360333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Edmund Burke, </a:t>
            </a:r>
            <a:r>
              <a:rPr lang="en-US" sz="1600" i="1" dirty="0" smtClean="0"/>
              <a:t>A Philosophical </a:t>
            </a:r>
            <a:r>
              <a:rPr lang="en-US" sz="1600" i="1" dirty="0"/>
              <a:t>I</a:t>
            </a:r>
            <a:r>
              <a:rPr lang="en-US" sz="1600" i="1" dirty="0" smtClean="0"/>
              <a:t>nquiry into the Origin of the Ideas of the Sublime and Beautif</a:t>
            </a:r>
            <a:r>
              <a:rPr lang="en-US" sz="1600" dirty="0" smtClean="0"/>
              <a:t>ul (1756)</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Immanuel Kant, </a:t>
            </a:r>
            <a:r>
              <a:rPr lang="en-US" sz="1600" i="1" dirty="0" smtClean="0"/>
              <a:t>Critique of Judgment</a:t>
            </a:r>
            <a:r>
              <a:rPr lang="en-US" sz="1600" dirty="0" smtClean="0"/>
              <a:t> (1790)</a:t>
            </a:r>
            <a:endParaRPr lang="en-US" sz="1600" dirty="0"/>
          </a:p>
        </p:txBody>
      </p:sp>
      <p:sp>
        <p:nvSpPr>
          <p:cNvPr id="6" name="TextBox 5"/>
          <p:cNvSpPr txBox="1"/>
          <p:nvPr/>
        </p:nvSpPr>
        <p:spPr>
          <a:xfrm>
            <a:off x="5298819" y="4495800"/>
            <a:ext cx="3592654" cy="1569660"/>
          </a:xfrm>
          <a:prstGeom prst="rect">
            <a:avLst/>
          </a:prstGeom>
          <a:noFill/>
        </p:spPr>
        <p:txBody>
          <a:bodyPr wrap="square" rtlCol="0">
            <a:spAutoFit/>
          </a:bodyPr>
          <a:lstStyle/>
          <a:p>
            <a:r>
              <a:rPr lang="en-US" sz="1600" dirty="0" smtClean="0"/>
              <a:t>E.T.A Hoffmann on Beethoven’s Fifth Symphony (1810): “open[s] the realm of the colossal and the immeasurable . . . induces terror, fright, horror, and pain and awakens that endless longing that is the essence of romanticism.”</a:t>
            </a:r>
            <a:endParaRPr lang="en-US" sz="1600" dirty="0"/>
          </a:p>
        </p:txBody>
      </p:sp>
    </p:spTree>
    <p:extLst>
      <p:ext uri="{BB962C8B-B14F-4D97-AF65-F5344CB8AC3E}">
        <p14:creationId xmlns:p14="http://schemas.microsoft.com/office/powerpoint/2010/main" val="322583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1477328"/>
          </a:xfrm>
          <a:prstGeom prst="rect">
            <a:avLst/>
          </a:prstGeom>
          <a:noFill/>
        </p:spPr>
        <p:txBody>
          <a:bodyPr wrap="square" rtlCol="0">
            <a:spAutoFit/>
          </a:bodyPr>
          <a:lstStyle/>
          <a:p>
            <a:pPr marL="342900" indent="-342900">
              <a:buAutoNum type="alphaUcParenR"/>
            </a:pPr>
            <a:r>
              <a:rPr lang="en-US" dirty="0" smtClean="0"/>
              <a:t>Political connotations (dramatized musical myths of struggle and liberation)</a:t>
            </a:r>
          </a:p>
          <a:p>
            <a:pPr marL="342900" indent="-342900">
              <a:buAutoNum type="alphaUcParenR"/>
            </a:pPr>
            <a:endParaRPr lang="en-US" dirty="0"/>
          </a:p>
          <a:p>
            <a:pPr marL="342900" indent="-342900">
              <a:buAutoNum type="alphaUcParenR"/>
            </a:pPr>
            <a:r>
              <a:rPr lang="en-US" dirty="0" smtClean="0"/>
              <a:t>Nature images or references</a:t>
            </a:r>
          </a:p>
          <a:p>
            <a:endParaRPr lang="en-US" dirty="0"/>
          </a:p>
        </p:txBody>
      </p:sp>
      <p:sp>
        <p:nvSpPr>
          <p:cNvPr id="5" name="TextBox 4"/>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151794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1754326"/>
          </a:xfrm>
          <a:prstGeom prst="rect">
            <a:avLst/>
          </a:prstGeom>
          <a:noFill/>
        </p:spPr>
        <p:txBody>
          <a:bodyPr wrap="square" rtlCol="0">
            <a:spAutoFit/>
          </a:bodyPr>
          <a:lstStyle/>
          <a:p>
            <a:pPr marL="342900" indent="-342900">
              <a:buAutoNum type="alphaUcParenR"/>
            </a:pPr>
            <a:r>
              <a:rPr lang="en-US" dirty="0" smtClean="0"/>
              <a:t>Political connotations (dramatized musical myths of struggle and liberation)</a:t>
            </a:r>
          </a:p>
          <a:p>
            <a:pPr marL="342900" indent="-342900">
              <a:buAutoNum type="alphaUcParenR"/>
            </a:pPr>
            <a:endParaRPr lang="en-US" dirty="0"/>
          </a:p>
          <a:p>
            <a:pPr marL="342900" indent="-342900">
              <a:buAutoNum type="alphaUcParenR"/>
            </a:pPr>
            <a:r>
              <a:rPr lang="en-US" dirty="0" smtClean="0"/>
              <a:t>Nature images or references</a:t>
            </a:r>
          </a:p>
          <a:p>
            <a:pPr marL="342900" indent="-342900">
              <a:buAutoNum type="alphaUcParenR"/>
            </a:pPr>
            <a:endParaRPr lang="en-US" dirty="0"/>
          </a:p>
          <a:p>
            <a:pPr marL="342900" indent="-342900">
              <a:buAutoNum type="alphaUcParenR"/>
            </a:pPr>
            <a:r>
              <a:rPr lang="en-US" dirty="0" smtClean="0"/>
              <a:t>Deep personal </a:t>
            </a:r>
            <a:r>
              <a:rPr lang="en-US" dirty="0"/>
              <a:t>c</a:t>
            </a:r>
            <a:r>
              <a:rPr lang="en-US" dirty="0" smtClean="0"/>
              <a:t>ontemplation (music as “depth”)</a:t>
            </a:r>
            <a:endParaRPr lang="en-US" dirty="0"/>
          </a:p>
        </p:txBody>
      </p:sp>
      <p:sp>
        <p:nvSpPr>
          <p:cNvPr id="5" name="TextBox 4"/>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252801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1754326"/>
          </a:xfrm>
          <a:prstGeom prst="rect">
            <a:avLst/>
          </a:prstGeom>
          <a:noFill/>
        </p:spPr>
        <p:txBody>
          <a:bodyPr wrap="square" rtlCol="0">
            <a:spAutoFit/>
          </a:bodyPr>
          <a:lstStyle/>
          <a:p>
            <a:pPr marL="342900" indent="-342900">
              <a:buAutoNum type="alphaUcParenR"/>
            </a:pPr>
            <a:r>
              <a:rPr lang="en-US" dirty="0" smtClean="0"/>
              <a:t>Political connotations (dramatized musical myths of struggle and liberation)</a:t>
            </a:r>
          </a:p>
          <a:p>
            <a:pPr marL="342900" indent="-342900">
              <a:buAutoNum type="alphaUcParenR"/>
            </a:pPr>
            <a:endParaRPr lang="en-US" dirty="0"/>
          </a:p>
          <a:p>
            <a:pPr marL="342900" indent="-342900">
              <a:buAutoNum type="alphaUcParenR"/>
            </a:pPr>
            <a:r>
              <a:rPr lang="en-US" dirty="0" smtClean="0"/>
              <a:t>Nature images or references</a:t>
            </a:r>
          </a:p>
          <a:p>
            <a:pPr marL="342900" indent="-342900">
              <a:buAutoNum type="alphaUcParenR"/>
            </a:pPr>
            <a:endParaRPr lang="en-US" dirty="0"/>
          </a:p>
          <a:p>
            <a:pPr marL="342900" indent="-342900">
              <a:buAutoNum type="alphaUcParenR"/>
            </a:pPr>
            <a:r>
              <a:rPr lang="en-US" dirty="0" smtClean="0"/>
              <a:t>Deep personal </a:t>
            </a:r>
            <a:r>
              <a:rPr lang="en-US" dirty="0"/>
              <a:t>c</a:t>
            </a:r>
            <a:r>
              <a:rPr lang="en-US" dirty="0" smtClean="0"/>
              <a:t>ontemplation (music as “depth”)</a:t>
            </a:r>
            <a:endParaRPr lang="en-US" dirty="0"/>
          </a:p>
        </p:txBody>
      </p:sp>
      <p:sp>
        <p:nvSpPr>
          <p:cNvPr id="2" name="TextBox 1"/>
          <p:cNvSpPr txBox="1"/>
          <p:nvPr/>
        </p:nvSpPr>
        <p:spPr>
          <a:xfrm>
            <a:off x="2628900" y="4185295"/>
            <a:ext cx="63627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Piano Sonata in D, op. 10 no. 3/ii (1798), Largo e </a:t>
            </a:r>
            <a:r>
              <a:rPr lang="en-US" sz="1600" dirty="0" err="1" smtClean="0"/>
              <a:t>mesto</a:t>
            </a:r>
            <a:r>
              <a:rPr lang="en-US" sz="1600" dirty="0" smtClean="0"/>
              <a:t> (D minor)</a:t>
            </a:r>
          </a:p>
          <a:p>
            <a:endParaRPr lang="en-US" sz="1600" dirty="0"/>
          </a:p>
        </p:txBody>
      </p:sp>
      <p:sp>
        <p:nvSpPr>
          <p:cNvPr id="6" name="TextBox 5"/>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33518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9448800" cy="7086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82" y="1371600"/>
            <a:ext cx="3816792" cy="4876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82" y="1371599"/>
            <a:ext cx="3667991" cy="4890655"/>
          </a:xfrm>
          <a:prstGeom prst="rect">
            <a:avLst/>
          </a:prstGeom>
        </p:spPr>
      </p:pic>
      <p:sp>
        <p:nvSpPr>
          <p:cNvPr id="8" name="TextBox 7"/>
          <p:cNvSpPr txBox="1"/>
          <p:nvPr/>
        </p:nvSpPr>
        <p:spPr>
          <a:xfrm>
            <a:off x="1219267" y="168067"/>
            <a:ext cx="6857865" cy="923330"/>
          </a:xfrm>
          <a:prstGeom prst="rect">
            <a:avLst/>
          </a:prstGeom>
          <a:noFill/>
        </p:spPr>
        <p:txBody>
          <a:bodyPr wrap="square" rtlCol="0">
            <a:spAutoFit/>
          </a:bodyPr>
          <a:lstStyle/>
          <a:p>
            <a:pPr algn="ctr"/>
            <a:r>
              <a:rPr lang="en-US" dirty="0" smtClean="0"/>
              <a:t>Music 352:  The European Art-Music Tradition</a:t>
            </a:r>
          </a:p>
          <a:p>
            <a:pPr algn="ctr"/>
            <a:endParaRPr lang="en-US" dirty="0" smtClean="0"/>
          </a:p>
          <a:p>
            <a:pPr algn="ctr"/>
            <a:r>
              <a:rPr lang="en-US" dirty="0" smtClean="0"/>
              <a:t>Beethoven: Art Music in Search of Freedom and Autonomy</a:t>
            </a:r>
            <a:endParaRPr lang="en-US" dirty="0"/>
          </a:p>
        </p:txBody>
      </p:sp>
    </p:spTree>
    <p:extLst>
      <p:ext uri="{BB962C8B-B14F-4D97-AF65-F5344CB8AC3E}">
        <p14:creationId xmlns:p14="http://schemas.microsoft.com/office/powerpoint/2010/main" val="294319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1754326"/>
          </a:xfrm>
          <a:prstGeom prst="rect">
            <a:avLst/>
          </a:prstGeom>
          <a:noFill/>
        </p:spPr>
        <p:txBody>
          <a:bodyPr wrap="square" rtlCol="0">
            <a:spAutoFit/>
          </a:bodyPr>
          <a:lstStyle/>
          <a:p>
            <a:pPr marL="342900" indent="-342900">
              <a:buAutoNum type="alphaUcParenR"/>
            </a:pPr>
            <a:r>
              <a:rPr lang="en-US" dirty="0" smtClean="0"/>
              <a:t>Political connotations (dramatized musical myths of struggle and liberation)</a:t>
            </a:r>
          </a:p>
          <a:p>
            <a:pPr marL="342900" indent="-342900">
              <a:buAutoNum type="alphaUcParenR"/>
            </a:pPr>
            <a:endParaRPr lang="en-US" dirty="0"/>
          </a:p>
          <a:p>
            <a:pPr marL="342900" indent="-342900">
              <a:buAutoNum type="alphaUcParenR"/>
            </a:pPr>
            <a:r>
              <a:rPr lang="en-US" dirty="0" smtClean="0"/>
              <a:t>Nature images or references</a:t>
            </a:r>
          </a:p>
          <a:p>
            <a:pPr marL="342900" indent="-342900">
              <a:buAutoNum type="alphaUcParenR"/>
            </a:pPr>
            <a:endParaRPr lang="en-US" dirty="0"/>
          </a:p>
          <a:p>
            <a:pPr marL="342900" indent="-342900">
              <a:buAutoNum type="alphaUcParenR"/>
            </a:pPr>
            <a:r>
              <a:rPr lang="en-US" dirty="0" smtClean="0"/>
              <a:t>Deep personal </a:t>
            </a:r>
            <a:r>
              <a:rPr lang="en-US" dirty="0"/>
              <a:t>c</a:t>
            </a:r>
            <a:r>
              <a:rPr lang="en-US" dirty="0" smtClean="0"/>
              <a:t>ontemplation (music as “depth”)</a:t>
            </a:r>
            <a:endParaRPr lang="en-US" dirty="0"/>
          </a:p>
        </p:txBody>
      </p:sp>
      <p:sp>
        <p:nvSpPr>
          <p:cNvPr id="2" name="TextBox 1"/>
          <p:cNvSpPr txBox="1"/>
          <p:nvPr/>
        </p:nvSpPr>
        <p:spPr>
          <a:xfrm>
            <a:off x="2628900" y="4185295"/>
            <a:ext cx="63627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Piano Sonata in D, op. 10 no. 3/ii (1798), Largo e </a:t>
            </a:r>
            <a:r>
              <a:rPr lang="en-US" sz="1600" dirty="0" err="1" smtClean="0"/>
              <a:t>mesto</a:t>
            </a:r>
            <a:r>
              <a:rPr lang="en-US" sz="1600" dirty="0" smtClean="0"/>
              <a:t> (D minor)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Piano Sonata in C, op. 53/ii, “</a:t>
            </a:r>
            <a:r>
              <a:rPr lang="en-US" sz="1600" dirty="0" err="1" smtClean="0"/>
              <a:t>Waldstein</a:t>
            </a:r>
            <a:r>
              <a:rPr lang="en-US" sz="1600" dirty="0" smtClean="0"/>
              <a:t>” (1803-04): </a:t>
            </a:r>
            <a:r>
              <a:rPr lang="en-US" sz="1600" dirty="0" err="1" smtClean="0"/>
              <a:t>Introduzione</a:t>
            </a:r>
            <a:r>
              <a:rPr lang="en-US" sz="1600" dirty="0" smtClean="0"/>
              <a:t>:</a:t>
            </a:r>
          </a:p>
          <a:p>
            <a:r>
              <a:rPr lang="en-US" sz="1600" dirty="0" smtClean="0"/>
              <a:t>             Adagio molto</a:t>
            </a:r>
          </a:p>
          <a:p>
            <a:endParaRPr lang="en-US" sz="1600" dirty="0"/>
          </a:p>
        </p:txBody>
      </p:sp>
      <p:sp>
        <p:nvSpPr>
          <p:cNvPr id="6" name="TextBox 5"/>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224611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1754326"/>
          </a:xfrm>
          <a:prstGeom prst="rect">
            <a:avLst/>
          </a:prstGeom>
          <a:noFill/>
        </p:spPr>
        <p:txBody>
          <a:bodyPr wrap="square" rtlCol="0">
            <a:spAutoFit/>
          </a:bodyPr>
          <a:lstStyle/>
          <a:p>
            <a:pPr marL="342900" indent="-342900">
              <a:buAutoNum type="alphaUcParenR"/>
            </a:pPr>
            <a:r>
              <a:rPr lang="en-US" dirty="0" smtClean="0"/>
              <a:t>Political connotations (dramatized musical myths of struggle and liberation)</a:t>
            </a:r>
          </a:p>
          <a:p>
            <a:pPr marL="342900" indent="-342900">
              <a:buAutoNum type="alphaUcParenR"/>
            </a:pPr>
            <a:endParaRPr lang="en-US" dirty="0"/>
          </a:p>
          <a:p>
            <a:pPr marL="342900" indent="-342900">
              <a:buAutoNum type="alphaUcParenR"/>
            </a:pPr>
            <a:r>
              <a:rPr lang="en-US" dirty="0" smtClean="0"/>
              <a:t>Nature images or references</a:t>
            </a:r>
          </a:p>
          <a:p>
            <a:pPr marL="342900" indent="-342900">
              <a:buAutoNum type="alphaUcParenR"/>
            </a:pPr>
            <a:endParaRPr lang="en-US" dirty="0"/>
          </a:p>
          <a:p>
            <a:pPr marL="342900" indent="-342900">
              <a:buAutoNum type="alphaUcParenR"/>
            </a:pPr>
            <a:r>
              <a:rPr lang="en-US" dirty="0" smtClean="0"/>
              <a:t>Deep personal </a:t>
            </a:r>
            <a:r>
              <a:rPr lang="en-US" dirty="0"/>
              <a:t>c</a:t>
            </a:r>
            <a:r>
              <a:rPr lang="en-US" dirty="0" smtClean="0"/>
              <a:t>ontemplation (music as “depth”)</a:t>
            </a:r>
            <a:endParaRPr lang="en-US" dirty="0"/>
          </a:p>
        </p:txBody>
      </p:sp>
      <p:sp>
        <p:nvSpPr>
          <p:cNvPr id="2" name="TextBox 1"/>
          <p:cNvSpPr txBox="1"/>
          <p:nvPr/>
        </p:nvSpPr>
        <p:spPr>
          <a:xfrm>
            <a:off x="2628900" y="4185295"/>
            <a:ext cx="63627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Piano Sonata in D, op. 10 no. 3/ii (1798), Largo e </a:t>
            </a:r>
            <a:r>
              <a:rPr lang="en-US" sz="1600" dirty="0" err="1" smtClean="0"/>
              <a:t>mesto</a:t>
            </a:r>
            <a:r>
              <a:rPr lang="en-US" sz="1600" dirty="0" smtClean="0"/>
              <a:t> (D minor)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Piano Sonata in C, op. 53/ii, “</a:t>
            </a:r>
            <a:r>
              <a:rPr lang="en-US" sz="1600" dirty="0" err="1" smtClean="0"/>
              <a:t>Waldstein</a:t>
            </a:r>
            <a:r>
              <a:rPr lang="en-US" sz="1600" dirty="0" smtClean="0"/>
              <a:t>” (1803-04): </a:t>
            </a:r>
            <a:r>
              <a:rPr lang="en-US" sz="1600" dirty="0" err="1" smtClean="0"/>
              <a:t>Introduzione</a:t>
            </a:r>
            <a:r>
              <a:rPr lang="en-US" sz="1600" dirty="0" smtClean="0"/>
              <a:t>:</a:t>
            </a:r>
          </a:p>
          <a:p>
            <a:r>
              <a:rPr lang="en-US" sz="1600" dirty="0" smtClean="0"/>
              <a:t>             Adagio molto</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Piano Concerto No. 5 in E-flat, op. 73/ii (1809) Adagio un </a:t>
            </a:r>
            <a:r>
              <a:rPr lang="en-US" sz="1600" dirty="0" err="1" smtClean="0"/>
              <a:t>poco</a:t>
            </a:r>
            <a:r>
              <a:rPr lang="en-US" sz="1600" dirty="0" smtClean="0"/>
              <a:t> </a:t>
            </a:r>
            <a:r>
              <a:rPr lang="en-US" sz="1600" dirty="0" err="1" smtClean="0"/>
              <a:t>mosso</a:t>
            </a:r>
            <a:r>
              <a:rPr lang="en-US" sz="1600" dirty="0" smtClean="0"/>
              <a:t> </a:t>
            </a:r>
          </a:p>
          <a:p>
            <a:r>
              <a:rPr lang="en-US" sz="1600" dirty="0" smtClean="0"/>
              <a:t>            (B major)</a:t>
            </a:r>
          </a:p>
        </p:txBody>
      </p:sp>
      <p:sp>
        <p:nvSpPr>
          <p:cNvPr id="6" name="TextBox 5"/>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224611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582036"/>
            <a:ext cx="6324600" cy="369332"/>
          </a:xfrm>
          <a:prstGeom prst="rect">
            <a:avLst/>
          </a:prstGeom>
          <a:noFill/>
        </p:spPr>
        <p:txBody>
          <a:bodyPr wrap="square" rtlCol="0">
            <a:spAutoFit/>
          </a:bodyPr>
          <a:lstStyle/>
          <a:p>
            <a:r>
              <a:rPr lang="en-US" b="1" dirty="0" smtClean="0"/>
              <a:t>1. “Poetic ideas”</a:t>
            </a:r>
            <a:endParaRPr lang="en-US" b="1" dirty="0"/>
          </a:p>
        </p:txBody>
      </p:sp>
      <p:sp>
        <p:nvSpPr>
          <p:cNvPr id="12" name="TextBox 11"/>
          <p:cNvSpPr txBox="1"/>
          <p:nvPr/>
        </p:nvSpPr>
        <p:spPr>
          <a:xfrm>
            <a:off x="2057400" y="2408569"/>
            <a:ext cx="6781800" cy="1754326"/>
          </a:xfrm>
          <a:prstGeom prst="rect">
            <a:avLst/>
          </a:prstGeom>
          <a:noFill/>
        </p:spPr>
        <p:txBody>
          <a:bodyPr wrap="square" rtlCol="0">
            <a:spAutoFit/>
          </a:bodyPr>
          <a:lstStyle/>
          <a:p>
            <a:pPr marL="342900" indent="-342900">
              <a:buAutoNum type="alphaUcParenR"/>
            </a:pPr>
            <a:r>
              <a:rPr lang="en-US" dirty="0" smtClean="0"/>
              <a:t>Political connotations (dramatized musical myths of struggle and liberation)</a:t>
            </a:r>
          </a:p>
          <a:p>
            <a:pPr marL="342900" indent="-342900">
              <a:buAutoNum type="alphaUcParenR"/>
            </a:pPr>
            <a:endParaRPr lang="en-US" dirty="0"/>
          </a:p>
          <a:p>
            <a:pPr marL="342900" indent="-342900">
              <a:buAutoNum type="alphaUcParenR"/>
            </a:pPr>
            <a:r>
              <a:rPr lang="en-US" dirty="0" smtClean="0"/>
              <a:t>Nature images or references</a:t>
            </a:r>
          </a:p>
          <a:p>
            <a:pPr marL="342900" indent="-342900">
              <a:buAutoNum type="alphaUcParenR"/>
            </a:pPr>
            <a:endParaRPr lang="en-US" dirty="0"/>
          </a:p>
          <a:p>
            <a:pPr marL="342900" indent="-342900">
              <a:buAutoNum type="alphaUcParenR"/>
            </a:pPr>
            <a:r>
              <a:rPr lang="en-US" dirty="0" smtClean="0"/>
              <a:t>Deep personal </a:t>
            </a:r>
            <a:r>
              <a:rPr lang="en-US" dirty="0"/>
              <a:t>c</a:t>
            </a:r>
            <a:r>
              <a:rPr lang="en-US" dirty="0" smtClean="0"/>
              <a:t>ontemplation (music as “depth”)</a:t>
            </a:r>
            <a:endParaRPr lang="en-US" dirty="0"/>
          </a:p>
        </p:txBody>
      </p:sp>
      <p:sp>
        <p:nvSpPr>
          <p:cNvPr id="2" name="TextBox 1"/>
          <p:cNvSpPr txBox="1"/>
          <p:nvPr/>
        </p:nvSpPr>
        <p:spPr>
          <a:xfrm>
            <a:off x="2628900" y="4185295"/>
            <a:ext cx="63627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Piano Sonata in D, op. 10 no. 3/ii (1798), Largo e </a:t>
            </a:r>
            <a:r>
              <a:rPr lang="en-US" sz="1600" dirty="0" err="1" smtClean="0"/>
              <a:t>mesto</a:t>
            </a:r>
            <a:r>
              <a:rPr lang="en-US" sz="1600" dirty="0" smtClean="0"/>
              <a:t> (D minor)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Piano Sonata in C, op. 53/ii, “</a:t>
            </a:r>
            <a:r>
              <a:rPr lang="en-US" sz="1600" dirty="0" err="1" smtClean="0"/>
              <a:t>Waldstein</a:t>
            </a:r>
            <a:r>
              <a:rPr lang="en-US" sz="1600" dirty="0" smtClean="0"/>
              <a:t>” (1803-04): </a:t>
            </a:r>
            <a:r>
              <a:rPr lang="en-US" sz="1600" dirty="0" err="1" smtClean="0"/>
              <a:t>Introduzione</a:t>
            </a:r>
            <a:r>
              <a:rPr lang="en-US" sz="1600" dirty="0" smtClean="0"/>
              <a:t>:</a:t>
            </a:r>
          </a:p>
          <a:p>
            <a:r>
              <a:rPr lang="en-US" sz="1600" dirty="0" smtClean="0"/>
              <a:t>             Adagio molto</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Piano Concerto No. 5 in E-flat, op. 73/ii (1809) Adagio un </a:t>
            </a:r>
            <a:r>
              <a:rPr lang="en-US" sz="1600" dirty="0" err="1" smtClean="0"/>
              <a:t>poco</a:t>
            </a:r>
            <a:r>
              <a:rPr lang="en-US" sz="1600" dirty="0" smtClean="0"/>
              <a:t> </a:t>
            </a:r>
            <a:r>
              <a:rPr lang="en-US" sz="1600" dirty="0" err="1" smtClean="0"/>
              <a:t>mosso</a:t>
            </a:r>
            <a:r>
              <a:rPr lang="en-US" sz="1600" dirty="0" smtClean="0"/>
              <a:t> </a:t>
            </a:r>
          </a:p>
          <a:p>
            <a:r>
              <a:rPr lang="en-US" sz="1600" dirty="0" smtClean="0"/>
              <a:t>            (B major)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Symphony No. 9 in D Minor, op. 125/iii (1822-24) Adagio (B-flat)</a:t>
            </a:r>
            <a:endParaRPr lang="en-US" sz="1600" dirty="0"/>
          </a:p>
        </p:txBody>
      </p:sp>
      <p:sp>
        <p:nvSpPr>
          <p:cNvPr id="6" name="TextBox 5"/>
          <p:cNvSpPr txBox="1"/>
          <p:nvPr/>
        </p:nvSpPr>
        <p:spPr>
          <a:xfrm>
            <a:off x="1828800" y="392374"/>
            <a:ext cx="5257800" cy="707886"/>
          </a:xfrm>
          <a:prstGeom prst="rect">
            <a:avLst/>
          </a:prstGeom>
          <a:noFill/>
        </p:spPr>
        <p:txBody>
          <a:bodyPr wrap="square" rtlCol="0">
            <a:spAutoFit/>
          </a:bodyPr>
          <a:lstStyle/>
          <a:p>
            <a:pPr algn="ctr"/>
            <a:r>
              <a:rPr lang="en-US" sz="2000" b="1" dirty="0" smtClean="0"/>
              <a:t>But </a:t>
            </a:r>
            <a:r>
              <a:rPr lang="en-US" sz="2000" b="1" u="sng" dirty="0" smtClean="0"/>
              <a:t>how</a:t>
            </a:r>
            <a:r>
              <a:rPr lang="en-US" sz="2000" b="1" dirty="0" smtClean="0"/>
              <a:t> can we validate “music as thought” </a:t>
            </a:r>
          </a:p>
          <a:p>
            <a:pPr algn="ctr"/>
            <a:r>
              <a:rPr lang="en-US" sz="2000" b="1" dirty="0" smtClean="0"/>
              <a:t>(rather than as merely tasteful entertainment)?</a:t>
            </a:r>
            <a:endParaRPr lang="en-US" sz="2000" b="1" dirty="0"/>
          </a:p>
        </p:txBody>
      </p:sp>
    </p:spTree>
    <p:extLst>
      <p:ext uri="{BB962C8B-B14F-4D97-AF65-F5344CB8AC3E}">
        <p14:creationId xmlns:p14="http://schemas.microsoft.com/office/powerpoint/2010/main" val="224611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68875"/>
            <a:ext cx="6102409" cy="3046988"/>
          </a:xfrm>
          <a:prstGeom prst="rect">
            <a:avLst/>
          </a:prstGeom>
          <a:noFill/>
        </p:spPr>
        <p:txBody>
          <a:bodyPr wrap="square" rtlCol="0">
            <a:spAutoFit/>
          </a:bodyPr>
          <a:lstStyle/>
          <a:p>
            <a:endParaRPr lang="en-US" dirty="0"/>
          </a:p>
          <a:p>
            <a:r>
              <a:rPr lang="en-US" dirty="0" smtClean="0"/>
              <a:t>“Enlightenment is mankind’s emergence [or release] from its self-incurred immaturity. . . the inability to make use of one’s own understanding without the guidance of another. . . .   </a:t>
            </a:r>
            <a:r>
              <a:rPr lang="en-US" i="1" dirty="0" err="1" smtClean="0"/>
              <a:t>Sapere</a:t>
            </a:r>
            <a:r>
              <a:rPr lang="en-US" i="1" dirty="0" smtClean="0"/>
              <a:t> </a:t>
            </a:r>
            <a:r>
              <a:rPr lang="en-US" i="1" dirty="0" err="1" smtClean="0"/>
              <a:t>aude</a:t>
            </a:r>
            <a:r>
              <a:rPr lang="en-US" i="1" dirty="0" smtClean="0"/>
              <a:t> </a:t>
            </a:r>
            <a:r>
              <a:rPr lang="en-US" dirty="0" smtClean="0"/>
              <a:t>[‘Dare to know!’]”</a:t>
            </a:r>
          </a:p>
          <a:p>
            <a:pPr algn="r"/>
            <a:r>
              <a:rPr lang="en-US" sz="1200" dirty="0" smtClean="0"/>
              <a:t>(also quoted, </a:t>
            </a:r>
            <a:r>
              <a:rPr lang="en-US" sz="1200" dirty="0" err="1" smtClean="0"/>
              <a:t>Taruskin</a:t>
            </a:r>
            <a:r>
              <a:rPr lang="en-US" sz="1200" dirty="0" smtClean="0"/>
              <a:t>, II, 461)</a:t>
            </a:r>
          </a:p>
          <a:p>
            <a:endParaRPr lang="en-US" sz="1200" dirty="0"/>
          </a:p>
          <a:p>
            <a:endParaRPr lang="en-US" sz="1200" dirty="0" smtClean="0"/>
          </a:p>
          <a:p>
            <a:pPr algn="ctr"/>
            <a:endParaRPr lang="en-US" sz="1600" dirty="0"/>
          </a:p>
          <a:p>
            <a:pPr algn="ctr"/>
            <a:r>
              <a:rPr lang="en-US" sz="1600" dirty="0" smtClean="0"/>
              <a:t>Immanuel Kant: </a:t>
            </a:r>
            <a:r>
              <a:rPr lang="en-US" sz="1600" i="1" dirty="0" smtClean="0"/>
              <a:t>What is Enlightenment?</a:t>
            </a:r>
            <a:r>
              <a:rPr lang="en-US" sz="1600" dirty="0" smtClean="0"/>
              <a:t> </a:t>
            </a:r>
          </a:p>
          <a:p>
            <a:pPr algn="ctr"/>
            <a:r>
              <a:rPr lang="en-US" sz="1600" dirty="0" smtClean="0"/>
              <a:t>(</a:t>
            </a:r>
            <a:r>
              <a:rPr lang="en-US" sz="1600" i="1" dirty="0" smtClean="0"/>
              <a:t>Was </a:t>
            </a:r>
            <a:r>
              <a:rPr lang="en-US" sz="1600" i="1" dirty="0" err="1" smtClean="0"/>
              <a:t>ist</a:t>
            </a:r>
            <a:r>
              <a:rPr lang="en-US" sz="1600" i="1" dirty="0" smtClean="0"/>
              <a:t> </a:t>
            </a:r>
            <a:r>
              <a:rPr lang="en-US" sz="1600" i="1" dirty="0" err="1" smtClean="0"/>
              <a:t>Aufklärung</a:t>
            </a:r>
            <a:r>
              <a:rPr lang="en-US" sz="1600" i="1" dirty="0" smtClean="0"/>
              <a:t>?,</a:t>
            </a:r>
            <a:r>
              <a:rPr lang="en-US" sz="1600" dirty="0" smtClean="0"/>
              <a:t> 1789).   </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3670285"/>
            <a:ext cx="2334917" cy="27366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70285"/>
            <a:ext cx="1889069" cy="2720260"/>
          </a:xfrm>
          <a:prstGeom prst="rect">
            <a:avLst/>
          </a:prstGeom>
        </p:spPr>
      </p:pic>
    </p:spTree>
    <p:extLst>
      <p:ext uri="{BB962C8B-B14F-4D97-AF65-F5344CB8AC3E}">
        <p14:creationId xmlns:p14="http://schemas.microsoft.com/office/powerpoint/2010/main" val="249661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5892</TotalTime>
  <Words>3035</Words>
  <Application>Microsoft Office PowerPoint</Application>
  <PresentationFormat>On-screen Show (4:3)</PresentationFormat>
  <Paragraphs>379</Paragraphs>
  <Slides>82</Slides>
  <Notes>4</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Hepokoski, James</dc:creator>
  <cp:lastModifiedBy>Hepokoski, James</cp:lastModifiedBy>
  <cp:revision>135</cp:revision>
  <dcterms:created xsi:type="dcterms:W3CDTF">2016-01-02T16:22:47Z</dcterms:created>
  <dcterms:modified xsi:type="dcterms:W3CDTF">2019-04-21T15:13:14Z</dcterms:modified>
</cp:coreProperties>
</file>