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89" r:id="rId2"/>
    <p:sldId id="293" r:id="rId3"/>
    <p:sldId id="295" r:id="rId4"/>
    <p:sldId id="296" r:id="rId5"/>
    <p:sldId id="297" r:id="rId6"/>
    <p:sldId id="298" r:id="rId7"/>
    <p:sldId id="299" r:id="rId8"/>
    <p:sldId id="300" r:id="rId9"/>
    <p:sldId id="320" r:id="rId10"/>
    <p:sldId id="315" r:id="rId11"/>
    <p:sldId id="272" r:id="rId12"/>
    <p:sldId id="301" r:id="rId13"/>
    <p:sldId id="273" r:id="rId14"/>
    <p:sldId id="302" r:id="rId15"/>
    <p:sldId id="321" r:id="rId16"/>
    <p:sldId id="278" r:id="rId17"/>
    <p:sldId id="274" r:id="rId18"/>
    <p:sldId id="275" r:id="rId19"/>
    <p:sldId id="276" r:id="rId20"/>
    <p:sldId id="266" r:id="rId21"/>
    <p:sldId id="303" r:id="rId22"/>
    <p:sldId id="304" r:id="rId23"/>
    <p:sldId id="314" r:id="rId24"/>
    <p:sldId id="279" r:id="rId25"/>
    <p:sldId id="267" r:id="rId26"/>
    <p:sldId id="271" r:id="rId27"/>
    <p:sldId id="265" r:id="rId28"/>
    <p:sldId id="311" r:id="rId29"/>
    <p:sldId id="313" r:id="rId30"/>
    <p:sldId id="287" r:id="rId31"/>
    <p:sldId id="285" r:id="rId32"/>
    <p:sldId id="316" r:id="rId33"/>
    <p:sldId id="317" r:id="rId34"/>
    <p:sldId id="258" r:id="rId35"/>
    <p:sldId id="259" r:id="rId36"/>
    <p:sldId id="307" r:id="rId37"/>
    <p:sldId id="288" r:id="rId38"/>
    <p:sldId id="318" r:id="rId39"/>
    <p:sldId id="308" r:id="rId40"/>
    <p:sldId id="260" r:id="rId41"/>
    <p:sldId id="261" r:id="rId42"/>
    <p:sldId id="309" r:id="rId43"/>
    <p:sldId id="283" r:id="rId44"/>
    <p:sldId id="319" r:id="rId45"/>
    <p:sldId id="31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18D04-C166-4821-857E-BDA0D4EE5AFF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1EFBF-2BC1-4CB6-AD16-8D3856ED5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1EFBF-2BC1-4CB6-AD16-8D3856ED5E8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4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65E-1A1C-4768-9631-AAA2C0F6D620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297-975C-4031-82EA-E2E671CFA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5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65E-1A1C-4768-9631-AAA2C0F6D620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297-975C-4031-82EA-E2E671CFA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9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65E-1A1C-4768-9631-AAA2C0F6D620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297-975C-4031-82EA-E2E671CFA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65E-1A1C-4768-9631-AAA2C0F6D620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297-975C-4031-82EA-E2E671CFA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5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65E-1A1C-4768-9631-AAA2C0F6D620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297-975C-4031-82EA-E2E671CFA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4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65E-1A1C-4768-9631-AAA2C0F6D620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297-975C-4031-82EA-E2E671CFA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7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65E-1A1C-4768-9631-AAA2C0F6D620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297-975C-4031-82EA-E2E671CFA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8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65E-1A1C-4768-9631-AAA2C0F6D620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297-975C-4031-82EA-E2E671CFA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65E-1A1C-4768-9631-AAA2C0F6D620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297-975C-4031-82EA-E2E671CFA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1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65E-1A1C-4768-9631-AAA2C0F6D620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297-975C-4031-82EA-E2E671CFA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4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65E-1A1C-4768-9631-AAA2C0F6D620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297-975C-4031-82EA-E2E671CFA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3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5B65E-1A1C-4768-9631-AAA2C0F6D620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5297-975C-4031-82EA-E2E671CFA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2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52"/>
            <a:ext cx="9144000" cy="6444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990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England and Music in the 17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Century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21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830509" y="3347531"/>
            <a:ext cx="0" cy="312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" idx="4"/>
          </p:cNvCxnSpPr>
          <p:nvPr/>
        </p:nvCxnSpPr>
        <p:spPr>
          <a:xfrm flipV="1">
            <a:off x="2692992" y="3279167"/>
            <a:ext cx="5480546" cy="170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92992" y="4979244"/>
            <a:ext cx="5689008" cy="1187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3154" y="4979244"/>
            <a:ext cx="18398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25509" y="3347531"/>
            <a:ext cx="0" cy="312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53353" y="2826735"/>
            <a:ext cx="527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1600		     1700 	                                1800                                    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997222" y="2214785"/>
            <a:ext cx="553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(but beginning to stir: the </a:t>
            </a:r>
            <a:r>
              <a:rPr lang="en-US" dirty="0"/>
              <a:t>r</a:t>
            </a:r>
            <a:r>
              <a:rPr lang="en-US" dirty="0" smtClean="0"/>
              <a:t>ise of </a:t>
            </a:r>
            <a:r>
              <a:rPr lang="en-US" dirty="0" smtClean="0">
                <a:solidFill>
                  <a:srgbClr val="0070C0"/>
                </a:solidFill>
              </a:rPr>
              <a:t>instrumental music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6887909" y="3347531"/>
            <a:ext cx="0" cy="312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50649" y="838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Vocal Music: </a:t>
            </a:r>
          </a:p>
          <a:p>
            <a:pPr algn="ctr"/>
            <a:r>
              <a:rPr lang="en-US" dirty="0" smtClean="0"/>
              <a:t>Dominant, Highest Prestige in the 16</a:t>
            </a:r>
            <a:r>
              <a:rPr lang="en-US" baseline="30000" dirty="0" smtClean="0"/>
              <a:t>th</a:t>
            </a:r>
            <a:r>
              <a:rPr lang="en-US" dirty="0" smtClean="0"/>
              <a:t>- and 17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  <p:sp>
        <p:nvSpPr>
          <p:cNvPr id="2" name="Isosceles Triangle 1"/>
          <p:cNvSpPr/>
          <p:nvPr/>
        </p:nvSpPr>
        <p:spPr>
          <a:xfrm rot="16042658">
            <a:off x="4007816" y="2061292"/>
            <a:ext cx="2890791" cy="5578758"/>
          </a:xfrm>
          <a:prstGeom prst="triangle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07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1"/>
            <a:ext cx="685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Seventeenth-Century Instrumental Genres Include: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Music for solo lute (Denis &amp; </a:t>
            </a:r>
            <a:r>
              <a:rPr lang="en-US" sz="1400" dirty="0" err="1" smtClean="0"/>
              <a:t>Ennemond</a:t>
            </a:r>
            <a:r>
              <a:rPr lang="en-US" sz="1400" dirty="0" smtClean="0"/>
              <a:t> </a:t>
            </a:r>
            <a:r>
              <a:rPr lang="en-US" sz="1400" dirty="0" err="1" smtClean="0"/>
              <a:t>Gaultier</a:t>
            </a:r>
            <a:r>
              <a:rPr lang="en-US" sz="1400" dirty="0"/>
              <a:t> </a:t>
            </a:r>
            <a:r>
              <a:rPr lang="en-US" sz="1400" dirty="0" smtClean="0"/>
              <a:t>and others)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r>
              <a:rPr lang="en-US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1400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39451"/>
            <a:ext cx="3812160" cy="38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4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1"/>
            <a:ext cx="685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Seventeenth-Century Instrumental Genres Include: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Music for solo lute (Denis &amp; </a:t>
            </a:r>
            <a:r>
              <a:rPr lang="en-US" sz="1400" dirty="0" err="1" smtClean="0"/>
              <a:t>Ennemond</a:t>
            </a:r>
            <a:r>
              <a:rPr lang="en-US" sz="1400" dirty="0" smtClean="0"/>
              <a:t> </a:t>
            </a:r>
            <a:r>
              <a:rPr lang="en-US" sz="1400" dirty="0" err="1" smtClean="0"/>
              <a:t>Gaultier</a:t>
            </a:r>
            <a:r>
              <a:rPr lang="en-US" sz="1400" dirty="0"/>
              <a:t> </a:t>
            </a:r>
            <a:r>
              <a:rPr lang="en-US" sz="1400" dirty="0" smtClean="0"/>
              <a:t>and others)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r>
              <a:rPr lang="en-US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1400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39451"/>
            <a:ext cx="3812160" cy="3896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0082" y="3886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Ennemond</a:t>
            </a:r>
            <a:r>
              <a:rPr lang="en-US" sz="1200" dirty="0" smtClean="0"/>
              <a:t> </a:t>
            </a:r>
            <a:r>
              <a:rPr lang="en-US" sz="1200" dirty="0" err="1" smtClean="0"/>
              <a:t>Gaultier</a:t>
            </a:r>
            <a:r>
              <a:rPr lang="en-US" sz="1200" dirty="0" smtClean="0"/>
              <a:t>, gigue, “La poste” (c. 1640)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2890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162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Seventeenth-Century Instrumental Genres Include: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Music for solo lute </a:t>
            </a:r>
            <a:r>
              <a:rPr lang="en-US" sz="1400" dirty="0"/>
              <a:t>(Denis &amp; </a:t>
            </a:r>
            <a:r>
              <a:rPr lang="en-US" sz="1400" dirty="0" err="1"/>
              <a:t>Ennemond</a:t>
            </a:r>
            <a:r>
              <a:rPr lang="en-US" sz="1400" dirty="0"/>
              <a:t> </a:t>
            </a:r>
            <a:r>
              <a:rPr lang="en-US" sz="1400" dirty="0" err="1"/>
              <a:t>Gaultier</a:t>
            </a:r>
            <a:r>
              <a:rPr lang="en-US" sz="1400" dirty="0"/>
              <a:t> and others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  harpsichord (</a:t>
            </a:r>
            <a:r>
              <a:rPr lang="en-US" sz="1400" i="1" dirty="0" err="1" smtClean="0"/>
              <a:t>clavecin</a:t>
            </a:r>
            <a:r>
              <a:rPr lang="en-US" sz="1400" dirty="0" smtClean="0"/>
              <a:t>; </a:t>
            </a:r>
            <a:r>
              <a:rPr lang="en-US" sz="1400" dirty="0" err="1" smtClean="0"/>
              <a:t>Chambonnières</a:t>
            </a:r>
            <a:r>
              <a:rPr lang="en-US" sz="1400" dirty="0" smtClean="0"/>
              <a:t>, Louis Couperin, Frescobaldi, </a:t>
            </a:r>
            <a:r>
              <a:rPr lang="en-US" sz="1400" dirty="0" err="1" smtClean="0"/>
              <a:t>Froberger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	Individual pieces (dances, variations, </a:t>
            </a:r>
            <a:r>
              <a:rPr lang="en-US" sz="1400" dirty="0" err="1" smtClean="0"/>
              <a:t>toccate</a:t>
            </a:r>
            <a:r>
              <a:rPr lang="en-US" sz="1400" dirty="0" smtClean="0"/>
              <a:t>, </a:t>
            </a:r>
            <a:r>
              <a:rPr lang="en-US" sz="1400" dirty="0" err="1" smtClean="0"/>
              <a:t>capricci</a:t>
            </a:r>
            <a:r>
              <a:rPr lang="en-US" sz="1400" dirty="0" smtClean="0"/>
              <a:t>, etc.)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Arrangements into dance suites (</a:t>
            </a:r>
            <a:r>
              <a:rPr lang="en-US" sz="1400" dirty="0" err="1" smtClean="0"/>
              <a:t>Froberger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0"/>
            <a:ext cx="32194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4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162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Seventeenth-Century Instrumental Genres Include: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Music for solo lute </a:t>
            </a:r>
            <a:r>
              <a:rPr lang="en-US" sz="1400" dirty="0"/>
              <a:t>(Denis &amp; </a:t>
            </a:r>
            <a:r>
              <a:rPr lang="en-US" sz="1400" dirty="0" err="1"/>
              <a:t>Ennemond</a:t>
            </a:r>
            <a:r>
              <a:rPr lang="en-US" sz="1400" dirty="0"/>
              <a:t> </a:t>
            </a:r>
            <a:r>
              <a:rPr lang="en-US" sz="1400" dirty="0" err="1"/>
              <a:t>Gaultier</a:t>
            </a:r>
            <a:r>
              <a:rPr lang="en-US" sz="1400" dirty="0"/>
              <a:t> and others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  harpsichord (</a:t>
            </a:r>
            <a:r>
              <a:rPr lang="en-US" sz="1400" i="1" dirty="0" err="1" smtClean="0"/>
              <a:t>clavecin</a:t>
            </a:r>
            <a:r>
              <a:rPr lang="en-US" sz="1400" dirty="0" smtClean="0"/>
              <a:t>; </a:t>
            </a:r>
            <a:r>
              <a:rPr lang="en-US" sz="1400" dirty="0" err="1" smtClean="0"/>
              <a:t>Chambonnières</a:t>
            </a:r>
            <a:r>
              <a:rPr lang="en-US" sz="1400" dirty="0" smtClean="0"/>
              <a:t>, Louis Couperin, Frescobaldi, </a:t>
            </a:r>
            <a:r>
              <a:rPr lang="en-US" sz="1400" dirty="0" err="1" smtClean="0"/>
              <a:t>Froberger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	Individual pieces (dances, variations, </a:t>
            </a:r>
            <a:r>
              <a:rPr lang="en-US" sz="1400" dirty="0" err="1" smtClean="0"/>
              <a:t>toccate</a:t>
            </a:r>
            <a:r>
              <a:rPr lang="en-US" sz="1400" dirty="0" smtClean="0"/>
              <a:t>, </a:t>
            </a:r>
            <a:r>
              <a:rPr lang="en-US" sz="1400" dirty="0" err="1" smtClean="0"/>
              <a:t>capricci</a:t>
            </a:r>
            <a:r>
              <a:rPr lang="en-US" sz="1400" dirty="0" smtClean="0"/>
              <a:t>, etc.)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Arrangements into dance suites (</a:t>
            </a:r>
            <a:r>
              <a:rPr lang="en-US" sz="1400" dirty="0" err="1" smtClean="0"/>
              <a:t>Froberger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0"/>
            <a:ext cx="3219450" cy="3257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0082" y="3886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Girolamo</a:t>
            </a:r>
            <a:r>
              <a:rPr lang="en-US" sz="1200" dirty="0" smtClean="0"/>
              <a:t> Frescobaldi,</a:t>
            </a:r>
          </a:p>
          <a:p>
            <a:r>
              <a:rPr lang="en-US" sz="1200" i="1" dirty="0" smtClean="0"/>
              <a:t>Centro partite </a:t>
            </a:r>
            <a:r>
              <a:rPr lang="en-US" sz="1200" i="1" dirty="0" err="1" smtClean="0"/>
              <a:t>sopra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passacagli</a:t>
            </a:r>
            <a:r>
              <a:rPr lang="en-US" sz="1200" dirty="0" smtClean="0"/>
              <a:t> [1637]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6358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162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Seventeenth-Century Instrumental Genres Include: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Music for solo lute </a:t>
            </a:r>
            <a:r>
              <a:rPr lang="en-US" sz="1400" dirty="0"/>
              <a:t>(Denis &amp; </a:t>
            </a:r>
            <a:r>
              <a:rPr lang="en-US" sz="1400" dirty="0" err="1"/>
              <a:t>Ennemond</a:t>
            </a:r>
            <a:r>
              <a:rPr lang="en-US" sz="1400" dirty="0"/>
              <a:t> </a:t>
            </a:r>
            <a:r>
              <a:rPr lang="en-US" sz="1400" dirty="0" err="1"/>
              <a:t>Gaultier</a:t>
            </a:r>
            <a:r>
              <a:rPr lang="en-US" sz="1400" dirty="0"/>
              <a:t> and others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  harpsichord (</a:t>
            </a:r>
            <a:r>
              <a:rPr lang="en-US" sz="1400" i="1" dirty="0" err="1" smtClean="0"/>
              <a:t>clavecin</a:t>
            </a:r>
            <a:r>
              <a:rPr lang="en-US" sz="1400" dirty="0" smtClean="0"/>
              <a:t>; </a:t>
            </a:r>
            <a:r>
              <a:rPr lang="en-US" sz="1400" dirty="0" err="1" smtClean="0"/>
              <a:t>Chambonnières</a:t>
            </a:r>
            <a:r>
              <a:rPr lang="en-US" sz="1400" dirty="0" smtClean="0"/>
              <a:t>, Louis Couperin, Frescobaldi, </a:t>
            </a:r>
            <a:r>
              <a:rPr lang="en-US" sz="1400" dirty="0" err="1" smtClean="0"/>
              <a:t>Froberger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	Individual pieces (dances, variations, </a:t>
            </a:r>
            <a:r>
              <a:rPr lang="en-US" sz="1400" dirty="0" err="1" smtClean="0"/>
              <a:t>toccate</a:t>
            </a:r>
            <a:r>
              <a:rPr lang="en-US" sz="1400" dirty="0" smtClean="0"/>
              <a:t>, </a:t>
            </a:r>
            <a:r>
              <a:rPr lang="en-US" sz="1400" dirty="0" err="1" smtClean="0"/>
              <a:t>capricci</a:t>
            </a:r>
            <a:r>
              <a:rPr lang="en-US" sz="1400" dirty="0" smtClean="0"/>
              <a:t>, etc.)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Arrangements into dance suites (</a:t>
            </a:r>
            <a:r>
              <a:rPr lang="en-US" sz="1400" dirty="0" err="1" smtClean="0"/>
              <a:t>Froberger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0"/>
            <a:ext cx="3219450" cy="325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3429000"/>
            <a:ext cx="251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Johann </a:t>
            </a:r>
            <a:r>
              <a:rPr lang="en-US" sz="1600" dirty="0" err="1" smtClean="0"/>
              <a:t>Jakob</a:t>
            </a:r>
            <a:r>
              <a:rPr lang="en-US" sz="1600" dirty="0" smtClean="0"/>
              <a:t> </a:t>
            </a:r>
            <a:r>
              <a:rPr lang="en-US" sz="1600" dirty="0" err="1" smtClean="0"/>
              <a:t>Froberger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Suite in A Minor (1649):</a:t>
            </a:r>
          </a:p>
          <a:p>
            <a:r>
              <a:rPr lang="en-US" sz="1200" dirty="0" smtClean="0"/>
              <a:t>(Study Guides, 29-30)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Allemande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Courante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Sarabande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Gigue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3790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15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Seventeenth-Century Instrumental Genres Include: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Music for solo lute </a:t>
            </a:r>
            <a:r>
              <a:rPr lang="en-US" sz="1400" dirty="0"/>
              <a:t>(Denis &amp; </a:t>
            </a:r>
            <a:r>
              <a:rPr lang="en-US" sz="1400" dirty="0" err="1"/>
              <a:t>Ennemond</a:t>
            </a:r>
            <a:r>
              <a:rPr lang="en-US" sz="1400" dirty="0"/>
              <a:t> </a:t>
            </a:r>
            <a:r>
              <a:rPr lang="en-US" sz="1400" dirty="0" err="1"/>
              <a:t>Gaultier</a:t>
            </a:r>
            <a:r>
              <a:rPr lang="en-US" sz="1400" dirty="0"/>
              <a:t> and others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  harpsichord (</a:t>
            </a:r>
            <a:r>
              <a:rPr lang="en-US" sz="1400" i="1" dirty="0" err="1" smtClean="0"/>
              <a:t>clavecin</a:t>
            </a:r>
            <a:r>
              <a:rPr lang="en-US" sz="1400" dirty="0" smtClean="0"/>
              <a:t>; </a:t>
            </a:r>
            <a:r>
              <a:rPr lang="en-US" sz="1400" dirty="0" err="1" smtClean="0"/>
              <a:t>Chambonnières</a:t>
            </a:r>
            <a:r>
              <a:rPr lang="en-US" sz="1400" dirty="0" smtClean="0"/>
              <a:t>, Louis Couperin, Frescobaldi, </a:t>
            </a:r>
            <a:r>
              <a:rPr lang="en-US" sz="1400" dirty="0" err="1" smtClean="0"/>
              <a:t>Froberger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	Individual pieces (dances, variations, </a:t>
            </a:r>
            <a:r>
              <a:rPr lang="en-US" sz="1400" dirty="0" err="1" smtClean="0"/>
              <a:t>toccate</a:t>
            </a:r>
            <a:r>
              <a:rPr lang="en-US" sz="1400" dirty="0" smtClean="0"/>
              <a:t>, </a:t>
            </a:r>
            <a:r>
              <a:rPr lang="en-US" sz="1400" dirty="0" err="1" smtClean="0"/>
              <a:t>capricci</a:t>
            </a:r>
            <a:r>
              <a:rPr lang="en-US" sz="1400" dirty="0" smtClean="0"/>
              <a:t>, etc.)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Arrangements into dance suites (</a:t>
            </a:r>
            <a:r>
              <a:rPr lang="en-US" sz="1400" dirty="0" err="1" smtClean="0"/>
              <a:t>Froberger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Italy: Rise of the early sonata and </a:t>
            </a:r>
            <a:r>
              <a:rPr lang="en-US" sz="1400" dirty="0" err="1" smtClean="0"/>
              <a:t>canzona</a:t>
            </a:r>
            <a:r>
              <a:rPr lang="en-US" sz="1400" dirty="0"/>
              <a:t> </a:t>
            </a:r>
            <a:r>
              <a:rPr lang="en-US" sz="1400" dirty="0" smtClean="0"/>
              <a:t>(sources of the end-of century trio sonata and instrumental concerto)</a:t>
            </a:r>
          </a:p>
          <a:p>
            <a:endParaRPr lang="en-US" sz="1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867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15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Seventeenth-Century Instrumental Genres Include: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Music for solo lute </a:t>
            </a:r>
            <a:r>
              <a:rPr lang="en-US" sz="1400" dirty="0"/>
              <a:t>(Denis &amp; </a:t>
            </a:r>
            <a:r>
              <a:rPr lang="en-US" sz="1400" dirty="0" err="1"/>
              <a:t>Ennemond</a:t>
            </a:r>
            <a:r>
              <a:rPr lang="en-US" sz="1400" dirty="0"/>
              <a:t> </a:t>
            </a:r>
            <a:r>
              <a:rPr lang="en-US" sz="1400" dirty="0" err="1"/>
              <a:t>Gaultier</a:t>
            </a:r>
            <a:r>
              <a:rPr lang="en-US" sz="1400" dirty="0"/>
              <a:t> and others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  harpsichord (</a:t>
            </a:r>
            <a:r>
              <a:rPr lang="en-US" sz="1400" i="1" dirty="0" err="1" smtClean="0"/>
              <a:t>clavecin</a:t>
            </a:r>
            <a:r>
              <a:rPr lang="en-US" sz="1400" dirty="0" smtClean="0"/>
              <a:t>; </a:t>
            </a:r>
            <a:r>
              <a:rPr lang="en-US" sz="1400" dirty="0" err="1" smtClean="0"/>
              <a:t>Chambonnières</a:t>
            </a:r>
            <a:r>
              <a:rPr lang="en-US" sz="1400" dirty="0" smtClean="0"/>
              <a:t>, Louis Couperin, Frescobaldi, </a:t>
            </a:r>
            <a:r>
              <a:rPr lang="en-US" sz="1400" dirty="0" err="1" smtClean="0"/>
              <a:t>Froberger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	Individual pieces (dances, variations, </a:t>
            </a:r>
            <a:r>
              <a:rPr lang="en-US" sz="1400" dirty="0" err="1" smtClean="0"/>
              <a:t>toccate</a:t>
            </a:r>
            <a:r>
              <a:rPr lang="en-US" sz="1400" dirty="0" smtClean="0"/>
              <a:t>, </a:t>
            </a:r>
            <a:r>
              <a:rPr lang="en-US" sz="1400" dirty="0" err="1" smtClean="0"/>
              <a:t>capricci</a:t>
            </a:r>
            <a:r>
              <a:rPr lang="en-US" sz="1400" dirty="0" smtClean="0"/>
              <a:t>, etc.)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Arrangements into dance suites (</a:t>
            </a:r>
            <a:r>
              <a:rPr lang="en-US" sz="1400" dirty="0" err="1" smtClean="0"/>
              <a:t>Froberger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Italy: Rise of the early sonata and </a:t>
            </a:r>
            <a:r>
              <a:rPr lang="en-US" sz="1400" dirty="0" err="1" smtClean="0"/>
              <a:t>canzona</a:t>
            </a:r>
            <a:r>
              <a:rPr lang="en-US" sz="1400" dirty="0"/>
              <a:t> </a:t>
            </a:r>
            <a:r>
              <a:rPr lang="en-US" sz="1400" dirty="0" smtClean="0"/>
              <a:t>(sources of the end-of century trio sonata and instrumental concerto)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Music for organ (e.g., in German lands, predecessors of Bach: Sweelinck, Buxtehude)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117614"/>
            <a:ext cx="3657600" cy="27403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6636327"/>
            <a:ext cx="434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14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15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Seventeenth-Century Instrumental Genres Include: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Music for solo lute </a:t>
            </a:r>
            <a:r>
              <a:rPr lang="en-US" sz="1400" dirty="0"/>
              <a:t>(Denis &amp; </a:t>
            </a:r>
            <a:r>
              <a:rPr lang="en-US" sz="1400" dirty="0" err="1"/>
              <a:t>Ennemond</a:t>
            </a:r>
            <a:r>
              <a:rPr lang="en-US" sz="1400" dirty="0"/>
              <a:t> </a:t>
            </a:r>
            <a:r>
              <a:rPr lang="en-US" sz="1400" dirty="0" err="1"/>
              <a:t>Gaultier</a:t>
            </a:r>
            <a:r>
              <a:rPr lang="en-US" sz="1400" dirty="0"/>
              <a:t> and others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  harpsichord (</a:t>
            </a:r>
            <a:r>
              <a:rPr lang="en-US" sz="1400" i="1" dirty="0" err="1" smtClean="0"/>
              <a:t>clavecin</a:t>
            </a:r>
            <a:r>
              <a:rPr lang="en-US" sz="1400" dirty="0" smtClean="0"/>
              <a:t>; </a:t>
            </a:r>
            <a:r>
              <a:rPr lang="en-US" sz="1400" dirty="0" err="1" smtClean="0"/>
              <a:t>Chambonnières</a:t>
            </a:r>
            <a:r>
              <a:rPr lang="en-US" sz="1400" dirty="0" smtClean="0"/>
              <a:t>, Louis Couperin, Frescobaldi, </a:t>
            </a:r>
            <a:r>
              <a:rPr lang="en-US" sz="1400" dirty="0" err="1" smtClean="0"/>
              <a:t>Froberger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	Individual pieces (dances, variations, </a:t>
            </a:r>
            <a:r>
              <a:rPr lang="en-US" sz="1400" dirty="0" err="1" smtClean="0"/>
              <a:t>toccate</a:t>
            </a:r>
            <a:r>
              <a:rPr lang="en-US" sz="1400" dirty="0" smtClean="0"/>
              <a:t>, </a:t>
            </a:r>
            <a:r>
              <a:rPr lang="en-US" sz="1400" dirty="0" err="1" smtClean="0"/>
              <a:t>capricci</a:t>
            </a:r>
            <a:r>
              <a:rPr lang="en-US" sz="1400" dirty="0" smtClean="0"/>
              <a:t>, etc.)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Arrangements into dance suites (</a:t>
            </a:r>
            <a:r>
              <a:rPr lang="en-US" sz="1400" dirty="0" err="1" smtClean="0"/>
              <a:t>Froberger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Italy: Rise of the early sonata and </a:t>
            </a:r>
            <a:r>
              <a:rPr lang="en-US" sz="1400" dirty="0" err="1" smtClean="0"/>
              <a:t>canzona</a:t>
            </a:r>
            <a:r>
              <a:rPr lang="en-US" sz="1400" dirty="0"/>
              <a:t> </a:t>
            </a:r>
            <a:r>
              <a:rPr lang="en-US" sz="1400" dirty="0" smtClean="0"/>
              <a:t>(sources of the end-of century trio sonata and instrumental concerto)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Music for organ (e.g., in German lands, predecessors of Bach: Sweelinck, Buxtehude)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Instrumental music before and within French opera (overture, interludes)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4614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15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Seventeenth-Century Instrumental Genres Include: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Music for solo lute </a:t>
            </a:r>
            <a:r>
              <a:rPr lang="en-US" sz="1400" dirty="0"/>
              <a:t>(Denis &amp; </a:t>
            </a:r>
            <a:r>
              <a:rPr lang="en-US" sz="1400" dirty="0" err="1"/>
              <a:t>Ennemond</a:t>
            </a:r>
            <a:r>
              <a:rPr lang="en-US" sz="1400" dirty="0"/>
              <a:t> </a:t>
            </a:r>
            <a:r>
              <a:rPr lang="en-US" sz="1400" dirty="0" err="1"/>
              <a:t>Gaultier</a:t>
            </a:r>
            <a:r>
              <a:rPr lang="en-US" sz="1400" dirty="0"/>
              <a:t> and others</a:t>
            </a:r>
            <a:r>
              <a:rPr lang="en-US" sz="1400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  harpsichord (</a:t>
            </a:r>
            <a:r>
              <a:rPr lang="en-US" sz="1400" i="1" dirty="0" err="1" smtClean="0"/>
              <a:t>clavecin</a:t>
            </a:r>
            <a:r>
              <a:rPr lang="en-US" sz="1400" dirty="0" smtClean="0"/>
              <a:t>; </a:t>
            </a:r>
            <a:r>
              <a:rPr lang="en-US" sz="1400" dirty="0" err="1" smtClean="0"/>
              <a:t>Chambonnières</a:t>
            </a:r>
            <a:r>
              <a:rPr lang="en-US" sz="1400" dirty="0" smtClean="0"/>
              <a:t>, Louis Couperin, Frescobaldi, </a:t>
            </a:r>
            <a:r>
              <a:rPr lang="en-US" sz="1400" dirty="0" err="1" smtClean="0"/>
              <a:t>Froberger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	Individual pieces (dances, variations, </a:t>
            </a:r>
            <a:r>
              <a:rPr lang="en-US" sz="1400" dirty="0" err="1" smtClean="0"/>
              <a:t>toccate</a:t>
            </a:r>
            <a:r>
              <a:rPr lang="en-US" sz="1400" dirty="0" smtClean="0"/>
              <a:t>, </a:t>
            </a:r>
            <a:r>
              <a:rPr lang="en-US" sz="1400" dirty="0" err="1" smtClean="0"/>
              <a:t>capricci</a:t>
            </a:r>
            <a:r>
              <a:rPr lang="en-US" sz="1400" dirty="0" smtClean="0"/>
              <a:t>, etc.)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Arrangements into dance suites (</a:t>
            </a:r>
            <a:r>
              <a:rPr lang="en-US" sz="1400" dirty="0" err="1" smtClean="0"/>
              <a:t>Froberger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Italy: Rise of the early sonata and </a:t>
            </a:r>
            <a:r>
              <a:rPr lang="en-US" sz="1400" dirty="0" err="1" smtClean="0"/>
              <a:t>canzona</a:t>
            </a:r>
            <a:r>
              <a:rPr lang="en-US" sz="1400" dirty="0"/>
              <a:t> </a:t>
            </a:r>
            <a:r>
              <a:rPr lang="en-US" sz="1400" dirty="0" smtClean="0"/>
              <a:t>(sources of the end-of century trio sonata and instrumental concerto)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Music for organ (e.g., in German lands, predecessors of Bach: Sweelinck, Buxtehude)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Instrumental music before and within French opera (overture, interludes)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Entertainment music for court or domestic small groups—”chamber music”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(esp. in England, ensembles of viols [“consort of viols”]: Locke, Lawes, Purcell)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4614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0649" y="838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Vocal Music: </a:t>
            </a:r>
          </a:p>
          <a:p>
            <a:pPr algn="ctr"/>
            <a:r>
              <a:rPr lang="en-US" dirty="0" smtClean="0"/>
              <a:t>Dominant, Highest Prestige in the 16</a:t>
            </a:r>
            <a:r>
              <a:rPr lang="en-US" baseline="30000" dirty="0" smtClean="0"/>
              <a:t>th</a:t>
            </a:r>
            <a:r>
              <a:rPr lang="en-US" dirty="0" smtClean="0"/>
              <a:t>- and 17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79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79" y="228600"/>
            <a:ext cx="5238750" cy="3002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43" y="3230925"/>
            <a:ext cx="5222586" cy="2960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626231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Consort of Viols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59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79" y="228600"/>
            <a:ext cx="5238750" cy="3002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43" y="3230925"/>
            <a:ext cx="5222586" cy="2960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626231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Consort of Viols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39000" y="323092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Matthew Locke, “Courante” (c. 1660)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6247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15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Seventeenth-Century Instrumental Genres Include: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Music for solo lute </a:t>
            </a:r>
            <a:r>
              <a:rPr lang="en-US" sz="1400" dirty="0"/>
              <a:t>(Denis &amp; </a:t>
            </a:r>
            <a:r>
              <a:rPr lang="en-US" sz="1400" dirty="0" err="1"/>
              <a:t>Ennemond</a:t>
            </a:r>
            <a:r>
              <a:rPr lang="en-US" sz="1400" dirty="0"/>
              <a:t> </a:t>
            </a:r>
            <a:r>
              <a:rPr lang="en-US" sz="1400" dirty="0" err="1"/>
              <a:t>Gaultier</a:t>
            </a:r>
            <a:r>
              <a:rPr lang="en-US" sz="1400" dirty="0"/>
              <a:t> and others</a:t>
            </a:r>
            <a:r>
              <a:rPr lang="en-US" sz="1400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  harpsichord (</a:t>
            </a:r>
            <a:r>
              <a:rPr lang="en-US" sz="1400" i="1" dirty="0" err="1" smtClean="0"/>
              <a:t>clavecin</a:t>
            </a:r>
            <a:r>
              <a:rPr lang="en-US" sz="1400" dirty="0" smtClean="0"/>
              <a:t>; </a:t>
            </a:r>
            <a:r>
              <a:rPr lang="en-US" sz="1400" dirty="0" err="1" smtClean="0"/>
              <a:t>Chambonnières</a:t>
            </a:r>
            <a:r>
              <a:rPr lang="en-US" sz="1400" dirty="0" smtClean="0"/>
              <a:t>, Louis Couperin, Frescobaldi, </a:t>
            </a:r>
            <a:r>
              <a:rPr lang="en-US" sz="1400" dirty="0" err="1" smtClean="0"/>
              <a:t>Froberger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	Individual pieces (dances, variations, </a:t>
            </a:r>
            <a:r>
              <a:rPr lang="en-US" sz="1400" dirty="0" err="1" smtClean="0"/>
              <a:t>toccate</a:t>
            </a:r>
            <a:r>
              <a:rPr lang="en-US" sz="1400" dirty="0" smtClean="0"/>
              <a:t>, </a:t>
            </a:r>
            <a:r>
              <a:rPr lang="en-US" sz="1400" dirty="0" err="1" smtClean="0"/>
              <a:t>capricci</a:t>
            </a:r>
            <a:r>
              <a:rPr lang="en-US" sz="1400" dirty="0" smtClean="0"/>
              <a:t>, etc.)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Arrangements into dance suites (</a:t>
            </a:r>
            <a:r>
              <a:rPr lang="en-US" sz="1400" dirty="0" err="1" smtClean="0"/>
              <a:t>Froberger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Italy: Rise of the early sonata and </a:t>
            </a:r>
            <a:r>
              <a:rPr lang="en-US" sz="1400" dirty="0" err="1" smtClean="0"/>
              <a:t>canzona</a:t>
            </a:r>
            <a:r>
              <a:rPr lang="en-US" sz="1400" dirty="0"/>
              <a:t> </a:t>
            </a:r>
            <a:r>
              <a:rPr lang="en-US" sz="1400" dirty="0" smtClean="0"/>
              <a:t>(sources of the end-of century trio sonata and instrumental concerto)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Music for organ (e.g., in German lands, predecessors of Bach: Sweelinck, Buxtehude)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Instrumental music before and within French opera (overture, interludes)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Entertainment music for court or domestic small groups—”chamber music” (esp. in England, ensembles of viols [“consort of viols”]: Locke, Lawes, Purcell)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1340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52"/>
            <a:ext cx="9144000" cy="6444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990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17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-Century England: Consort of Viols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65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76400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Fantasies and Suites for Consort of Viols—Composers: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Orlando Gibbons (1583-1625)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William Lawes (1602-1645)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John Jenkins (1592-1678)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Matthew Locke (1621/22-1677)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Henry Purcell (1659-1695)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09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15" y="50041"/>
            <a:ext cx="5238750" cy="3002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449" y="6324600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Consort of Viols: Matthew Locke, Suite No. 1 for Four Viols [c. 1660], opening “Fantasia”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17" y="3052366"/>
            <a:ext cx="4258483" cy="318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39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15" y="50041"/>
            <a:ext cx="5238750" cy="3002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17" y="3052366"/>
            <a:ext cx="4258483" cy="3187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558" y="6324600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Consort of Viols: Matthew Locke, Suite No. 1 for Four Viols [c. 1660], “Courante”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5140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375378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828800"/>
            <a:ext cx="5056816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5519882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 Purcell (1659-1695)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38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375378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5519882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 Purcell (1659-1695)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04900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5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52"/>
            <a:ext cx="9144000" cy="6444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955964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Development of Opera in 17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</a:rPr>
              <a:t>-Century England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19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0649" y="838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Vocal Music: </a:t>
            </a:r>
          </a:p>
          <a:p>
            <a:pPr algn="ctr"/>
            <a:r>
              <a:rPr lang="en-US" dirty="0" smtClean="0"/>
              <a:t>Dominant, Highest Prestige in the 16</a:t>
            </a:r>
            <a:r>
              <a:rPr lang="en-US" baseline="30000" dirty="0" smtClean="0"/>
              <a:t>th</a:t>
            </a:r>
            <a:r>
              <a:rPr lang="en-US" dirty="0" smtClean="0"/>
              <a:t>- and 17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42353"/>
            <a:ext cx="4648200" cy="2788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38400"/>
            <a:ext cx="3723830" cy="2792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1" y="190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particularly in: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54210" y="560763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high-prestige courts 			    and churches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32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95400"/>
            <a:ext cx="389594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32" y="1260764"/>
            <a:ext cx="4218963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532" y="5334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1683					1689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67341" y="413978"/>
            <a:ext cx="5334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9964" y="1066800"/>
            <a:ext cx="76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24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7587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Predecessors of “Opera” Include: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928359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Italy: </a:t>
            </a:r>
            <a:r>
              <a:rPr lang="en-US" dirty="0" err="1" smtClean="0"/>
              <a:t>Intermedio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808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7587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Predecessors of “Opera” Include: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928359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Italy: </a:t>
            </a:r>
            <a:r>
              <a:rPr lang="en-US" dirty="0" err="1" smtClean="0"/>
              <a:t>Intermedio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France: Ballet de </a:t>
            </a:r>
            <a:r>
              <a:rPr lang="en-US" dirty="0" err="1" smtClean="0"/>
              <a:t>cour</a:t>
            </a:r>
            <a:r>
              <a:rPr lang="en-US" dirty="0" smtClean="0"/>
              <a:t> and </a:t>
            </a:r>
            <a:r>
              <a:rPr lang="en-US" dirty="0" err="1"/>
              <a:t>Comédie</a:t>
            </a:r>
            <a:r>
              <a:rPr lang="en-US" dirty="0"/>
              <a:t> ballet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4407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7587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Predecessors of “Opera” Include: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928359"/>
            <a:ext cx="670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Italy: </a:t>
            </a:r>
            <a:r>
              <a:rPr lang="en-US" dirty="0" err="1" smtClean="0"/>
              <a:t>Intermedio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France: Ballet de </a:t>
            </a:r>
            <a:r>
              <a:rPr lang="en-US" dirty="0" err="1" smtClean="0"/>
              <a:t>cour</a:t>
            </a:r>
            <a:r>
              <a:rPr lang="en-US" dirty="0" smtClean="0"/>
              <a:t> and </a:t>
            </a:r>
            <a:r>
              <a:rPr lang="en-US" dirty="0" err="1"/>
              <a:t>Comédie</a:t>
            </a:r>
            <a:r>
              <a:rPr lang="en-US" dirty="0"/>
              <a:t> ballet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England: Court Masque and Semi-Opera (“</a:t>
            </a:r>
            <a:r>
              <a:rPr lang="en-US" dirty="0" err="1" smtClean="0"/>
              <a:t>Dramatick</a:t>
            </a:r>
            <a:r>
              <a:rPr lang="en-US" dirty="0" smtClean="0"/>
              <a:t> Opera”)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57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391400" cy="5301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5943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 Court Masque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63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977900"/>
            <a:ext cx="6985000" cy="490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5350" y="5943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 Court Masque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21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977900"/>
            <a:ext cx="6985000" cy="490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5350" y="5943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 Court Masque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312932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(among the most notable: </a:t>
            </a:r>
            <a:r>
              <a:rPr lang="en-US" sz="1600" i="1" dirty="0" err="1" smtClean="0"/>
              <a:t>Brittania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Triumphans</a:t>
            </a:r>
            <a:r>
              <a:rPr lang="en-US" sz="1600" i="1" dirty="0" smtClean="0"/>
              <a:t> </a:t>
            </a:r>
            <a:r>
              <a:rPr lang="en-US" sz="1600" dirty="0" smtClean="0"/>
              <a:t> (1638), music by William Lawes)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02695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19200"/>
            <a:ext cx="6553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Restoration England, 1660-1688 (Stuart Kings: Charles II, James II)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Semi-Operas (“</a:t>
            </a:r>
            <a:r>
              <a:rPr lang="en-US" dirty="0" err="1" smtClean="0"/>
              <a:t>Dramatick</a:t>
            </a:r>
            <a:r>
              <a:rPr lang="en-US" dirty="0" smtClean="0"/>
              <a:t> Operas”), e.g., </a:t>
            </a:r>
          </a:p>
          <a:p>
            <a:endParaRPr lang="en-US" dirty="0"/>
          </a:p>
          <a:p>
            <a:r>
              <a:rPr lang="en-US" i="1" dirty="0" smtClean="0"/>
              <a:t>	The Tempest </a:t>
            </a:r>
            <a:r>
              <a:rPr lang="en-US" dirty="0" smtClean="0"/>
              <a:t>(1674, music by several composers)</a:t>
            </a:r>
          </a:p>
          <a:p>
            <a:endParaRPr lang="en-US" dirty="0"/>
          </a:p>
          <a:p>
            <a:r>
              <a:rPr lang="en-US" dirty="0" smtClean="0"/>
              <a:t>	Matthew Locke, </a:t>
            </a:r>
            <a:r>
              <a:rPr lang="en-US" i="1" dirty="0" smtClean="0"/>
              <a:t>Psyche</a:t>
            </a:r>
            <a:r>
              <a:rPr lang="en-US" dirty="0" smtClean="0"/>
              <a:t> (1675)</a:t>
            </a:r>
          </a:p>
          <a:p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76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19200"/>
            <a:ext cx="6553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Restoration England, 1660-1688 (Stuart Kings: Charles II, James II)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Semi-Operas (“</a:t>
            </a:r>
            <a:r>
              <a:rPr lang="en-US" dirty="0" err="1" smtClean="0"/>
              <a:t>Dramatick</a:t>
            </a:r>
            <a:r>
              <a:rPr lang="en-US" dirty="0" smtClean="0"/>
              <a:t> Operas”), e.g., </a:t>
            </a:r>
          </a:p>
          <a:p>
            <a:endParaRPr lang="en-US" dirty="0"/>
          </a:p>
          <a:p>
            <a:r>
              <a:rPr lang="en-US" i="1" dirty="0" smtClean="0"/>
              <a:t>	The Tempest </a:t>
            </a:r>
            <a:r>
              <a:rPr lang="en-US" dirty="0" smtClean="0"/>
              <a:t>(1674, music by several composers)</a:t>
            </a:r>
          </a:p>
          <a:p>
            <a:endParaRPr lang="en-US" dirty="0"/>
          </a:p>
          <a:p>
            <a:r>
              <a:rPr lang="en-US" dirty="0" smtClean="0"/>
              <a:t>	Matthew Locke, </a:t>
            </a:r>
            <a:r>
              <a:rPr lang="en-US" i="1" dirty="0" smtClean="0"/>
              <a:t>Psyche</a:t>
            </a:r>
            <a:r>
              <a:rPr lang="en-US" dirty="0" smtClean="0"/>
              <a:t> (1675)</a:t>
            </a:r>
          </a:p>
          <a:p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</a:t>
            </a:r>
          </a:p>
          <a:p>
            <a:endParaRPr lang="en-US" dirty="0" smtClean="0"/>
          </a:p>
          <a:p>
            <a:r>
              <a:rPr lang="en-US" dirty="0" smtClean="0"/>
              <a:t>	John Blow, </a:t>
            </a:r>
            <a:r>
              <a:rPr lang="en-US" i="1" dirty="0" smtClean="0"/>
              <a:t>Venus and Adonis </a:t>
            </a:r>
            <a:r>
              <a:rPr lang="en-US" dirty="0" smtClean="0"/>
              <a:t>(1683)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(Henry Purcell’s </a:t>
            </a:r>
            <a:r>
              <a:rPr lang="en-US" i="1" dirty="0" smtClean="0">
                <a:solidFill>
                  <a:srgbClr val="0070C0"/>
                </a:solidFill>
              </a:rPr>
              <a:t>Dido and Aeneas </a:t>
            </a:r>
            <a:r>
              <a:rPr lang="en-US" dirty="0" smtClean="0">
                <a:solidFill>
                  <a:srgbClr val="0070C0"/>
                </a:solidFill>
              </a:rPr>
              <a:t>would follow in 1689)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32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47972"/>
            <a:ext cx="2794000" cy="359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69" y="1752600"/>
            <a:ext cx="5637941" cy="4613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856565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1880s: William Barclay Squire (British Library) discovers a manuscript copy of Purcell’s </a:t>
            </a:r>
            <a:r>
              <a:rPr lang="en-US" i="1" dirty="0" smtClean="0"/>
              <a:t>Dido and Aeneas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6366045"/>
            <a:ext cx="439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(finally published, Purcell Society, 1889)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44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0649" y="838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Vocal Music: </a:t>
            </a:r>
          </a:p>
          <a:p>
            <a:pPr algn="ctr"/>
            <a:r>
              <a:rPr lang="en-US" dirty="0" smtClean="0"/>
              <a:t>Dominant, Highest Prestige in the 16</a:t>
            </a:r>
            <a:r>
              <a:rPr lang="en-US" baseline="30000" dirty="0" smtClean="0"/>
              <a:t>th</a:t>
            </a:r>
            <a:r>
              <a:rPr lang="en-US" dirty="0" smtClean="0"/>
              <a:t>- and 17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58" y="2895600"/>
            <a:ext cx="6161782" cy="3697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057400"/>
            <a:ext cx="794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Purpose: cultural display of </a:t>
            </a:r>
            <a:r>
              <a:rPr lang="en-US" dirty="0"/>
              <a:t>privilege and </a:t>
            </a:r>
            <a:r>
              <a:rPr lang="en-US" dirty="0" smtClean="0"/>
              <a:t>power in tasteful entertainments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73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797300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14425"/>
            <a:ext cx="4411579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23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95400"/>
            <a:ext cx="389594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32" y="1260764"/>
            <a:ext cx="4218963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532" y="5334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1683					1689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4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8" y="1066800"/>
            <a:ext cx="6718041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7298" y="5257800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original libretto of </a:t>
            </a:r>
            <a:r>
              <a:rPr lang="en-US" i="1" dirty="0" smtClean="0"/>
              <a:t>Dido and Aeneas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8144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7973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14082"/>
            <a:ext cx="4173682" cy="5401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6216134"/>
            <a:ext cx="284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Venus and Adonis</a:t>
            </a:r>
            <a:r>
              <a:rPr lang="en-US" dirty="0" smtClean="0"/>
              <a:t>, 1683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9152" y="6172200"/>
            <a:ext cx="3223248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0600" y="1600200"/>
            <a:ext cx="3505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73649" y="2362200"/>
            <a:ext cx="3581400" cy="3812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271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7973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14082"/>
            <a:ext cx="4173682" cy="5401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6216134"/>
            <a:ext cx="284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Venus and Adonis</a:t>
            </a:r>
            <a:r>
              <a:rPr lang="en-US" dirty="0" smtClean="0"/>
              <a:t>, 1683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13419" y="2209799"/>
            <a:ext cx="3505200" cy="1104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52" y="6172200"/>
            <a:ext cx="3223248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73649" y="2819400"/>
            <a:ext cx="3217551" cy="33549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91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44782"/>
            <a:ext cx="3962400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1468582"/>
            <a:ext cx="3440289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786245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Dido and Aenea</a:t>
            </a:r>
            <a:r>
              <a:rPr lang="en-US" dirty="0" smtClean="0"/>
              <a:t>s (1689)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4673" y="5756564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 Purcell 			    Nahum Tate (poet, librettist)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16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0649" y="838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Vocal Music: </a:t>
            </a:r>
          </a:p>
          <a:p>
            <a:pPr algn="ctr"/>
            <a:r>
              <a:rPr lang="en-US" dirty="0" smtClean="0"/>
              <a:t>Dominant, Highest Prestige in the 16</a:t>
            </a:r>
            <a:r>
              <a:rPr lang="en-US" baseline="30000" dirty="0" smtClean="0"/>
              <a:t>th</a:t>
            </a:r>
            <a:r>
              <a:rPr lang="en-US" dirty="0" smtClean="0"/>
              <a:t>- and 17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3442855"/>
            <a:ext cx="4267200" cy="3200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057400"/>
            <a:ext cx="7947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Purpose: cultural display of </a:t>
            </a:r>
            <a:r>
              <a:rPr lang="en-US" dirty="0"/>
              <a:t>privilege and </a:t>
            </a:r>
            <a:r>
              <a:rPr lang="en-US" dirty="0" smtClean="0"/>
              <a:t>power in tasteful entertainments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Or: underwriting the devotional authority of the church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09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0649" y="838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Vocal Music: </a:t>
            </a:r>
          </a:p>
          <a:p>
            <a:pPr algn="ctr"/>
            <a:r>
              <a:rPr lang="en-US" dirty="0" smtClean="0"/>
              <a:t>Dominant, Highest Prestige in the 16</a:t>
            </a:r>
            <a:r>
              <a:rPr lang="en-US" baseline="30000" dirty="0" smtClean="0"/>
              <a:t>th</a:t>
            </a:r>
            <a:r>
              <a:rPr lang="en-US" dirty="0" smtClean="0"/>
              <a:t>- and 17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7947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Purpose: cultural display of </a:t>
            </a:r>
            <a:r>
              <a:rPr lang="en-US" dirty="0"/>
              <a:t>privilege and </a:t>
            </a:r>
            <a:r>
              <a:rPr lang="en-US" dirty="0" smtClean="0"/>
              <a:t>power in tasteful entertainments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Or: underwriting the devotional authority of the church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subservient to the certainties of faith, power, and class, believed to be ideally fixed and eternal</a:t>
            </a:r>
          </a:p>
        </p:txBody>
      </p:sp>
    </p:spTree>
    <p:extLst>
      <p:ext uri="{BB962C8B-B14F-4D97-AF65-F5344CB8AC3E}">
        <p14:creationId xmlns:p14="http://schemas.microsoft.com/office/powerpoint/2010/main" val="472609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0649" y="838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Vocal Music: </a:t>
            </a:r>
          </a:p>
          <a:p>
            <a:pPr algn="ctr"/>
            <a:r>
              <a:rPr lang="en-US" dirty="0" smtClean="0"/>
              <a:t>Dominant, Highest Prestige in the 16</a:t>
            </a:r>
            <a:r>
              <a:rPr lang="en-US" baseline="30000" dirty="0" smtClean="0"/>
              <a:t>th</a:t>
            </a:r>
            <a:r>
              <a:rPr lang="en-US" dirty="0" smtClean="0"/>
              <a:t>- and 17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7947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Purpose: cultural display of </a:t>
            </a:r>
            <a:r>
              <a:rPr lang="en-US" dirty="0"/>
              <a:t>privilege and </a:t>
            </a:r>
            <a:r>
              <a:rPr lang="en-US" dirty="0" smtClean="0"/>
              <a:t>power in tasteful entertainments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Or: underwriting the devotional authority of the church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subservient to the certainties of faith, power, and class, believed to be ideally fixed and eternal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as a decorator of language, music “points at” authorities and realities </a:t>
            </a:r>
            <a:r>
              <a:rPr lang="en-US" dirty="0"/>
              <a:t>(truths) higher </a:t>
            </a:r>
            <a:r>
              <a:rPr lang="en-US" dirty="0" smtClean="0"/>
              <a:t>than itself</a:t>
            </a:r>
          </a:p>
        </p:txBody>
      </p:sp>
    </p:spTree>
    <p:extLst>
      <p:ext uri="{BB962C8B-B14F-4D97-AF65-F5344CB8AC3E}">
        <p14:creationId xmlns:p14="http://schemas.microsoft.com/office/powerpoint/2010/main" val="472609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0649" y="838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Vocal Music: </a:t>
            </a:r>
          </a:p>
          <a:p>
            <a:pPr algn="ctr"/>
            <a:r>
              <a:rPr lang="en-US" dirty="0" smtClean="0"/>
              <a:t>Dominant, Highest Prestige in the 16</a:t>
            </a:r>
            <a:r>
              <a:rPr lang="en-US" baseline="30000" dirty="0" smtClean="0"/>
              <a:t>th</a:t>
            </a:r>
            <a:r>
              <a:rPr lang="en-US" dirty="0" smtClean="0"/>
              <a:t>- and 17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2057400"/>
            <a:ext cx="79475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Purpose: cultural display of </a:t>
            </a:r>
            <a:r>
              <a:rPr lang="en-US" dirty="0"/>
              <a:t>privilege and </a:t>
            </a:r>
            <a:r>
              <a:rPr lang="en-US" dirty="0" smtClean="0"/>
              <a:t>power in tasteful entertainments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Or: underwriting the devotional authority of the church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subservient to the certainties of faith, power, and class, believed to be ideally fixed and eternal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as a decorator of language, music “points at” authorities and realities </a:t>
            </a:r>
            <a:r>
              <a:rPr lang="en-US" dirty="0"/>
              <a:t>(truths) higher </a:t>
            </a:r>
            <a:r>
              <a:rPr lang="en-US" dirty="0" smtClean="0"/>
              <a:t>than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And at the same time: this music is growing grander, more splendid, </a:t>
            </a:r>
          </a:p>
          <a:p>
            <a:r>
              <a:rPr lang="en-US" dirty="0"/>
              <a:t> </a:t>
            </a:r>
            <a:r>
              <a:rPr lang="en-US" dirty="0" smtClean="0"/>
              <a:t>    more sumptuous—as “tonality” begins to crystallize out of the old </a:t>
            </a:r>
          </a:p>
          <a:p>
            <a:r>
              <a:rPr lang="en-US" dirty="0"/>
              <a:t> </a:t>
            </a:r>
            <a:r>
              <a:rPr lang="en-US" dirty="0" smtClean="0"/>
              <a:t>    hexachord-based modality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09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0649" y="838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Vocal Music: </a:t>
            </a:r>
          </a:p>
          <a:p>
            <a:pPr algn="ctr"/>
            <a:r>
              <a:rPr lang="en-US" dirty="0" smtClean="0"/>
              <a:t>Dominant, Highest Prestige in the 16</a:t>
            </a:r>
            <a:r>
              <a:rPr lang="en-US" baseline="30000" dirty="0" smtClean="0"/>
              <a:t>th</a:t>
            </a:r>
            <a:r>
              <a:rPr lang="en-US" dirty="0" smtClean="0"/>
              <a:t>- and 17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2057400"/>
            <a:ext cx="79475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Purpose: cultural display of </a:t>
            </a:r>
            <a:r>
              <a:rPr lang="en-US" dirty="0"/>
              <a:t>privilege and </a:t>
            </a:r>
            <a:r>
              <a:rPr lang="en-US" dirty="0" smtClean="0"/>
              <a:t>power in tasteful entertainments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Or: underwriting the devotional authority of the church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subservient to the certainties of faith, power, and class, believed to be ideally fixed and eternal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as a decorator of language, music “points at” authorities and realities </a:t>
            </a:r>
            <a:r>
              <a:rPr lang="en-US" dirty="0"/>
              <a:t>(truths) higher </a:t>
            </a:r>
            <a:r>
              <a:rPr lang="en-US" dirty="0" smtClean="0"/>
              <a:t>than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And at the same time: this music is growing grander, more splendid, </a:t>
            </a:r>
          </a:p>
          <a:p>
            <a:r>
              <a:rPr lang="en-US" dirty="0"/>
              <a:t> </a:t>
            </a:r>
            <a:r>
              <a:rPr lang="en-US" dirty="0" smtClean="0"/>
              <a:t>    more sumptuous—as “tonality” begins to crystallize out of the old </a:t>
            </a:r>
          </a:p>
          <a:p>
            <a:r>
              <a:rPr lang="en-US" dirty="0"/>
              <a:t> </a:t>
            </a:r>
            <a:r>
              <a:rPr lang="en-US" dirty="0" smtClean="0"/>
              <a:t>    hexachord-based modality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0198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“Early baroque” (c. 1600-50?)                     “Middle baroque” (c. 1650-1700?)                            “High baroque” (c. 1700-1730s?)           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6158299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6172172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5781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1118</Words>
  <Application>Microsoft Office PowerPoint</Application>
  <PresentationFormat>On-screen Show (4:3)</PresentationFormat>
  <Paragraphs>257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76</cp:revision>
  <dcterms:created xsi:type="dcterms:W3CDTF">2015-09-14T12:44:03Z</dcterms:created>
  <dcterms:modified xsi:type="dcterms:W3CDTF">2019-02-10T20:15:57Z</dcterms:modified>
</cp:coreProperties>
</file>