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319" r:id="rId3"/>
    <p:sldId id="320" r:id="rId4"/>
    <p:sldId id="306" r:id="rId5"/>
    <p:sldId id="268" r:id="rId6"/>
    <p:sldId id="269" r:id="rId7"/>
    <p:sldId id="338" r:id="rId8"/>
    <p:sldId id="272" r:id="rId9"/>
    <p:sldId id="322" r:id="rId10"/>
    <p:sldId id="337" r:id="rId11"/>
    <p:sldId id="260" r:id="rId12"/>
    <p:sldId id="356" r:id="rId13"/>
    <p:sldId id="342" r:id="rId14"/>
    <p:sldId id="343" r:id="rId15"/>
    <p:sldId id="274" r:id="rId16"/>
    <p:sldId id="276" r:id="rId17"/>
    <p:sldId id="275" r:id="rId18"/>
    <p:sldId id="323" r:id="rId19"/>
    <p:sldId id="324" r:id="rId20"/>
    <p:sldId id="308" r:id="rId21"/>
    <p:sldId id="344" r:id="rId22"/>
    <p:sldId id="345" r:id="rId23"/>
    <p:sldId id="346" r:id="rId24"/>
    <p:sldId id="348" r:id="rId25"/>
    <p:sldId id="349" r:id="rId26"/>
    <p:sldId id="350" r:id="rId27"/>
    <p:sldId id="351" r:id="rId28"/>
    <p:sldId id="352" r:id="rId29"/>
    <p:sldId id="353" r:id="rId30"/>
    <p:sldId id="355" r:id="rId31"/>
    <p:sldId id="311" r:id="rId32"/>
    <p:sldId id="367" r:id="rId33"/>
    <p:sldId id="365" r:id="rId34"/>
    <p:sldId id="366" r:id="rId35"/>
    <p:sldId id="282" r:id="rId36"/>
    <p:sldId id="313" r:id="rId37"/>
    <p:sldId id="314" r:id="rId38"/>
    <p:sldId id="283" r:id="rId39"/>
    <p:sldId id="285" r:id="rId40"/>
    <p:sldId id="289" r:id="rId41"/>
    <p:sldId id="286" r:id="rId42"/>
    <p:sldId id="293" r:id="rId43"/>
    <p:sldId id="361" r:id="rId44"/>
    <p:sldId id="325" r:id="rId45"/>
    <p:sldId id="326" r:id="rId46"/>
    <p:sldId id="327" r:id="rId47"/>
    <p:sldId id="328" r:id="rId48"/>
    <p:sldId id="329" r:id="rId49"/>
    <p:sldId id="330" r:id="rId50"/>
    <p:sldId id="331" r:id="rId51"/>
    <p:sldId id="357" r:id="rId52"/>
    <p:sldId id="358" r:id="rId53"/>
    <p:sldId id="359" r:id="rId54"/>
    <p:sldId id="360" r:id="rId55"/>
    <p:sldId id="315" r:id="rId56"/>
    <p:sldId id="33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F1C2E-01F7-4967-B06D-79114544AEE9}" type="datetimeFigureOut">
              <a:rPr lang="en-US" smtClean="0"/>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274D0D-01F7-4236-A09F-C89E3E998C51}" type="slidenum">
              <a:rPr lang="en-US" smtClean="0"/>
              <a:t>‹#›</a:t>
            </a:fld>
            <a:endParaRPr lang="en-US"/>
          </a:p>
        </p:txBody>
      </p:sp>
    </p:spTree>
    <p:extLst>
      <p:ext uri="{BB962C8B-B14F-4D97-AF65-F5344CB8AC3E}">
        <p14:creationId xmlns:p14="http://schemas.microsoft.com/office/powerpoint/2010/main" val="1885615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74D0D-01F7-4236-A09F-C89E3E998C51}" type="slidenum">
              <a:rPr lang="en-US" smtClean="0"/>
              <a:t>24</a:t>
            </a:fld>
            <a:endParaRPr lang="en-US"/>
          </a:p>
        </p:txBody>
      </p:sp>
    </p:spTree>
    <p:extLst>
      <p:ext uri="{BB962C8B-B14F-4D97-AF65-F5344CB8AC3E}">
        <p14:creationId xmlns:p14="http://schemas.microsoft.com/office/powerpoint/2010/main" val="1571004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74D0D-01F7-4236-A09F-C89E3E998C51}" type="slidenum">
              <a:rPr lang="en-US" smtClean="0"/>
              <a:t>25</a:t>
            </a:fld>
            <a:endParaRPr lang="en-US"/>
          </a:p>
        </p:txBody>
      </p:sp>
    </p:spTree>
    <p:extLst>
      <p:ext uri="{BB962C8B-B14F-4D97-AF65-F5344CB8AC3E}">
        <p14:creationId xmlns:p14="http://schemas.microsoft.com/office/powerpoint/2010/main" val="157100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74D0D-01F7-4236-A09F-C89E3E998C51}" type="slidenum">
              <a:rPr lang="en-US" smtClean="0"/>
              <a:t>26</a:t>
            </a:fld>
            <a:endParaRPr lang="en-US"/>
          </a:p>
        </p:txBody>
      </p:sp>
    </p:spTree>
    <p:extLst>
      <p:ext uri="{BB962C8B-B14F-4D97-AF65-F5344CB8AC3E}">
        <p14:creationId xmlns:p14="http://schemas.microsoft.com/office/powerpoint/2010/main" val="157100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74D0D-01F7-4236-A09F-C89E3E998C51}" type="slidenum">
              <a:rPr lang="en-US" smtClean="0"/>
              <a:t>27</a:t>
            </a:fld>
            <a:endParaRPr lang="en-US"/>
          </a:p>
        </p:txBody>
      </p:sp>
    </p:spTree>
    <p:extLst>
      <p:ext uri="{BB962C8B-B14F-4D97-AF65-F5344CB8AC3E}">
        <p14:creationId xmlns:p14="http://schemas.microsoft.com/office/powerpoint/2010/main" val="157100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74D0D-01F7-4236-A09F-C89E3E998C51}" type="slidenum">
              <a:rPr lang="en-US" smtClean="0"/>
              <a:t>28</a:t>
            </a:fld>
            <a:endParaRPr lang="en-US"/>
          </a:p>
        </p:txBody>
      </p:sp>
    </p:spTree>
    <p:extLst>
      <p:ext uri="{BB962C8B-B14F-4D97-AF65-F5344CB8AC3E}">
        <p14:creationId xmlns:p14="http://schemas.microsoft.com/office/powerpoint/2010/main" val="157100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74D0D-01F7-4236-A09F-C89E3E998C51}" type="slidenum">
              <a:rPr lang="en-US" smtClean="0"/>
              <a:t>29</a:t>
            </a:fld>
            <a:endParaRPr lang="en-US"/>
          </a:p>
        </p:txBody>
      </p:sp>
    </p:spTree>
    <p:extLst>
      <p:ext uri="{BB962C8B-B14F-4D97-AF65-F5344CB8AC3E}">
        <p14:creationId xmlns:p14="http://schemas.microsoft.com/office/powerpoint/2010/main" val="157100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274D0D-01F7-4236-A09F-C89E3E998C51}" type="slidenum">
              <a:rPr lang="en-US" smtClean="0"/>
              <a:t>30</a:t>
            </a:fld>
            <a:endParaRPr lang="en-US"/>
          </a:p>
        </p:txBody>
      </p:sp>
    </p:spTree>
    <p:extLst>
      <p:ext uri="{BB962C8B-B14F-4D97-AF65-F5344CB8AC3E}">
        <p14:creationId xmlns:p14="http://schemas.microsoft.com/office/powerpoint/2010/main" val="1571004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577773-D807-4E1C-BF12-1DD76EF7E462}"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412841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77773-D807-4E1C-BF12-1DD76EF7E462}"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306499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77773-D807-4E1C-BF12-1DD76EF7E462}"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232264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577773-D807-4E1C-BF12-1DD76EF7E462}"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422396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77773-D807-4E1C-BF12-1DD76EF7E462}"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1423148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577773-D807-4E1C-BF12-1DD76EF7E462}"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63553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577773-D807-4E1C-BF12-1DD76EF7E462}"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600807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577773-D807-4E1C-BF12-1DD76EF7E462}"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277896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77773-D807-4E1C-BF12-1DD76EF7E462}"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36189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77773-D807-4E1C-BF12-1DD76EF7E462}"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152758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77773-D807-4E1C-BF12-1DD76EF7E462}"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723036-473D-4DF3-B2B1-11F67CFE359C}" type="slidenum">
              <a:rPr lang="en-US" smtClean="0"/>
              <a:t>‹#›</a:t>
            </a:fld>
            <a:endParaRPr lang="en-US"/>
          </a:p>
        </p:txBody>
      </p:sp>
    </p:spTree>
    <p:extLst>
      <p:ext uri="{BB962C8B-B14F-4D97-AF65-F5344CB8AC3E}">
        <p14:creationId xmlns:p14="http://schemas.microsoft.com/office/powerpoint/2010/main" val="265787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77773-D807-4E1C-BF12-1DD76EF7E462}"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23036-473D-4DF3-B2B1-11F67CFE359C}" type="slidenum">
              <a:rPr lang="en-US" smtClean="0"/>
              <a:t>‹#›</a:t>
            </a:fld>
            <a:endParaRPr lang="en-US"/>
          </a:p>
        </p:txBody>
      </p:sp>
    </p:spTree>
    <p:extLst>
      <p:ext uri="{BB962C8B-B14F-4D97-AF65-F5344CB8AC3E}">
        <p14:creationId xmlns:p14="http://schemas.microsoft.com/office/powerpoint/2010/main" val="2058925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
            <a:ext cx="9829800" cy="76200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5637" y="1447800"/>
            <a:ext cx="4834176" cy="51857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1447800"/>
            <a:ext cx="4191000" cy="5185752"/>
          </a:xfrm>
          <a:prstGeom prst="rect">
            <a:avLst/>
          </a:prstGeom>
        </p:spPr>
      </p:pic>
      <p:sp>
        <p:nvSpPr>
          <p:cNvPr id="2" name="TextBox 1"/>
          <p:cNvSpPr txBox="1"/>
          <p:nvPr/>
        </p:nvSpPr>
        <p:spPr>
          <a:xfrm>
            <a:off x="3048000" y="762000"/>
            <a:ext cx="3065092" cy="369332"/>
          </a:xfrm>
          <a:prstGeom prst="rect">
            <a:avLst/>
          </a:prstGeom>
          <a:noFill/>
        </p:spPr>
        <p:txBody>
          <a:bodyPr wrap="square" rtlCol="0">
            <a:spAutoFit/>
          </a:bodyPr>
          <a:lstStyle/>
          <a:p>
            <a:r>
              <a:rPr lang="en-US" dirty="0" smtClean="0"/>
              <a:t>European Music from M to M?</a:t>
            </a:r>
            <a:endParaRPr lang="en-US" dirty="0"/>
          </a:p>
        </p:txBody>
      </p:sp>
    </p:spTree>
    <p:extLst>
      <p:ext uri="{BB962C8B-B14F-4D97-AF65-F5344CB8AC3E}">
        <p14:creationId xmlns:p14="http://schemas.microsoft.com/office/powerpoint/2010/main" val="2400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914400"/>
            <a:ext cx="5361706" cy="4953000"/>
          </a:xfrm>
          <a:prstGeom prst="ellipse">
            <a:avLst/>
          </a:pr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02574" y="1385455"/>
            <a:ext cx="1929247" cy="646331"/>
          </a:xfrm>
          <a:prstGeom prst="rect">
            <a:avLst/>
          </a:prstGeom>
          <a:noFill/>
        </p:spPr>
        <p:txBody>
          <a:bodyPr wrap="square" rtlCol="0">
            <a:spAutoFit/>
          </a:bodyPr>
          <a:lstStyle/>
          <a:p>
            <a:pPr algn="ctr"/>
            <a:r>
              <a:rPr lang="en-US" dirty="0" smtClean="0">
                <a:solidFill>
                  <a:schemeClr val="bg1"/>
                </a:solidFill>
              </a:rPr>
              <a:t>Vocal Music: Highest Prestige</a:t>
            </a:r>
            <a:endParaRPr lang="en-US" dirty="0">
              <a:solidFill>
                <a:schemeClr val="bg1"/>
              </a:solidFill>
            </a:endParaRPr>
          </a:p>
        </p:txBody>
      </p:sp>
      <p:sp>
        <p:nvSpPr>
          <p:cNvPr id="5" name="TextBox 4"/>
          <p:cNvSpPr txBox="1"/>
          <p:nvPr/>
        </p:nvSpPr>
        <p:spPr>
          <a:xfrm>
            <a:off x="1620981" y="268067"/>
            <a:ext cx="5663047" cy="646331"/>
          </a:xfrm>
          <a:prstGeom prst="rect">
            <a:avLst/>
          </a:prstGeom>
          <a:noFill/>
        </p:spPr>
        <p:txBody>
          <a:bodyPr wrap="square" rtlCol="0">
            <a:spAutoFit/>
          </a:bodyPr>
          <a:lstStyle/>
          <a:p>
            <a:pPr algn="ctr"/>
            <a:r>
              <a:rPr lang="en-US" dirty="0"/>
              <a:t>Music in European Court, Church, and Theater, 1600-1800:</a:t>
            </a:r>
          </a:p>
          <a:p>
            <a:pPr algn="ctr"/>
            <a:r>
              <a:rPr lang="en-US" dirty="0" smtClean="0"/>
              <a:t>The Rise of Instrumental Music</a:t>
            </a:r>
            <a:endParaRPr lang="en-US" dirty="0"/>
          </a:p>
        </p:txBody>
      </p:sp>
      <p:sp>
        <p:nvSpPr>
          <p:cNvPr id="6" name="TextBox 5"/>
          <p:cNvSpPr txBox="1"/>
          <p:nvPr/>
        </p:nvSpPr>
        <p:spPr>
          <a:xfrm>
            <a:off x="1066800" y="6012873"/>
            <a:ext cx="7010400" cy="646331"/>
          </a:xfrm>
          <a:prstGeom prst="rect">
            <a:avLst/>
          </a:prstGeom>
          <a:noFill/>
        </p:spPr>
        <p:txBody>
          <a:bodyPr wrap="square" rtlCol="0">
            <a:spAutoFit/>
          </a:bodyPr>
          <a:lstStyle/>
          <a:p>
            <a:r>
              <a:rPr lang="en-US" dirty="0" smtClean="0"/>
              <a:t>1550        1600                               1700                                        1800 </a:t>
            </a:r>
            <a:r>
              <a:rPr lang="en-US" dirty="0"/>
              <a:t>				</a:t>
            </a:r>
            <a:r>
              <a:rPr lang="en-US" dirty="0" smtClean="0"/>
              <a:t>                                  c. 1781?                     </a:t>
            </a:r>
            <a:endParaRPr lang="en-US" dirty="0"/>
          </a:p>
        </p:txBody>
      </p:sp>
      <p:sp>
        <p:nvSpPr>
          <p:cNvPr id="10" name="Isosceles Triangle 9"/>
          <p:cNvSpPr/>
          <p:nvPr/>
        </p:nvSpPr>
        <p:spPr>
          <a:xfrm rot="16200000">
            <a:off x="3503466" y="303066"/>
            <a:ext cx="3193475" cy="6563592"/>
          </a:xfrm>
          <a:prstGeom prst="triangle">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3212068"/>
            <a:ext cx="2133600" cy="369332"/>
          </a:xfrm>
          <a:prstGeom prst="rect">
            <a:avLst/>
          </a:prstGeom>
          <a:noFill/>
        </p:spPr>
        <p:txBody>
          <a:bodyPr wrap="square" rtlCol="0">
            <a:spAutoFit/>
          </a:bodyPr>
          <a:lstStyle/>
          <a:p>
            <a:r>
              <a:rPr lang="en-US" dirty="0" smtClean="0">
                <a:solidFill>
                  <a:schemeClr val="bg1"/>
                </a:solidFill>
              </a:rPr>
              <a:t>Instrumental Music</a:t>
            </a:r>
            <a:endParaRPr lang="en-US" dirty="0">
              <a:solidFill>
                <a:schemeClr val="bg1"/>
              </a:solidFill>
            </a:endParaRPr>
          </a:p>
        </p:txBody>
      </p:sp>
      <p:cxnSp>
        <p:nvCxnSpPr>
          <p:cNvPr id="8" name="Straight Connector 7"/>
          <p:cNvCxnSpPr/>
          <p:nvPr/>
        </p:nvCxnSpPr>
        <p:spPr>
          <a:xfrm>
            <a:off x="4267197" y="914398"/>
            <a:ext cx="13856" cy="50984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86347" y="914400"/>
            <a:ext cx="13856" cy="50984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91494" y="6280528"/>
            <a:ext cx="1066800" cy="369332"/>
          </a:xfrm>
          <a:prstGeom prst="rect">
            <a:avLst/>
          </a:prstGeom>
          <a:noFill/>
        </p:spPr>
        <p:txBody>
          <a:bodyPr wrap="square" rtlCol="0">
            <a:spAutoFit/>
          </a:bodyPr>
          <a:lstStyle/>
          <a:p>
            <a:r>
              <a:rPr lang="en-US" dirty="0" smtClean="0"/>
              <a:t>c. 1735</a:t>
            </a:r>
            <a:endParaRPr lang="en-US" dirty="0"/>
          </a:p>
        </p:txBody>
      </p:sp>
      <p:cxnSp>
        <p:nvCxnSpPr>
          <p:cNvPr id="13" name="Straight Connector 12"/>
          <p:cNvCxnSpPr/>
          <p:nvPr/>
        </p:nvCxnSpPr>
        <p:spPr>
          <a:xfrm>
            <a:off x="6096000" y="945022"/>
            <a:ext cx="13856" cy="50984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0" y="3505200"/>
            <a:ext cx="4038600" cy="369332"/>
          </a:xfrm>
          <a:prstGeom prst="rect">
            <a:avLst/>
          </a:prstGeom>
          <a:noFill/>
        </p:spPr>
        <p:txBody>
          <a:bodyPr wrap="square" rtlCol="0">
            <a:spAutoFit/>
          </a:bodyPr>
          <a:lstStyle/>
          <a:p>
            <a:r>
              <a:rPr lang="en-US" dirty="0" smtClean="0">
                <a:solidFill>
                  <a:schemeClr val="bg1"/>
                </a:solidFill>
              </a:rPr>
              <a:t>(along with the rise of “modernity”)</a:t>
            </a:r>
            <a:endParaRPr lang="en-US" dirty="0">
              <a:solidFill>
                <a:schemeClr val="bg1"/>
              </a:solidFill>
            </a:endParaRPr>
          </a:p>
        </p:txBody>
      </p:sp>
    </p:spTree>
    <p:extLst>
      <p:ext uri="{BB962C8B-B14F-4D97-AF65-F5344CB8AC3E}">
        <p14:creationId xmlns:p14="http://schemas.microsoft.com/office/powerpoint/2010/main" val="34675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1" y="1397584"/>
            <a:ext cx="2874818" cy="37402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519" y="1397583"/>
            <a:ext cx="2761241" cy="37402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712" y="1397584"/>
            <a:ext cx="3486652" cy="3740226"/>
          </a:xfrm>
          <a:prstGeom prst="rect">
            <a:avLst/>
          </a:prstGeom>
        </p:spPr>
      </p:pic>
      <p:sp>
        <p:nvSpPr>
          <p:cNvPr id="6" name="TextBox 5"/>
          <p:cNvSpPr txBox="1"/>
          <p:nvPr/>
        </p:nvSpPr>
        <p:spPr>
          <a:xfrm>
            <a:off x="976318" y="5334000"/>
            <a:ext cx="7024682" cy="369332"/>
          </a:xfrm>
          <a:prstGeom prst="rect">
            <a:avLst/>
          </a:prstGeom>
          <a:noFill/>
        </p:spPr>
        <p:txBody>
          <a:bodyPr wrap="square" rtlCol="0">
            <a:spAutoFit/>
          </a:bodyPr>
          <a:lstStyle/>
          <a:p>
            <a:r>
              <a:rPr lang="en-US" dirty="0" smtClean="0"/>
              <a:t>C. P. E. Bach                                Haydn                                               Mozart</a:t>
            </a:r>
            <a:endParaRPr lang="en-US" dirty="0"/>
          </a:p>
        </p:txBody>
      </p:sp>
    </p:spTree>
    <p:extLst>
      <p:ext uri="{BB962C8B-B14F-4D97-AF65-F5344CB8AC3E}">
        <p14:creationId xmlns:p14="http://schemas.microsoft.com/office/powerpoint/2010/main" val="410102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1" y="1397584"/>
            <a:ext cx="2874818" cy="37402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519" y="1397583"/>
            <a:ext cx="2761241" cy="37402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712" y="1397584"/>
            <a:ext cx="3486652" cy="3740226"/>
          </a:xfrm>
          <a:prstGeom prst="rect">
            <a:avLst/>
          </a:prstGeom>
        </p:spPr>
      </p:pic>
      <p:sp>
        <p:nvSpPr>
          <p:cNvPr id="6" name="TextBox 5"/>
          <p:cNvSpPr txBox="1"/>
          <p:nvPr/>
        </p:nvSpPr>
        <p:spPr>
          <a:xfrm>
            <a:off x="976318" y="5334000"/>
            <a:ext cx="7024682" cy="369332"/>
          </a:xfrm>
          <a:prstGeom prst="rect">
            <a:avLst/>
          </a:prstGeom>
          <a:noFill/>
        </p:spPr>
        <p:txBody>
          <a:bodyPr wrap="square" rtlCol="0">
            <a:spAutoFit/>
          </a:bodyPr>
          <a:lstStyle/>
          <a:p>
            <a:r>
              <a:rPr lang="en-US" dirty="0" smtClean="0"/>
              <a:t>C. P. E. Bach                                Haydn                                               Mozart</a:t>
            </a:r>
            <a:endParaRPr lang="en-US" dirty="0"/>
          </a:p>
        </p:txBody>
      </p:sp>
      <p:sp>
        <p:nvSpPr>
          <p:cNvPr id="5" name="Rounded Rectangle 4"/>
          <p:cNvSpPr/>
          <p:nvPr/>
        </p:nvSpPr>
        <p:spPr>
          <a:xfrm>
            <a:off x="82701" y="914400"/>
            <a:ext cx="2874818" cy="495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46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1" y="1397584"/>
            <a:ext cx="2874818" cy="37402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519" y="1397583"/>
            <a:ext cx="2761241" cy="37402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712" y="1397584"/>
            <a:ext cx="3486652" cy="3740226"/>
          </a:xfrm>
          <a:prstGeom prst="rect">
            <a:avLst/>
          </a:prstGeom>
        </p:spPr>
      </p:pic>
      <p:sp>
        <p:nvSpPr>
          <p:cNvPr id="6" name="TextBox 5"/>
          <p:cNvSpPr txBox="1"/>
          <p:nvPr/>
        </p:nvSpPr>
        <p:spPr>
          <a:xfrm>
            <a:off x="976318" y="5334000"/>
            <a:ext cx="7024682" cy="369332"/>
          </a:xfrm>
          <a:prstGeom prst="rect">
            <a:avLst/>
          </a:prstGeom>
          <a:noFill/>
        </p:spPr>
        <p:txBody>
          <a:bodyPr wrap="square" rtlCol="0">
            <a:spAutoFit/>
          </a:bodyPr>
          <a:lstStyle/>
          <a:p>
            <a:r>
              <a:rPr lang="en-US" dirty="0" smtClean="0"/>
              <a:t>C. P. E. Bach                                Haydn                                               Mozart</a:t>
            </a:r>
            <a:endParaRPr lang="en-US" dirty="0"/>
          </a:p>
        </p:txBody>
      </p:sp>
      <p:sp>
        <p:nvSpPr>
          <p:cNvPr id="5" name="Rounded Rectangle 4"/>
          <p:cNvSpPr/>
          <p:nvPr/>
        </p:nvSpPr>
        <p:spPr>
          <a:xfrm>
            <a:off x="2951110" y="990600"/>
            <a:ext cx="2671602" cy="495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01" y="1397584"/>
            <a:ext cx="2874818" cy="37402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534" y="1397583"/>
            <a:ext cx="2761241" cy="374022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712" y="1397584"/>
            <a:ext cx="3486652" cy="3740226"/>
          </a:xfrm>
          <a:prstGeom prst="rect">
            <a:avLst/>
          </a:prstGeom>
        </p:spPr>
      </p:pic>
      <p:sp>
        <p:nvSpPr>
          <p:cNvPr id="6" name="TextBox 5"/>
          <p:cNvSpPr txBox="1"/>
          <p:nvPr/>
        </p:nvSpPr>
        <p:spPr>
          <a:xfrm>
            <a:off x="976318" y="5334000"/>
            <a:ext cx="7024682" cy="369332"/>
          </a:xfrm>
          <a:prstGeom prst="rect">
            <a:avLst/>
          </a:prstGeom>
          <a:noFill/>
        </p:spPr>
        <p:txBody>
          <a:bodyPr wrap="square" rtlCol="0">
            <a:spAutoFit/>
          </a:bodyPr>
          <a:lstStyle/>
          <a:p>
            <a:r>
              <a:rPr lang="en-US" dirty="0" smtClean="0"/>
              <a:t>C. P. E. Bach                                Haydn                                               Mozart</a:t>
            </a:r>
            <a:endParaRPr lang="en-US" dirty="0"/>
          </a:p>
        </p:txBody>
      </p:sp>
      <p:sp>
        <p:nvSpPr>
          <p:cNvPr id="5" name="Rounded Rectangle 4"/>
          <p:cNvSpPr/>
          <p:nvPr/>
        </p:nvSpPr>
        <p:spPr>
          <a:xfrm>
            <a:off x="5733548" y="914400"/>
            <a:ext cx="3486652" cy="495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7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81" y="178385"/>
            <a:ext cx="2255744" cy="29347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9" y="178384"/>
            <a:ext cx="2166625" cy="29347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592" y="178384"/>
            <a:ext cx="2735823" cy="2934791"/>
          </a:xfrm>
          <a:prstGeom prst="rect">
            <a:avLst/>
          </a:prstGeom>
        </p:spPr>
      </p:pic>
      <p:sp>
        <p:nvSpPr>
          <p:cNvPr id="6" name="TextBox 5"/>
          <p:cNvSpPr txBox="1"/>
          <p:nvPr/>
        </p:nvSpPr>
        <p:spPr>
          <a:xfrm>
            <a:off x="720436" y="3195843"/>
            <a:ext cx="7915615" cy="369332"/>
          </a:xfrm>
          <a:prstGeom prst="rect">
            <a:avLst/>
          </a:prstGeom>
          <a:noFill/>
        </p:spPr>
        <p:txBody>
          <a:bodyPr wrap="square" rtlCol="0">
            <a:spAutoFit/>
          </a:bodyPr>
          <a:lstStyle/>
          <a:p>
            <a:r>
              <a:rPr lang="en-US" dirty="0" smtClean="0"/>
              <a:t>C. P. E. Bach                                        Haydn                                               Mozart</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3592884"/>
            <a:ext cx="2289596" cy="2718446"/>
          </a:xfrm>
          <a:prstGeom prst="rect">
            <a:avLst/>
          </a:prstGeom>
        </p:spPr>
      </p:pic>
      <p:sp>
        <p:nvSpPr>
          <p:cNvPr id="9" name="TextBox 8"/>
          <p:cNvSpPr txBox="1"/>
          <p:nvPr/>
        </p:nvSpPr>
        <p:spPr>
          <a:xfrm>
            <a:off x="2283702" y="6311330"/>
            <a:ext cx="1379791" cy="369332"/>
          </a:xfrm>
          <a:prstGeom prst="rect">
            <a:avLst/>
          </a:prstGeom>
          <a:noFill/>
        </p:spPr>
        <p:txBody>
          <a:bodyPr wrap="square" rtlCol="0">
            <a:spAutoFit/>
          </a:bodyPr>
          <a:lstStyle/>
          <a:p>
            <a:r>
              <a:rPr lang="en-US" dirty="0" smtClean="0"/>
              <a:t>Beethoven                                        </a:t>
            </a:r>
            <a:endParaRPr lang="en-US" dirty="0"/>
          </a:p>
        </p:txBody>
      </p:sp>
    </p:spTree>
    <p:extLst>
      <p:ext uri="{BB962C8B-B14F-4D97-AF65-F5344CB8AC3E}">
        <p14:creationId xmlns:p14="http://schemas.microsoft.com/office/powerpoint/2010/main" val="6450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250" fill="hold"/>
                                        <p:tgtEl>
                                          <p:spTgt spid="9"/>
                                        </p:tgtEl>
                                        <p:attrNameLst>
                                          <p:attrName>ppt_x</p:attrName>
                                        </p:attrNameLst>
                                      </p:cBhvr>
                                      <p:tavLst>
                                        <p:tav tm="0">
                                          <p:val>
                                            <p:strVal val="0-#ppt_w/2"/>
                                          </p:val>
                                        </p:tav>
                                        <p:tav tm="100000">
                                          <p:val>
                                            <p:strVal val="#ppt_x"/>
                                          </p:val>
                                        </p:tav>
                                      </p:tavLst>
                                    </p:anim>
                                    <p:anim calcmode="lin" valueType="num">
                                      <p:cBhvr additive="base">
                                        <p:cTn id="12"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81" y="178385"/>
            <a:ext cx="2255744" cy="293479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9" y="178384"/>
            <a:ext cx="2166625" cy="293479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592" y="178384"/>
            <a:ext cx="2735823" cy="2934791"/>
          </a:xfrm>
          <a:prstGeom prst="rect">
            <a:avLst/>
          </a:prstGeom>
        </p:spPr>
      </p:pic>
      <p:sp>
        <p:nvSpPr>
          <p:cNvPr id="6" name="TextBox 5"/>
          <p:cNvSpPr txBox="1"/>
          <p:nvPr/>
        </p:nvSpPr>
        <p:spPr>
          <a:xfrm>
            <a:off x="720436" y="3195843"/>
            <a:ext cx="7915615" cy="369332"/>
          </a:xfrm>
          <a:prstGeom prst="rect">
            <a:avLst/>
          </a:prstGeom>
          <a:noFill/>
        </p:spPr>
        <p:txBody>
          <a:bodyPr wrap="square" rtlCol="0">
            <a:spAutoFit/>
          </a:bodyPr>
          <a:lstStyle/>
          <a:p>
            <a:r>
              <a:rPr lang="en-US" dirty="0" smtClean="0"/>
              <a:t>C. P. E. Bach                                        Haydn                                               Mozart</a:t>
            </a:r>
            <a:endParaRPr lang="en-US"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800" y="3592884"/>
            <a:ext cx="2289596" cy="271844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1023" y="3558248"/>
            <a:ext cx="2017650" cy="2700791"/>
          </a:xfrm>
          <a:prstGeom prst="rect">
            <a:avLst/>
          </a:prstGeom>
        </p:spPr>
      </p:pic>
      <p:sp>
        <p:nvSpPr>
          <p:cNvPr id="9" name="TextBox 8"/>
          <p:cNvSpPr txBox="1"/>
          <p:nvPr/>
        </p:nvSpPr>
        <p:spPr>
          <a:xfrm>
            <a:off x="2351647" y="6322230"/>
            <a:ext cx="1243902" cy="369332"/>
          </a:xfrm>
          <a:prstGeom prst="rect">
            <a:avLst/>
          </a:prstGeom>
          <a:noFill/>
        </p:spPr>
        <p:txBody>
          <a:bodyPr wrap="square" rtlCol="0">
            <a:spAutoFit/>
          </a:bodyPr>
          <a:lstStyle/>
          <a:p>
            <a:r>
              <a:rPr lang="en-US" dirty="0" smtClean="0"/>
              <a:t>Beethoven</a:t>
            </a:r>
            <a:endParaRPr lang="en-US" dirty="0"/>
          </a:p>
        </p:txBody>
      </p:sp>
      <p:sp>
        <p:nvSpPr>
          <p:cNvPr id="5" name="TextBox 4"/>
          <p:cNvSpPr txBox="1"/>
          <p:nvPr/>
        </p:nvSpPr>
        <p:spPr>
          <a:xfrm>
            <a:off x="5326722" y="6272119"/>
            <a:ext cx="1046252" cy="369332"/>
          </a:xfrm>
          <a:prstGeom prst="rect">
            <a:avLst/>
          </a:prstGeom>
          <a:noFill/>
        </p:spPr>
        <p:txBody>
          <a:bodyPr wrap="square" rtlCol="0">
            <a:spAutoFit/>
          </a:bodyPr>
          <a:lstStyle/>
          <a:p>
            <a:r>
              <a:rPr lang="en-US" dirty="0" smtClean="0"/>
              <a:t>Schubert</a:t>
            </a:r>
            <a:endParaRPr lang="en-US" dirty="0"/>
          </a:p>
        </p:txBody>
      </p:sp>
    </p:spTree>
    <p:extLst>
      <p:ext uri="{BB962C8B-B14F-4D97-AF65-F5344CB8AC3E}">
        <p14:creationId xmlns:p14="http://schemas.microsoft.com/office/powerpoint/2010/main" val="318387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1+#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1019" y="696364"/>
            <a:ext cx="2380673" cy="238067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770996"/>
            <a:ext cx="1808728" cy="23513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8728" y="3683920"/>
            <a:ext cx="2365979" cy="260257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3927" y="3784851"/>
            <a:ext cx="1906742" cy="2501646"/>
          </a:xfrm>
          <a:prstGeom prst="rect">
            <a:avLst/>
          </a:prstGeom>
        </p:spPr>
      </p:pic>
      <p:sp>
        <p:nvSpPr>
          <p:cNvPr id="6" name="TextBox 5"/>
          <p:cNvSpPr txBox="1"/>
          <p:nvPr/>
        </p:nvSpPr>
        <p:spPr>
          <a:xfrm>
            <a:off x="568036" y="228600"/>
            <a:ext cx="8347364" cy="369332"/>
          </a:xfrm>
          <a:prstGeom prst="rect">
            <a:avLst/>
          </a:prstGeom>
          <a:noFill/>
        </p:spPr>
        <p:txBody>
          <a:bodyPr wrap="square" rtlCol="0">
            <a:spAutoFit/>
          </a:bodyPr>
          <a:lstStyle/>
          <a:p>
            <a:r>
              <a:rPr lang="en-US" dirty="0" smtClean="0"/>
              <a:t>Musical Devotees, Connoisseurs , Promoting the Rising Claims of Instrumental Music </a:t>
            </a:r>
            <a:endParaRPr lang="en-US" dirty="0"/>
          </a:p>
        </p:txBody>
      </p:sp>
      <p:sp>
        <p:nvSpPr>
          <p:cNvPr id="7" name="TextBox 6"/>
          <p:cNvSpPr txBox="1"/>
          <p:nvPr/>
        </p:nvSpPr>
        <p:spPr>
          <a:xfrm>
            <a:off x="3855866" y="3070110"/>
            <a:ext cx="1669473" cy="307777"/>
          </a:xfrm>
          <a:prstGeom prst="rect">
            <a:avLst/>
          </a:prstGeom>
          <a:noFill/>
        </p:spPr>
        <p:txBody>
          <a:bodyPr wrap="square" rtlCol="0">
            <a:spAutoFit/>
          </a:bodyPr>
          <a:lstStyle/>
          <a:p>
            <a:r>
              <a:rPr lang="en-US" sz="1400" dirty="0" smtClean="0"/>
              <a:t>Baron van </a:t>
            </a:r>
            <a:r>
              <a:rPr lang="en-US" sz="1400" dirty="0" err="1" smtClean="0"/>
              <a:t>Swieten</a:t>
            </a:r>
            <a:endParaRPr lang="en-US" sz="1400" dirty="0"/>
          </a:p>
        </p:txBody>
      </p:sp>
      <p:sp>
        <p:nvSpPr>
          <p:cNvPr id="8" name="TextBox 7"/>
          <p:cNvSpPr txBox="1"/>
          <p:nvPr/>
        </p:nvSpPr>
        <p:spPr>
          <a:xfrm>
            <a:off x="756226" y="6286497"/>
            <a:ext cx="7280564" cy="307777"/>
          </a:xfrm>
          <a:prstGeom prst="rect">
            <a:avLst/>
          </a:prstGeom>
          <a:noFill/>
        </p:spPr>
        <p:txBody>
          <a:bodyPr wrap="square" rtlCol="0">
            <a:spAutoFit/>
          </a:bodyPr>
          <a:lstStyle/>
          <a:p>
            <a:r>
              <a:rPr lang="en-US" sz="1400" dirty="0" smtClean="0"/>
              <a:t>Wilhelm </a:t>
            </a:r>
            <a:r>
              <a:rPr lang="en-US" sz="1400" dirty="0" err="1" smtClean="0"/>
              <a:t>Wackenroder</a:t>
            </a:r>
            <a:r>
              <a:rPr lang="en-US" sz="1400" dirty="0" smtClean="0"/>
              <a:t>                                           Ludwig Tieck                                              “Jean Paul”</a:t>
            </a:r>
            <a:endParaRPr lang="en-US" sz="1400" dirty="0"/>
          </a:p>
        </p:txBody>
      </p:sp>
    </p:spTree>
    <p:extLst>
      <p:ext uri="{BB962C8B-B14F-4D97-AF65-F5344CB8AC3E}">
        <p14:creationId xmlns:p14="http://schemas.microsoft.com/office/powerpoint/2010/main" val="97300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770996"/>
            <a:ext cx="1808728" cy="23513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728" y="3683920"/>
            <a:ext cx="2365979" cy="26025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927" y="3784851"/>
            <a:ext cx="1906742" cy="2501646"/>
          </a:xfrm>
          <a:prstGeom prst="rect">
            <a:avLst/>
          </a:prstGeom>
        </p:spPr>
      </p:pic>
      <p:sp>
        <p:nvSpPr>
          <p:cNvPr id="6" name="TextBox 5"/>
          <p:cNvSpPr txBox="1"/>
          <p:nvPr/>
        </p:nvSpPr>
        <p:spPr>
          <a:xfrm>
            <a:off x="568036" y="228600"/>
            <a:ext cx="8347364" cy="369332"/>
          </a:xfrm>
          <a:prstGeom prst="rect">
            <a:avLst/>
          </a:prstGeom>
          <a:noFill/>
        </p:spPr>
        <p:txBody>
          <a:bodyPr wrap="square" rtlCol="0">
            <a:spAutoFit/>
          </a:bodyPr>
          <a:lstStyle/>
          <a:p>
            <a:r>
              <a:rPr lang="en-US" dirty="0" smtClean="0"/>
              <a:t>Musical Devotees, Connoisseurs , Promoting the Rising Claims of Instrumental Music </a:t>
            </a:r>
            <a:endParaRPr lang="en-US" dirty="0"/>
          </a:p>
        </p:txBody>
      </p:sp>
      <p:sp>
        <p:nvSpPr>
          <p:cNvPr id="8" name="TextBox 7"/>
          <p:cNvSpPr txBox="1"/>
          <p:nvPr/>
        </p:nvSpPr>
        <p:spPr>
          <a:xfrm>
            <a:off x="756226" y="6286497"/>
            <a:ext cx="7280564" cy="307777"/>
          </a:xfrm>
          <a:prstGeom prst="rect">
            <a:avLst/>
          </a:prstGeom>
          <a:noFill/>
        </p:spPr>
        <p:txBody>
          <a:bodyPr wrap="square" rtlCol="0">
            <a:spAutoFit/>
          </a:bodyPr>
          <a:lstStyle/>
          <a:p>
            <a:r>
              <a:rPr lang="en-US" sz="1400" dirty="0" smtClean="0"/>
              <a:t>Wilhelm </a:t>
            </a:r>
            <a:r>
              <a:rPr lang="en-US" sz="1400" dirty="0" err="1" smtClean="0"/>
              <a:t>Wackenroder</a:t>
            </a:r>
            <a:r>
              <a:rPr lang="en-US" sz="1400" dirty="0" smtClean="0"/>
              <a:t>                                           Ludwig Tieck                                              “Jean Paul”</a:t>
            </a:r>
            <a:endParaRPr lang="en-US" sz="1400" dirty="0"/>
          </a:p>
        </p:txBody>
      </p:sp>
      <p:sp>
        <p:nvSpPr>
          <p:cNvPr id="9" name="TextBox 8"/>
          <p:cNvSpPr txBox="1"/>
          <p:nvPr/>
        </p:nvSpPr>
        <p:spPr>
          <a:xfrm>
            <a:off x="568035" y="2608445"/>
            <a:ext cx="2990693" cy="923330"/>
          </a:xfrm>
          <a:prstGeom prst="rect">
            <a:avLst/>
          </a:prstGeom>
          <a:noFill/>
        </p:spPr>
        <p:txBody>
          <a:bodyPr wrap="square" rtlCol="0">
            <a:spAutoFit/>
          </a:bodyPr>
          <a:lstStyle/>
          <a:p>
            <a:r>
              <a:rPr lang="en-US" dirty="0" smtClean="0">
                <a:solidFill>
                  <a:srgbClr val="FF0000"/>
                </a:solidFill>
              </a:rPr>
              <a:t>Music as a display </a:t>
            </a:r>
            <a:r>
              <a:rPr lang="en-US" dirty="0">
                <a:solidFill>
                  <a:srgbClr val="FF0000"/>
                </a:solidFill>
              </a:rPr>
              <a:t>o</a:t>
            </a:r>
            <a:r>
              <a:rPr lang="en-US" dirty="0" smtClean="0">
                <a:solidFill>
                  <a:srgbClr val="FF0000"/>
                </a:solidFill>
              </a:rPr>
              <a:t>bject </a:t>
            </a:r>
          </a:p>
          <a:p>
            <a:r>
              <a:rPr lang="en-US" dirty="0" smtClean="0">
                <a:solidFill>
                  <a:srgbClr val="FF0000"/>
                </a:solidFill>
              </a:rPr>
              <a:t>for </a:t>
            </a:r>
            <a:r>
              <a:rPr lang="en-US" dirty="0">
                <a:solidFill>
                  <a:srgbClr val="FF0000"/>
                </a:solidFill>
              </a:rPr>
              <a:t>c</a:t>
            </a:r>
            <a:r>
              <a:rPr lang="en-US" dirty="0" smtClean="0">
                <a:solidFill>
                  <a:srgbClr val="FF0000"/>
                </a:solidFill>
              </a:rPr>
              <a:t>ontemplation, devotion, even reverence</a:t>
            </a:r>
            <a:endParaRPr lang="en-US" dirty="0">
              <a:solidFill>
                <a:srgbClr val="FF000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019" y="696364"/>
            <a:ext cx="2380673" cy="2380673"/>
          </a:xfrm>
          <a:prstGeom prst="rect">
            <a:avLst/>
          </a:prstGeom>
        </p:spPr>
      </p:pic>
      <p:sp>
        <p:nvSpPr>
          <p:cNvPr id="11" name="TextBox 10"/>
          <p:cNvSpPr txBox="1"/>
          <p:nvPr/>
        </p:nvSpPr>
        <p:spPr>
          <a:xfrm>
            <a:off x="3855866" y="3070110"/>
            <a:ext cx="1669473" cy="307777"/>
          </a:xfrm>
          <a:prstGeom prst="rect">
            <a:avLst/>
          </a:prstGeom>
          <a:noFill/>
        </p:spPr>
        <p:txBody>
          <a:bodyPr wrap="square" rtlCol="0">
            <a:spAutoFit/>
          </a:bodyPr>
          <a:lstStyle/>
          <a:p>
            <a:r>
              <a:rPr lang="en-US" sz="1400" dirty="0" smtClean="0"/>
              <a:t>Baron van </a:t>
            </a:r>
            <a:r>
              <a:rPr lang="en-US" sz="1400" dirty="0" err="1" smtClean="0"/>
              <a:t>Swieten</a:t>
            </a:r>
            <a:endParaRPr lang="en-US" sz="1400" dirty="0"/>
          </a:p>
        </p:txBody>
      </p:sp>
    </p:spTree>
    <p:extLst>
      <p:ext uri="{BB962C8B-B14F-4D97-AF65-F5344CB8AC3E}">
        <p14:creationId xmlns:p14="http://schemas.microsoft.com/office/powerpoint/2010/main" val="39192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770996"/>
            <a:ext cx="1808728" cy="23513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728" y="3683920"/>
            <a:ext cx="2365979" cy="26025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927" y="3784851"/>
            <a:ext cx="1906742" cy="2501646"/>
          </a:xfrm>
          <a:prstGeom prst="rect">
            <a:avLst/>
          </a:prstGeom>
        </p:spPr>
      </p:pic>
      <p:sp>
        <p:nvSpPr>
          <p:cNvPr id="6" name="TextBox 5"/>
          <p:cNvSpPr txBox="1"/>
          <p:nvPr/>
        </p:nvSpPr>
        <p:spPr>
          <a:xfrm>
            <a:off x="568036" y="228600"/>
            <a:ext cx="8347364" cy="369332"/>
          </a:xfrm>
          <a:prstGeom prst="rect">
            <a:avLst/>
          </a:prstGeom>
          <a:noFill/>
        </p:spPr>
        <p:txBody>
          <a:bodyPr wrap="square" rtlCol="0">
            <a:spAutoFit/>
          </a:bodyPr>
          <a:lstStyle/>
          <a:p>
            <a:r>
              <a:rPr lang="en-US" dirty="0" smtClean="0"/>
              <a:t>Musical Devotees, Connoisseurs , Promoting the Rising Claims of Instrumental Music </a:t>
            </a:r>
            <a:endParaRPr lang="en-US" dirty="0"/>
          </a:p>
        </p:txBody>
      </p:sp>
      <p:sp>
        <p:nvSpPr>
          <p:cNvPr id="8" name="TextBox 7"/>
          <p:cNvSpPr txBox="1"/>
          <p:nvPr/>
        </p:nvSpPr>
        <p:spPr>
          <a:xfrm>
            <a:off x="756226" y="6286497"/>
            <a:ext cx="7280564" cy="307777"/>
          </a:xfrm>
          <a:prstGeom prst="rect">
            <a:avLst/>
          </a:prstGeom>
          <a:noFill/>
        </p:spPr>
        <p:txBody>
          <a:bodyPr wrap="square" rtlCol="0">
            <a:spAutoFit/>
          </a:bodyPr>
          <a:lstStyle/>
          <a:p>
            <a:r>
              <a:rPr lang="en-US" sz="1400" dirty="0" smtClean="0"/>
              <a:t>Wilhelm </a:t>
            </a:r>
            <a:r>
              <a:rPr lang="en-US" sz="1400" dirty="0" err="1" smtClean="0"/>
              <a:t>Wackenroder</a:t>
            </a:r>
            <a:r>
              <a:rPr lang="en-US" sz="1400" dirty="0" smtClean="0"/>
              <a:t>                                           Ludwig Tieck                                              “Jean Paul”</a:t>
            </a:r>
            <a:endParaRPr lang="en-US" sz="1400" dirty="0"/>
          </a:p>
        </p:txBody>
      </p:sp>
      <p:sp>
        <p:nvSpPr>
          <p:cNvPr id="9" name="TextBox 8"/>
          <p:cNvSpPr txBox="1"/>
          <p:nvPr/>
        </p:nvSpPr>
        <p:spPr>
          <a:xfrm>
            <a:off x="568035" y="2608445"/>
            <a:ext cx="2990693" cy="923330"/>
          </a:xfrm>
          <a:prstGeom prst="rect">
            <a:avLst/>
          </a:prstGeom>
          <a:noFill/>
        </p:spPr>
        <p:txBody>
          <a:bodyPr wrap="square" rtlCol="0">
            <a:spAutoFit/>
          </a:bodyPr>
          <a:lstStyle/>
          <a:p>
            <a:r>
              <a:rPr lang="en-US" dirty="0" smtClean="0">
                <a:solidFill>
                  <a:srgbClr val="FF0000"/>
                </a:solidFill>
              </a:rPr>
              <a:t>Music as a display </a:t>
            </a:r>
            <a:r>
              <a:rPr lang="en-US" dirty="0">
                <a:solidFill>
                  <a:srgbClr val="FF0000"/>
                </a:solidFill>
              </a:rPr>
              <a:t>o</a:t>
            </a:r>
            <a:r>
              <a:rPr lang="en-US" dirty="0" smtClean="0">
                <a:solidFill>
                  <a:srgbClr val="FF0000"/>
                </a:solidFill>
              </a:rPr>
              <a:t>bject </a:t>
            </a:r>
          </a:p>
          <a:p>
            <a:r>
              <a:rPr lang="en-US" dirty="0" smtClean="0">
                <a:solidFill>
                  <a:srgbClr val="FF0000"/>
                </a:solidFill>
              </a:rPr>
              <a:t>for </a:t>
            </a:r>
            <a:r>
              <a:rPr lang="en-US" dirty="0">
                <a:solidFill>
                  <a:srgbClr val="FF0000"/>
                </a:solidFill>
              </a:rPr>
              <a:t>c</a:t>
            </a:r>
            <a:r>
              <a:rPr lang="en-US" dirty="0" smtClean="0">
                <a:solidFill>
                  <a:srgbClr val="FF0000"/>
                </a:solidFill>
              </a:rPr>
              <a:t>ontemplation, devotion, even reverence</a:t>
            </a:r>
            <a:endParaRPr lang="en-US" dirty="0">
              <a:solidFill>
                <a:srgbClr val="FF0000"/>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019" y="696364"/>
            <a:ext cx="2380673" cy="2380673"/>
          </a:xfrm>
          <a:prstGeom prst="rect">
            <a:avLst/>
          </a:prstGeom>
        </p:spPr>
      </p:pic>
      <p:sp>
        <p:nvSpPr>
          <p:cNvPr id="11" name="TextBox 10"/>
          <p:cNvSpPr txBox="1"/>
          <p:nvPr/>
        </p:nvSpPr>
        <p:spPr>
          <a:xfrm>
            <a:off x="3855866" y="3070110"/>
            <a:ext cx="1669473" cy="307777"/>
          </a:xfrm>
          <a:prstGeom prst="rect">
            <a:avLst/>
          </a:prstGeom>
          <a:noFill/>
        </p:spPr>
        <p:txBody>
          <a:bodyPr wrap="square" rtlCol="0">
            <a:spAutoFit/>
          </a:bodyPr>
          <a:lstStyle/>
          <a:p>
            <a:r>
              <a:rPr lang="en-US" sz="1400" dirty="0" smtClean="0"/>
              <a:t>Baron van </a:t>
            </a:r>
            <a:r>
              <a:rPr lang="en-US" sz="1400" dirty="0" err="1" smtClean="0"/>
              <a:t>Swieten</a:t>
            </a:r>
            <a:endParaRPr lang="en-US" sz="1400" dirty="0"/>
          </a:p>
        </p:txBody>
      </p:sp>
      <p:sp>
        <p:nvSpPr>
          <p:cNvPr id="12" name="TextBox 11"/>
          <p:cNvSpPr txBox="1"/>
          <p:nvPr/>
        </p:nvSpPr>
        <p:spPr>
          <a:xfrm>
            <a:off x="5969725" y="2625896"/>
            <a:ext cx="3250475" cy="923330"/>
          </a:xfrm>
          <a:prstGeom prst="rect">
            <a:avLst/>
          </a:prstGeom>
          <a:noFill/>
        </p:spPr>
        <p:txBody>
          <a:bodyPr wrap="square" rtlCol="0">
            <a:spAutoFit/>
          </a:bodyPr>
          <a:lstStyle/>
          <a:p>
            <a:r>
              <a:rPr lang="en-US" dirty="0" smtClean="0">
                <a:solidFill>
                  <a:srgbClr val="FF0000"/>
                </a:solidFill>
              </a:rPr>
              <a:t>Music as profound, revelatory, an agent of disclosure: </a:t>
            </a:r>
          </a:p>
          <a:p>
            <a:r>
              <a:rPr lang="en-US" dirty="0" smtClean="0">
                <a:solidFill>
                  <a:srgbClr val="FF0000"/>
                </a:solidFill>
              </a:rPr>
              <a:t>a truth language</a:t>
            </a:r>
            <a:endParaRPr lang="en-US" dirty="0">
              <a:solidFill>
                <a:srgbClr val="FF0000"/>
              </a:solidFill>
            </a:endParaRPr>
          </a:p>
        </p:txBody>
      </p:sp>
    </p:spTree>
    <p:extLst>
      <p:ext uri="{BB962C8B-B14F-4D97-AF65-F5344CB8AC3E}">
        <p14:creationId xmlns:p14="http://schemas.microsoft.com/office/powerpoint/2010/main" val="164354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836" y="1600200"/>
            <a:ext cx="7427310" cy="4876800"/>
          </a:xfrm>
          <a:prstGeom prst="rect">
            <a:avLst/>
          </a:prstGeom>
        </p:spPr>
      </p:pic>
      <p:sp>
        <p:nvSpPr>
          <p:cNvPr id="4" name="TextBox 3"/>
          <p:cNvSpPr txBox="1"/>
          <p:nvPr/>
        </p:nvSpPr>
        <p:spPr>
          <a:xfrm>
            <a:off x="1212273" y="835738"/>
            <a:ext cx="6477000" cy="646331"/>
          </a:xfrm>
          <a:prstGeom prst="rect">
            <a:avLst/>
          </a:prstGeom>
          <a:noFill/>
        </p:spPr>
        <p:txBody>
          <a:bodyPr wrap="square" rtlCol="0">
            <a:spAutoFit/>
          </a:bodyPr>
          <a:lstStyle/>
          <a:p>
            <a:pPr algn="ctr"/>
            <a:r>
              <a:rPr lang="en-US" b="1" dirty="0" smtClean="0"/>
              <a:t>Music 351:</a:t>
            </a:r>
          </a:p>
          <a:p>
            <a:pPr algn="ctr"/>
            <a:r>
              <a:rPr lang="en-US" b="1" dirty="0" smtClean="0"/>
              <a:t>Music in European Court, Church, and Theater, 1600-1800</a:t>
            </a:r>
          </a:p>
        </p:txBody>
      </p:sp>
    </p:spTree>
    <p:extLst>
      <p:ext uri="{BB962C8B-B14F-4D97-AF65-F5344CB8AC3E}">
        <p14:creationId xmlns:p14="http://schemas.microsoft.com/office/powerpoint/2010/main" val="25580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791" y="-76200"/>
            <a:ext cx="9677400" cy="70866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9818" y="304800"/>
            <a:ext cx="7412182" cy="2954655"/>
          </a:xfrm>
          <a:prstGeom prst="rect">
            <a:avLst/>
          </a:prstGeom>
          <a:noFill/>
        </p:spPr>
        <p:txBody>
          <a:bodyPr wrap="square" rtlCol="0">
            <a:spAutoFit/>
          </a:bodyPr>
          <a:lstStyle/>
          <a:p>
            <a:pPr algn="ctr"/>
            <a:r>
              <a:rPr lang="en-US" sz="4000" dirty="0" smtClean="0">
                <a:latin typeface="Old English Text MT" panose="03040902040508030806" pitchFamily="66" charset="0"/>
              </a:rPr>
              <a:t>Profundity Contract</a:t>
            </a:r>
          </a:p>
          <a:p>
            <a:endParaRPr lang="en-US" dirty="0"/>
          </a:p>
          <a:p>
            <a:pPr algn="just"/>
            <a:r>
              <a:rPr lang="en-US" sz="1600" dirty="0" smtClean="0"/>
              <a:t>The undersigned parties concur that much of the new European instrumental art music of the 1780s and succeeding years, stemming initially from in and around Austria, has now advanced beyond any mere entertainment function.  Music striving toward this condition of heightened connoisseurship is therefore to be created, regarded, and absorbed in an appropriately new way, with reverential devotion, as ultimately important, as a truth-disclosing, transcendent  medium whose soul-stirring revelations are not capturable by other means, including  especially those of mere words.  We therefore agree to the following conditions:</a:t>
            </a:r>
            <a:endParaRPr lang="en-US" sz="1600" dirty="0"/>
          </a:p>
        </p:txBody>
      </p:sp>
      <p:sp>
        <p:nvSpPr>
          <p:cNvPr id="4" name="TextBox 3"/>
          <p:cNvSpPr txBox="1"/>
          <p:nvPr/>
        </p:nvSpPr>
        <p:spPr>
          <a:xfrm>
            <a:off x="2822857" y="3470564"/>
            <a:ext cx="6321143" cy="3139321"/>
          </a:xfrm>
          <a:prstGeom prst="rect">
            <a:avLst/>
          </a:prstGeom>
          <a:noFill/>
        </p:spPr>
        <p:txBody>
          <a:bodyPr wrap="square" rtlCol="0">
            <a:spAutoFit/>
          </a:bodyPr>
          <a:lstStyle/>
          <a:p>
            <a:r>
              <a:rPr lang="en-US" dirty="0" smtClean="0"/>
              <a:t>The </a:t>
            </a:r>
            <a:r>
              <a:rPr lang="en-US" u="sng" dirty="0" smtClean="0"/>
              <a:t>composer</a:t>
            </a:r>
            <a:r>
              <a:rPr lang="en-US" dirty="0" smtClean="0"/>
              <a:t> hereby agrees increasingly to write music on these terms, producing display objects for devotional contemplation and study.</a:t>
            </a:r>
          </a:p>
          <a:p>
            <a:endParaRPr lang="en-US" dirty="0"/>
          </a:p>
          <a:p>
            <a:r>
              <a:rPr lang="en-US" dirty="0" smtClean="0"/>
              <a:t>The </a:t>
            </a:r>
            <a:r>
              <a:rPr lang="en-US" u="sng" dirty="0" smtClean="0"/>
              <a:t>performer</a:t>
            </a:r>
            <a:r>
              <a:rPr lang="en-US" dirty="0" smtClean="0"/>
              <a:t>, as the immediate conveyor of the revelation, agrees to treat the performance of such works in a similar manner and to inculcate the same response in his or her listeners.</a:t>
            </a:r>
          </a:p>
          <a:p>
            <a:endParaRPr lang="en-US" dirty="0"/>
          </a:p>
          <a:p>
            <a:r>
              <a:rPr lang="en-US" dirty="0" smtClean="0"/>
              <a:t>The </a:t>
            </a:r>
            <a:r>
              <a:rPr lang="en-US" u="sng" dirty="0" smtClean="0"/>
              <a:t>listener</a:t>
            </a:r>
            <a:r>
              <a:rPr lang="en-US" dirty="0" smtClean="0"/>
              <a:t> hereby agrees to listen to and absorb this music contemplatively, as a sonic disclosure of an essential humanness or a quasi-spiritualized contact. </a:t>
            </a:r>
            <a:endParaRPr lang="en-US" dirty="0"/>
          </a:p>
        </p:txBody>
      </p:sp>
      <p:cxnSp>
        <p:nvCxnSpPr>
          <p:cNvPr id="5" name="Straight Connector 4"/>
          <p:cNvCxnSpPr/>
          <p:nvPr/>
        </p:nvCxnSpPr>
        <p:spPr>
          <a:xfrm>
            <a:off x="76200" y="4253345"/>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 y="6470073"/>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 y="5410200"/>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2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791" y="-76200"/>
            <a:ext cx="9677400" cy="70866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9818" y="304800"/>
            <a:ext cx="7412182" cy="2954655"/>
          </a:xfrm>
          <a:prstGeom prst="rect">
            <a:avLst/>
          </a:prstGeom>
          <a:noFill/>
        </p:spPr>
        <p:txBody>
          <a:bodyPr wrap="square" rtlCol="0">
            <a:spAutoFit/>
          </a:bodyPr>
          <a:lstStyle/>
          <a:p>
            <a:pPr algn="ctr"/>
            <a:r>
              <a:rPr lang="en-US" sz="4000" dirty="0" smtClean="0">
                <a:latin typeface="Old English Text MT" panose="03040902040508030806" pitchFamily="66" charset="0"/>
              </a:rPr>
              <a:t>Profundity Contract</a:t>
            </a:r>
          </a:p>
          <a:p>
            <a:endParaRPr lang="en-US" dirty="0"/>
          </a:p>
          <a:p>
            <a:pPr algn="just"/>
            <a:r>
              <a:rPr lang="en-US" sz="1600" dirty="0" smtClean="0"/>
              <a:t>The undersigned parties concur that much of the new European instrumental art music of the 1780s and succeeding years, stemming initially from in and around Austria, has now advanced beyond any mere entertainment function.  Music striving toward this condition of heightened connoisseurship is therefore to be created, regarded, and absorbed in an appropriately new way, with reverential devotion, as ultimately important, as a truth-disclosing, transcendent  medium whose soul-stirring revelations are not capturable by other means, including  especially those of mere words.  We therefore agree to the following conditions:</a:t>
            </a:r>
            <a:endParaRPr lang="en-US" sz="1600" dirty="0"/>
          </a:p>
        </p:txBody>
      </p:sp>
      <p:sp>
        <p:nvSpPr>
          <p:cNvPr id="4" name="TextBox 3"/>
          <p:cNvSpPr txBox="1"/>
          <p:nvPr/>
        </p:nvSpPr>
        <p:spPr>
          <a:xfrm>
            <a:off x="2822857" y="3470564"/>
            <a:ext cx="6321143" cy="3139321"/>
          </a:xfrm>
          <a:prstGeom prst="rect">
            <a:avLst/>
          </a:prstGeom>
          <a:noFill/>
        </p:spPr>
        <p:txBody>
          <a:bodyPr wrap="square" rtlCol="0">
            <a:spAutoFit/>
          </a:bodyPr>
          <a:lstStyle/>
          <a:p>
            <a:r>
              <a:rPr lang="en-US" dirty="0" smtClean="0"/>
              <a:t>The </a:t>
            </a:r>
            <a:r>
              <a:rPr lang="en-US" u="sng" dirty="0" smtClean="0"/>
              <a:t>composer</a:t>
            </a:r>
            <a:r>
              <a:rPr lang="en-US" dirty="0" smtClean="0"/>
              <a:t> hereby agrees increasingly to write music on these terms, producing display objects for devotional contemplation and study.</a:t>
            </a:r>
          </a:p>
          <a:p>
            <a:endParaRPr lang="en-US" dirty="0"/>
          </a:p>
          <a:p>
            <a:r>
              <a:rPr lang="en-US" dirty="0" smtClean="0"/>
              <a:t>The </a:t>
            </a:r>
            <a:r>
              <a:rPr lang="en-US" u="sng" dirty="0" smtClean="0"/>
              <a:t>performer</a:t>
            </a:r>
            <a:r>
              <a:rPr lang="en-US" dirty="0" smtClean="0"/>
              <a:t>, as the immediate conveyor of the revelation, agrees to treat the performance of such works in a similar manner and to inculcate the same response in his or her listeners.</a:t>
            </a:r>
          </a:p>
          <a:p>
            <a:endParaRPr lang="en-US" dirty="0"/>
          </a:p>
          <a:p>
            <a:r>
              <a:rPr lang="en-US" dirty="0" smtClean="0"/>
              <a:t>The </a:t>
            </a:r>
            <a:r>
              <a:rPr lang="en-US" u="sng" dirty="0" smtClean="0"/>
              <a:t>listener</a:t>
            </a:r>
            <a:r>
              <a:rPr lang="en-US" dirty="0" smtClean="0"/>
              <a:t> hereby agrees to listen to and absorb this music contemplatively, as a sonic disclosure of an essential humanness or a quasi-spiritualized contact. </a:t>
            </a:r>
            <a:endParaRPr lang="en-US" dirty="0"/>
          </a:p>
        </p:txBody>
      </p:sp>
      <p:cxnSp>
        <p:nvCxnSpPr>
          <p:cNvPr id="5" name="Straight Connector 4"/>
          <p:cNvCxnSpPr/>
          <p:nvPr/>
        </p:nvCxnSpPr>
        <p:spPr>
          <a:xfrm>
            <a:off x="76200" y="4253345"/>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 y="6470073"/>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 y="5410200"/>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08363" y="3644357"/>
            <a:ext cx="533400" cy="584775"/>
          </a:xfrm>
          <a:prstGeom prst="rect">
            <a:avLst/>
          </a:prstGeom>
          <a:noFill/>
        </p:spPr>
        <p:txBody>
          <a:bodyPr wrap="square" rtlCol="0">
            <a:spAutoFit/>
          </a:bodyPr>
          <a:lstStyle/>
          <a:p>
            <a:r>
              <a:rPr lang="en-US" sz="3200" dirty="0">
                <a:sym typeface="Wingdings"/>
              </a:rPr>
              <a:t></a:t>
            </a:r>
            <a:endParaRPr lang="en-US" sz="3200" dirty="0"/>
          </a:p>
        </p:txBody>
      </p:sp>
    </p:spTree>
    <p:extLst>
      <p:ext uri="{BB962C8B-B14F-4D97-AF65-F5344CB8AC3E}">
        <p14:creationId xmlns:p14="http://schemas.microsoft.com/office/powerpoint/2010/main" val="570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791" y="-76200"/>
            <a:ext cx="9677400" cy="70866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9818" y="304800"/>
            <a:ext cx="7412182" cy="2954655"/>
          </a:xfrm>
          <a:prstGeom prst="rect">
            <a:avLst/>
          </a:prstGeom>
          <a:noFill/>
        </p:spPr>
        <p:txBody>
          <a:bodyPr wrap="square" rtlCol="0">
            <a:spAutoFit/>
          </a:bodyPr>
          <a:lstStyle/>
          <a:p>
            <a:pPr algn="ctr"/>
            <a:r>
              <a:rPr lang="en-US" sz="4000" dirty="0" smtClean="0">
                <a:latin typeface="Old English Text MT" panose="03040902040508030806" pitchFamily="66" charset="0"/>
              </a:rPr>
              <a:t>Profundity Contract</a:t>
            </a:r>
          </a:p>
          <a:p>
            <a:endParaRPr lang="en-US" dirty="0"/>
          </a:p>
          <a:p>
            <a:pPr algn="just"/>
            <a:r>
              <a:rPr lang="en-US" sz="1600" dirty="0" smtClean="0"/>
              <a:t>The undersigned parties concur that much of the new European instrumental art music of the 1780s and succeeding years, stemming initially from in and around Austria, has now advanced beyond any mere entertainment function.  Music striving toward this condition of heightened connoisseurship is therefore to be created, regarded, and absorbed in an appropriately new way, with reverential devotion, as ultimately important, as a truth-disclosing, transcendent  medium whose soul-stirring revelations are not capturable by other means, including  especially those of mere words.  We therefore agree to the following conditions:</a:t>
            </a:r>
            <a:endParaRPr lang="en-US" sz="1600" dirty="0"/>
          </a:p>
        </p:txBody>
      </p:sp>
      <p:sp>
        <p:nvSpPr>
          <p:cNvPr id="4" name="TextBox 3"/>
          <p:cNvSpPr txBox="1"/>
          <p:nvPr/>
        </p:nvSpPr>
        <p:spPr>
          <a:xfrm>
            <a:off x="2822857" y="3470564"/>
            <a:ext cx="6321143" cy="3139321"/>
          </a:xfrm>
          <a:prstGeom prst="rect">
            <a:avLst/>
          </a:prstGeom>
          <a:noFill/>
        </p:spPr>
        <p:txBody>
          <a:bodyPr wrap="square" rtlCol="0">
            <a:spAutoFit/>
          </a:bodyPr>
          <a:lstStyle/>
          <a:p>
            <a:r>
              <a:rPr lang="en-US" dirty="0" smtClean="0"/>
              <a:t>The </a:t>
            </a:r>
            <a:r>
              <a:rPr lang="en-US" u="sng" dirty="0" smtClean="0"/>
              <a:t>composer</a:t>
            </a:r>
            <a:r>
              <a:rPr lang="en-US" dirty="0" smtClean="0"/>
              <a:t> hereby agrees increasingly to write music on these terms, producing display objects for devotional contemplation and study.</a:t>
            </a:r>
          </a:p>
          <a:p>
            <a:endParaRPr lang="en-US" dirty="0"/>
          </a:p>
          <a:p>
            <a:r>
              <a:rPr lang="en-US" dirty="0" smtClean="0"/>
              <a:t>The </a:t>
            </a:r>
            <a:r>
              <a:rPr lang="en-US" u="sng" dirty="0" smtClean="0"/>
              <a:t>performer</a:t>
            </a:r>
            <a:r>
              <a:rPr lang="en-US" dirty="0" smtClean="0"/>
              <a:t>, as the immediate conveyor of the revelation, agrees to treat the performance of such works in a similar manner and to inculcate the same response in his or her listeners.</a:t>
            </a:r>
          </a:p>
          <a:p>
            <a:endParaRPr lang="en-US" dirty="0"/>
          </a:p>
          <a:p>
            <a:r>
              <a:rPr lang="en-US" dirty="0" smtClean="0"/>
              <a:t>The </a:t>
            </a:r>
            <a:r>
              <a:rPr lang="en-US" u="sng" dirty="0" smtClean="0"/>
              <a:t>listener</a:t>
            </a:r>
            <a:r>
              <a:rPr lang="en-US" dirty="0" smtClean="0"/>
              <a:t> hereby agrees to listen to and absorb this music contemplatively, as a sonic disclosure of an essential humanness or a quasi-spiritualized contact. </a:t>
            </a:r>
            <a:endParaRPr lang="en-US" dirty="0"/>
          </a:p>
        </p:txBody>
      </p:sp>
      <p:cxnSp>
        <p:nvCxnSpPr>
          <p:cNvPr id="5" name="Straight Connector 4"/>
          <p:cNvCxnSpPr/>
          <p:nvPr/>
        </p:nvCxnSpPr>
        <p:spPr>
          <a:xfrm>
            <a:off x="76200" y="4253345"/>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 y="6470073"/>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 y="5410200"/>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08363" y="3644357"/>
            <a:ext cx="533400" cy="584775"/>
          </a:xfrm>
          <a:prstGeom prst="rect">
            <a:avLst/>
          </a:prstGeom>
          <a:noFill/>
        </p:spPr>
        <p:txBody>
          <a:bodyPr wrap="square" rtlCol="0">
            <a:spAutoFit/>
          </a:bodyPr>
          <a:lstStyle/>
          <a:p>
            <a:r>
              <a:rPr lang="en-US" sz="3200" dirty="0">
                <a:sym typeface="Wingdings"/>
              </a:rPr>
              <a:t></a:t>
            </a:r>
            <a:endParaRPr lang="en-US" sz="3200" dirty="0"/>
          </a:p>
        </p:txBody>
      </p:sp>
      <p:sp>
        <p:nvSpPr>
          <p:cNvPr id="9" name="TextBox 8"/>
          <p:cNvSpPr txBox="1"/>
          <p:nvPr/>
        </p:nvSpPr>
        <p:spPr>
          <a:xfrm>
            <a:off x="1117879" y="4747836"/>
            <a:ext cx="533400" cy="584775"/>
          </a:xfrm>
          <a:prstGeom prst="rect">
            <a:avLst/>
          </a:prstGeom>
          <a:noFill/>
        </p:spPr>
        <p:txBody>
          <a:bodyPr wrap="square" rtlCol="0">
            <a:spAutoFit/>
          </a:bodyPr>
          <a:lstStyle/>
          <a:p>
            <a:r>
              <a:rPr lang="en-US" sz="3200" dirty="0">
                <a:sym typeface="Wingdings"/>
              </a:rPr>
              <a:t></a:t>
            </a:r>
            <a:endParaRPr lang="en-US" sz="3200" dirty="0"/>
          </a:p>
        </p:txBody>
      </p:sp>
    </p:spTree>
    <p:extLst>
      <p:ext uri="{BB962C8B-B14F-4D97-AF65-F5344CB8AC3E}">
        <p14:creationId xmlns:p14="http://schemas.microsoft.com/office/powerpoint/2010/main" val="24788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791" y="-76200"/>
            <a:ext cx="9677400" cy="7086600"/>
          </a:xfrm>
          <a:prstGeom prst="rect">
            <a:avLst/>
          </a:prstGeom>
          <a:blipFill dpi="0" rotWithShape="1">
            <a:blip r:embed="rId2"/>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9818" y="304800"/>
            <a:ext cx="7412182" cy="2954655"/>
          </a:xfrm>
          <a:prstGeom prst="rect">
            <a:avLst/>
          </a:prstGeom>
          <a:noFill/>
        </p:spPr>
        <p:txBody>
          <a:bodyPr wrap="square" rtlCol="0">
            <a:spAutoFit/>
          </a:bodyPr>
          <a:lstStyle/>
          <a:p>
            <a:pPr algn="ctr"/>
            <a:r>
              <a:rPr lang="en-US" sz="4000" dirty="0" smtClean="0">
                <a:latin typeface="Old English Text MT" panose="03040902040508030806" pitchFamily="66" charset="0"/>
              </a:rPr>
              <a:t>Profundity Contract</a:t>
            </a:r>
          </a:p>
          <a:p>
            <a:endParaRPr lang="en-US" dirty="0"/>
          </a:p>
          <a:p>
            <a:pPr algn="just"/>
            <a:r>
              <a:rPr lang="en-US" sz="1600" dirty="0" smtClean="0"/>
              <a:t>The undersigned parties concur that much of the new European instrumental art music of the 1780s and succeeding years, stemming initially from in and around Austria, has now advanced beyond any mere entertainment function.  Music striving toward this condition of heightened connoisseurship is therefore to be created, regarded, and absorbed in an appropriately new way, with reverential devotion, as ultimately important, as a truth-disclosing, transcendent  medium whose soul-stirring revelations are not capturable by other means, including  especially those of mere words.  We therefore agree to the following conditions:</a:t>
            </a:r>
            <a:endParaRPr lang="en-US" sz="1600" dirty="0"/>
          </a:p>
        </p:txBody>
      </p:sp>
      <p:sp>
        <p:nvSpPr>
          <p:cNvPr id="4" name="TextBox 3"/>
          <p:cNvSpPr txBox="1"/>
          <p:nvPr/>
        </p:nvSpPr>
        <p:spPr>
          <a:xfrm>
            <a:off x="2822857" y="3470564"/>
            <a:ext cx="6321143" cy="3139321"/>
          </a:xfrm>
          <a:prstGeom prst="rect">
            <a:avLst/>
          </a:prstGeom>
          <a:noFill/>
        </p:spPr>
        <p:txBody>
          <a:bodyPr wrap="square" rtlCol="0">
            <a:spAutoFit/>
          </a:bodyPr>
          <a:lstStyle/>
          <a:p>
            <a:r>
              <a:rPr lang="en-US" dirty="0" smtClean="0"/>
              <a:t>The </a:t>
            </a:r>
            <a:r>
              <a:rPr lang="en-US" u="sng" dirty="0" smtClean="0"/>
              <a:t>composer</a:t>
            </a:r>
            <a:r>
              <a:rPr lang="en-US" dirty="0" smtClean="0"/>
              <a:t> hereby agrees increasingly to write music on these terms, producing display objects for devotional contemplation and study.</a:t>
            </a:r>
          </a:p>
          <a:p>
            <a:endParaRPr lang="en-US" dirty="0"/>
          </a:p>
          <a:p>
            <a:r>
              <a:rPr lang="en-US" dirty="0" smtClean="0"/>
              <a:t>The </a:t>
            </a:r>
            <a:r>
              <a:rPr lang="en-US" u="sng" dirty="0" smtClean="0"/>
              <a:t>performer</a:t>
            </a:r>
            <a:r>
              <a:rPr lang="en-US" dirty="0" smtClean="0"/>
              <a:t>, as the immediate conveyor of the revelation, agrees to treat the performance of such works in a similar manner and to inculcate the same response in his or her listeners.</a:t>
            </a:r>
          </a:p>
          <a:p>
            <a:endParaRPr lang="en-US" dirty="0"/>
          </a:p>
          <a:p>
            <a:r>
              <a:rPr lang="en-US" dirty="0" smtClean="0"/>
              <a:t>The </a:t>
            </a:r>
            <a:r>
              <a:rPr lang="en-US" u="sng" dirty="0" smtClean="0"/>
              <a:t>listener</a:t>
            </a:r>
            <a:r>
              <a:rPr lang="en-US" dirty="0" smtClean="0"/>
              <a:t> hereby agrees to listen to and absorb this music contemplatively, as a sonic disclosure of an essential humanness or a quasi-spiritualized contact. </a:t>
            </a:r>
            <a:endParaRPr lang="en-US" dirty="0"/>
          </a:p>
        </p:txBody>
      </p:sp>
      <p:cxnSp>
        <p:nvCxnSpPr>
          <p:cNvPr id="5" name="Straight Connector 4"/>
          <p:cNvCxnSpPr/>
          <p:nvPr/>
        </p:nvCxnSpPr>
        <p:spPr>
          <a:xfrm>
            <a:off x="76200" y="4253345"/>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6200" y="6470073"/>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 y="5410200"/>
            <a:ext cx="259772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08363" y="3644357"/>
            <a:ext cx="533400" cy="584775"/>
          </a:xfrm>
          <a:prstGeom prst="rect">
            <a:avLst/>
          </a:prstGeom>
          <a:noFill/>
        </p:spPr>
        <p:txBody>
          <a:bodyPr wrap="square" rtlCol="0">
            <a:spAutoFit/>
          </a:bodyPr>
          <a:lstStyle/>
          <a:p>
            <a:r>
              <a:rPr lang="en-US" sz="3200" dirty="0">
                <a:sym typeface="Wingdings"/>
              </a:rPr>
              <a:t></a:t>
            </a:r>
            <a:endParaRPr lang="en-US" sz="3200" dirty="0"/>
          </a:p>
        </p:txBody>
      </p:sp>
      <p:sp>
        <p:nvSpPr>
          <p:cNvPr id="9" name="TextBox 8"/>
          <p:cNvSpPr txBox="1"/>
          <p:nvPr/>
        </p:nvSpPr>
        <p:spPr>
          <a:xfrm>
            <a:off x="1117879" y="4747836"/>
            <a:ext cx="533400" cy="584775"/>
          </a:xfrm>
          <a:prstGeom prst="rect">
            <a:avLst/>
          </a:prstGeom>
          <a:noFill/>
        </p:spPr>
        <p:txBody>
          <a:bodyPr wrap="square" rtlCol="0">
            <a:spAutoFit/>
          </a:bodyPr>
          <a:lstStyle/>
          <a:p>
            <a:r>
              <a:rPr lang="en-US" sz="3200" dirty="0">
                <a:sym typeface="Wingdings"/>
              </a:rPr>
              <a:t></a:t>
            </a:r>
            <a:endParaRPr lang="en-US" sz="3200" dirty="0"/>
          </a:p>
        </p:txBody>
      </p:sp>
      <p:sp>
        <p:nvSpPr>
          <p:cNvPr id="10" name="TextBox 9"/>
          <p:cNvSpPr txBox="1"/>
          <p:nvPr/>
        </p:nvSpPr>
        <p:spPr>
          <a:xfrm>
            <a:off x="1108363" y="5885298"/>
            <a:ext cx="533400" cy="584775"/>
          </a:xfrm>
          <a:prstGeom prst="rect">
            <a:avLst/>
          </a:prstGeom>
          <a:noFill/>
        </p:spPr>
        <p:txBody>
          <a:bodyPr wrap="square" rtlCol="0">
            <a:spAutoFit/>
          </a:bodyPr>
          <a:lstStyle/>
          <a:p>
            <a:r>
              <a:rPr lang="en-US" sz="3200" dirty="0">
                <a:sym typeface="Wingdings"/>
              </a:rPr>
              <a:t></a:t>
            </a:r>
            <a:endParaRPr lang="en-US" sz="3200" dirty="0"/>
          </a:p>
        </p:txBody>
      </p:sp>
    </p:spTree>
    <p:extLst>
      <p:ext uri="{BB962C8B-B14F-4D97-AF65-F5344CB8AC3E}">
        <p14:creationId xmlns:p14="http://schemas.microsoft.com/office/powerpoint/2010/main" val="24788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6740" y="312736"/>
            <a:ext cx="7162800" cy="1723549"/>
          </a:xfrm>
          <a:prstGeom prst="rect">
            <a:avLst/>
          </a:prstGeom>
          <a:noFill/>
        </p:spPr>
        <p:txBody>
          <a:bodyPr wrap="square" rtlCol="0">
            <a:spAutoFit/>
          </a:bodyPr>
          <a:lstStyle/>
          <a:p>
            <a:pPr algn="ctr"/>
            <a:r>
              <a:rPr lang="en-US" dirty="0" smtClean="0"/>
              <a:t>Mid- and late 1800s, early 1900s:</a:t>
            </a:r>
          </a:p>
          <a:p>
            <a:pPr algn="ctr"/>
            <a:endParaRPr lang="en-US" dirty="0" smtClean="0"/>
          </a:p>
          <a:p>
            <a:pPr algn="ctr"/>
            <a:r>
              <a:rPr lang="en-US" sz="1400" dirty="0" smtClean="0"/>
              <a:t>Emerging within Austro-Germanic universities: the quasi-ideological construction </a:t>
            </a:r>
          </a:p>
          <a:p>
            <a:pPr algn="ctr"/>
            <a:r>
              <a:rPr lang="en-US" sz="1400" dirty="0" smtClean="0"/>
              <a:t>of a “history of music” [</a:t>
            </a:r>
            <a:r>
              <a:rPr lang="en-US" sz="1400" i="1" dirty="0" smtClean="0"/>
              <a:t>Geschichte der </a:t>
            </a:r>
            <a:r>
              <a:rPr lang="en-US" sz="1400" i="1" dirty="0" err="1" smtClean="0"/>
              <a:t>Musik</a:t>
            </a:r>
            <a:r>
              <a:rPr lang="en-US" sz="1400" dirty="0" smtClean="0"/>
              <a:t>] centered around what came to be regarded </a:t>
            </a:r>
          </a:p>
          <a:p>
            <a:pPr algn="ctr"/>
            <a:r>
              <a:rPr lang="en-US" sz="1400" dirty="0" smtClean="0"/>
              <a:t>as the apogee and culmination of European musical development, </a:t>
            </a:r>
          </a:p>
          <a:p>
            <a:pPr algn="ctr"/>
            <a:r>
              <a:rPr lang="en-US" sz="1400" dirty="0" smtClean="0"/>
              <a:t>a music that has been finally “emancipated” or has “come of age”—</a:t>
            </a:r>
          </a:p>
          <a:p>
            <a:pPr algn="ctr"/>
            <a:r>
              <a:rPr lang="en-US" sz="1400" dirty="0" smtClean="0"/>
              <a:t>encouraging an institutional recovery and celebration of “great music’s heroes”</a:t>
            </a:r>
            <a:endParaRPr lang="en-US" sz="1400" dirty="0"/>
          </a:p>
        </p:txBody>
      </p:sp>
      <p:sp>
        <p:nvSpPr>
          <p:cNvPr id="14" name="AutoShape 4" descr="Image result for b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ba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mage result for ba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104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up)">
                                      <p:cBhvr>
                                        <p:cTn id="7" dur="2250"/>
                                        <p:tgtEl>
                                          <p:spTgt spid="2">
                                            <p:txEl>
                                              <p:pRg st="2" end="2"/>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wipe(up)">
                                      <p:cBhvr>
                                        <p:cTn id="10" dur="2250"/>
                                        <p:tgtEl>
                                          <p:spTgt spid="2">
                                            <p:txEl>
                                              <p:pRg st="3" end="3"/>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wipe(up)">
                                      <p:cBhvr>
                                        <p:cTn id="13" dur="2250"/>
                                        <p:tgtEl>
                                          <p:spTgt spid="2">
                                            <p:txEl>
                                              <p:pRg st="4" end="4"/>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wipe(up)">
                                      <p:cBhvr>
                                        <p:cTn id="16" dur="2250"/>
                                        <p:tgtEl>
                                          <p:spTgt spid="2">
                                            <p:txEl>
                                              <p:pRg st="5" end="5"/>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wipe(up)">
                                      <p:cBhvr>
                                        <p:cTn id="19" dur="22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etho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320" y="2434087"/>
            <a:ext cx="1905000" cy="279120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16243" y="5307172"/>
            <a:ext cx="952500" cy="276999"/>
          </a:xfrm>
          <a:prstGeom prst="rect">
            <a:avLst/>
          </a:prstGeom>
          <a:noFill/>
        </p:spPr>
        <p:txBody>
          <a:bodyPr wrap="square" rtlCol="0">
            <a:spAutoFit/>
          </a:bodyPr>
          <a:lstStyle/>
          <a:p>
            <a:r>
              <a:rPr lang="en-US" sz="1200" dirty="0" smtClean="0"/>
              <a:t>1. start here</a:t>
            </a:r>
            <a:endParaRPr lang="en-US" sz="1200" dirty="0"/>
          </a:p>
        </p:txBody>
      </p:sp>
      <p:sp>
        <p:nvSpPr>
          <p:cNvPr id="14" name="AutoShape 4" descr="Image result for b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ba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mage result for ba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086740" y="312736"/>
            <a:ext cx="7162800" cy="1723549"/>
          </a:xfrm>
          <a:prstGeom prst="rect">
            <a:avLst/>
          </a:prstGeom>
          <a:noFill/>
        </p:spPr>
        <p:txBody>
          <a:bodyPr wrap="square" rtlCol="0">
            <a:spAutoFit/>
          </a:bodyPr>
          <a:lstStyle/>
          <a:p>
            <a:pPr algn="ctr"/>
            <a:r>
              <a:rPr lang="en-US" dirty="0" smtClean="0"/>
              <a:t>Mid- and late 1800s, early 1900s:</a:t>
            </a:r>
          </a:p>
          <a:p>
            <a:pPr algn="ctr"/>
            <a:endParaRPr lang="en-US" dirty="0" smtClean="0"/>
          </a:p>
          <a:p>
            <a:pPr algn="ctr"/>
            <a:r>
              <a:rPr lang="en-US" sz="1400" dirty="0" smtClean="0"/>
              <a:t>Emerging within Austro-Germanic universities: the quasi-ideological construction </a:t>
            </a:r>
          </a:p>
          <a:p>
            <a:pPr algn="ctr"/>
            <a:r>
              <a:rPr lang="en-US" sz="1400" dirty="0" smtClean="0"/>
              <a:t>of a “history of music” [</a:t>
            </a:r>
            <a:r>
              <a:rPr lang="en-US" sz="1400" i="1" dirty="0" smtClean="0"/>
              <a:t>Geschichte der </a:t>
            </a:r>
            <a:r>
              <a:rPr lang="en-US" sz="1400" i="1" dirty="0" err="1" smtClean="0"/>
              <a:t>Musik</a:t>
            </a:r>
            <a:r>
              <a:rPr lang="en-US" sz="1400" dirty="0" smtClean="0"/>
              <a:t>] centered around what came to be regarded </a:t>
            </a:r>
          </a:p>
          <a:p>
            <a:pPr algn="ctr"/>
            <a:r>
              <a:rPr lang="en-US" sz="1400" dirty="0" smtClean="0"/>
              <a:t>as the apogee and culmination of European musical development, </a:t>
            </a:r>
          </a:p>
          <a:p>
            <a:pPr algn="ctr"/>
            <a:r>
              <a:rPr lang="en-US" sz="1400" dirty="0" smtClean="0"/>
              <a:t>a music that has been finally “emancipated” or has “come of age”—</a:t>
            </a:r>
          </a:p>
          <a:p>
            <a:pPr algn="ctr"/>
            <a:r>
              <a:rPr lang="en-US" sz="1400" dirty="0" smtClean="0"/>
              <a:t>encouraging an institutional recovery and celebration of “great music’s heroes”</a:t>
            </a:r>
            <a:endParaRPr lang="en-US" sz="1400" dirty="0"/>
          </a:p>
        </p:txBody>
      </p:sp>
    </p:spTree>
    <p:extLst>
      <p:ext uri="{BB962C8B-B14F-4D97-AF65-F5344CB8AC3E}">
        <p14:creationId xmlns:p14="http://schemas.microsoft.com/office/powerpoint/2010/main" val="11104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etho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320" y="2434087"/>
            <a:ext cx="1905000" cy="2791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454602"/>
            <a:ext cx="1077120" cy="14590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2921" y="4024725"/>
            <a:ext cx="1119678" cy="1201108"/>
          </a:xfrm>
          <a:prstGeom prst="rect">
            <a:avLst/>
          </a:prstGeom>
        </p:spPr>
      </p:pic>
      <p:sp>
        <p:nvSpPr>
          <p:cNvPr id="11" name="TextBox 10"/>
          <p:cNvSpPr txBox="1"/>
          <p:nvPr/>
        </p:nvSpPr>
        <p:spPr>
          <a:xfrm>
            <a:off x="4616243" y="5307172"/>
            <a:ext cx="952500" cy="276999"/>
          </a:xfrm>
          <a:prstGeom prst="rect">
            <a:avLst/>
          </a:prstGeom>
          <a:noFill/>
        </p:spPr>
        <p:txBody>
          <a:bodyPr wrap="square" rtlCol="0">
            <a:spAutoFit/>
          </a:bodyPr>
          <a:lstStyle/>
          <a:p>
            <a:r>
              <a:rPr lang="en-US" sz="1200" dirty="0" smtClean="0"/>
              <a:t>1. start here</a:t>
            </a:r>
            <a:endParaRPr lang="en-US" sz="1200" dirty="0"/>
          </a:p>
        </p:txBody>
      </p:sp>
      <p:sp>
        <p:nvSpPr>
          <p:cNvPr id="14" name="AutoShape 4" descr="Image result for b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ba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mage result for ba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Box 28"/>
          <p:cNvSpPr txBox="1"/>
          <p:nvPr/>
        </p:nvSpPr>
        <p:spPr>
          <a:xfrm>
            <a:off x="2889002" y="5322561"/>
            <a:ext cx="1676400" cy="261610"/>
          </a:xfrm>
          <a:prstGeom prst="rect">
            <a:avLst/>
          </a:prstGeom>
          <a:noFill/>
        </p:spPr>
        <p:txBody>
          <a:bodyPr wrap="square" rtlCol="0">
            <a:spAutoFit/>
          </a:bodyPr>
          <a:lstStyle/>
          <a:p>
            <a:r>
              <a:rPr lang="en-US" sz="1100" dirty="0"/>
              <a:t>n</a:t>
            </a:r>
            <a:r>
              <a:rPr lang="en-US" sz="1100" dirty="0" smtClean="0"/>
              <a:t>ow dubbed “classical”</a:t>
            </a:r>
            <a:endParaRPr lang="en-US" sz="1100" dirty="0"/>
          </a:p>
        </p:txBody>
      </p:sp>
      <p:sp>
        <p:nvSpPr>
          <p:cNvPr id="13" name="TextBox 12"/>
          <p:cNvSpPr txBox="1"/>
          <p:nvPr/>
        </p:nvSpPr>
        <p:spPr>
          <a:xfrm>
            <a:off x="1086740" y="312736"/>
            <a:ext cx="7162800" cy="1723549"/>
          </a:xfrm>
          <a:prstGeom prst="rect">
            <a:avLst/>
          </a:prstGeom>
          <a:noFill/>
        </p:spPr>
        <p:txBody>
          <a:bodyPr wrap="square" rtlCol="0">
            <a:spAutoFit/>
          </a:bodyPr>
          <a:lstStyle/>
          <a:p>
            <a:pPr algn="ctr"/>
            <a:r>
              <a:rPr lang="en-US" dirty="0" smtClean="0"/>
              <a:t>Mid- and late 1800s, early 1900s:</a:t>
            </a:r>
          </a:p>
          <a:p>
            <a:pPr algn="ctr"/>
            <a:endParaRPr lang="en-US" dirty="0" smtClean="0"/>
          </a:p>
          <a:p>
            <a:pPr algn="ctr"/>
            <a:r>
              <a:rPr lang="en-US" sz="1400" dirty="0" smtClean="0"/>
              <a:t>Emerging within Austro-Germanic universities: the quasi-ideological construction </a:t>
            </a:r>
          </a:p>
          <a:p>
            <a:pPr algn="ctr"/>
            <a:r>
              <a:rPr lang="en-US" sz="1400" dirty="0" smtClean="0"/>
              <a:t>of a “history of music” [</a:t>
            </a:r>
            <a:r>
              <a:rPr lang="en-US" sz="1400" i="1" dirty="0" smtClean="0"/>
              <a:t>Geschichte der </a:t>
            </a:r>
            <a:r>
              <a:rPr lang="en-US" sz="1400" i="1" dirty="0" err="1" smtClean="0"/>
              <a:t>Musik</a:t>
            </a:r>
            <a:r>
              <a:rPr lang="en-US" sz="1400" dirty="0" smtClean="0"/>
              <a:t>] centered around what came to be regarded </a:t>
            </a:r>
          </a:p>
          <a:p>
            <a:pPr algn="ctr"/>
            <a:r>
              <a:rPr lang="en-US" sz="1400" dirty="0" smtClean="0"/>
              <a:t>as the apogee and culmination of European musical development, </a:t>
            </a:r>
          </a:p>
          <a:p>
            <a:pPr algn="ctr"/>
            <a:r>
              <a:rPr lang="en-US" sz="1400" dirty="0" smtClean="0"/>
              <a:t>a music that has been finally “emancipated” or has “come of age”—</a:t>
            </a:r>
          </a:p>
          <a:p>
            <a:pPr algn="ctr"/>
            <a:r>
              <a:rPr lang="en-US" sz="1400" dirty="0" smtClean="0"/>
              <a:t>encouraging an institutional recovery and celebration of “great music’s heroes”</a:t>
            </a:r>
            <a:endParaRPr lang="en-US" sz="1400" dirty="0"/>
          </a:p>
        </p:txBody>
      </p:sp>
    </p:spTree>
    <p:extLst>
      <p:ext uri="{BB962C8B-B14F-4D97-AF65-F5344CB8AC3E}">
        <p14:creationId xmlns:p14="http://schemas.microsoft.com/office/powerpoint/2010/main" val="11104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etho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320" y="2434087"/>
            <a:ext cx="1905000" cy="2791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454602"/>
            <a:ext cx="1077120" cy="14590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2921" y="4024725"/>
            <a:ext cx="1119678" cy="1201108"/>
          </a:xfrm>
          <a:prstGeom prst="rect">
            <a:avLst/>
          </a:prstGeom>
        </p:spPr>
      </p:pic>
      <p:sp>
        <p:nvSpPr>
          <p:cNvPr id="4" name="Curved Left Arrow 3"/>
          <p:cNvSpPr/>
          <p:nvPr/>
        </p:nvSpPr>
        <p:spPr>
          <a:xfrm rot="5779165">
            <a:off x="2437517" y="4001449"/>
            <a:ext cx="902971" cy="375892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616243" y="5307172"/>
            <a:ext cx="952500" cy="276999"/>
          </a:xfrm>
          <a:prstGeom prst="rect">
            <a:avLst/>
          </a:prstGeom>
          <a:noFill/>
        </p:spPr>
        <p:txBody>
          <a:bodyPr wrap="square" rtlCol="0">
            <a:spAutoFit/>
          </a:bodyPr>
          <a:lstStyle/>
          <a:p>
            <a:r>
              <a:rPr lang="en-US" sz="1200" dirty="0" smtClean="0"/>
              <a:t>1. start here</a:t>
            </a:r>
            <a:endParaRPr lang="en-US" sz="1200" dirty="0"/>
          </a:p>
        </p:txBody>
      </p:sp>
      <p:sp>
        <p:nvSpPr>
          <p:cNvPr id="12" name="TextBox 11"/>
          <p:cNvSpPr txBox="1"/>
          <p:nvPr/>
        </p:nvSpPr>
        <p:spPr>
          <a:xfrm>
            <a:off x="234743" y="2434087"/>
            <a:ext cx="2362200" cy="646331"/>
          </a:xfrm>
          <a:prstGeom prst="rect">
            <a:avLst/>
          </a:prstGeom>
          <a:noFill/>
        </p:spPr>
        <p:txBody>
          <a:bodyPr wrap="square" rtlCol="0">
            <a:spAutoFit/>
          </a:bodyPr>
          <a:lstStyle/>
          <a:p>
            <a:endParaRPr lang="en-US" dirty="0" smtClean="0"/>
          </a:p>
          <a:p>
            <a:endParaRPr lang="en-US" dirty="0"/>
          </a:p>
        </p:txBody>
      </p:sp>
      <p:sp>
        <p:nvSpPr>
          <p:cNvPr id="13" name="TextBox 12"/>
          <p:cNvSpPr txBox="1"/>
          <p:nvPr/>
        </p:nvSpPr>
        <p:spPr>
          <a:xfrm>
            <a:off x="172677" y="2267634"/>
            <a:ext cx="2438400" cy="646331"/>
          </a:xfrm>
          <a:prstGeom prst="rect">
            <a:avLst/>
          </a:prstGeom>
          <a:noFill/>
        </p:spPr>
        <p:txBody>
          <a:bodyPr wrap="square" rtlCol="0">
            <a:spAutoFit/>
          </a:bodyPr>
          <a:lstStyle/>
          <a:p>
            <a:r>
              <a:rPr lang="en-US" sz="1200" dirty="0" smtClean="0"/>
              <a:t>2. recover a past “history” that led up to this culmination and helped </a:t>
            </a:r>
          </a:p>
          <a:p>
            <a:r>
              <a:rPr lang="en-US" sz="1200" dirty="0" smtClean="0"/>
              <a:t>to make it possible</a:t>
            </a:r>
            <a:endParaRPr lang="en-US" sz="1200" dirty="0"/>
          </a:p>
        </p:txBody>
      </p:sp>
      <p:sp>
        <p:nvSpPr>
          <p:cNvPr id="14" name="AutoShape 4" descr="Image result for b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ba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mage result for ba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ba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7028" y="2905055"/>
            <a:ext cx="1033629" cy="127215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flipV="1">
            <a:off x="158543" y="2590799"/>
            <a:ext cx="2965657" cy="127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5575" y="3862124"/>
            <a:ext cx="2947346" cy="995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7719" y="3016380"/>
            <a:ext cx="911224" cy="584775"/>
          </a:xfrm>
          <a:prstGeom prst="rect">
            <a:avLst/>
          </a:prstGeom>
          <a:noFill/>
        </p:spPr>
        <p:txBody>
          <a:bodyPr wrap="square" rtlCol="0">
            <a:spAutoFit/>
          </a:bodyPr>
          <a:lstStyle/>
          <a:p>
            <a:r>
              <a:rPr lang="en-US" sz="3200" dirty="0" smtClean="0"/>
              <a:t>. . . </a:t>
            </a:r>
            <a:endParaRPr lang="en-US" sz="3200" dirty="0"/>
          </a:p>
        </p:txBody>
      </p:sp>
      <p:sp>
        <p:nvSpPr>
          <p:cNvPr id="29" name="TextBox 28"/>
          <p:cNvSpPr txBox="1"/>
          <p:nvPr/>
        </p:nvSpPr>
        <p:spPr>
          <a:xfrm>
            <a:off x="2889002" y="5322561"/>
            <a:ext cx="1676400" cy="261610"/>
          </a:xfrm>
          <a:prstGeom prst="rect">
            <a:avLst/>
          </a:prstGeom>
          <a:noFill/>
        </p:spPr>
        <p:txBody>
          <a:bodyPr wrap="square" rtlCol="0">
            <a:spAutoFit/>
          </a:bodyPr>
          <a:lstStyle/>
          <a:p>
            <a:r>
              <a:rPr lang="en-US" sz="1100" dirty="0"/>
              <a:t>n</a:t>
            </a:r>
            <a:r>
              <a:rPr lang="en-US" sz="1100" dirty="0" smtClean="0"/>
              <a:t>ow dubbed “classical”</a:t>
            </a:r>
            <a:endParaRPr lang="en-US" sz="1100" dirty="0"/>
          </a:p>
        </p:txBody>
      </p:sp>
      <p:pic>
        <p:nvPicPr>
          <p:cNvPr id="1036" name="Picture 12" descr="Image result for hand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4838" y="4173031"/>
            <a:ext cx="1058008" cy="125013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086740" y="312736"/>
            <a:ext cx="7162800" cy="1723549"/>
          </a:xfrm>
          <a:prstGeom prst="rect">
            <a:avLst/>
          </a:prstGeom>
          <a:noFill/>
        </p:spPr>
        <p:txBody>
          <a:bodyPr wrap="square" rtlCol="0">
            <a:spAutoFit/>
          </a:bodyPr>
          <a:lstStyle/>
          <a:p>
            <a:pPr algn="ctr"/>
            <a:r>
              <a:rPr lang="en-US" dirty="0" smtClean="0"/>
              <a:t>Mid- and late 1800s, early 1900s:</a:t>
            </a:r>
          </a:p>
          <a:p>
            <a:pPr algn="ctr"/>
            <a:endParaRPr lang="en-US" dirty="0" smtClean="0"/>
          </a:p>
          <a:p>
            <a:pPr algn="ctr"/>
            <a:r>
              <a:rPr lang="en-US" sz="1400" dirty="0" smtClean="0"/>
              <a:t>Emerging within Austro-Germanic universities: the quasi-ideological construction </a:t>
            </a:r>
          </a:p>
          <a:p>
            <a:pPr algn="ctr"/>
            <a:r>
              <a:rPr lang="en-US" sz="1400" dirty="0" smtClean="0"/>
              <a:t>of a “history of music” [</a:t>
            </a:r>
            <a:r>
              <a:rPr lang="en-US" sz="1400" i="1" dirty="0" smtClean="0"/>
              <a:t>Geschichte der </a:t>
            </a:r>
            <a:r>
              <a:rPr lang="en-US" sz="1400" i="1" dirty="0" err="1" smtClean="0"/>
              <a:t>Musik</a:t>
            </a:r>
            <a:r>
              <a:rPr lang="en-US" sz="1400" dirty="0" smtClean="0"/>
              <a:t>] centered around what came to be regarded </a:t>
            </a:r>
          </a:p>
          <a:p>
            <a:pPr algn="ctr"/>
            <a:r>
              <a:rPr lang="en-US" sz="1400" dirty="0" smtClean="0"/>
              <a:t>as the apogee and culmination of European musical development, </a:t>
            </a:r>
          </a:p>
          <a:p>
            <a:pPr algn="ctr"/>
            <a:r>
              <a:rPr lang="en-US" sz="1400" dirty="0" smtClean="0"/>
              <a:t>a music that has been finally “emancipated” or has “come of age”—</a:t>
            </a:r>
          </a:p>
          <a:p>
            <a:pPr algn="ctr"/>
            <a:r>
              <a:rPr lang="en-US" sz="1400" dirty="0" smtClean="0"/>
              <a:t>encouraging an institutional recovery and celebration of “great music’s heroes”</a:t>
            </a:r>
            <a:endParaRPr lang="en-US" sz="1400" dirty="0"/>
          </a:p>
        </p:txBody>
      </p:sp>
    </p:spTree>
    <p:extLst>
      <p:ext uri="{BB962C8B-B14F-4D97-AF65-F5344CB8AC3E}">
        <p14:creationId xmlns:p14="http://schemas.microsoft.com/office/powerpoint/2010/main" val="11104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750"/>
                                        <p:tgtEl>
                                          <p:spTgt spid="4"/>
                                        </p:tgtEl>
                                      </p:cBhvr>
                                    </p:animEffect>
                                  </p:childTnLst>
                                </p:cTn>
                              </p:par>
                              <p:par>
                                <p:cTn id="8" presetID="10" presetClass="entr" presetSubtype="0" fill="hold" grpId="0" nodeType="withEffect" nodePh="1">
                                  <p:stCondLst>
                                    <p:cond delay="2000"/>
                                  </p:stCondLst>
                                  <p:endCondLst>
                                    <p:cond evt="begin" delay="0">
                                      <p:tn val="8"/>
                                    </p:cond>
                                  </p:end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500"/>
                                        <p:tgtEl>
                                          <p:spTgt spid="13"/>
                                        </p:tgtEl>
                                      </p:cBhvr>
                                    </p:animEffect>
                                  </p:childTnLst>
                                </p:cTn>
                              </p:par>
                              <p:par>
                                <p:cTn id="14" presetID="10" presetClass="entr" presetSubtype="0" fill="hold" nodeType="withEffect">
                                  <p:stCondLst>
                                    <p:cond delay="200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par>
                                <p:cTn id="17" presetID="22" presetClass="entr" presetSubtype="8" fill="hold" nodeType="withEffect">
                                  <p:stCondLst>
                                    <p:cond delay="20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1500"/>
                                        <p:tgtEl>
                                          <p:spTgt spid="18"/>
                                        </p:tgtEl>
                                      </p:cBhvr>
                                    </p:animEffect>
                                  </p:childTnLst>
                                </p:cTn>
                              </p:par>
                              <p:par>
                                <p:cTn id="20" presetID="22" presetClass="entr" presetSubtype="8" fill="hold" nodeType="withEffect">
                                  <p:stCondLst>
                                    <p:cond delay="200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500"/>
                                        <p:tgtEl>
                                          <p:spTgt spid="21"/>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500"/>
                                        <p:tgtEl>
                                          <p:spTgt spid="25"/>
                                        </p:tgtEl>
                                      </p:cBhvr>
                                    </p:animEffect>
                                  </p:childTnLst>
                                </p:cTn>
                              </p:par>
                              <p:par>
                                <p:cTn id="26" presetID="10" presetClass="entr" presetSubtype="0" fill="hold" nodeType="withEffect">
                                  <p:stCondLst>
                                    <p:cond delay="200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125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etho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320" y="2434087"/>
            <a:ext cx="1905000" cy="2791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454602"/>
            <a:ext cx="1077120" cy="14590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2921" y="4024725"/>
            <a:ext cx="1119678" cy="1201108"/>
          </a:xfrm>
          <a:prstGeom prst="rect">
            <a:avLst/>
          </a:prstGeom>
        </p:spPr>
      </p:pic>
      <p:sp>
        <p:nvSpPr>
          <p:cNvPr id="4" name="Curved Left Arrow 3"/>
          <p:cNvSpPr/>
          <p:nvPr/>
        </p:nvSpPr>
        <p:spPr>
          <a:xfrm rot="5779165">
            <a:off x="2437517" y="4001449"/>
            <a:ext cx="902971" cy="375892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616243" y="5307172"/>
            <a:ext cx="952500" cy="276999"/>
          </a:xfrm>
          <a:prstGeom prst="rect">
            <a:avLst/>
          </a:prstGeom>
          <a:noFill/>
        </p:spPr>
        <p:txBody>
          <a:bodyPr wrap="square" rtlCol="0">
            <a:spAutoFit/>
          </a:bodyPr>
          <a:lstStyle/>
          <a:p>
            <a:r>
              <a:rPr lang="en-US" sz="1200" dirty="0" smtClean="0"/>
              <a:t>1. start here</a:t>
            </a:r>
            <a:endParaRPr lang="en-US" sz="1200" dirty="0"/>
          </a:p>
        </p:txBody>
      </p:sp>
      <p:sp>
        <p:nvSpPr>
          <p:cNvPr id="12" name="TextBox 11"/>
          <p:cNvSpPr txBox="1"/>
          <p:nvPr/>
        </p:nvSpPr>
        <p:spPr>
          <a:xfrm>
            <a:off x="234743" y="2434087"/>
            <a:ext cx="2362200" cy="646331"/>
          </a:xfrm>
          <a:prstGeom prst="rect">
            <a:avLst/>
          </a:prstGeom>
          <a:noFill/>
        </p:spPr>
        <p:txBody>
          <a:bodyPr wrap="square" rtlCol="0">
            <a:spAutoFit/>
          </a:bodyPr>
          <a:lstStyle/>
          <a:p>
            <a:endParaRPr lang="en-US" dirty="0" smtClean="0"/>
          </a:p>
          <a:p>
            <a:endParaRPr lang="en-US" dirty="0"/>
          </a:p>
        </p:txBody>
      </p:sp>
      <p:sp>
        <p:nvSpPr>
          <p:cNvPr id="13" name="TextBox 12"/>
          <p:cNvSpPr txBox="1"/>
          <p:nvPr/>
        </p:nvSpPr>
        <p:spPr>
          <a:xfrm>
            <a:off x="172677" y="2267634"/>
            <a:ext cx="2438400" cy="646331"/>
          </a:xfrm>
          <a:prstGeom prst="rect">
            <a:avLst/>
          </a:prstGeom>
          <a:noFill/>
        </p:spPr>
        <p:txBody>
          <a:bodyPr wrap="square" rtlCol="0">
            <a:spAutoFit/>
          </a:bodyPr>
          <a:lstStyle/>
          <a:p>
            <a:r>
              <a:rPr lang="en-US" sz="1200" dirty="0" smtClean="0"/>
              <a:t>2. recover a past “history” that led up to this culmination and helped </a:t>
            </a:r>
          </a:p>
          <a:p>
            <a:r>
              <a:rPr lang="en-US" sz="1200" dirty="0" smtClean="0"/>
              <a:t>to make it possible</a:t>
            </a:r>
            <a:endParaRPr lang="en-US" sz="1200" dirty="0"/>
          </a:p>
        </p:txBody>
      </p:sp>
      <p:sp>
        <p:nvSpPr>
          <p:cNvPr id="14" name="AutoShape 4" descr="Image result for b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ba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mage result for ba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ba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7028" y="2905055"/>
            <a:ext cx="1033629" cy="127215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flipV="1">
            <a:off x="158543" y="2590799"/>
            <a:ext cx="2965657" cy="127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5575" y="3862124"/>
            <a:ext cx="2947346" cy="995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7719" y="3016380"/>
            <a:ext cx="911224" cy="584775"/>
          </a:xfrm>
          <a:prstGeom prst="rect">
            <a:avLst/>
          </a:prstGeom>
          <a:noFill/>
        </p:spPr>
        <p:txBody>
          <a:bodyPr wrap="square" rtlCol="0">
            <a:spAutoFit/>
          </a:bodyPr>
          <a:lstStyle/>
          <a:p>
            <a:r>
              <a:rPr lang="en-US" sz="3200" dirty="0" smtClean="0"/>
              <a:t>. . . </a:t>
            </a:r>
            <a:endParaRPr lang="en-US" sz="3200" dirty="0"/>
          </a:p>
        </p:txBody>
      </p:sp>
      <p:sp>
        <p:nvSpPr>
          <p:cNvPr id="26" name="TextBox 25"/>
          <p:cNvSpPr txBox="1"/>
          <p:nvPr/>
        </p:nvSpPr>
        <p:spPr>
          <a:xfrm>
            <a:off x="17072" y="4302113"/>
            <a:ext cx="1661525" cy="646331"/>
          </a:xfrm>
          <a:prstGeom prst="rect">
            <a:avLst/>
          </a:prstGeom>
          <a:noFill/>
        </p:spPr>
        <p:txBody>
          <a:bodyPr wrap="square" rtlCol="0">
            <a:spAutoFit/>
          </a:bodyPr>
          <a:lstStyle/>
          <a:p>
            <a:r>
              <a:rPr lang="en-US" sz="1200" dirty="0" smtClean="0"/>
              <a:t>3. reconstruct the </a:t>
            </a:r>
          </a:p>
          <a:p>
            <a:r>
              <a:rPr lang="en-US" sz="1200" dirty="0" smtClean="0"/>
              <a:t>long-distant past </a:t>
            </a:r>
          </a:p>
          <a:p>
            <a:r>
              <a:rPr lang="en-US" sz="1200" dirty="0" smtClean="0"/>
              <a:t>to the extent possible</a:t>
            </a:r>
            <a:endParaRPr lang="en-US" sz="1200" dirty="0"/>
          </a:p>
        </p:txBody>
      </p:sp>
      <p:sp>
        <p:nvSpPr>
          <p:cNvPr id="29" name="TextBox 28"/>
          <p:cNvSpPr txBox="1"/>
          <p:nvPr/>
        </p:nvSpPr>
        <p:spPr>
          <a:xfrm>
            <a:off x="2889002" y="5322561"/>
            <a:ext cx="1676400" cy="261610"/>
          </a:xfrm>
          <a:prstGeom prst="rect">
            <a:avLst/>
          </a:prstGeom>
          <a:noFill/>
        </p:spPr>
        <p:txBody>
          <a:bodyPr wrap="square" rtlCol="0">
            <a:spAutoFit/>
          </a:bodyPr>
          <a:lstStyle/>
          <a:p>
            <a:r>
              <a:rPr lang="en-US" sz="1100" dirty="0"/>
              <a:t>n</a:t>
            </a:r>
            <a:r>
              <a:rPr lang="en-US" sz="1100" dirty="0" smtClean="0"/>
              <a:t>ow dubbed “classical”</a:t>
            </a:r>
            <a:endParaRPr lang="en-US" sz="1100" dirty="0"/>
          </a:p>
        </p:txBody>
      </p:sp>
      <p:pic>
        <p:nvPicPr>
          <p:cNvPr id="1036" name="Picture 12" descr="Image result for hand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4838" y="4173031"/>
            <a:ext cx="1058008" cy="1250134"/>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117719" y="5105400"/>
            <a:ext cx="969021"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86740" y="312736"/>
            <a:ext cx="7162800" cy="1723549"/>
          </a:xfrm>
          <a:prstGeom prst="rect">
            <a:avLst/>
          </a:prstGeom>
          <a:noFill/>
        </p:spPr>
        <p:txBody>
          <a:bodyPr wrap="square" rtlCol="0">
            <a:spAutoFit/>
          </a:bodyPr>
          <a:lstStyle/>
          <a:p>
            <a:pPr algn="ctr"/>
            <a:r>
              <a:rPr lang="en-US" dirty="0" smtClean="0"/>
              <a:t>Mid- and late 1800s, early 1900s:</a:t>
            </a:r>
          </a:p>
          <a:p>
            <a:pPr algn="ctr"/>
            <a:endParaRPr lang="en-US" dirty="0" smtClean="0"/>
          </a:p>
          <a:p>
            <a:pPr algn="ctr"/>
            <a:r>
              <a:rPr lang="en-US" sz="1400" dirty="0" smtClean="0"/>
              <a:t>Emerging within Austro-Germanic universities: the quasi-ideological construction </a:t>
            </a:r>
          </a:p>
          <a:p>
            <a:pPr algn="ctr"/>
            <a:r>
              <a:rPr lang="en-US" sz="1400" dirty="0" smtClean="0"/>
              <a:t>of a “history of music” [</a:t>
            </a:r>
            <a:r>
              <a:rPr lang="en-US" sz="1400" i="1" dirty="0" smtClean="0"/>
              <a:t>Geschichte der </a:t>
            </a:r>
            <a:r>
              <a:rPr lang="en-US" sz="1400" i="1" dirty="0" err="1" smtClean="0"/>
              <a:t>Musik</a:t>
            </a:r>
            <a:r>
              <a:rPr lang="en-US" sz="1400" dirty="0" smtClean="0"/>
              <a:t>] centered around what came to be regarded </a:t>
            </a:r>
          </a:p>
          <a:p>
            <a:pPr algn="ctr"/>
            <a:r>
              <a:rPr lang="en-US" sz="1400" dirty="0" smtClean="0"/>
              <a:t>as the apogee and culmination of European musical development, </a:t>
            </a:r>
          </a:p>
          <a:p>
            <a:pPr algn="ctr"/>
            <a:r>
              <a:rPr lang="en-US" sz="1400" dirty="0" smtClean="0"/>
              <a:t>a music that has been finally “emancipated” or has “come of age”—</a:t>
            </a:r>
          </a:p>
          <a:p>
            <a:pPr algn="ctr"/>
            <a:r>
              <a:rPr lang="en-US" sz="1400" dirty="0" smtClean="0"/>
              <a:t>encouraging an institutional recovery and celebration of “great music’s heroes”</a:t>
            </a:r>
            <a:endParaRPr lang="en-US" sz="1400" dirty="0"/>
          </a:p>
        </p:txBody>
      </p:sp>
    </p:spTree>
    <p:extLst>
      <p:ext uri="{BB962C8B-B14F-4D97-AF65-F5344CB8AC3E}">
        <p14:creationId xmlns:p14="http://schemas.microsoft.com/office/powerpoint/2010/main" val="11104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250"/>
                                        <p:tgtEl>
                                          <p:spTgt spid="26"/>
                                        </p:tgtEl>
                                      </p:cBhvr>
                                    </p:animEffect>
                                  </p:childTnLst>
                                </p:cTn>
                              </p:par>
                              <p:par>
                                <p:cTn id="8" presetID="22" presetClass="entr" presetSubtype="2"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right)">
                                      <p:cBhvr>
                                        <p:cTn id="1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etho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320" y="2434087"/>
            <a:ext cx="1905000" cy="2791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454602"/>
            <a:ext cx="1077120" cy="14590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2921" y="4024725"/>
            <a:ext cx="1119678" cy="1201108"/>
          </a:xfrm>
          <a:prstGeom prst="rect">
            <a:avLst/>
          </a:prstGeom>
        </p:spPr>
      </p:pic>
      <p:sp>
        <p:nvSpPr>
          <p:cNvPr id="4" name="Curved Left Arrow 3"/>
          <p:cNvSpPr/>
          <p:nvPr/>
        </p:nvSpPr>
        <p:spPr>
          <a:xfrm rot="5779165">
            <a:off x="2437517" y="4001449"/>
            <a:ext cx="902971" cy="375892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a:off x="6106320" y="3657845"/>
            <a:ext cx="2504280"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16243" y="5307172"/>
            <a:ext cx="952500" cy="276999"/>
          </a:xfrm>
          <a:prstGeom prst="rect">
            <a:avLst/>
          </a:prstGeom>
          <a:noFill/>
        </p:spPr>
        <p:txBody>
          <a:bodyPr wrap="square" rtlCol="0">
            <a:spAutoFit/>
          </a:bodyPr>
          <a:lstStyle/>
          <a:p>
            <a:r>
              <a:rPr lang="en-US" sz="1200" dirty="0" smtClean="0"/>
              <a:t>1. start here</a:t>
            </a:r>
            <a:endParaRPr lang="en-US" sz="1200" dirty="0"/>
          </a:p>
        </p:txBody>
      </p:sp>
      <p:sp>
        <p:nvSpPr>
          <p:cNvPr id="12" name="TextBox 11"/>
          <p:cNvSpPr txBox="1"/>
          <p:nvPr/>
        </p:nvSpPr>
        <p:spPr>
          <a:xfrm>
            <a:off x="234743" y="2434087"/>
            <a:ext cx="2362200" cy="646331"/>
          </a:xfrm>
          <a:prstGeom prst="rect">
            <a:avLst/>
          </a:prstGeom>
          <a:noFill/>
        </p:spPr>
        <p:txBody>
          <a:bodyPr wrap="square" rtlCol="0">
            <a:spAutoFit/>
          </a:bodyPr>
          <a:lstStyle/>
          <a:p>
            <a:endParaRPr lang="en-US" dirty="0" smtClean="0"/>
          </a:p>
          <a:p>
            <a:endParaRPr lang="en-US" dirty="0"/>
          </a:p>
        </p:txBody>
      </p:sp>
      <p:sp>
        <p:nvSpPr>
          <p:cNvPr id="13" name="TextBox 12"/>
          <p:cNvSpPr txBox="1"/>
          <p:nvPr/>
        </p:nvSpPr>
        <p:spPr>
          <a:xfrm>
            <a:off x="172677" y="2267634"/>
            <a:ext cx="2438400" cy="646331"/>
          </a:xfrm>
          <a:prstGeom prst="rect">
            <a:avLst/>
          </a:prstGeom>
          <a:noFill/>
        </p:spPr>
        <p:txBody>
          <a:bodyPr wrap="square" rtlCol="0">
            <a:spAutoFit/>
          </a:bodyPr>
          <a:lstStyle/>
          <a:p>
            <a:r>
              <a:rPr lang="en-US" sz="1200" dirty="0" smtClean="0"/>
              <a:t>2. recover a past “history” that led up to this culmination and helped </a:t>
            </a:r>
          </a:p>
          <a:p>
            <a:r>
              <a:rPr lang="en-US" sz="1200" dirty="0" smtClean="0"/>
              <a:t>to make it possible</a:t>
            </a:r>
            <a:endParaRPr lang="en-US" sz="1200" dirty="0"/>
          </a:p>
        </p:txBody>
      </p:sp>
      <p:sp>
        <p:nvSpPr>
          <p:cNvPr id="14" name="AutoShape 4" descr="Image result for b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ba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mage result for ba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ba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7028" y="2905055"/>
            <a:ext cx="1033629" cy="127215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flipV="1">
            <a:off x="158543" y="2590799"/>
            <a:ext cx="2965657" cy="127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5575" y="3862124"/>
            <a:ext cx="2947346" cy="995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7719" y="3016380"/>
            <a:ext cx="911224" cy="584775"/>
          </a:xfrm>
          <a:prstGeom prst="rect">
            <a:avLst/>
          </a:prstGeom>
          <a:noFill/>
        </p:spPr>
        <p:txBody>
          <a:bodyPr wrap="square" rtlCol="0">
            <a:spAutoFit/>
          </a:bodyPr>
          <a:lstStyle/>
          <a:p>
            <a:r>
              <a:rPr lang="en-US" sz="3200" dirty="0" smtClean="0"/>
              <a:t>. . . </a:t>
            </a:r>
            <a:endParaRPr lang="en-US" sz="3200" dirty="0"/>
          </a:p>
        </p:txBody>
      </p:sp>
      <p:sp>
        <p:nvSpPr>
          <p:cNvPr id="26" name="TextBox 25"/>
          <p:cNvSpPr txBox="1"/>
          <p:nvPr/>
        </p:nvSpPr>
        <p:spPr>
          <a:xfrm>
            <a:off x="17072" y="4302113"/>
            <a:ext cx="1661525" cy="646331"/>
          </a:xfrm>
          <a:prstGeom prst="rect">
            <a:avLst/>
          </a:prstGeom>
          <a:noFill/>
        </p:spPr>
        <p:txBody>
          <a:bodyPr wrap="square" rtlCol="0">
            <a:spAutoFit/>
          </a:bodyPr>
          <a:lstStyle/>
          <a:p>
            <a:r>
              <a:rPr lang="en-US" sz="1200" dirty="0" smtClean="0"/>
              <a:t>3. reconstruct the </a:t>
            </a:r>
          </a:p>
          <a:p>
            <a:r>
              <a:rPr lang="en-US" sz="1200" dirty="0" smtClean="0"/>
              <a:t>long-distant past </a:t>
            </a:r>
          </a:p>
          <a:p>
            <a:r>
              <a:rPr lang="en-US" sz="1200" dirty="0" smtClean="0"/>
              <a:t>to the extent possible</a:t>
            </a:r>
            <a:endParaRPr lang="en-US" sz="1200" dirty="0"/>
          </a:p>
        </p:txBody>
      </p:sp>
      <p:sp>
        <p:nvSpPr>
          <p:cNvPr id="29" name="TextBox 28"/>
          <p:cNvSpPr txBox="1"/>
          <p:nvPr/>
        </p:nvSpPr>
        <p:spPr>
          <a:xfrm>
            <a:off x="2889002" y="5322561"/>
            <a:ext cx="1676400" cy="261610"/>
          </a:xfrm>
          <a:prstGeom prst="rect">
            <a:avLst/>
          </a:prstGeom>
          <a:noFill/>
        </p:spPr>
        <p:txBody>
          <a:bodyPr wrap="square" rtlCol="0">
            <a:spAutoFit/>
          </a:bodyPr>
          <a:lstStyle/>
          <a:p>
            <a:r>
              <a:rPr lang="en-US" sz="1100" dirty="0"/>
              <a:t>n</a:t>
            </a:r>
            <a:r>
              <a:rPr lang="en-US" sz="1100" dirty="0" smtClean="0"/>
              <a:t>ow dubbed “classical”</a:t>
            </a:r>
            <a:endParaRPr lang="en-US" sz="1100" dirty="0"/>
          </a:p>
        </p:txBody>
      </p:sp>
      <p:sp>
        <p:nvSpPr>
          <p:cNvPr id="30" name="TextBox 29"/>
          <p:cNvSpPr txBox="1"/>
          <p:nvPr/>
        </p:nvSpPr>
        <p:spPr>
          <a:xfrm>
            <a:off x="6406943" y="2383785"/>
            <a:ext cx="2438400" cy="1200329"/>
          </a:xfrm>
          <a:prstGeom prst="rect">
            <a:avLst/>
          </a:prstGeom>
          <a:noFill/>
        </p:spPr>
        <p:txBody>
          <a:bodyPr wrap="square" rtlCol="0">
            <a:spAutoFit/>
          </a:bodyPr>
          <a:lstStyle/>
          <a:p>
            <a:r>
              <a:rPr lang="en-US" sz="1200" dirty="0" smtClean="0"/>
              <a:t>4. construct later “music history” </a:t>
            </a:r>
          </a:p>
          <a:p>
            <a:r>
              <a:rPr lang="en-US" sz="1200" dirty="0" smtClean="0"/>
              <a:t>as aftermath: continuations and repercussions of Bach, Handel, Haydn, Mozart, and Beethoven—emergence of a “classical music” canon of masterworks</a:t>
            </a:r>
            <a:endParaRPr lang="en-US" sz="1200" dirty="0"/>
          </a:p>
        </p:txBody>
      </p:sp>
      <p:pic>
        <p:nvPicPr>
          <p:cNvPr id="1036" name="Picture 12" descr="Image result for hand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4838" y="4173031"/>
            <a:ext cx="1058008" cy="1250134"/>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117719" y="5105400"/>
            <a:ext cx="969021"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 name="Curved Right Arrow 2"/>
          <p:cNvSpPr/>
          <p:nvPr/>
        </p:nvSpPr>
        <p:spPr>
          <a:xfrm rot="16200000">
            <a:off x="6349192" y="4726813"/>
            <a:ext cx="692048" cy="2308199"/>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1086740" y="312736"/>
            <a:ext cx="7162800" cy="1723549"/>
          </a:xfrm>
          <a:prstGeom prst="rect">
            <a:avLst/>
          </a:prstGeom>
          <a:noFill/>
        </p:spPr>
        <p:txBody>
          <a:bodyPr wrap="square" rtlCol="0">
            <a:spAutoFit/>
          </a:bodyPr>
          <a:lstStyle/>
          <a:p>
            <a:pPr algn="ctr"/>
            <a:r>
              <a:rPr lang="en-US" dirty="0" smtClean="0"/>
              <a:t>Mid- and late 1800s, early 1900s:</a:t>
            </a:r>
          </a:p>
          <a:p>
            <a:pPr algn="ctr"/>
            <a:endParaRPr lang="en-US" dirty="0" smtClean="0"/>
          </a:p>
          <a:p>
            <a:pPr algn="ctr"/>
            <a:r>
              <a:rPr lang="en-US" sz="1400" dirty="0" smtClean="0"/>
              <a:t>Emerging within Austro-Germanic universities: the quasi-ideological construction </a:t>
            </a:r>
          </a:p>
          <a:p>
            <a:pPr algn="ctr"/>
            <a:r>
              <a:rPr lang="en-US" sz="1400" dirty="0" smtClean="0"/>
              <a:t>of a “history of music” [</a:t>
            </a:r>
            <a:r>
              <a:rPr lang="en-US" sz="1400" i="1" dirty="0" smtClean="0"/>
              <a:t>Geschichte der </a:t>
            </a:r>
            <a:r>
              <a:rPr lang="en-US" sz="1400" i="1" dirty="0" err="1" smtClean="0"/>
              <a:t>Musik</a:t>
            </a:r>
            <a:r>
              <a:rPr lang="en-US" sz="1400" dirty="0" smtClean="0"/>
              <a:t>] centered around what came to be regarded </a:t>
            </a:r>
          </a:p>
          <a:p>
            <a:pPr algn="ctr"/>
            <a:r>
              <a:rPr lang="en-US" sz="1400" dirty="0" smtClean="0"/>
              <a:t>as the apogee and culmination of European musical development, </a:t>
            </a:r>
          </a:p>
          <a:p>
            <a:pPr algn="ctr"/>
            <a:r>
              <a:rPr lang="en-US" sz="1400" dirty="0" smtClean="0"/>
              <a:t>a music that has been finally “emancipated” or has “come of age”—</a:t>
            </a:r>
          </a:p>
          <a:p>
            <a:pPr algn="ctr"/>
            <a:r>
              <a:rPr lang="en-US" sz="1400" dirty="0" smtClean="0"/>
              <a:t>encouraging an institutional recovery and celebration of “great music’s heroes”</a:t>
            </a:r>
            <a:endParaRPr lang="en-US" sz="1400" dirty="0"/>
          </a:p>
        </p:txBody>
      </p:sp>
    </p:spTree>
    <p:extLst>
      <p:ext uri="{BB962C8B-B14F-4D97-AF65-F5344CB8AC3E}">
        <p14:creationId xmlns:p14="http://schemas.microsoft.com/office/powerpoint/2010/main" val="111043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250"/>
                                        <p:tgtEl>
                                          <p:spTgt spid="9"/>
                                        </p:tgtEl>
                                      </p:cBhvr>
                                    </p:animEffect>
                                  </p:childTnLst>
                                </p:cTn>
                              </p:par>
                              <p:par>
                                <p:cTn id="8" presetID="10" presetClass="entr" presetSubtype="0" fill="hold" grpId="0" nodeType="withEffect">
                                  <p:stCondLst>
                                    <p:cond delay="175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500"/>
                                        <p:tgtEl>
                                          <p:spTgt spid="30"/>
                                        </p:tgtEl>
                                      </p:cBhvr>
                                    </p:animEffect>
                                  </p:childTnLst>
                                </p:cTn>
                              </p:par>
                              <p:par>
                                <p:cTn id="11" presetID="22" presetClass="entr" presetSubtype="8" fill="hold" grpId="0" nodeType="withEffect">
                                  <p:stCondLst>
                                    <p:cond delay="25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5285" y="2667000"/>
            <a:ext cx="4116352" cy="308726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96" y="2666999"/>
            <a:ext cx="4650014" cy="3087265"/>
          </a:xfrm>
          <a:prstGeom prst="rect">
            <a:avLst/>
          </a:prstGeom>
        </p:spPr>
      </p:pic>
      <p:sp>
        <p:nvSpPr>
          <p:cNvPr id="4" name="TextBox 3"/>
          <p:cNvSpPr txBox="1"/>
          <p:nvPr/>
        </p:nvSpPr>
        <p:spPr>
          <a:xfrm>
            <a:off x="1752600" y="1295400"/>
            <a:ext cx="5638800" cy="646331"/>
          </a:xfrm>
          <a:prstGeom prst="rect">
            <a:avLst/>
          </a:prstGeom>
          <a:noFill/>
        </p:spPr>
        <p:txBody>
          <a:bodyPr wrap="square" rtlCol="0">
            <a:spAutoFit/>
          </a:bodyPr>
          <a:lstStyle/>
          <a:p>
            <a:pPr algn="ctr"/>
            <a:r>
              <a:rPr lang="en-US" dirty="0" smtClean="0"/>
              <a:t>Court and church: sites of cultural authority and power</a:t>
            </a:r>
          </a:p>
          <a:p>
            <a:pPr algn="ctr"/>
            <a:r>
              <a:rPr lang="en-US" dirty="0" smtClean="0"/>
              <a:t>(aristocratic; monarchical)</a:t>
            </a:r>
            <a:endParaRPr lang="en-US" dirty="0"/>
          </a:p>
        </p:txBody>
      </p:sp>
    </p:spTree>
    <p:extLst>
      <p:ext uri="{BB962C8B-B14F-4D97-AF65-F5344CB8AC3E}">
        <p14:creationId xmlns:p14="http://schemas.microsoft.com/office/powerpoint/2010/main" val="357343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ethov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1320" y="2434087"/>
            <a:ext cx="1905000" cy="2791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2454602"/>
            <a:ext cx="1077120" cy="14590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2921" y="4024725"/>
            <a:ext cx="1119678" cy="1201108"/>
          </a:xfrm>
          <a:prstGeom prst="rect">
            <a:avLst/>
          </a:prstGeom>
        </p:spPr>
      </p:pic>
      <p:sp>
        <p:nvSpPr>
          <p:cNvPr id="4" name="Curved Left Arrow 3"/>
          <p:cNvSpPr/>
          <p:nvPr/>
        </p:nvSpPr>
        <p:spPr>
          <a:xfrm rot="5779165">
            <a:off x="2437517" y="4001449"/>
            <a:ext cx="902971" cy="3758928"/>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a:off x="6106320" y="3657845"/>
            <a:ext cx="2504280"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16243" y="5307172"/>
            <a:ext cx="952500" cy="276999"/>
          </a:xfrm>
          <a:prstGeom prst="rect">
            <a:avLst/>
          </a:prstGeom>
          <a:noFill/>
        </p:spPr>
        <p:txBody>
          <a:bodyPr wrap="square" rtlCol="0">
            <a:spAutoFit/>
          </a:bodyPr>
          <a:lstStyle/>
          <a:p>
            <a:r>
              <a:rPr lang="en-US" sz="1200" dirty="0" smtClean="0"/>
              <a:t>1. start here</a:t>
            </a:r>
            <a:endParaRPr lang="en-US" sz="1200" dirty="0"/>
          </a:p>
        </p:txBody>
      </p:sp>
      <p:sp>
        <p:nvSpPr>
          <p:cNvPr id="12" name="TextBox 11"/>
          <p:cNvSpPr txBox="1"/>
          <p:nvPr/>
        </p:nvSpPr>
        <p:spPr>
          <a:xfrm>
            <a:off x="234743" y="2434087"/>
            <a:ext cx="2362200" cy="646331"/>
          </a:xfrm>
          <a:prstGeom prst="rect">
            <a:avLst/>
          </a:prstGeom>
          <a:noFill/>
        </p:spPr>
        <p:txBody>
          <a:bodyPr wrap="square" rtlCol="0">
            <a:spAutoFit/>
          </a:bodyPr>
          <a:lstStyle/>
          <a:p>
            <a:endParaRPr lang="en-US" dirty="0" smtClean="0"/>
          </a:p>
          <a:p>
            <a:endParaRPr lang="en-US" dirty="0"/>
          </a:p>
        </p:txBody>
      </p:sp>
      <p:sp>
        <p:nvSpPr>
          <p:cNvPr id="13" name="TextBox 12"/>
          <p:cNvSpPr txBox="1"/>
          <p:nvPr/>
        </p:nvSpPr>
        <p:spPr>
          <a:xfrm>
            <a:off x="172677" y="2267634"/>
            <a:ext cx="2438400" cy="646331"/>
          </a:xfrm>
          <a:prstGeom prst="rect">
            <a:avLst/>
          </a:prstGeom>
          <a:noFill/>
        </p:spPr>
        <p:txBody>
          <a:bodyPr wrap="square" rtlCol="0">
            <a:spAutoFit/>
          </a:bodyPr>
          <a:lstStyle/>
          <a:p>
            <a:r>
              <a:rPr lang="en-US" sz="1200" dirty="0" smtClean="0"/>
              <a:t>2. recover a past “history” that led up to this culmination and helped </a:t>
            </a:r>
          </a:p>
          <a:p>
            <a:r>
              <a:rPr lang="en-US" sz="1200" dirty="0" smtClean="0"/>
              <a:t>to make it possible</a:t>
            </a:r>
            <a:endParaRPr lang="en-US" sz="1200" dirty="0"/>
          </a:p>
        </p:txBody>
      </p:sp>
      <p:sp>
        <p:nvSpPr>
          <p:cNvPr id="14" name="AutoShape 4" descr="Image result for ba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6" descr="Image result for bac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8" descr="Image result for ba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bac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7028" y="2905055"/>
            <a:ext cx="1033629" cy="127215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a:xfrm flipV="1">
            <a:off x="158543" y="2590799"/>
            <a:ext cx="2965657" cy="1271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5575" y="3862124"/>
            <a:ext cx="2947346" cy="995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7719" y="3016380"/>
            <a:ext cx="911224" cy="584775"/>
          </a:xfrm>
          <a:prstGeom prst="rect">
            <a:avLst/>
          </a:prstGeom>
          <a:noFill/>
        </p:spPr>
        <p:txBody>
          <a:bodyPr wrap="square" rtlCol="0">
            <a:spAutoFit/>
          </a:bodyPr>
          <a:lstStyle/>
          <a:p>
            <a:r>
              <a:rPr lang="en-US" sz="3200" dirty="0" smtClean="0"/>
              <a:t>. . . </a:t>
            </a:r>
            <a:endParaRPr lang="en-US" sz="3200" dirty="0"/>
          </a:p>
        </p:txBody>
      </p:sp>
      <p:sp>
        <p:nvSpPr>
          <p:cNvPr id="26" name="TextBox 25"/>
          <p:cNvSpPr txBox="1"/>
          <p:nvPr/>
        </p:nvSpPr>
        <p:spPr>
          <a:xfrm>
            <a:off x="17072" y="4302113"/>
            <a:ext cx="1661525" cy="646331"/>
          </a:xfrm>
          <a:prstGeom prst="rect">
            <a:avLst/>
          </a:prstGeom>
          <a:noFill/>
        </p:spPr>
        <p:txBody>
          <a:bodyPr wrap="square" rtlCol="0">
            <a:spAutoFit/>
          </a:bodyPr>
          <a:lstStyle/>
          <a:p>
            <a:r>
              <a:rPr lang="en-US" sz="1200" dirty="0" smtClean="0"/>
              <a:t>3. reconstruct the </a:t>
            </a:r>
          </a:p>
          <a:p>
            <a:r>
              <a:rPr lang="en-US" sz="1200" dirty="0" smtClean="0"/>
              <a:t>long-distant past </a:t>
            </a:r>
          </a:p>
          <a:p>
            <a:r>
              <a:rPr lang="en-US" sz="1200" dirty="0" smtClean="0"/>
              <a:t>to the extent possible</a:t>
            </a:r>
            <a:endParaRPr lang="en-US" sz="1200" dirty="0"/>
          </a:p>
        </p:txBody>
      </p:sp>
      <p:sp>
        <p:nvSpPr>
          <p:cNvPr id="29" name="TextBox 28"/>
          <p:cNvSpPr txBox="1"/>
          <p:nvPr/>
        </p:nvSpPr>
        <p:spPr>
          <a:xfrm>
            <a:off x="2889002" y="5322561"/>
            <a:ext cx="1676400" cy="261610"/>
          </a:xfrm>
          <a:prstGeom prst="rect">
            <a:avLst/>
          </a:prstGeom>
          <a:noFill/>
        </p:spPr>
        <p:txBody>
          <a:bodyPr wrap="square" rtlCol="0">
            <a:spAutoFit/>
          </a:bodyPr>
          <a:lstStyle/>
          <a:p>
            <a:r>
              <a:rPr lang="en-US" sz="1100" dirty="0"/>
              <a:t>n</a:t>
            </a:r>
            <a:r>
              <a:rPr lang="en-US" sz="1100" dirty="0" smtClean="0"/>
              <a:t>ow dubbed “classical”</a:t>
            </a:r>
            <a:endParaRPr lang="en-US" sz="1100" dirty="0"/>
          </a:p>
        </p:txBody>
      </p:sp>
      <p:sp>
        <p:nvSpPr>
          <p:cNvPr id="30" name="TextBox 29"/>
          <p:cNvSpPr txBox="1"/>
          <p:nvPr/>
        </p:nvSpPr>
        <p:spPr>
          <a:xfrm>
            <a:off x="6406943" y="2383785"/>
            <a:ext cx="2438400" cy="1200329"/>
          </a:xfrm>
          <a:prstGeom prst="rect">
            <a:avLst/>
          </a:prstGeom>
          <a:noFill/>
        </p:spPr>
        <p:txBody>
          <a:bodyPr wrap="square" rtlCol="0">
            <a:spAutoFit/>
          </a:bodyPr>
          <a:lstStyle/>
          <a:p>
            <a:r>
              <a:rPr lang="en-US" sz="1200" dirty="0" smtClean="0"/>
              <a:t>4. construct later “music history” </a:t>
            </a:r>
          </a:p>
          <a:p>
            <a:r>
              <a:rPr lang="en-US" sz="1200" dirty="0" smtClean="0"/>
              <a:t>as aftermath: continuations and repercussions of Bach, Handel, Haydn, Mozart, and Beethoven—emergence of a “classical music” canon of masterworks</a:t>
            </a:r>
            <a:endParaRPr lang="en-US" sz="1200" dirty="0"/>
          </a:p>
        </p:txBody>
      </p:sp>
      <p:pic>
        <p:nvPicPr>
          <p:cNvPr id="1036" name="Picture 12" descr="Image result for hand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4838" y="4173031"/>
            <a:ext cx="1058008" cy="1250134"/>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117719" y="5105400"/>
            <a:ext cx="969021" cy="0"/>
          </a:xfrm>
          <a:prstGeom prst="straightConnector1">
            <a:avLst/>
          </a:prstGeom>
          <a:ln w="381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24600" y="3913610"/>
            <a:ext cx="2438400" cy="646331"/>
          </a:xfrm>
          <a:prstGeom prst="rect">
            <a:avLst/>
          </a:prstGeom>
          <a:noFill/>
        </p:spPr>
        <p:txBody>
          <a:bodyPr wrap="square" rtlCol="0">
            <a:spAutoFit/>
          </a:bodyPr>
          <a:lstStyle/>
          <a:p>
            <a:r>
              <a:rPr lang="en-US" sz="1200" dirty="0" smtClean="0"/>
              <a:t>(often told as a narrative of slow but inexorable decline away from prior “perfection”) </a:t>
            </a:r>
            <a:endParaRPr lang="en-US" sz="1200" dirty="0"/>
          </a:p>
        </p:txBody>
      </p:sp>
      <p:sp>
        <p:nvSpPr>
          <p:cNvPr id="27" name="Curved Right Arrow 26"/>
          <p:cNvSpPr/>
          <p:nvPr/>
        </p:nvSpPr>
        <p:spPr>
          <a:xfrm rot="16200000">
            <a:off x="6349192" y="4726813"/>
            <a:ext cx="692048" cy="2308199"/>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1086740" y="312736"/>
            <a:ext cx="7162800" cy="1723549"/>
          </a:xfrm>
          <a:prstGeom prst="rect">
            <a:avLst/>
          </a:prstGeom>
          <a:noFill/>
        </p:spPr>
        <p:txBody>
          <a:bodyPr wrap="square" rtlCol="0">
            <a:spAutoFit/>
          </a:bodyPr>
          <a:lstStyle/>
          <a:p>
            <a:pPr algn="ctr"/>
            <a:r>
              <a:rPr lang="en-US" dirty="0" smtClean="0"/>
              <a:t>Mid- and late 1800s, early 1900s:</a:t>
            </a:r>
          </a:p>
          <a:p>
            <a:pPr algn="ctr"/>
            <a:endParaRPr lang="en-US" dirty="0" smtClean="0"/>
          </a:p>
          <a:p>
            <a:pPr algn="ctr"/>
            <a:r>
              <a:rPr lang="en-US" sz="1400" dirty="0" smtClean="0"/>
              <a:t>Emerging within Austro-Germanic universities: the quasi-ideological construction </a:t>
            </a:r>
          </a:p>
          <a:p>
            <a:pPr algn="ctr"/>
            <a:r>
              <a:rPr lang="en-US" sz="1400" dirty="0" smtClean="0"/>
              <a:t>of a “history of music” [</a:t>
            </a:r>
            <a:r>
              <a:rPr lang="en-US" sz="1400" i="1" dirty="0" smtClean="0"/>
              <a:t>Geschichte der </a:t>
            </a:r>
            <a:r>
              <a:rPr lang="en-US" sz="1400" i="1" dirty="0" err="1" smtClean="0"/>
              <a:t>Musik</a:t>
            </a:r>
            <a:r>
              <a:rPr lang="en-US" sz="1400" dirty="0" smtClean="0"/>
              <a:t>] centered around what came to be regarded </a:t>
            </a:r>
          </a:p>
          <a:p>
            <a:pPr algn="ctr"/>
            <a:r>
              <a:rPr lang="en-US" sz="1400" dirty="0" smtClean="0"/>
              <a:t>as the apogee and culmination of European musical development, </a:t>
            </a:r>
          </a:p>
          <a:p>
            <a:pPr algn="ctr"/>
            <a:r>
              <a:rPr lang="en-US" sz="1400" dirty="0" smtClean="0"/>
              <a:t>a music that has been finally “emancipated” or has “come of age”—</a:t>
            </a:r>
          </a:p>
          <a:p>
            <a:pPr algn="ctr"/>
            <a:r>
              <a:rPr lang="en-US" sz="1400" dirty="0" smtClean="0"/>
              <a:t>encouraging an institutional recovery and celebration of “great music’s heroes”</a:t>
            </a:r>
            <a:endParaRPr lang="en-US" sz="1400" dirty="0"/>
          </a:p>
        </p:txBody>
      </p:sp>
    </p:spTree>
    <p:extLst>
      <p:ext uri="{BB962C8B-B14F-4D97-AF65-F5344CB8AC3E}">
        <p14:creationId xmlns:p14="http://schemas.microsoft.com/office/powerpoint/2010/main" val="119759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856565"/>
            <a:ext cx="4229100" cy="646331"/>
          </a:xfrm>
          <a:prstGeom prst="rect">
            <a:avLst/>
          </a:prstGeom>
          <a:noFill/>
        </p:spPr>
        <p:txBody>
          <a:bodyPr wrap="square" rtlCol="0">
            <a:spAutoFit/>
          </a:bodyPr>
          <a:lstStyle/>
          <a:p>
            <a:pPr algn="ctr"/>
            <a:r>
              <a:rPr lang="en-US" dirty="0" smtClean="0"/>
              <a:t>Mozart’s Last Six Symphonies:</a:t>
            </a:r>
          </a:p>
          <a:p>
            <a:pPr algn="ctr"/>
            <a:r>
              <a:rPr lang="en-US" dirty="0" smtClean="0"/>
              <a:t>Strongly individualized; monumentalized</a:t>
            </a:r>
            <a:endParaRPr lang="en-US" dirty="0"/>
          </a:p>
        </p:txBody>
      </p:sp>
      <p:sp>
        <p:nvSpPr>
          <p:cNvPr id="4" name="TextBox 3"/>
          <p:cNvSpPr txBox="1"/>
          <p:nvPr/>
        </p:nvSpPr>
        <p:spPr>
          <a:xfrm>
            <a:off x="1219200" y="1916668"/>
            <a:ext cx="6705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35 in D, K. 385 , “</a:t>
            </a:r>
            <a:r>
              <a:rPr lang="en-US" dirty="0" err="1" smtClean="0"/>
              <a:t>Haffner</a:t>
            </a:r>
            <a:r>
              <a:rPr lang="en-US" dirty="0" smtClean="0"/>
              <a:t>” (1782. rev.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36 in C, K. 425, “Linz”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38 In D, K. 504, “Prague”  (hyper-monumental)</a:t>
            </a:r>
            <a:endParaRPr lang="en-US" dirty="0"/>
          </a:p>
        </p:txBody>
      </p:sp>
    </p:spTree>
    <p:extLst>
      <p:ext uri="{BB962C8B-B14F-4D97-AF65-F5344CB8AC3E}">
        <p14:creationId xmlns:p14="http://schemas.microsoft.com/office/powerpoint/2010/main" val="120725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856565"/>
            <a:ext cx="4229100" cy="646331"/>
          </a:xfrm>
          <a:prstGeom prst="rect">
            <a:avLst/>
          </a:prstGeom>
          <a:noFill/>
        </p:spPr>
        <p:txBody>
          <a:bodyPr wrap="square" rtlCol="0">
            <a:spAutoFit/>
          </a:bodyPr>
          <a:lstStyle/>
          <a:p>
            <a:pPr algn="ctr"/>
            <a:r>
              <a:rPr lang="en-US" dirty="0" smtClean="0"/>
              <a:t>Mozart’s Last Six Symphonies:</a:t>
            </a:r>
          </a:p>
          <a:p>
            <a:pPr algn="ctr"/>
            <a:r>
              <a:rPr lang="en-US" dirty="0" smtClean="0"/>
              <a:t>Strongly individualized; monumentalized</a:t>
            </a:r>
            <a:endParaRPr lang="en-US" dirty="0"/>
          </a:p>
        </p:txBody>
      </p:sp>
      <p:sp>
        <p:nvSpPr>
          <p:cNvPr id="4" name="TextBox 3"/>
          <p:cNvSpPr txBox="1"/>
          <p:nvPr/>
        </p:nvSpPr>
        <p:spPr>
          <a:xfrm>
            <a:off x="1219200" y="1916668"/>
            <a:ext cx="6705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35 in D, K. 385 , “</a:t>
            </a:r>
            <a:r>
              <a:rPr lang="en-US" dirty="0" err="1" smtClean="0"/>
              <a:t>Haffner</a:t>
            </a:r>
            <a:r>
              <a:rPr lang="en-US" dirty="0" smtClean="0"/>
              <a:t>” (1782. rev.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36 in C, K. 425, “Linz”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38 In D, K. 504, “Prague”  (hyper-monumental)</a:t>
            </a:r>
            <a:endParaRPr lang="en-US" dirty="0"/>
          </a:p>
        </p:txBody>
      </p:sp>
      <p:sp>
        <p:nvSpPr>
          <p:cNvPr id="2" name="Rectangle 1"/>
          <p:cNvSpPr/>
          <p:nvPr/>
        </p:nvSpPr>
        <p:spPr>
          <a:xfrm>
            <a:off x="685800" y="1937450"/>
            <a:ext cx="6610350" cy="420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0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856565"/>
            <a:ext cx="4229100" cy="646331"/>
          </a:xfrm>
          <a:prstGeom prst="rect">
            <a:avLst/>
          </a:prstGeom>
          <a:noFill/>
        </p:spPr>
        <p:txBody>
          <a:bodyPr wrap="square" rtlCol="0">
            <a:spAutoFit/>
          </a:bodyPr>
          <a:lstStyle/>
          <a:p>
            <a:pPr algn="ctr"/>
            <a:r>
              <a:rPr lang="en-US" dirty="0" smtClean="0"/>
              <a:t>Mozart’s Last Six Symphonies:</a:t>
            </a:r>
          </a:p>
          <a:p>
            <a:pPr algn="ctr"/>
            <a:r>
              <a:rPr lang="en-US" dirty="0" smtClean="0"/>
              <a:t>Strongly individualized; monumentalized</a:t>
            </a:r>
            <a:endParaRPr lang="en-US" dirty="0"/>
          </a:p>
        </p:txBody>
      </p:sp>
      <p:sp>
        <p:nvSpPr>
          <p:cNvPr id="4" name="TextBox 3"/>
          <p:cNvSpPr txBox="1"/>
          <p:nvPr/>
        </p:nvSpPr>
        <p:spPr>
          <a:xfrm>
            <a:off x="1219200" y="1916668"/>
            <a:ext cx="6705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35 in D, K. 385 , “</a:t>
            </a:r>
            <a:r>
              <a:rPr lang="en-US" dirty="0" err="1" smtClean="0"/>
              <a:t>Haffner</a:t>
            </a:r>
            <a:r>
              <a:rPr lang="en-US" dirty="0" smtClean="0"/>
              <a:t>” (1782. rev.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36 in C, K. 425, “Linz”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38 In D, K. 504, “Prague”  (hyper-monumental)</a:t>
            </a:r>
            <a:endParaRPr lang="en-US" dirty="0"/>
          </a:p>
        </p:txBody>
      </p:sp>
      <p:sp>
        <p:nvSpPr>
          <p:cNvPr id="5" name="Rectangle 4"/>
          <p:cNvSpPr/>
          <p:nvPr/>
        </p:nvSpPr>
        <p:spPr>
          <a:xfrm>
            <a:off x="685800" y="2496142"/>
            <a:ext cx="6610350" cy="420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0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856565"/>
            <a:ext cx="4229100" cy="646331"/>
          </a:xfrm>
          <a:prstGeom prst="rect">
            <a:avLst/>
          </a:prstGeom>
          <a:noFill/>
        </p:spPr>
        <p:txBody>
          <a:bodyPr wrap="square" rtlCol="0">
            <a:spAutoFit/>
          </a:bodyPr>
          <a:lstStyle/>
          <a:p>
            <a:pPr algn="ctr"/>
            <a:r>
              <a:rPr lang="en-US" dirty="0" smtClean="0"/>
              <a:t>Mozart’s Last Six Symphonies:</a:t>
            </a:r>
          </a:p>
          <a:p>
            <a:pPr algn="ctr"/>
            <a:r>
              <a:rPr lang="en-US" dirty="0" smtClean="0"/>
              <a:t>Strongly individualized; monumentalized</a:t>
            </a:r>
            <a:endParaRPr lang="en-US" dirty="0"/>
          </a:p>
        </p:txBody>
      </p:sp>
      <p:sp>
        <p:nvSpPr>
          <p:cNvPr id="4" name="TextBox 3"/>
          <p:cNvSpPr txBox="1"/>
          <p:nvPr/>
        </p:nvSpPr>
        <p:spPr>
          <a:xfrm>
            <a:off x="1219200" y="1916668"/>
            <a:ext cx="67056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35 in D, K. 385 , “</a:t>
            </a:r>
            <a:r>
              <a:rPr lang="en-US" dirty="0" err="1" smtClean="0"/>
              <a:t>Haffner</a:t>
            </a:r>
            <a:r>
              <a:rPr lang="en-US" dirty="0" smtClean="0"/>
              <a:t>” (1782. rev.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36 in C, K. 425, “Linz”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38 In D, K. 504, “Prague”  (hyper-monumental)</a:t>
            </a:r>
            <a:endParaRPr lang="en-US" dirty="0"/>
          </a:p>
        </p:txBody>
      </p:sp>
      <p:sp>
        <p:nvSpPr>
          <p:cNvPr id="5" name="Rectangle 4"/>
          <p:cNvSpPr/>
          <p:nvPr/>
        </p:nvSpPr>
        <p:spPr>
          <a:xfrm>
            <a:off x="699655" y="3527846"/>
            <a:ext cx="6610350" cy="4201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04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27" y="990600"/>
            <a:ext cx="7870790" cy="5541523"/>
          </a:xfrm>
          <a:prstGeom prst="rect">
            <a:avLst/>
          </a:prstGeom>
        </p:spPr>
      </p:pic>
      <p:sp>
        <p:nvSpPr>
          <p:cNvPr id="3" name="TextBox 2"/>
          <p:cNvSpPr txBox="1"/>
          <p:nvPr/>
        </p:nvSpPr>
        <p:spPr>
          <a:xfrm>
            <a:off x="1618222" y="475611"/>
            <a:ext cx="5867400" cy="369332"/>
          </a:xfrm>
          <a:prstGeom prst="rect">
            <a:avLst/>
          </a:prstGeom>
          <a:noFill/>
        </p:spPr>
        <p:txBody>
          <a:bodyPr wrap="square" rtlCol="0">
            <a:spAutoFit/>
          </a:bodyPr>
          <a:lstStyle/>
          <a:p>
            <a:r>
              <a:rPr lang="en-US" dirty="0" smtClean="0"/>
              <a:t>Mozart, Symphony No. 38 in D, K. 504, “Prague” (1786)</a:t>
            </a:r>
            <a:endParaRPr lang="en-US" dirty="0"/>
          </a:p>
        </p:txBody>
      </p:sp>
    </p:spTree>
    <p:extLst>
      <p:ext uri="{BB962C8B-B14F-4D97-AF65-F5344CB8AC3E}">
        <p14:creationId xmlns:p14="http://schemas.microsoft.com/office/powerpoint/2010/main" val="97787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856565"/>
            <a:ext cx="4229100" cy="646331"/>
          </a:xfrm>
          <a:prstGeom prst="rect">
            <a:avLst/>
          </a:prstGeom>
          <a:noFill/>
        </p:spPr>
        <p:txBody>
          <a:bodyPr wrap="square" rtlCol="0">
            <a:spAutoFit/>
          </a:bodyPr>
          <a:lstStyle/>
          <a:p>
            <a:pPr algn="ctr"/>
            <a:r>
              <a:rPr lang="en-US" dirty="0" smtClean="0"/>
              <a:t>Mozart’s Last Six Symphonies:</a:t>
            </a:r>
          </a:p>
          <a:p>
            <a:pPr algn="ctr"/>
            <a:r>
              <a:rPr lang="en-US" dirty="0" smtClean="0"/>
              <a:t>Strongly individualized; monumentalized</a:t>
            </a:r>
            <a:endParaRPr lang="en-US" dirty="0"/>
          </a:p>
        </p:txBody>
      </p:sp>
      <p:sp>
        <p:nvSpPr>
          <p:cNvPr id="4" name="TextBox 3"/>
          <p:cNvSpPr txBox="1"/>
          <p:nvPr/>
        </p:nvSpPr>
        <p:spPr>
          <a:xfrm>
            <a:off x="1219200" y="1916668"/>
            <a:ext cx="6705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35 in D, K. 385 , “</a:t>
            </a:r>
            <a:r>
              <a:rPr lang="en-US" dirty="0" err="1" smtClean="0"/>
              <a:t>Haffner</a:t>
            </a:r>
            <a:r>
              <a:rPr lang="en-US" dirty="0" smtClean="0"/>
              <a:t>” (1782. rev.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36 in C, K. 425, “Linz”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38 In D, K. 504, “Prague”  (1786, hyper-monumental)</a:t>
            </a:r>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 39 in E-flat, K. 543 (1788)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40 in G Minor, K. 550 (1788)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41 in C, K. 551, “Jupiter” (1788, hyper-monumental)</a:t>
            </a:r>
          </a:p>
        </p:txBody>
      </p:sp>
    </p:spTree>
    <p:extLst>
      <p:ext uri="{BB962C8B-B14F-4D97-AF65-F5344CB8AC3E}">
        <p14:creationId xmlns:p14="http://schemas.microsoft.com/office/powerpoint/2010/main" val="73994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856565"/>
            <a:ext cx="4229100" cy="646331"/>
          </a:xfrm>
          <a:prstGeom prst="rect">
            <a:avLst/>
          </a:prstGeom>
          <a:noFill/>
        </p:spPr>
        <p:txBody>
          <a:bodyPr wrap="square" rtlCol="0">
            <a:spAutoFit/>
          </a:bodyPr>
          <a:lstStyle/>
          <a:p>
            <a:pPr algn="ctr"/>
            <a:r>
              <a:rPr lang="en-US" dirty="0" smtClean="0"/>
              <a:t>Mozart’s Last Six Symphonies:</a:t>
            </a:r>
          </a:p>
          <a:p>
            <a:pPr algn="ctr"/>
            <a:r>
              <a:rPr lang="en-US" dirty="0" smtClean="0"/>
              <a:t>Strongly individualized; monumentalized</a:t>
            </a:r>
            <a:endParaRPr lang="en-US" dirty="0"/>
          </a:p>
        </p:txBody>
      </p:sp>
      <p:sp>
        <p:nvSpPr>
          <p:cNvPr id="4" name="TextBox 3"/>
          <p:cNvSpPr txBox="1"/>
          <p:nvPr/>
        </p:nvSpPr>
        <p:spPr>
          <a:xfrm>
            <a:off x="1219200" y="1916668"/>
            <a:ext cx="6705600"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No. 35 in D, K. 385 , “</a:t>
            </a:r>
            <a:r>
              <a:rPr lang="en-US" dirty="0" err="1" smtClean="0"/>
              <a:t>Haffner</a:t>
            </a:r>
            <a:r>
              <a:rPr lang="en-US" dirty="0" smtClean="0"/>
              <a:t>” (1782. rev.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36 in C, K. 425, “Linz” (1783)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38 In D, K. 504, “Prague”  (1786, hyper-monumental)</a:t>
            </a:r>
          </a:p>
          <a:p>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No. 39 in E-flat, K. 543 (1788)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40 in G Minor, K. 550 (1788)</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 41 in C, K. 551, “Jupiter” (1788, hyper-monumental)</a:t>
            </a:r>
          </a:p>
        </p:txBody>
      </p:sp>
      <p:sp>
        <p:nvSpPr>
          <p:cNvPr id="5" name="Rectangle 4"/>
          <p:cNvSpPr/>
          <p:nvPr/>
        </p:nvSpPr>
        <p:spPr>
          <a:xfrm>
            <a:off x="666750" y="5385955"/>
            <a:ext cx="7467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5800" y="3366655"/>
            <a:ext cx="7467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99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7412836" cy="5382859"/>
          </a:xfrm>
          <a:prstGeom prst="rect">
            <a:avLst/>
          </a:prstGeom>
        </p:spPr>
      </p:pic>
      <p:sp>
        <p:nvSpPr>
          <p:cNvPr id="4" name="TextBox 3"/>
          <p:cNvSpPr txBox="1"/>
          <p:nvPr/>
        </p:nvSpPr>
        <p:spPr>
          <a:xfrm>
            <a:off x="1738526" y="641682"/>
            <a:ext cx="5410200" cy="369332"/>
          </a:xfrm>
          <a:prstGeom prst="rect">
            <a:avLst/>
          </a:prstGeom>
          <a:noFill/>
        </p:spPr>
        <p:txBody>
          <a:bodyPr wrap="square" rtlCol="0">
            <a:spAutoFit/>
          </a:bodyPr>
          <a:lstStyle/>
          <a:p>
            <a:r>
              <a:rPr lang="en-US" dirty="0" smtClean="0"/>
              <a:t>Mozart, Symphony No. 41 in C, K. 551, “Jupiter” (1788)</a:t>
            </a:r>
            <a:endParaRPr lang="en-US" dirty="0"/>
          </a:p>
        </p:txBody>
      </p:sp>
    </p:spTree>
    <p:extLst>
      <p:ext uri="{BB962C8B-B14F-4D97-AF65-F5344CB8AC3E}">
        <p14:creationId xmlns:p14="http://schemas.microsoft.com/office/powerpoint/2010/main" val="41495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2382" y="654256"/>
            <a:ext cx="6567274" cy="369332"/>
          </a:xfrm>
          <a:prstGeom prst="rect">
            <a:avLst/>
          </a:prstGeom>
          <a:noFill/>
        </p:spPr>
        <p:txBody>
          <a:bodyPr wrap="square" rtlCol="0">
            <a:spAutoFit/>
          </a:bodyPr>
          <a:lstStyle/>
          <a:p>
            <a:r>
              <a:rPr lang="en-US" dirty="0" smtClean="0"/>
              <a:t>Mozart, Symphony No. 41 in C, K. 551, “Jupiter” (1788):  finale</a:t>
            </a:r>
            <a:endParaRPr lang="en-US" dirty="0"/>
          </a:p>
        </p:txBody>
      </p:sp>
      <p:cxnSp>
        <p:nvCxnSpPr>
          <p:cNvPr id="5" name="Straight Connector 4"/>
          <p:cNvCxnSpPr/>
          <p:nvPr/>
        </p:nvCxnSpPr>
        <p:spPr>
          <a:xfrm flipH="1">
            <a:off x="2037655" y="1607127"/>
            <a:ext cx="178042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8074" y="1607127"/>
            <a:ext cx="1648581"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8873" y="2073809"/>
            <a:ext cx="609600" cy="584775"/>
          </a:xfrm>
          <a:prstGeom prst="rect">
            <a:avLst/>
          </a:prstGeom>
          <a:noFill/>
        </p:spPr>
        <p:txBody>
          <a:bodyPr wrap="square" rtlCol="0">
            <a:spAutoFit/>
          </a:bodyPr>
          <a:lstStyle/>
          <a:p>
            <a:r>
              <a:rPr lang="en-US" sz="3200" dirty="0" smtClean="0">
                <a:solidFill>
                  <a:srgbClr val="00B050"/>
                </a:solidFill>
              </a:rPr>
              <a:t>P</a:t>
            </a:r>
            <a:endParaRPr lang="en-US" sz="3200" dirty="0">
              <a:solidFill>
                <a:srgbClr val="00B050"/>
              </a:solidFill>
            </a:endParaRPr>
          </a:p>
        </p:txBody>
      </p:sp>
      <p:sp>
        <p:nvSpPr>
          <p:cNvPr id="11" name="Oval 10"/>
          <p:cNvSpPr/>
          <p:nvPr/>
        </p:nvSpPr>
        <p:spPr>
          <a:xfrm>
            <a:off x="471055" y="1938891"/>
            <a:ext cx="914400" cy="8546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899164" y="2798940"/>
            <a:ext cx="609600" cy="369332"/>
          </a:xfrm>
          <a:prstGeom prst="rect">
            <a:avLst/>
          </a:prstGeom>
          <a:noFill/>
        </p:spPr>
        <p:txBody>
          <a:bodyPr wrap="square" rtlCol="0">
            <a:spAutoFit/>
          </a:bodyPr>
          <a:lstStyle/>
          <a:p>
            <a:r>
              <a:rPr lang="en-US" dirty="0" smtClean="0"/>
              <a:t>1</a:t>
            </a:r>
            <a:endParaRPr lang="en-US" dirty="0"/>
          </a:p>
        </p:txBody>
      </p:sp>
      <p:sp>
        <p:nvSpPr>
          <p:cNvPr id="13" name="Oval 12"/>
          <p:cNvSpPr/>
          <p:nvPr/>
        </p:nvSpPr>
        <p:spPr>
          <a:xfrm>
            <a:off x="1788273" y="2664023"/>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168891" y="2761253"/>
            <a:ext cx="609600" cy="369332"/>
          </a:xfrm>
          <a:prstGeom prst="rect">
            <a:avLst/>
          </a:prstGeom>
          <a:noFill/>
        </p:spPr>
        <p:txBody>
          <a:bodyPr wrap="square" rtlCol="0">
            <a:spAutoFit/>
          </a:bodyPr>
          <a:lstStyle/>
          <a:p>
            <a:r>
              <a:rPr lang="en-US" dirty="0" smtClean="0"/>
              <a:t>2</a:t>
            </a:r>
            <a:endParaRPr lang="en-US" dirty="0"/>
          </a:p>
        </p:txBody>
      </p:sp>
      <p:sp>
        <p:nvSpPr>
          <p:cNvPr id="15" name="Oval 14"/>
          <p:cNvSpPr/>
          <p:nvPr/>
        </p:nvSpPr>
        <p:spPr>
          <a:xfrm>
            <a:off x="5058000" y="2626336"/>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497275" y="4831231"/>
            <a:ext cx="609600" cy="369332"/>
          </a:xfrm>
          <a:prstGeom prst="rect">
            <a:avLst/>
          </a:prstGeom>
          <a:noFill/>
        </p:spPr>
        <p:txBody>
          <a:bodyPr wrap="square" rtlCol="0">
            <a:spAutoFit/>
          </a:bodyPr>
          <a:lstStyle/>
          <a:p>
            <a:r>
              <a:rPr lang="en-US" dirty="0" smtClean="0"/>
              <a:t>1</a:t>
            </a:r>
            <a:endParaRPr lang="en-US" dirty="0"/>
          </a:p>
        </p:txBody>
      </p:sp>
      <p:sp>
        <p:nvSpPr>
          <p:cNvPr id="17" name="Oval 16"/>
          <p:cNvSpPr/>
          <p:nvPr/>
        </p:nvSpPr>
        <p:spPr>
          <a:xfrm>
            <a:off x="1386384" y="4696314"/>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207112" y="4823110"/>
            <a:ext cx="609600" cy="369332"/>
          </a:xfrm>
          <a:prstGeom prst="rect">
            <a:avLst/>
          </a:prstGeom>
          <a:noFill/>
        </p:spPr>
        <p:txBody>
          <a:bodyPr wrap="square" rtlCol="0">
            <a:spAutoFit/>
          </a:bodyPr>
          <a:lstStyle/>
          <a:p>
            <a:r>
              <a:rPr lang="en-US" dirty="0" smtClean="0"/>
              <a:t>2</a:t>
            </a:r>
            <a:endParaRPr lang="en-US" dirty="0"/>
          </a:p>
        </p:txBody>
      </p:sp>
      <p:sp>
        <p:nvSpPr>
          <p:cNvPr id="19" name="Oval 18"/>
          <p:cNvSpPr/>
          <p:nvPr/>
        </p:nvSpPr>
        <p:spPr>
          <a:xfrm>
            <a:off x="3096221" y="4688193"/>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280946" y="4844260"/>
            <a:ext cx="609600" cy="369332"/>
          </a:xfrm>
          <a:prstGeom prst="rect">
            <a:avLst/>
          </a:prstGeom>
          <a:noFill/>
        </p:spPr>
        <p:txBody>
          <a:bodyPr wrap="square" rtlCol="0">
            <a:spAutoFit/>
          </a:bodyPr>
          <a:lstStyle/>
          <a:p>
            <a:r>
              <a:rPr lang="en-US" dirty="0" smtClean="0"/>
              <a:t>2</a:t>
            </a:r>
            <a:endParaRPr lang="en-US" dirty="0"/>
          </a:p>
        </p:txBody>
      </p:sp>
      <p:sp>
        <p:nvSpPr>
          <p:cNvPr id="21" name="Oval 20"/>
          <p:cNvSpPr/>
          <p:nvPr/>
        </p:nvSpPr>
        <p:spPr>
          <a:xfrm>
            <a:off x="4170055" y="4709343"/>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01318" y="4844260"/>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5693945" y="4719918"/>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49540" y="1237795"/>
            <a:ext cx="3347972" cy="369332"/>
          </a:xfrm>
          <a:prstGeom prst="rect">
            <a:avLst/>
          </a:prstGeom>
          <a:noFill/>
        </p:spPr>
        <p:txBody>
          <a:bodyPr wrap="square" rtlCol="0">
            <a:spAutoFit/>
          </a:bodyPr>
          <a:lstStyle/>
          <a:p>
            <a:r>
              <a:rPr lang="en-US" dirty="0" smtClean="0">
                <a:solidFill>
                  <a:srgbClr val="FF0000"/>
                </a:solidFill>
              </a:rPr>
              <a:t>Antecedent (oppositional topics)</a:t>
            </a:r>
            <a:endParaRPr lang="en-US" dirty="0">
              <a:solidFill>
                <a:srgbClr val="FF0000"/>
              </a:solidFill>
            </a:endParaRPr>
          </a:p>
        </p:txBody>
      </p:sp>
      <p:sp>
        <p:nvSpPr>
          <p:cNvPr id="25" name="TextBox 24"/>
          <p:cNvSpPr txBox="1"/>
          <p:nvPr/>
        </p:nvSpPr>
        <p:spPr>
          <a:xfrm>
            <a:off x="1317166" y="3853942"/>
            <a:ext cx="1579418" cy="369332"/>
          </a:xfrm>
          <a:prstGeom prst="rect">
            <a:avLst/>
          </a:prstGeom>
          <a:noFill/>
        </p:spPr>
        <p:txBody>
          <a:bodyPr wrap="square" rtlCol="0">
            <a:spAutoFit/>
          </a:bodyPr>
          <a:lstStyle/>
          <a:p>
            <a:r>
              <a:rPr lang="en-US" dirty="0" smtClean="0">
                <a:solidFill>
                  <a:srgbClr val="FF0000"/>
                </a:solidFill>
              </a:rPr>
              <a:t>Consequent</a:t>
            </a:r>
            <a:endParaRPr lang="en-US" dirty="0">
              <a:solidFill>
                <a:srgbClr val="FF0000"/>
              </a:solidFill>
            </a:endParaRPr>
          </a:p>
        </p:txBody>
      </p:sp>
      <p:sp>
        <p:nvSpPr>
          <p:cNvPr id="26" name="TextBox 25"/>
          <p:cNvSpPr txBox="1"/>
          <p:nvPr/>
        </p:nvSpPr>
        <p:spPr>
          <a:xfrm>
            <a:off x="2346083" y="2373123"/>
            <a:ext cx="1823972" cy="307777"/>
          </a:xfrm>
          <a:prstGeom prst="rect">
            <a:avLst/>
          </a:prstGeom>
          <a:noFill/>
        </p:spPr>
        <p:txBody>
          <a:bodyPr wrap="square" rtlCol="0">
            <a:spAutoFit/>
          </a:bodyPr>
          <a:lstStyle/>
          <a:p>
            <a:r>
              <a:rPr lang="en-US" sz="1400" dirty="0" smtClean="0"/>
              <a:t>“old world” (serious)</a:t>
            </a:r>
            <a:endParaRPr lang="en-US" sz="1400" dirty="0"/>
          </a:p>
        </p:txBody>
      </p:sp>
      <p:sp>
        <p:nvSpPr>
          <p:cNvPr id="27" name="TextBox 26"/>
          <p:cNvSpPr txBox="1"/>
          <p:nvPr/>
        </p:nvSpPr>
        <p:spPr>
          <a:xfrm>
            <a:off x="5473691" y="2291438"/>
            <a:ext cx="1842492" cy="307777"/>
          </a:xfrm>
          <a:prstGeom prst="rect">
            <a:avLst/>
          </a:prstGeom>
          <a:noFill/>
        </p:spPr>
        <p:txBody>
          <a:bodyPr wrap="square" rtlCol="0">
            <a:spAutoFit/>
          </a:bodyPr>
          <a:lstStyle/>
          <a:p>
            <a:r>
              <a:rPr lang="en-US" sz="1400" dirty="0" smtClean="0"/>
              <a:t>“new world”  (</a:t>
            </a:r>
            <a:r>
              <a:rPr lang="en-US" sz="1400" i="1" dirty="0" smtClean="0"/>
              <a:t>buffa</a:t>
            </a:r>
            <a:r>
              <a:rPr lang="en-US" sz="1400" dirty="0" smtClean="0"/>
              <a:t>)</a:t>
            </a:r>
          </a:p>
        </p:txBody>
      </p:sp>
      <p:sp>
        <p:nvSpPr>
          <p:cNvPr id="28" name="TextBox 27"/>
          <p:cNvSpPr txBox="1"/>
          <p:nvPr/>
        </p:nvSpPr>
        <p:spPr>
          <a:xfrm>
            <a:off x="5968827" y="1652338"/>
            <a:ext cx="713400" cy="369332"/>
          </a:xfrm>
          <a:prstGeom prst="rect">
            <a:avLst/>
          </a:prstGeom>
          <a:noFill/>
        </p:spPr>
        <p:txBody>
          <a:bodyPr wrap="square" rtlCol="0">
            <a:spAutoFit/>
          </a:bodyPr>
          <a:lstStyle/>
          <a:p>
            <a:r>
              <a:rPr lang="en-US" dirty="0" smtClean="0"/>
              <a:t>I:HC</a:t>
            </a:r>
            <a:endParaRPr lang="en-US" dirty="0"/>
          </a:p>
        </p:txBody>
      </p:sp>
      <p:cxnSp>
        <p:nvCxnSpPr>
          <p:cNvPr id="30" name="Straight Arrow Connector 29"/>
          <p:cNvCxnSpPr/>
          <p:nvPr/>
        </p:nvCxnSpPr>
        <p:spPr>
          <a:xfrm>
            <a:off x="5306182" y="4355094"/>
            <a:ext cx="0" cy="574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42445" y="4022383"/>
            <a:ext cx="858873" cy="369332"/>
          </a:xfrm>
          <a:prstGeom prst="rect">
            <a:avLst/>
          </a:prstGeom>
          <a:noFill/>
        </p:spPr>
        <p:txBody>
          <a:bodyPr wrap="square" rtlCol="0">
            <a:spAutoFit/>
          </a:bodyPr>
          <a:lstStyle/>
          <a:p>
            <a:r>
              <a:rPr lang="en-US" dirty="0" smtClean="0"/>
              <a:t>I:PAC</a:t>
            </a:r>
            <a:endParaRPr lang="en-US" dirty="0"/>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6384" y="5662338"/>
            <a:ext cx="346528" cy="38835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5930" y="3466625"/>
            <a:ext cx="304800" cy="355601"/>
          </a:xfrm>
          <a:prstGeom prst="rect">
            <a:avLst/>
          </a:prstGeom>
        </p:spPr>
      </p:pic>
      <p:sp>
        <p:nvSpPr>
          <p:cNvPr id="36" name="TextBox 35"/>
          <p:cNvSpPr txBox="1"/>
          <p:nvPr/>
        </p:nvSpPr>
        <p:spPr>
          <a:xfrm>
            <a:off x="1454673" y="4355094"/>
            <a:ext cx="1163564" cy="307777"/>
          </a:xfrm>
          <a:prstGeom prst="rect">
            <a:avLst/>
          </a:prstGeom>
          <a:noFill/>
        </p:spPr>
        <p:txBody>
          <a:bodyPr wrap="square" rtlCol="0">
            <a:spAutoFit/>
          </a:bodyPr>
          <a:lstStyle/>
          <a:p>
            <a:r>
              <a:rPr lang="en-US" sz="1400" dirty="0" smtClean="0"/>
              <a:t>“old world”</a:t>
            </a:r>
            <a:endParaRPr lang="en-US" sz="1400" dirty="0"/>
          </a:p>
        </p:txBody>
      </p:sp>
      <p:sp>
        <p:nvSpPr>
          <p:cNvPr id="37" name="TextBox 36"/>
          <p:cNvSpPr txBox="1"/>
          <p:nvPr/>
        </p:nvSpPr>
        <p:spPr>
          <a:xfrm>
            <a:off x="2106875" y="5178588"/>
            <a:ext cx="557755" cy="461665"/>
          </a:xfrm>
          <a:prstGeom prst="rect">
            <a:avLst/>
          </a:prstGeom>
          <a:noFill/>
        </p:spPr>
        <p:txBody>
          <a:bodyPr wrap="square" rtlCol="0">
            <a:spAutoFit/>
          </a:bodyPr>
          <a:lstStyle/>
          <a:p>
            <a:r>
              <a:rPr lang="en-US" sz="2400" b="1" dirty="0" smtClean="0"/>
              <a:t>!!</a:t>
            </a:r>
            <a:endParaRPr lang="en-US" sz="2400" b="1" dirty="0"/>
          </a:p>
        </p:txBody>
      </p:sp>
      <p:sp>
        <p:nvSpPr>
          <p:cNvPr id="38" name="TextBox 37"/>
          <p:cNvSpPr txBox="1"/>
          <p:nvPr/>
        </p:nvSpPr>
        <p:spPr>
          <a:xfrm>
            <a:off x="3685146" y="5182430"/>
            <a:ext cx="557755" cy="461665"/>
          </a:xfrm>
          <a:prstGeom prst="rect">
            <a:avLst/>
          </a:prstGeom>
          <a:noFill/>
        </p:spPr>
        <p:txBody>
          <a:bodyPr wrap="square" rtlCol="0">
            <a:spAutoFit/>
          </a:bodyPr>
          <a:lstStyle/>
          <a:p>
            <a:r>
              <a:rPr lang="en-US" sz="2400" b="1" dirty="0" smtClean="0"/>
              <a:t>!!</a:t>
            </a:r>
            <a:endParaRPr lang="en-US" sz="2400" b="1" dirty="0"/>
          </a:p>
        </p:txBody>
      </p:sp>
      <p:sp>
        <p:nvSpPr>
          <p:cNvPr id="39" name="TextBox 38"/>
          <p:cNvSpPr txBox="1"/>
          <p:nvPr/>
        </p:nvSpPr>
        <p:spPr>
          <a:xfrm>
            <a:off x="4793673" y="5168667"/>
            <a:ext cx="557755" cy="461665"/>
          </a:xfrm>
          <a:prstGeom prst="rect">
            <a:avLst/>
          </a:prstGeom>
          <a:noFill/>
        </p:spPr>
        <p:txBody>
          <a:bodyPr wrap="square" rtlCol="0">
            <a:spAutoFit/>
          </a:bodyPr>
          <a:lstStyle/>
          <a:p>
            <a:r>
              <a:rPr lang="en-US" sz="2400" b="1" dirty="0" smtClean="0"/>
              <a:t>!!</a:t>
            </a:r>
            <a:endParaRPr lang="en-US" sz="2400" b="1" dirty="0"/>
          </a:p>
        </p:txBody>
      </p:sp>
      <p:cxnSp>
        <p:nvCxnSpPr>
          <p:cNvPr id="40" name="Straight Connector 39"/>
          <p:cNvCxnSpPr/>
          <p:nvPr/>
        </p:nvCxnSpPr>
        <p:spPr>
          <a:xfrm flipH="1">
            <a:off x="8468537" y="4719918"/>
            <a:ext cx="238936" cy="341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568929" y="4719918"/>
            <a:ext cx="238936" cy="341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547915" y="4324317"/>
            <a:ext cx="1056682" cy="338554"/>
          </a:xfrm>
          <a:prstGeom prst="rect">
            <a:avLst/>
          </a:prstGeom>
          <a:noFill/>
        </p:spPr>
        <p:txBody>
          <a:bodyPr wrap="square" rtlCol="0">
            <a:spAutoFit/>
          </a:bodyPr>
          <a:lstStyle/>
          <a:p>
            <a:r>
              <a:rPr lang="en-US" sz="1600" dirty="0" smtClean="0"/>
              <a:t>Codetta </a:t>
            </a:r>
            <a:endParaRPr lang="en-US" sz="1600" dirty="0"/>
          </a:p>
        </p:txBody>
      </p:sp>
      <p:sp>
        <p:nvSpPr>
          <p:cNvPr id="44" name="TextBox 43"/>
          <p:cNvSpPr txBox="1"/>
          <p:nvPr/>
        </p:nvSpPr>
        <p:spPr>
          <a:xfrm>
            <a:off x="838200" y="6050688"/>
            <a:ext cx="7869273" cy="369332"/>
          </a:xfrm>
          <a:prstGeom prst="rect">
            <a:avLst/>
          </a:prstGeom>
          <a:noFill/>
        </p:spPr>
        <p:txBody>
          <a:bodyPr wrap="square" rtlCol="0">
            <a:spAutoFit/>
          </a:bodyPr>
          <a:lstStyle/>
          <a:p>
            <a:r>
              <a:rPr lang="en-US" dirty="0" smtClean="0"/>
              <a:t>Insistence! Bluster!        “No, you don’t”                       “So there!”</a:t>
            </a:r>
            <a:endParaRPr lang="en-US" dirty="0"/>
          </a:p>
        </p:txBody>
      </p:sp>
      <p:cxnSp>
        <p:nvCxnSpPr>
          <p:cNvPr id="46" name="Straight Arrow Connector 45"/>
          <p:cNvCxnSpPr/>
          <p:nvPr/>
        </p:nvCxnSpPr>
        <p:spPr>
          <a:xfrm>
            <a:off x="6410918" y="4493594"/>
            <a:ext cx="174248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065431" y="3822226"/>
            <a:ext cx="1788450" cy="646331"/>
          </a:xfrm>
          <a:prstGeom prst="rect">
            <a:avLst/>
          </a:prstGeom>
          <a:noFill/>
        </p:spPr>
        <p:txBody>
          <a:bodyPr wrap="square" rtlCol="0">
            <a:spAutoFit/>
          </a:bodyPr>
          <a:lstStyle/>
          <a:p>
            <a:r>
              <a:rPr lang="en-US" dirty="0" smtClean="0"/>
              <a:t>I:HC &amp; Dominant-Lock </a:t>
            </a:r>
            <a:endParaRPr lang="en-US" dirty="0"/>
          </a:p>
        </p:txBody>
      </p:sp>
    </p:spTree>
    <p:extLst>
      <p:ext uri="{BB962C8B-B14F-4D97-AF65-F5344CB8AC3E}">
        <p14:creationId xmlns:p14="http://schemas.microsoft.com/office/powerpoint/2010/main" val="88494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914400"/>
            <a:ext cx="5361706" cy="4953000"/>
          </a:xfrm>
          <a:prstGeom prst="ellipse">
            <a:avLst/>
          </a:pr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02574" y="1385455"/>
            <a:ext cx="1929247" cy="646331"/>
          </a:xfrm>
          <a:prstGeom prst="rect">
            <a:avLst/>
          </a:prstGeom>
          <a:noFill/>
        </p:spPr>
        <p:txBody>
          <a:bodyPr wrap="square" rtlCol="0">
            <a:spAutoFit/>
          </a:bodyPr>
          <a:lstStyle/>
          <a:p>
            <a:pPr algn="ctr"/>
            <a:r>
              <a:rPr lang="en-US" dirty="0" smtClean="0">
                <a:solidFill>
                  <a:schemeClr val="bg1"/>
                </a:solidFill>
              </a:rPr>
              <a:t>Vocal Music: Highest Prestige</a:t>
            </a:r>
            <a:endParaRPr lang="en-US" dirty="0">
              <a:solidFill>
                <a:schemeClr val="bg1"/>
              </a:solidFill>
            </a:endParaRPr>
          </a:p>
        </p:txBody>
      </p:sp>
      <p:sp>
        <p:nvSpPr>
          <p:cNvPr id="9" name="TextBox 8"/>
          <p:cNvSpPr txBox="1"/>
          <p:nvPr/>
        </p:nvSpPr>
        <p:spPr>
          <a:xfrm>
            <a:off x="1066800" y="6012873"/>
            <a:ext cx="7010400" cy="369332"/>
          </a:xfrm>
          <a:prstGeom prst="rect">
            <a:avLst/>
          </a:prstGeom>
          <a:noFill/>
        </p:spPr>
        <p:txBody>
          <a:bodyPr wrap="square" rtlCol="0">
            <a:spAutoFit/>
          </a:bodyPr>
          <a:lstStyle/>
          <a:p>
            <a:r>
              <a:rPr lang="en-US" dirty="0" smtClean="0"/>
              <a:t>1550        1600                               1700                                        1800                     </a:t>
            </a:r>
            <a:endParaRPr lang="en-US" dirty="0"/>
          </a:p>
        </p:txBody>
      </p:sp>
      <p:sp>
        <p:nvSpPr>
          <p:cNvPr id="6" name="TextBox 5"/>
          <p:cNvSpPr txBox="1"/>
          <p:nvPr/>
        </p:nvSpPr>
        <p:spPr>
          <a:xfrm>
            <a:off x="1620981" y="268067"/>
            <a:ext cx="5663047" cy="369332"/>
          </a:xfrm>
          <a:prstGeom prst="rect">
            <a:avLst/>
          </a:prstGeom>
          <a:noFill/>
        </p:spPr>
        <p:txBody>
          <a:bodyPr wrap="square" rtlCol="0">
            <a:spAutoFit/>
          </a:bodyPr>
          <a:lstStyle/>
          <a:p>
            <a:pPr algn="ctr"/>
            <a:r>
              <a:rPr lang="en-US" dirty="0" smtClean="0"/>
              <a:t>Music in European Court, Church, and Theater, 1600-1800:</a:t>
            </a:r>
          </a:p>
        </p:txBody>
      </p:sp>
    </p:spTree>
    <p:extLst>
      <p:ext uri="{BB962C8B-B14F-4D97-AF65-F5344CB8AC3E}">
        <p14:creationId xmlns:p14="http://schemas.microsoft.com/office/powerpoint/2010/main" val="270794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28" y="3447687"/>
            <a:ext cx="609600" cy="584775"/>
          </a:xfrm>
          <a:prstGeom prst="rect">
            <a:avLst/>
          </a:prstGeom>
          <a:noFill/>
        </p:spPr>
        <p:txBody>
          <a:bodyPr wrap="square" rtlCol="0">
            <a:spAutoFit/>
          </a:bodyPr>
          <a:lstStyle/>
          <a:p>
            <a:r>
              <a:rPr lang="en-US" sz="3200" dirty="0" smtClean="0">
                <a:solidFill>
                  <a:srgbClr val="00B050"/>
                </a:solidFill>
              </a:rPr>
              <a:t>TR</a:t>
            </a:r>
            <a:endParaRPr lang="en-US" sz="3200" dirty="0">
              <a:solidFill>
                <a:srgbClr val="00B050"/>
              </a:solidFill>
            </a:endParaRPr>
          </a:p>
        </p:txBody>
      </p:sp>
      <p:sp>
        <p:nvSpPr>
          <p:cNvPr id="3" name="Oval 2"/>
          <p:cNvSpPr/>
          <p:nvPr/>
        </p:nvSpPr>
        <p:spPr>
          <a:xfrm>
            <a:off x="540328" y="3312769"/>
            <a:ext cx="914400" cy="8546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63492" y="3240355"/>
            <a:ext cx="609600" cy="369332"/>
          </a:xfrm>
          <a:prstGeom prst="rect">
            <a:avLst/>
          </a:prstGeom>
          <a:noFill/>
        </p:spPr>
        <p:txBody>
          <a:bodyPr wrap="square" rtlCol="0">
            <a:spAutoFit/>
          </a:bodyPr>
          <a:lstStyle/>
          <a:p>
            <a:r>
              <a:rPr lang="en-US" dirty="0" smtClean="0"/>
              <a:t>1</a:t>
            </a:r>
            <a:endParaRPr lang="en-US" dirty="0"/>
          </a:p>
        </p:txBody>
      </p:sp>
      <p:sp>
        <p:nvSpPr>
          <p:cNvPr id="7" name="Oval 6"/>
          <p:cNvSpPr/>
          <p:nvPr/>
        </p:nvSpPr>
        <p:spPr>
          <a:xfrm>
            <a:off x="2052601" y="3105438"/>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258" y="3908040"/>
            <a:ext cx="304800" cy="355601"/>
          </a:xfrm>
          <a:prstGeom prst="rect">
            <a:avLst/>
          </a:prstGeom>
        </p:spPr>
      </p:pic>
      <p:sp>
        <p:nvSpPr>
          <p:cNvPr id="9" name="Oval 8"/>
          <p:cNvSpPr/>
          <p:nvPr/>
        </p:nvSpPr>
        <p:spPr>
          <a:xfrm>
            <a:off x="3581400" y="3127680"/>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733800" y="3238029"/>
            <a:ext cx="609600" cy="369332"/>
          </a:xfrm>
          <a:prstGeom prst="rect">
            <a:avLst/>
          </a:prstGeom>
          <a:noFill/>
        </p:spPr>
        <p:txBody>
          <a:bodyPr wrap="square" rtlCol="0">
            <a:spAutoFit/>
          </a:bodyPr>
          <a:lstStyle/>
          <a:p>
            <a:r>
              <a:rPr lang="en-US" dirty="0" smtClean="0"/>
              <a:t>4</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872" y="3914329"/>
            <a:ext cx="346528" cy="388350"/>
          </a:xfrm>
          <a:prstGeom prst="rect">
            <a:avLst/>
          </a:prstGeom>
        </p:spPr>
      </p:pic>
      <p:sp>
        <p:nvSpPr>
          <p:cNvPr id="13" name="TextBox 12"/>
          <p:cNvSpPr txBox="1"/>
          <p:nvPr/>
        </p:nvSpPr>
        <p:spPr>
          <a:xfrm>
            <a:off x="5544736" y="3263021"/>
            <a:ext cx="609600" cy="369332"/>
          </a:xfrm>
          <a:prstGeom prst="rect">
            <a:avLst/>
          </a:prstGeom>
          <a:noFill/>
        </p:spPr>
        <p:txBody>
          <a:bodyPr wrap="square" rtlCol="0">
            <a:spAutoFit/>
          </a:bodyPr>
          <a:lstStyle/>
          <a:p>
            <a:r>
              <a:rPr lang="en-US" dirty="0" smtClean="0"/>
              <a:t>3</a:t>
            </a:r>
            <a:endParaRPr lang="en-US" dirty="0"/>
          </a:p>
        </p:txBody>
      </p:sp>
      <p:sp>
        <p:nvSpPr>
          <p:cNvPr id="14" name="Oval 13"/>
          <p:cNvSpPr/>
          <p:nvPr/>
        </p:nvSpPr>
        <p:spPr>
          <a:xfrm>
            <a:off x="5437363" y="3138679"/>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7105676" y="3113968"/>
            <a:ext cx="238936" cy="341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206068" y="3113968"/>
            <a:ext cx="238936" cy="3411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12121" y="3926136"/>
            <a:ext cx="557755" cy="461665"/>
          </a:xfrm>
          <a:prstGeom prst="rect">
            <a:avLst/>
          </a:prstGeom>
          <a:noFill/>
        </p:spPr>
        <p:txBody>
          <a:bodyPr wrap="square" rtlCol="0">
            <a:spAutoFit/>
          </a:bodyPr>
          <a:lstStyle/>
          <a:p>
            <a:r>
              <a:rPr lang="en-US" sz="2400" b="1" dirty="0" smtClean="0"/>
              <a:t>!!</a:t>
            </a:r>
            <a:endParaRPr lang="en-US" sz="2400" b="1" dirty="0"/>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072" y="3908040"/>
            <a:ext cx="346528" cy="388350"/>
          </a:xfrm>
          <a:prstGeom prst="rect">
            <a:avLst/>
          </a:prstGeom>
        </p:spPr>
      </p:pic>
      <p:sp>
        <p:nvSpPr>
          <p:cNvPr id="21" name="TextBox 20"/>
          <p:cNvSpPr txBox="1"/>
          <p:nvPr/>
        </p:nvSpPr>
        <p:spPr>
          <a:xfrm>
            <a:off x="7206068" y="2518320"/>
            <a:ext cx="1167518" cy="369332"/>
          </a:xfrm>
          <a:prstGeom prst="rect">
            <a:avLst/>
          </a:prstGeom>
          <a:noFill/>
        </p:spPr>
        <p:txBody>
          <a:bodyPr wrap="square" rtlCol="0">
            <a:spAutoFit/>
          </a:bodyPr>
          <a:lstStyle/>
          <a:p>
            <a:r>
              <a:rPr lang="en-US" dirty="0" smtClean="0"/>
              <a:t>V:HC MC</a:t>
            </a:r>
            <a:endParaRPr lang="en-US" dirty="0"/>
          </a:p>
        </p:txBody>
      </p:sp>
      <p:sp>
        <p:nvSpPr>
          <p:cNvPr id="22" name="Left Brace 21"/>
          <p:cNvSpPr/>
          <p:nvPr/>
        </p:nvSpPr>
        <p:spPr>
          <a:xfrm rot="5400000">
            <a:off x="2135250" y="1710382"/>
            <a:ext cx="560565" cy="19852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rot="5400000">
            <a:off x="5093139" y="844772"/>
            <a:ext cx="688448" cy="371642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916051" y="2114926"/>
            <a:ext cx="5107651" cy="307777"/>
          </a:xfrm>
          <a:prstGeom prst="rect">
            <a:avLst/>
          </a:prstGeom>
          <a:noFill/>
        </p:spPr>
        <p:txBody>
          <a:bodyPr wrap="square" rtlCol="0">
            <a:spAutoFit/>
          </a:bodyPr>
          <a:lstStyle/>
          <a:p>
            <a:r>
              <a:rPr lang="en-US" sz="1400" dirty="0" smtClean="0"/>
              <a:t>“old world”                                       “new world” (</a:t>
            </a:r>
            <a:r>
              <a:rPr lang="en-US" sz="1400" i="1" dirty="0" smtClean="0"/>
              <a:t>buffa</a:t>
            </a:r>
            <a:r>
              <a:rPr lang="en-US" sz="1400" dirty="0" smtClean="0"/>
              <a:t> laughter)</a:t>
            </a:r>
            <a:endParaRPr lang="en-US" sz="1400" dirty="0"/>
          </a:p>
        </p:txBody>
      </p:sp>
      <p:sp>
        <p:nvSpPr>
          <p:cNvPr id="57" name="TextBox 56"/>
          <p:cNvSpPr txBox="1"/>
          <p:nvPr/>
        </p:nvSpPr>
        <p:spPr>
          <a:xfrm>
            <a:off x="3435763" y="4443962"/>
            <a:ext cx="1295400" cy="369332"/>
          </a:xfrm>
          <a:prstGeom prst="rect">
            <a:avLst/>
          </a:prstGeom>
          <a:noFill/>
        </p:spPr>
        <p:txBody>
          <a:bodyPr wrap="square" rtlCol="0">
            <a:spAutoFit/>
          </a:bodyPr>
          <a:lstStyle/>
          <a:p>
            <a:r>
              <a:rPr lang="en-US" dirty="0" smtClean="0"/>
              <a:t>“Breakout”</a:t>
            </a:r>
            <a:endParaRPr lang="en-US" dirty="0"/>
          </a:p>
        </p:txBody>
      </p:sp>
      <p:sp>
        <p:nvSpPr>
          <p:cNvPr id="58" name="TextBox 57"/>
          <p:cNvSpPr txBox="1"/>
          <p:nvPr/>
        </p:nvSpPr>
        <p:spPr>
          <a:xfrm>
            <a:off x="5201836" y="4453727"/>
            <a:ext cx="1295400" cy="369332"/>
          </a:xfrm>
          <a:prstGeom prst="rect">
            <a:avLst/>
          </a:prstGeom>
          <a:noFill/>
        </p:spPr>
        <p:txBody>
          <a:bodyPr wrap="square" rtlCol="0">
            <a:spAutoFit/>
          </a:bodyPr>
          <a:lstStyle/>
          <a:p>
            <a:r>
              <a:rPr lang="en-US" dirty="0" smtClean="0"/>
              <a:t>“So there!”</a:t>
            </a:r>
            <a:endParaRPr lang="en-US" dirty="0"/>
          </a:p>
        </p:txBody>
      </p:sp>
      <p:sp>
        <p:nvSpPr>
          <p:cNvPr id="59" name="TextBox 58"/>
          <p:cNvSpPr txBox="1"/>
          <p:nvPr/>
        </p:nvSpPr>
        <p:spPr>
          <a:xfrm>
            <a:off x="1482437" y="4429364"/>
            <a:ext cx="1875108" cy="738664"/>
          </a:xfrm>
          <a:prstGeom prst="rect">
            <a:avLst/>
          </a:prstGeom>
          <a:noFill/>
        </p:spPr>
        <p:txBody>
          <a:bodyPr wrap="square" rtlCol="0">
            <a:spAutoFit/>
          </a:bodyPr>
          <a:lstStyle/>
          <a:p>
            <a:r>
              <a:rPr lang="en-US" sz="1400" dirty="0" smtClean="0"/>
              <a:t>Sober, learned style;</a:t>
            </a:r>
          </a:p>
          <a:p>
            <a:r>
              <a:rPr lang="en-US" sz="1400" dirty="0" smtClean="0"/>
              <a:t>“Spacious dignity”;</a:t>
            </a:r>
          </a:p>
          <a:p>
            <a:r>
              <a:rPr lang="en-US" sz="1400" dirty="0" smtClean="0"/>
              <a:t>6 entries of the subject</a:t>
            </a:r>
            <a:endParaRPr lang="en-US" sz="1400" dirty="0"/>
          </a:p>
        </p:txBody>
      </p:sp>
    </p:spTree>
    <p:extLst>
      <p:ext uri="{BB962C8B-B14F-4D97-AF65-F5344CB8AC3E}">
        <p14:creationId xmlns:p14="http://schemas.microsoft.com/office/powerpoint/2010/main" val="192085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0378" y="3078369"/>
            <a:ext cx="609600" cy="584775"/>
          </a:xfrm>
          <a:prstGeom prst="rect">
            <a:avLst/>
          </a:prstGeom>
          <a:noFill/>
        </p:spPr>
        <p:txBody>
          <a:bodyPr wrap="square" rtlCol="0">
            <a:spAutoFit/>
          </a:bodyPr>
          <a:lstStyle/>
          <a:p>
            <a:r>
              <a:rPr lang="en-US" sz="3200" dirty="0" smtClean="0">
                <a:solidFill>
                  <a:srgbClr val="00B050"/>
                </a:solidFill>
              </a:rPr>
              <a:t>S</a:t>
            </a:r>
            <a:endParaRPr lang="en-US" sz="3200" dirty="0">
              <a:solidFill>
                <a:srgbClr val="00B050"/>
              </a:solidFill>
            </a:endParaRPr>
          </a:p>
        </p:txBody>
      </p:sp>
      <p:sp>
        <p:nvSpPr>
          <p:cNvPr id="4" name="Oval 3"/>
          <p:cNvSpPr/>
          <p:nvPr/>
        </p:nvSpPr>
        <p:spPr>
          <a:xfrm>
            <a:off x="158784" y="2933224"/>
            <a:ext cx="914400" cy="8546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7" name="TextBox 6"/>
          <p:cNvSpPr txBox="1"/>
          <p:nvPr/>
        </p:nvSpPr>
        <p:spPr>
          <a:xfrm>
            <a:off x="1083104" y="2898190"/>
            <a:ext cx="847253" cy="369332"/>
          </a:xfrm>
          <a:prstGeom prst="rect">
            <a:avLst/>
          </a:prstGeom>
          <a:noFill/>
        </p:spPr>
        <p:txBody>
          <a:bodyPr wrap="square" rtlCol="0">
            <a:spAutoFit/>
          </a:bodyPr>
          <a:lstStyle/>
          <a:p>
            <a:r>
              <a:rPr lang="en-US" dirty="0" smtClean="0"/>
              <a:t>5, 6, 7</a:t>
            </a:r>
            <a:endParaRPr lang="en-US" dirty="0"/>
          </a:p>
        </p:txBody>
      </p:sp>
      <p:sp>
        <p:nvSpPr>
          <p:cNvPr id="8" name="Oval 7"/>
          <p:cNvSpPr/>
          <p:nvPr/>
        </p:nvSpPr>
        <p:spPr>
          <a:xfrm>
            <a:off x="1049643" y="2730375"/>
            <a:ext cx="847253" cy="7937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920323" y="2915529"/>
            <a:ext cx="609600" cy="369332"/>
          </a:xfrm>
          <a:prstGeom prst="rect">
            <a:avLst/>
          </a:prstGeom>
          <a:noFill/>
        </p:spPr>
        <p:txBody>
          <a:bodyPr wrap="square" rtlCol="0">
            <a:spAutoFit/>
          </a:bodyPr>
          <a:lstStyle/>
          <a:p>
            <a:r>
              <a:rPr lang="en-US" dirty="0" smtClean="0"/>
              <a:t>3</a:t>
            </a:r>
            <a:endParaRPr lang="en-US" dirty="0"/>
          </a:p>
        </p:txBody>
      </p:sp>
      <p:sp>
        <p:nvSpPr>
          <p:cNvPr id="10" name="Oval 9"/>
          <p:cNvSpPr/>
          <p:nvPr/>
        </p:nvSpPr>
        <p:spPr>
          <a:xfrm>
            <a:off x="1896896" y="2818260"/>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78554" y="3573682"/>
            <a:ext cx="2121507" cy="306082"/>
          </a:xfrm>
          <a:prstGeom prst="rect">
            <a:avLst/>
          </a:prstGeom>
          <a:noFill/>
        </p:spPr>
        <p:txBody>
          <a:bodyPr wrap="square" rtlCol="0">
            <a:spAutoFit/>
          </a:bodyPr>
          <a:lstStyle/>
          <a:p>
            <a:r>
              <a:rPr lang="en-US" sz="1400" dirty="0" smtClean="0"/>
              <a:t>“So there!”  &amp;  “Breakout”</a:t>
            </a:r>
            <a:endParaRPr lang="en-US" sz="1400" dirty="0"/>
          </a:p>
        </p:txBody>
      </p:sp>
      <p:sp>
        <p:nvSpPr>
          <p:cNvPr id="12" name="Oval 11"/>
          <p:cNvSpPr/>
          <p:nvPr/>
        </p:nvSpPr>
        <p:spPr>
          <a:xfrm>
            <a:off x="2506496" y="284088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656399" y="2901866"/>
            <a:ext cx="459697" cy="369332"/>
          </a:xfrm>
          <a:prstGeom prst="rect">
            <a:avLst/>
          </a:prstGeom>
          <a:noFill/>
        </p:spPr>
        <p:txBody>
          <a:bodyPr wrap="square" rtlCol="0">
            <a:spAutoFit/>
          </a:bodyPr>
          <a:lstStyle/>
          <a:p>
            <a:r>
              <a:rPr lang="en-US" dirty="0" smtClean="0"/>
              <a:t>4</a:t>
            </a:r>
            <a:endParaRPr lang="en-US" dirty="0"/>
          </a:p>
        </p:txBody>
      </p:sp>
      <p:sp>
        <p:nvSpPr>
          <p:cNvPr id="14" name="TextBox 13"/>
          <p:cNvSpPr txBox="1"/>
          <p:nvPr/>
        </p:nvSpPr>
        <p:spPr>
          <a:xfrm>
            <a:off x="1819374" y="2326976"/>
            <a:ext cx="1529144" cy="523220"/>
          </a:xfrm>
          <a:prstGeom prst="rect">
            <a:avLst/>
          </a:prstGeom>
          <a:noFill/>
        </p:spPr>
        <p:txBody>
          <a:bodyPr wrap="square" rtlCol="0">
            <a:spAutoFit/>
          </a:bodyPr>
          <a:lstStyle/>
          <a:p>
            <a:r>
              <a:rPr lang="en-US" sz="1400" dirty="0" smtClean="0"/>
              <a:t>Intermixed with commentary of:</a:t>
            </a:r>
            <a:endParaRPr lang="en-US" sz="1400" dirty="0"/>
          </a:p>
        </p:txBody>
      </p:sp>
      <p:sp>
        <p:nvSpPr>
          <p:cNvPr id="15" name="TextBox 14"/>
          <p:cNvSpPr txBox="1"/>
          <p:nvPr/>
        </p:nvSpPr>
        <p:spPr>
          <a:xfrm>
            <a:off x="989978" y="4230255"/>
            <a:ext cx="2411237" cy="954107"/>
          </a:xfrm>
          <a:prstGeom prst="rect">
            <a:avLst/>
          </a:prstGeom>
          <a:noFill/>
        </p:spPr>
        <p:txBody>
          <a:bodyPr wrap="square" rtlCol="0">
            <a:spAutoFit/>
          </a:bodyPr>
          <a:lstStyle/>
          <a:p>
            <a:r>
              <a:rPr lang="en-US" sz="1400" dirty="0" smtClean="0"/>
              <a:t>“Counterpoint of particles”;</a:t>
            </a:r>
          </a:p>
          <a:p>
            <a:r>
              <a:rPr lang="en-US" sz="1400" dirty="0" smtClean="0"/>
              <a:t>Counterpoint of “old world”</a:t>
            </a:r>
          </a:p>
          <a:p>
            <a:r>
              <a:rPr lang="en-US" sz="1400" dirty="0" smtClean="0"/>
              <a:t>in the light, nimble guise </a:t>
            </a:r>
          </a:p>
          <a:p>
            <a:r>
              <a:rPr lang="en-US" sz="1400" dirty="0" smtClean="0"/>
              <a:t>of the “new world”</a:t>
            </a:r>
            <a:endParaRPr lang="en-US" sz="1400"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196" y="3524162"/>
            <a:ext cx="304800" cy="35560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483" y="3207012"/>
            <a:ext cx="556923" cy="624138"/>
          </a:xfrm>
          <a:prstGeom prst="rect">
            <a:avLst/>
          </a:prstGeom>
        </p:spPr>
      </p:pic>
      <p:sp>
        <p:nvSpPr>
          <p:cNvPr id="18" name="TextBox 17"/>
          <p:cNvSpPr txBox="1"/>
          <p:nvPr/>
        </p:nvSpPr>
        <p:spPr>
          <a:xfrm>
            <a:off x="3923628" y="4072390"/>
            <a:ext cx="1693264" cy="584775"/>
          </a:xfrm>
          <a:prstGeom prst="rect">
            <a:avLst/>
          </a:prstGeom>
          <a:noFill/>
        </p:spPr>
        <p:txBody>
          <a:bodyPr wrap="square" rtlCol="0">
            <a:spAutoFit/>
          </a:bodyPr>
          <a:lstStyle/>
          <a:p>
            <a:r>
              <a:rPr lang="en-US" sz="1600" b="1" dirty="0" smtClean="0"/>
              <a:t>“Strenuous </a:t>
            </a:r>
          </a:p>
          <a:p>
            <a:r>
              <a:rPr lang="en-US" sz="1600" b="1" dirty="0" smtClean="0"/>
              <a:t>Counterpoint!!”</a:t>
            </a:r>
            <a:endParaRPr lang="en-US" sz="1600" b="1" dirty="0"/>
          </a:p>
        </p:txBody>
      </p:sp>
      <p:cxnSp>
        <p:nvCxnSpPr>
          <p:cNvPr id="19" name="Straight Connector 18"/>
          <p:cNvCxnSpPr/>
          <p:nvPr/>
        </p:nvCxnSpPr>
        <p:spPr>
          <a:xfrm>
            <a:off x="5845527" y="2338511"/>
            <a:ext cx="0" cy="17370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2044" y="2942969"/>
            <a:ext cx="609600" cy="369332"/>
          </a:xfrm>
          <a:prstGeom prst="rect">
            <a:avLst/>
          </a:prstGeom>
          <a:noFill/>
        </p:spPr>
        <p:txBody>
          <a:bodyPr wrap="square" rtlCol="0">
            <a:spAutoFit/>
          </a:bodyPr>
          <a:lstStyle/>
          <a:p>
            <a:r>
              <a:rPr lang="en-US" dirty="0" smtClean="0"/>
              <a:t>2</a:t>
            </a:r>
            <a:endParaRPr lang="en-US" dirty="0"/>
          </a:p>
        </p:txBody>
      </p:sp>
      <p:sp>
        <p:nvSpPr>
          <p:cNvPr id="21" name="Oval 20"/>
          <p:cNvSpPr/>
          <p:nvPr/>
        </p:nvSpPr>
        <p:spPr>
          <a:xfrm>
            <a:off x="5981153" y="2808052"/>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836177" y="2892297"/>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7728804" y="27679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473041" y="3661738"/>
            <a:ext cx="1295400" cy="1292662"/>
          </a:xfrm>
          <a:prstGeom prst="rect">
            <a:avLst/>
          </a:prstGeom>
          <a:noFill/>
        </p:spPr>
        <p:txBody>
          <a:bodyPr wrap="square" rtlCol="0">
            <a:spAutoFit/>
          </a:bodyPr>
          <a:lstStyle/>
          <a:p>
            <a:r>
              <a:rPr lang="en-US" dirty="0" smtClean="0"/>
              <a:t>“So there!”</a:t>
            </a:r>
          </a:p>
          <a:p>
            <a:r>
              <a:rPr lang="en-US" sz="1400" dirty="0"/>
              <a:t>(in florid contrapuntal  display!!)</a:t>
            </a:r>
          </a:p>
          <a:p>
            <a:endParaRPr lang="en-US" dirty="0"/>
          </a:p>
        </p:txBody>
      </p:sp>
      <p:cxnSp>
        <p:nvCxnSpPr>
          <p:cNvPr id="25" name="Straight Arrow Connector 24"/>
          <p:cNvCxnSpPr/>
          <p:nvPr/>
        </p:nvCxnSpPr>
        <p:spPr>
          <a:xfrm>
            <a:off x="7352622" y="2358710"/>
            <a:ext cx="0" cy="574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889227" y="1654166"/>
            <a:ext cx="858873" cy="646331"/>
          </a:xfrm>
          <a:prstGeom prst="rect">
            <a:avLst/>
          </a:prstGeom>
          <a:noFill/>
          <a:ln>
            <a:solidFill>
              <a:schemeClr val="tx1"/>
            </a:solidFill>
          </a:ln>
        </p:spPr>
        <p:txBody>
          <a:bodyPr wrap="square" rtlCol="0">
            <a:spAutoFit/>
          </a:bodyPr>
          <a:lstStyle/>
          <a:p>
            <a:pPr algn="ctr"/>
            <a:r>
              <a:rPr lang="en-US" dirty="0" smtClean="0"/>
              <a:t>V:PAC</a:t>
            </a:r>
          </a:p>
          <a:p>
            <a:pPr algn="ctr"/>
            <a:r>
              <a:rPr lang="en-US" dirty="0" smtClean="0"/>
              <a:t>EEC</a:t>
            </a:r>
            <a:endParaRPr lang="en-US" dirty="0"/>
          </a:p>
        </p:txBody>
      </p:sp>
      <p:sp>
        <p:nvSpPr>
          <p:cNvPr id="27" name="TextBox 26"/>
          <p:cNvSpPr txBox="1"/>
          <p:nvPr/>
        </p:nvSpPr>
        <p:spPr>
          <a:xfrm>
            <a:off x="5993002" y="4217903"/>
            <a:ext cx="1917887" cy="1384995"/>
          </a:xfrm>
          <a:prstGeom prst="rect">
            <a:avLst/>
          </a:prstGeom>
          <a:noFill/>
        </p:spPr>
        <p:txBody>
          <a:bodyPr wrap="square" rtlCol="0">
            <a:spAutoFit/>
          </a:bodyPr>
          <a:lstStyle/>
          <a:p>
            <a:r>
              <a:rPr lang="en-US" sz="1400" i="1" dirty="0" smtClean="0"/>
              <a:t>Buffa</a:t>
            </a:r>
            <a:r>
              <a:rPr lang="en-US" sz="1400" dirty="0" smtClean="0"/>
              <a:t> retort</a:t>
            </a:r>
          </a:p>
          <a:p>
            <a:r>
              <a:rPr lang="en-US" sz="1400" dirty="0" smtClean="0"/>
              <a:t>and laughter!</a:t>
            </a:r>
          </a:p>
          <a:p>
            <a:r>
              <a:rPr lang="en-US" sz="1400" dirty="0" smtClean="0"/>
              <a:t>Laughing away the</a:t>
            </a:r>
          </a:p>
          <a:p>
            <a:r>
              <a:rPr lang="en-US" sz="1400" dirty="0" smtClean="0"/>
              <a:t>seriousness in the</a:t>
            </a:r>
          </a:p>
          <a:p>
            <a:r>
              <a:rPr lang="en-US" sz="1400" dirty="0"/>
              <a:t>s</a:t>
            </a:r>
            <a:r>
              <a:rPr lang="en-US" sz="1400" dirty="0" smtClean="0"/>
              <a:t>pirit of a liberated</a:t>
            </a:r>
          </a:p>
          <a:p>
            <a:r>
              <a:rPr lang="en-US" sz="1400" dirty="0" smtClean="0"/>
              <a:t>high play!</a:t>
            </a:r>
            <a:endParaRPr lang="en-US" sz="1400" dirty="0"/>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3342" y="3482821"/>
            <a:ext cx="492664" cy="445587"/>
          </a:xfrm>
          <a:prstGeom prst="rect">
            <a:avLst/>
          </a:prstGeom>
        </p:spPr>
      </p:pic>
      <p:sp>
        <p:nvSpPr>
          <p:cNvPr id="29" name="TextBox 28"/>
          <p:cNvSpPr txBox="1"/>
          <p:nvPr/>
        </p:nvSpPr>
        <p:spPr>
          <a:xfrm>
            <a:off x="1154649" y="5257316"/>
            <a:ext cx="2777834" cy="369332"/>
          </a:xfrm>
          <a:prstGeom prst="rect">
            <a:avLst/>
          </a:prstGeom>
          <a:noFill/>
        </p:spPr>
        <p:txBody>
          <a:bodyPr wrap="square" rtlCol="0">
            <a:spAutoFit/>
          </a:bodyPr>
          <a:lstStyle/>
          <a:p>
            <a:r>
              <a:rPr lang="en-US" dirty="0" smtClean="0">
                <a:solidFill>
                  <a:srgbClr val="FF0000"/>
                </a:solidFill>
              </a:rPr>
              <a:t>a         </a:t>
            </a:r>
            <a:r>
              <a:rPr lang="en-US" dirty="0" err="1" smtClean="0">
                <a:solidFill>
                  <a:srgbClr val="FF0000"/>
                </a:solidFill>
              </a:rPr>
              <a:t>a</a:t>
            </a:r>
            <a:r>
              <a:rPr lang="en-US" dirty="0" smtClean="0">
                <a:solidFill>
                  <a:srgbClr val="FF0000"/>
                </a:solidFill>
              </a:rPr>
              <a:t>              b</a:t>
            </a:r>
            <a:endParaRPr lang="en-US" dirty="0">
              <a:solidFill>
                <a:srgbClr val="FF0000"/>
              </a:solidFill>
            </a:endParaRPr>
          </a:p>
        </p:txBody>
      </p:sp>
      <p:cxnSp>
        <p:nvCxnSpPr>
          <p:cNvPr id="30" name="Straight Connector 29"/>
          <p:cNvCxnSpPr/>
          <p:nvPr/>
        </p:nvCxnSpPr>
        <p:spPr>
          <a:xfrm>
            <a:off x="8882741" y="2483105"/>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958941" y="2483105"/>
            <a:ext cx="0" cy="1447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577941" y="2696469"/>
            <a:ext cx="381000" cy="954107"/>
          </a:xfrm>
          <a:prstGeom prst="rect">
            <a:avLst/>
          </a:prstGeom>
          <a:noFill/>
        </p:spPr>
        <p:txBody>
          <a:bodyPr wrap="square" rtlCol="0">
            <a:spAutoFit/>
          </a:bodyPr>
          <a:lstStyle/>
          <a:p>
            <a:r>
              <a:rPr lang="en-US" sz="2800" dirty="0" smtClean="0"/>
              <a:t>.</a:t>
            </a:r>
          </a:p>
          <a:p>
            <a:r>
              <a:rPr lang="en-US" sz="2800" dirty="0" smtClean="0"/>
              <a:t>.</a:t>
            </a:r>
            <a:endParaRPr lang="en-US" sz="2800" dirty="0"/>
          </a:p>
        </p:txBody>
      </p:sp>
      <p:sp>
        <p:nvSpPr>
          <p:cNvPr id="33" name="Left Brace 32"/>
          <p:cNvSpPr/>
          <p:nvPr/>
        </p:nvSpPr>
        <p:spPr>
          <a:xfrm rot="5400000">
            <a:off x="2809623" y="-842811"/>
            <a:ext cx="987624" cy="462691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Left Brace 33"/>
          <p:cNvSpPr/>
          <p:nvPr/>
        </p:nvSpPr>
        <p:spPr>
          <a:xfrm rot="5400000">
            <a:off x="6919099" y="-96740"/>
            <a:ext cx="775767" cy="292291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2465343" y="645388"/>
            <a:ext cx="6303098" cy="307777"/>
          </a:xfrm>
          <a:prstGeom prst="rect">
            <a:avLst/>
          </a:prstGeom>
          <a:noFill/>
        </p:spPr>
        <p:txBody>
          <a:bodyPr wrap="square" rtlCol="0">
            <a:spAutoFit/>
          </a:bodyPr>
          <a:lstStyle/>
          <a:p>
            <a:r>
              <a:rPr lang="en-US" sz="1400" dirty="0" smtClean="0"/>
              <a:t>  “old world”                                                                             new world” (</a:t>
            </a:r>
            <a:r>
              <a:rPr lang="en-US" sz="1400" i="1" dirty="0" smtClean="0"/>
              <a:t>buffa</a:t>
            </a:r>
            <a:r>
              <a:rPr lang="en-US" sz="1400" dirty="0" smtClean="0"/>
              <a:t> laughter)</a:t>
            </a:r>
            <a:endParaRPr lang="en-US" sz="1400" dirty="0"/>
          </a:p>
        </p:txBody>
      </p:sp>
      <p:cxnSp>
        <p:nvCxnSpPr>
          <p:cNvPr id="36" name="Straight Arrow Connector 35"/>
          <p:cNvCxnSpPr/>
          <p:nvPr/>
        </p:nvCxnSpPr>
        <p:spPr>
          <a:xfrm>
            <a:off x="6701644" y="2326976"/>
            <a:ext cx="0" cy="574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83494" y="2495925"/>
            <a:ext cx="1165596" cy="307777"/>
          </a:xfrm>
          <a:prstGeom prst="rect">
            <a:avLst/>
          </a:prstGeom>
          <a:noFill/>
        </p:spPr>
        <p:txBody>
          <a:bodyPr wrap="square" rtlCol="0">
            <a:spAutoFit/>
          </a:bodyPr>
          <a:lstStyle/>
          <a:p>
            <a:r>
              <a:rPr lang="en-US" sz="1400" dirty="0" smtClean="0"/>
              <a:t>Emphatic!</a:t>
            </a:r>
            <a:endParaRPr lang="en-US" sz="1400" dirty="0"/>
          </a:p>
        </p:txBody>
      </p:sp>
      <p:sp>
        <p:nvSpPr>
          <p:cNvPr id="38" name="TextBox 37"/>
          <p:cNvSpPr txBox="1"/>
          <p:nvPr/>
        </p:nvSpPr>
        <p:spPr>
          <a:xfrm>
            <a:off x="7897036" y="1823420"/>
            <a:ext cx="609600" cy="584775"/>
          </a:xfrm>
          <a:prstGeom prst="rect">
            <a:avLst/>
          </a:prstGeom>
          <a:noFill/>
        </p:spPr>
        <p:txBody>
          <a:bodyPr wrap="square" rtlCol="0">
            <a:spAutoFit/>
          </a:bodyPr>
          <a:lstStyle/>
          <a:p>
            <a:r>
              <a:rPr lang="en-US" sz="3200" dirty="0" smtClean="0">
                <a:solidFill>
                  <a:srgbClr val="00B050"/>
                </a:solidFill>
              </a:rPr>
              <a:t>C</a:t>
            </a:r>
            <a:endParaRPr lang="en-US" sz="3200" dirty="0">
              <a:solidFill>
                <a:srgbClr val="00B050"/>
              </a:solidFill>
            </a:endParaRPr>
          </a:p>
        </p:txBody>
      </p:sp>
      <p:sp>
        <p:nvSpPr>
          <p:cNvPr id="39" name="Oval 38"/>
          <p:cNvSpPr/>
          <p:nvPr/>
        </p:nvSpPr>
        <p:spPr>
          <a:xfrm>
            <a:off x="7728804" y="1654166"/>
            <a:ext cx="914400" cy="8546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203273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Tree>
    <p:extLst>
      <p:ext uri="{BB962C8B-B14F-4D97-AF65-F5344CB8AC3E}">
        <p14:creationId xmlns:p14="http://schemas.microsoft.com/office/powerpoint/2010/main" val="37698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152400" y="1764755"/>
            <a:ext cx="1248641" cy="66925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67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14" name="Rectangle 13"/>
          <p:cNvSpPr/>
          <p:nvPr/>
        </p:nvSpPr>
        <p:spPr>
          <a:xfrm>
            <a:off x="2005446" y="4180287"/>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1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2001173" y="4485087"/>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1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2053437" y="4736011"/>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1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2120949" y="5047902"/>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1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2005445" y="5282336"/>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1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1965210" y="5569686"/>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1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914400"/>
            <a:ext cx="5361706" cy="4953000"/>
          </a:xfrm>
          <a:prstGeom prst="ellipse">
            <a:avLst/>
          </a:pr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02574" y="1385455"/>
            <a:ext cx="1929247" cy="646331"/>
          </a:xfrm>
          <a:prstGeom prst="rect">
            <a:avLst/>
          </a:prstGeom>
          <a:noFill/>
        </p:spPr>
        <p:txBody>
          <a:bodyPr wrap="square" rtlCol="0">
            <a:spAutoFit/>
          </a:bodyPr>
          <a:lstStyle/>
          <a:p>
            <a:pPr algn="ctr"/>
            <a:r>
              <a:rPr lang="en-US" dirty="0" smtClean="0">
                <a:solidFill>
                  <a:schemeClr val="bg1"/>
                </a:solidFill>
              </a:rPr>
              <a:t>Vocal Music: Highest Prestige</a:t>
            </a:r>
            <a:endParaRPr lang="en-US" dirty="0">
              <a:solidFill>
                <a:schemeClr val="bg1"/>
              </a:solidFill>
            </a:endParaRPr>
          </a:p>
        </p:txBody>
      </p:sp>
      <p:sp>
        <p:nvSpPr>
          <p:cNvPr id="5" name="TextBox 4"/>
          <p:cNvSpPr txBox="1"/>
          <p:nvPr/>
        </p:nvSpPr>
        <p:spPr>
          <a:xfrm>
            <a:off x="1620981" y="268067"/>
            <a:ext cx="5663047" cy="646331"/>
          </a:xfrm>
          <a:prstGeom prst="rect">
            <a:avLst/>
          </a:prstGeom>
          <a:noFill/>
        </p:spPr>
        <p:txBody>
          <a:bodyPr wrap="square" rtlCol="0">
            <a:spAutoFit/>
          </a:bodyPr>
          <a:lstStyle/>
          <a:p>
            <a:pPr algn="ctr"/>
            <a:r>
              <a:rPr lang="en-US" dirty="0"/>
              <a:t>Music in European Court, Church, and Theater, 1600-1800:</a:t>
            </a:r>
          </a:p>
          <a:p>
            <a:pPr algn="ctr"/>
            <a:r>
              <a:rPr lang="en-US" dirty="0" smtClean="0"/>
              <a:t>The Rise of Instrumental Music</a:t>
            </a:r>
            <a:endParaRPr lang="en-US" dirty="0"/>
          </a:p>
        </p:txBody>
      </p:sp>
      <p:sp>
        <p:nvSpPr>
          <p:cNvPr id="9" name="TextBox 8"/>
          <p:cNvSpPr txBox="1"/>
          <p:nvPr/>
        </p:nvSpPr>
        <p:spPr>
          <a:xfrm>
            <a:off x="1066800" y="6012873"/>
            <a:ext cx="7010400" cy="369332"/>
          </a:xfrm>
          <a:prstGeom prst="rect">
            <a:avLst/>
          </a:prstGeom>
          <a:noFill/>
        </p:spPr>
        <p:txBody>
          <a:bodyPr wrap="square" rtlCol="0">
            <a:spAutoFit/>
          </a:bodyPr>
          <a:lstStyle/>
          <a:p>
            <a:r>
              <a:rPr lang="en-US" dirty="0" smtClean="0"/>
              <a:t>1550        1600                               1700                                        1800                     </a:t>
            </a:r>
            <a:endParaRPr lang="en-US" dirty="0"/>
          </a:p>
        </p:txBody>
      </p:sp>
    </p:spTree>
    <p:extLst>
      <p:ext uri="{BB962C8B-B14F-4D97-AF65-F5344CB8AC3E}">
        <p14:creationId xmlns:p14="http://schemas.microsoft.com/office/powerpoint/2010/main" val="395504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2001884" y="5867400"/>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13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2036068" y="6168856"/>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266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5241923" y="1785337"/>
            <a:ext cx="1182508" cy="113510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23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2036068" y="6168856"/>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232341" y="1789659"/>
            <a:ext cx="980309" cy="98772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23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26532"/>
            <a:ext cx="1371600" cy="369332"/>
          </a:xfrm>
          <a:prstGeom prst="rect">
            <a:avLst/>
          </a:prstGeom>
          <a:noFill/>
        </p:spPr>
        <p:txBody>
          <a:bodyPr wrap="square" rtlCol="0">
            <a:spAutoFit/>
          </a:bodyPr>
          <a:lstStyle/>
          <a:p>
            <a:r>
              <a:rPr lang="en-US" dirty="0" smtClean="0"/>
              <a:t>CODA</a:t>
            </a:r>
            <a:endParaRPr lang="en-US" dirty="0"/>
          </a:p>
        </p:txBody>
      </p:sp>
      <p:sp>
        <p:nvSpPr>
          <p:cNvPr id="3" name="TextBox 2"/>
          <p:cNvSpPr txBox="1"/>
          <p:nvPr/>
        </p:nvSpPr>
        <p:spPr>
          <a:xfrm>
            <a:off x="1936173" y="1524000"/>
            <a:ext cx="3188277" cy="2031325"/>
          </a:xfrm>
          <a:prstGeom prst="rect">
            <a:avLst/>
          </a:prstGeom>
          <a:noFill/>
          <a:ln w="38100">
            <a:solidFill>
              <a:schemeClr val="tx1"/>
            </a:solidFill>
          </a:ln>
        </p:spPr>
        <p:txBody>
          <a:bodyPr wrap="square" rtlCol="0">
            <a:spAutoFit/>
          </a:bodyPr>
          <a:lstStyle/>
          <a:p>
            <a:r>
              <a:rPr lang="en-US" dirty="0" smtClean="0"/>
              <a:t>Dazzlingly contrapuntal:</a:t>
            </a:r>
          </a:p>
          <a:p>
            <a:endParaRPr lang="en-US" dirty="0"/>
          </a:p>
          <a:p>
            <a:r>
              <a:rPr lang="en-US" dirty="0" smtClean="0"/>
              <a:t>Exuberant build-up of the contrapuntal interplay </a:t>
            </a:r>
          </a:p>
          <a:p>
            <a:r>
              <a:rPr lang="en-US" dirty="0" smtClean="0"/>
              <a:t>of five different particles</a:t>
            </a:r>
          </a:p>
          <a:p>
            <a:r>
              <a:rPr lang="en-US" dirty="0" smtClean="0"/>
              <a:t>In invertible counterpoint, </a:t>
            </a:r>
          </a:p>
          <a:p>
            <a:r>
              <a:rPr lang="en-US" dirty="0"/>
              <a:t>s</a:t>
            </a:r>
            <a:r>
              <a:rPr lang="en-US" dirty="0" smtClean="0"/>
              <a:t>hifting registers and positions.</a:t>
            </a:r>
            <a:endParaRPr lang="en-US" dirty="0"/>
          </a:p>
        </p:txBody>
      </p:sp>
      <p:sp>
        <p:nvSpPr>
          <p:cNvPr id="4" name="TextBox 3"/>
          <p:cNvSpPr txBox="1"/>
          <p:nvPr/>
        </p:nvSpPr>
        <p:spPr>
          <a:xfrm>
            <a:off x="2660073" y="1024869"/>
            <a:ext cx="1981200" cy="369332"/>
          </a:xfrm>
          <a:prstGeom prst="rect">
            <a:avLst/>
          </a:prstGeom>
          <a:noFill/>
        </p:spPr>
        <p:txBody>
          <a:bodyPr wrap="square" rtlCol="0">
            <a:spAutoFit/>
          </a:bodyPr>
          <a:lstStyle/>
          <a:p>
            <a:r>
              <a:rPr lang="en-US" dirty="0" smtClean="0"/>
              <a:t>(The Centerpiece)</a:t>
            </a:r>
            <a:endParaRPr lang="en-US" dirty="0"/>
          </a:p>
        </p:txBody>
      </p:sp>
      <p:sp>
        <p:nvSpPr>
          <p:cNvPr id="5" name="TextBox 4"/>
          <p:cNvSpPr txBox="1"/>
          <p:nvPr/>
        </p:nvSpPr>
        <p:spPr>
          <a:xfrm>
            <a:off x="2324100" y="4180287"/>
            <a:ext cx="3048000" cy="2308324"/>
          </a:xfrm>
          <a:prstGeom prst="rect">
            <a:avLst/>
          </a:prstGeom>
          <a:noFill/>
        </p:spPr>
        <p:txBody>
          <a:bodyPr wrap="square" rtlCol="0">
            <a:spAutoFit/>
          </a:bodyPr>
          <a:lstStyle/>
          <a:p>
            <a:pPr marL="342900" indent="-342900">
              <a:buAutoNum type="arabicPeriod"/>
            </a:pPr>
            <a:r>
              <a:rPr lang="en-US" dirty="0" smtClean="0"/>
              <a:t>Two-part	4 bars</a:t>
            </a:r>
          </a:p>
          <a:p>
            <a:pPr marL="342900" indent="-342900">
              <a:buAutoNum type="arabicPeriod"/>
            </a:pPr>
            <a:r>
              <a:rPr lang="en-US" dirty="0" smtClean="0"/>
              <a:t>Three-part	4 bars</a:t>
            </a:r>
          </a:p>
          <a:p>
            <a:pPr marL="342900" indent="-342900">
              <a:buAutoNum type="arabicPeriod"/>
            </a:pPr>
            <a:r>
              <a:rPr lang="en-US" dirty="0" smtClean="0"/>
              <a:t>Four-part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t>Five-part!	4 bars</a:t>
            </a:r>
          </a:p>
          <a:p>
            <a:pPr marL="342900" indent="-342900">
              <a:buAutoNum type="arabicPeriod"/>
            </a:pPr>
            <a:r>
              <a:rPr lang="en-US" dirty="0" smtClean="0">
                <a:solidFill>
                  <a:srgbClr val="C00000"/>
                </a:solidFill>
              </a:rPr>
              <a:t>Five-part!	3 bars!</a:t>
            </a:r>
          </a:p>
          <a:p>
            <a:pPr marL="342900" indent="-342900">
              <a:buAutoNum type="arabicPeriod"/>
            </a:pPr>
            <a:r>
              <a:rPr lang="en-US" dirty="0" smtClean="0">
                <a:solidFill>
                  <a:srgbClr val="C00000"/>
                </a:solidFill>
              </a:rPr>
              <a:t>Five-part!	4 bars</a:t>
            </a:r>
            <a:endParaRPr lang="en-US" dirty="0">
              <a:solidFill>
                <a:srgbClr val="C00000"/>
              </a:solidFill>
            </a:endParaRPr>
          </a:p>
        </p:txBody>
      </p:sp>
      <p:sp>
        <p:nvSpPr>
          <p:cNvPr id="6" name="Left Brace 5"/>
          <p:cNvSpPr/>
          <p:nvPr/>
        </p:nvSpPr>
        <p:spPr>
          <a:xfrm>
            <a:off x="2005446" y="5040811"/>
            <a:ext cx="304800" cy="144780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57300" y="5580045"/>
            <a:ext cx="685800" cy="369332"/>
          </a:xfrm>
          <a:prstGeom prst="rect">
            <a:avLst/>
          </a:prstGeom>
          <a:noFill/>
        </p:spPr>
        <p:txBody>
          <a:bodyPr wrap="square" rtlCol="0">
            <a:spAutoFit/>
          </a:bodyPr>
          <a:lstStyle/>
          <a:p>
            <a:r>
              <a:rPr lang="en-US" dirty="0" err="1" smtClean="0"/>
              <a:t>Tutti</a:t>
            </a:r>
            <a:r>
              <a:rPr lang="en-US" dirty="0" smtClean="0"/>
              <a:t>!</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4089" y="3721748"/>
            <a:ext cx="409159" cy="45853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57" y="3740384"/>
            <a:ext cx="348915" cy="407069"/>
          </a:xfrm>
          <a:prstGeom prst="rect">
            <a:avLst/>
          </a:prstGeom>
        </p:spPr>
      </p:pic>
      <p:sp>
        <p:nvSpPr>
          <p:cNvPr id="10" name="TextBox 9"/>
          <p:cNvSpPr txBox="1"/>
          <p:nvPr/>
        </p:nvSpPr>
        <p:spPr>
          <a:xfrm>
            <a:off x="568091" y="1899672"/>
            <a:ext cx="609600" cy="369332"/>
          </a:xfrm>
          <a:prstGeom prst="rect">
            <a:avLst/>
          </a:prstGeom>
          <a:noFill/>
        </p:spPr>
        <p:txBody>
          <a:bodyPr wrap="square" rtlCol="0">
            <a:spAutoFit/>
          </a:bodyPr>
          <a:lstStyle/>
          <a:p>
            <a:r>
              <a:rPr lang="en-US" dirty="0" smtClean="0"/>
              <a:t>1</a:t>
            </a:r>
            <a:endParaRPr lang="en-US" dirty="0"/>
          </a:p>
        </p:txBody>
      </p:sp>
      <p:sp>
        <p:nvSpPr>
          <p:cNvPr id="11" name="Oval 10"/>
          <p:cNvSpPr/>
          <p:nvPr/>
        </p:nvSpPr>
        <p:spPr>
          <a:xfrm>
            <a:off x="457200" y="176475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0782" y="2539662"/>
            <a:ext cx="1828800" cy="523220"/>
          </a:xfrm>
          <a:prstGeom prst="rect">
            <a:avLst/>
          </a:prstGeom>
          <a:noFill/>
        </p:spPr>
        <p:txBody>
          <a:bodyPr wrap="square" rtlCol="0">
            <a:spAutoFit/>
          </a:bodyPr>
          <a:lstStyle/>
          <a:p>
            <a:r>
              <a:rPr lang="en-US" sz="1400" dirty="0" smtClean="0"/>
              <a:t>Inversion, in </a:t>
            </a:r>
            <a:r>
              <a:rPr lang="en-US" sz="1400" dirty="0" err="1" smtClean="0"/>
              <a:t>stretto</a:t>
            </a:r>
            <a:r>
              <a:rPr lang="en-US" sz="1400" dirty="0" smtClean="0"/>
              <a:t> -</a:t>
            </a:r>
          </a:p>
          <a:p>
            <a:r>
              <a:rPr lang="en-US" sz="1400" dirty="0" smtClean="0"/>
              <a:t>overlaps with itself </a:t>
            </a:r>
            <a:endParaRPr lang="en-US" sz="1400" dirty="0"/>
          </a:p>
        </p:txBody>
      </p:sp>
      <p:sp>
        <p:nvSpPr>
          <p:cNvPr id="13" name="TextBox 12"/>
          <p:cNvSpPr txBox="1"/>
          <p:nvPr/>
        </p:nvSpPr>
        <p:spPr>
          <a:xfrm>
            <a:off x="20782" y="1398574"/>
            <a:ext cx="1492827" cy="307777"/>
          </a:xfrm>
          <a:prstGeom prst="rect">
            <a:avLst/>
          </a:prstGeom>
          <a:noFill/>
        </p:spPr>
        <p:txBody>
          <a:bodyPr wrap="square" rtlCol="0">
            <a:spAutoFit/>
          </a:bodyPr>
          <a:lstStyle/>
          <a:p>
            <a:r>
              <a:rPr lang="en-US" sz="1400" dirty="0" smtClean="0"/>
              <a:t>(entrance ramp)</a:t>
            </a:r>
            <a:endParaRPr lang="en-US" sz="1400" dirty="0"/>
          </a:p>
        </p:txBody>
      </p:sp>
      <p:cxnSp>
        <p:nvCxnSpPr>
          <p:cNvPr id="15" name="Straight Arrow Connector 14"/>
          <p:cNvCxnSpPr/>
          <p:nvPr/>
        </p:nvCxnSpPr>
        <p:spPr>
          <a:xfrm>
            <a:off x="865909" y="1195863"/>
            <a:ext cx="1070264" cy="5688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32253" y="2212107"/>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666766" y="2064682"/>
            <a:ext cx="609600" cy="369332"/>
          </a:xfrm>
          <a:prstGeom prst="rect">
            <a:avLst/>
          </a:prstGeom>
          <a:noFill/>
        </p:spPr>
        <p:txBody>
          <a:bodyPr wrap="square" rtlCol="0">
            <a:spAutoFit/>
          </a:bodyPr>
          <a:lstStyle/>
          <a:p>
            <a:r>
              <a:rPr lang="en-US" dirty="0" smtClean="0"/>
              <a:t>2</a:t>
            </a:r>
            <a:endParaRPr lang="en-US" dirty="0"/>
          </a:p>
        </p:txBody>
      </p:sp>
      <p:sp>
        <p:nvSpPr>
          <p:cNvPr id="20" name="Oval 19"/>
          <p:cNvSpPr/>
          <p:nvPr/>
        </p:nvSpPr>
        <p:spPr>
          <a:xfrm>
            <a:off x="5555875" y="1929765"/>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5038" y="2607031"/>
            <a:ext cx="346528" cy="313415"/>
          </a:xfrm>
          <a:prstGeom prst="rect">
            <a:avLst/>
          </a:prstGeom>
        </p:spPr>
      </p:pic>
      <p:sp>
        <p:nvSpPr>
          <p:cNvPr id="22" name="TextBox 21"/>
          <p:cNvSpPr txBox="1"/>
          <p:nvPr/>
        </p:nvSpPr>
        <p:spPr>
          <a:xfrm>
            <a:off x="6516452" y="2032133"/>
            <a:ext cx="609600" cy="369332"/>
          </a:xfrm>
          <a:prstGeom prst="rect">
            <a:avLst/>
          </a:prstGeom>
          <a:noFill/>
        </p:spPr>
        <p:txBody>
          <a:bodyPr wrap="square" rtlCol="0">
            <a:spAutoFit/>
          </a:bodyPr>
          <a:lstStyle/>
          <a:p>
            <a:r>
              <a:rPr lang="en-US" dirty="0" smtClean="0"/>
              <a:t>3</a:t>
            </a:r>
            <a:endParaRPr lang="en-US" dirty="0"/>
          </a:p>
        </p:txBody>
      </p:sp>
      <p:sp>
        <p:nvSpPr>
          <p:cNvPr id="23" name="Oval 22"/>
          <p:cNvSpPr/>
          <p:nvPr/>
        </p:nvSpPr>
        <p:spPr>
          <a:xfrm>
            <a:off x="6409079" y="1907791"/>
            <a:ext cx="609600" cy="618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153316" y="2801574"/>
            <a:ext cx="1295400" cy="338554"/>
          </a:xfrm>
          <a:prstGeom prst="rect">
            <a:avLst/>
          </a:prstGeom>
          <a:noFill/>
        </p:spPr>
        <p:txBody>
          <a:bodyPr wrap="square" rtlCol="0">
            <a:spAutoFit/>
          </a:bodyPr>
          <a:lstStyle/>
          <a:p>
            <a:r>
              <a:rPr lang="en-US" sz="1600" dirty="0" smtClean="0"/>
              <a:t>“So there!”</a:t>
            </a:r>
            <a:endParaRPr lang="en-US" sz="1600" dirty="0"/>
          </a:p>
        </p:txBody>
      </p:sp>
      <p:cxnSp>
        <p:nvCxnSpPr>
          <p:cNvPr id="25" name="Straight Arrow Connector 24"/>
          <p:cNvCxnSpPr/>
          <p:nvPr/>
        </p:nvCxnSpPr>
        <p:spPr>
          <a:xfrm>
            <a:off x="7018679" y="2239816"/>
            <a:ext cx="495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7369725" y="1921646"/>
            <a:ext cx="1459286" cy="7200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500124" y="1960700"/>
            <a:ext cx="1295400" cy="646331"/>
          </a:xfrm>
          <a:prstGeom prst="rect">
            <a:avLst/>
          </a:prstGeom>
          <a:noFill/>
        </p:spPr>
        <p:txBody>
          <a:bodyPr wrap="square" rtlCol="0">
            <a:spAutoFit/>
          </a:bodyPr>
          <a:lstStyle/>
          <a:p>
            <a:r>
              <a:rPr lang="en-US" dirty="0" smtClean="0"/>
              <a:t>“Curtain!”</a:t>
            </a:r>
          </a:p>
          <a:p>
            <a:r>
              <a:rPr lang="en-US" dirty="0" smtClean="0"/>
              <a:t>and bow!</a:t>
            </a:r>
            <a:endParaRPr lang="en-US" dirty="0"/>
          </a:p>
        </p:txBody>
      </p:sp>
      <p:sp>
        <p:nvSpPr>
          <p:cNvPr id="29" name="TextBox 28"/>
          <p:cNvSpPr txBox="1"/>
          <p:nvPr/>
        </p:nvSpPr>
        <p:spPr>
          <a:xfrm>
            <a:off x="5241923" y="3064266"/>
            <a:ext cx="1459286" cy="523220"/>
          </a:xfrm>
          <a:prstGeom prst="rect">
            <a:avLst/>
          </a:prstGeom>
          <a:noFill/>
        </p:spPr>
        <p:txBody>
          <a:bodyPr wrap="square" rtlCol="0">
            <a:spAutoFit/>
          </a:bodyPr>
          <a:lstStyle/>
          <a:p>
            <a:r>
              <a:rPr lang="en-US" sz="1400" dirty="0" smtClean="0"/>
              <a:t>Buffa! Laughter!</a:t>
            </a:r>
          </a:p>
          <a:p>
            <a:r>
              <a:rPr lang="en-US" sz="1400" dirty="0" smtClean="0"/>
              <a:t>Shout of joy!</a:t>
            </a:r>
            <a:endParaRPr lang="en-US" sz="1400" dirty="0"/>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946" y="3650063"/>
            <a:ext cx="2562856" cy="2749245"/>
          </a:xfrm>
          <a:prstGeom prst="rect">
            <a:avLst/>
          </a:prstGeom>
        </p:spPr>
      </p:pic>
      <p:sp>
        <p:nvSpPr>
          <p:cNvPr id="27" name="Rectangle 26"/>
          <p:cNvSpPr/>
          <p:nvPr/>
        </p:nvSpPr>
        <p:spPr>
          <a:xfrm>
            <a:off x="2036068" y="6168856"/>
            <a:ext cx="3422107" cy="3048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266329" y="1764755"/>
            <a:ext cx="1725271" cy="101191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23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156343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flipV="1">
            <a:off x="8572500" y="1525412"/>
            <a:ext cx="76200" cy="4876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4577" y="2176710"/>
            <a:ext cx="2289596" cy="271844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142074"/>
            <a:ext cx="2017650" cy="2700791"/>
          </a:xfrm>
          <a:prstGeom prst="rect">
            <a:avLst/>
          </a:prstGeom>
        </p:spPr>
      </p:pic>
      <p:sp>
        <p:nvSpPr>
          <p:cNvPr id="8" name="TextBox 7"/>
          <p:cNvSpPr txBox="1"/>
          <p:nvPr/>
        </p:nvSpPr>
        <p:spPr>
          <a:xfrm>
            <a:off x="2387424" y="4906056"/>
            <a:ext cx="1243902" cy="369332"/>
          </a:xfrm>
          <a:prstGeom prst="rect">
            <a:avLst/>
          </a:prstGeom>
          <a:noFill/>
        </p:spPr>
        <p:txBody>
          <a:bodyPr wrap="square" rtlCol="0">
            <a:spAutoFit/>
          </a:bodyPr>
          <a:lstStyle/>
          <a:p>
            <a:r>
              <a:rPr lang="en-US" dirty="0" smtClean="0"/>
              <a:t>Beethoven</a:t>
            </a:r>
            <a:endParaRPr lang="en-US" dirty="0"/>
          </a:p>
        </p:txBody>
      </p:sp>
      <p:sp>
        <p:nvSpPr>
          <p:cNvPr id="9" name="TextBox 8"/>
          <p:cNvSpPr txBox="1"/>
          <p:nvPr/>
        </p:nvSpPr>
        <p:spPr>
          <a:xfrm>
            <a:off x="5362499" y="4855945"/>
            <a:ext cx="1046252" cy="369332"/>
          </a:xfrm>
          <a:prstGeom prst="rect">
            <a:avLst/>
          </a:prstGeom>
          <a:noFill/>
        </p:spPr>
        <p:txBody>
          <a:bodyPr wrap="square" rtlCol="0">
            <a:spAutoFit/>
          </a:bodyPr>
          <a:lstStyle/>
          <a:p>
            <a:r>
              <a:rPr lang="en-US" dirty="0" smtClean="0"/>
              <a:t>Schubert</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86761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2" presetClass="entr" presetSubtype="2" fill="hold" nodeType="withEffect">
                                  <p:stCondLst>
                                    <p:cond delay="125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1+#ppt_w/2"/>
                                          </p:val>
                                        </p:tav>
                                        <p:tav tm="100000">
                                          <p:val>
                                            <p:strVal val="#ppt_x"/>
                                          </p:val>
                                        </p:tav>
                                      </p:tavLst>
                                    </p:anim>
                                    <p:anim calcmode="lin" valueType="num">
                                      <p:cBhvr additive="base">
                                        <p:cTn id="11" dur="75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125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1+#ppt_w/2"/>
                                          </p:val>
                                        </p:tav>
                                        <p:tav tm="100000">
                                          <p:val>
                                            <p:strVal val="#ppt_x"/>
                                          </p:val>
                                        </p:tav>
                                      </p:tavLst>
                                    </p:anim>
                                    <p:anim calcmode="lin" valueType="num">
                                      <p:cBhvr additive="base">
                                        <p:cTn id="15" dur="75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2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0-#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125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2" presetClass="exit" presetSubtype="1" fill="hold" nodeType="withEffect">
                                  <p:stCondLst>
                                    <p:cond delay="0"/>
                                  </p:stCondLst>
                                  <p:childTnLst>
                                    <p:anim calcmode="lin" valueType="num">
                                      <p:cBhvr additive="base">
                                        <p:cTn id="25" dur="750"/>
                                        <p:tgtEl>
                                          <p:spTgt spid="10"/>
                                        </p:tgtEl>
                                        <p:attrNameLst>
                                          <p:attrName>ppt_x</p:attrName>
                                        </p:attrNameLst>
                                      </p:cBhvr>
                                      <p:tavLst>
                                        <p:tav tm="0">
                                          <p:val>
                                            <p:strVal val="ppt_x"/>
                                          </p:val>
                                        </p:tav>
                                        <p:tav tm="100000">
                                          <p:val>
                                            <p:strVal val="ppt_x"/>
                                          </p:val>
                                        </p:tav>
                                      </p:tavLst>
                                    </p:anim>
                                    <p:anim calcmode="lin" valueType="num">
                                      <p:cBhvr additive="base">
                                        <p:cTn id="26" dur="750"/>
                                        <p:tgtEl>
                                          <p:spTgt spid="10"/>
                                        </p:tgtEl>
                                        <p:attrNameLst>
                                          <p:attrName>ppt_y</p:attrName>
                                        </p:attrNameLst>
                                      </p:cBhvr>
                                      <p:tavLst>
                                        <p:tav tm="0">
                                          <p:val>
                                            <p:strVal val="ppt_y"/>
                                          </p:val>
                                        </p:tav>
                                        <p:tav tm="100000">
                                          <p:val>
                                            <p:strVal val="0-ppt_h/2"/>
                                          </p:val>
                                        </p:tav>
                                      </p:tavLst>
                                    </p:anim>
                                    <p:set>
                                      <p:cBhvr>
                                        <p:cTn id="27"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914400"/>
            <a:ext cx="5361706" cy="4953000"/>
          </a:xfrm>
          <a:prstGeom prst="ellipse">
            <a:avLst/>
          </a:pr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02574" y="1385455"/>
            <a:ext cx="1929247" cy="646331"/>
          </a:xfrm>
          <a:prstGeom prst="rect">
            <a:avLst/>
          </a:prstGeom>
          <a:noFill/>
        </p:spPr>
        <p:txBody>
          <a:bodyPr wrap="square" rtlCol="0">
            <a:spAutoFit/>
          </a:bodyPr>
          <a:lstStyle/>
          <a:p>
            <a:pPr algn="ctr"/>
            <a:r>
              <a:rPr lang="en-US" dirty="0" smtClean="0">
                <a:solidFill>
                  <a:schemeClr val="bg1"/>
                </a:solidFill>
              </a:rPr>
              <a:t>Vocal Music: Highest Prestige</a:t>
            </a:r>
            <a:endParaRPr lang="en-US" dirty="0">
              <a:solidFill>
                <a:schemeClr val="bg1"/>
              </a:solidFill>
            </a:endParaRPr>
          </a:p>
        </p:txBody>
      </p:sp>
      <p:sp>
        <p:nvSpPr>
          <p:cNvPr id="5" name="TextBox 4"/>
          <p:cNvSpPr txBox="1"/>
          <p:nvPr/>
        </p:nvSpPr>
        <p:spPr>
          <a:xfrm>
            <a:off x="1620981" y="268067"/>
            <a:ext cx="5663047" cy="646331"/>
          </a:xfrm>
          <a:prstGeom prst="rect">
            <a:avLst/>
          </a:prstGeom>
          <a:noFill/>
        </p:spPr>
        <p:txBody>
          <a:bodyPr wrap="square" rtlCol="0">
            <a:spAutoFit/>
          </a:bodyPr>
          <a:lstStyle/>
          <a:p>
            <a:pPr algn="ctr"/>
            <a:r>
              <a:rPr lang="en-US" dirty="0"/>
              <a:t>Music in European Court, Church, and Theater, 1600-1800:</a:t>
            </a:r>
          </a:p>
          <a:p>
            <a:pPr algn="ctr"/>
            <a:r>
              <a:rPr lang="en-US" dirty="0" smtClean="0"/>
              <a:t>The Rise of Instrumental Music</a:t>
            </a:r>
            <a:endParaRPr lang="en-US" dirty="0"/>
          </a:p>
        </p:txBody>
      </p:sp>
      <p:sp>
        <p:nvSpPr>
          <p:cNvPr id="7" name="Isosceles Triangle 6"/>
          <p:cNvSpPr/>
          <p:nvPr/>
        </p:nvSpPr>
        <p:spPr>
          <a:xfrm rot="16200000">
            <a:off x="3503466" y="303066"/>
            <a:ext cx="3193475" cy="6563592"/>
          </a:xfrm>
          <a:prstGeom prst="triangle">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0" y="3212068"/>
            <a:ext cx="2133600" cy="369332"/>
          </a:xfrm>
          <a:prstGeom prst="rect">
            <a:avLst/>
          </a:prstGeom>
          <a:noFill/>
        </p:spPr>
        <p:txBody>
          <a:bodyPr wrap="square" rtlCol="0">
            <a:spAutoFit/>
          </a:bodyPr>
          <a:lstStyle/>
          <a:p>
            <a:r>
              <a:rPr lang="en-US" dirty="0" smtClean="0">
                <a:solidFill>
                  <a:schemeClr val="bg1"/>
                </a:solidFill>
              </a:rPr>
              <a:t>Instrumental Music</a:t>
            </a:r>
            <a:endParaRPr lang="en-US" dirty="0">
              <a:solidFill>
                <a:schemeClr val="bg1"/>
              </a:solidFill>
            </a:endParaRPr>
          </a:p>
        </p:txBody>
      </p:sp>
      <p:sp>
        <p:nvSpPr>
          <p:cNvPr id="9" name="TextBox 8"/>
          <p:cNvSpPr txBox="1"/>
          <p:nvPr/>
        </p:nvSpPr>
        <p:spPr>
          <a:xfrm>
            <a:off x="1066800" y="6012873"/>
            <a:ext cx="7010400" cy="369332"/>
          </a:xfrm>
          <a:prstGeom prst="rect">
            <a:avLst/>
          </a:prstGeom>
          <a:noFill/>
        </p:spPr>
        <p:txBody>
          <a:bodyPr wrap="square" rtlCol="0">
            <a:spAutoFit/>
          </a:bodyPr>
          <a:lstStyle/>
          <a:p>
            <a:r>
              <a:rPr lang="en-US" dirty="0" smtClean="0"/>
              <a:t>1550        1600                               1700                                        1800                     </a:t>
            </a:r>
            <a:endParaRPr lang="en-US" dirty="0"/>
          </a:p>
        </p:txBody>
      </p:sp>
    </p:spTree>
    <p:extLst>
      <p:ext uri="{BB962C8B-B14F-4D97-AF65-F5344CB8AC3E}">
        <p14:creationId xmlns:p14="http://schemas.microsoft.com/office/powerpoint/2010/main" val="395504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75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914400"/>
            <a:ext cx="5361706" cy="4953000"/>
          </a:xfrm>
          <a:prstGeom prst="ellipse">
            <a:avLst/>
          </a:pr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02574" y="1385455"/>
            <a:ext cx="1929247" cy="646331"/>
          </a:xfrm>
          <a:prstGeom prst="rect">
            <a:avLst/>
          </a:prstGeom>
          <a:noFill/>
        </p:spPr>
        <p:txBody>
          <a:bodyPr wrap="square" rtlCol="0">
            <a:spAutoFit/>
          </a:bodyPr>
          <a:lstStyle/>
          <a:p>
            <a:pPr algn="ctr"/>
            <a:r>
              <a:rPr lang="en-US" dirty="0" smtClean="0">
                <a:solidFill>
                  <a:schemeClr val="bg1"/>
                </a:solidFill>
              </a:rPr>
              <a:t>Vocal Music: Highest Prestige</a:t>
            </a:r>
            <a:endParaRPr lang="en-US" dirty="0">
              <a:solidFill>
                <a:schemeClr val="bg1"/>
              </a:solidFill>
            </a:endParaRPr>
          </a:p>
        </p:txBody>
      </p:sp>
      <p:sp>
        <p:nvSpPr>
          <p:cNvPr id="5" name="TextBox 4"/>
          <p:cNvSpPr txBox="1"/>
          <p:nvPr/>
        </p:nvSpPr>
        <p:spPr>
          <a:xfrm>
            <a:off x="1620981" y="268067"/>
            <a:ext cx="5663047" cy="646331"/>
          </a:xfrm>
          <a:prstGeom prst="rect">
            <a:avLst/>
          </a:prstGeom>
          <a:noFill/>
        </p:spPr>
        <p:txBody>
          <a:bodyPr wrap="square" rtlCol="0">
            <a:spAutoFit/>
          </a:bodyPr>
          <a:lstStyle/>
          <a:p>
            <a:pPr algn="ctr"/>
            <a:r>
              <a:rPr lang="en-US" dirty="0"/>
              <a:t>Music in European Court, Church, and Theater, 1600-1800:</a:t>
            </a:r>
          </a:p>
          <a:p>
            <a:pPr algn="ctr"/>
            <a:r>
              <a:rPr lang="en-US" dirty="0" smtClean="0"/>
              <a:t>The Rise of Instrumental Music</a:t>
            </a:r>
            <a:endParaRPr lang="en-US" dirty="0"/>
          </a:p>
        </p:txBody>
      </p:sp>
      <p:sp>
        <p:nvSpPr>
          <p:cNvPr id="7" name="Isosceles Triangle 6"/>
          <p:cNvSpPr/>
          <p:nvPr/>
        </p:nvSpPr>
        <p:spPr>
          <a:xfrm rot="16200000">
            <a:off x="3503466" y="303066"/>
            <a:ext cx="3193475" cy="6563592"/>
          </a:xfrm>
          <a:prstGeom prst="triangle">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0" y="3212068"/>
            <a:ext cx="2133600" cy="369332"/>
          </a:xfrm>
          <a:prstGeom prst="rect">
            <a:avLst/>
          </a:prstGeom>
          <a:noFill/>
        </p:spPr>
        <p:txBody>
          <a:bodyPr wrap="square" rtlCol="0">
            <a:spAutoFit/>
          </a:bodyPr>
          <a:lstStyle/>
          <a:p>
            <a:r>
              <a:rPr lang="en-US" dirty="0" smtClean="0">
                <a:solidFill>
                  <a:schemeClr val="bg1"/>
                </a:solidFill>
              </a:rPr>
              <a:t>Instrumental Music</a:t>
            </a:r>
            <a:endParaRPr lang="en-US" dirty="0">
              <a:solidFill>
                <a:schemeClr val="bg1"/>
              </a:solidFill>
            </a:endParaRPr>
          </a:p>
        </p:txBody>
      </p:sp>
      <p:sp>
        <p:nvSpPr>
          <p:cNvPr id="9" name="TextBox 8"/>
          <p:cNvSpPr txBox="1"/>
          <p:nvPr/>
        </p:nvSpPr>
        <p:spPr>
          <a:xfrm>
            <a:off x="1066800" y="6012873"/>
            <a:ext cx="7010400" cy="369332"/>
          </a:xfrm>
          <a:prstGeom prst="rect">
            <a:avLst/>
          </a:prstGeom>
          <a:noFill/>
        </p:spPr>
        <p:txBody>
          <a:bodyPr wrap="square" rtlCol="0">
            <a:spAutoFit/>
          </a:bodyPr>
          <a:lstStyle/>
          <a:p>
            <a:r>
              <a:rPr lang="en-US" dirty="0" smtClean="0"/>
              <a:t>1550        1600                               1700                                        1800                     </a:t>
            </a:r>
            <a:endParaRPr lang="en-US" dirty="0"/>
          </a:p>
        </p:txBody>
      </p:sp>
      <p:sp>
        <p:nvSpPr>
          <p:cNvPr id="6" name="TextBox 5"/>
          <p:cNvSpPr txBox="1"/>
          <p:nvPr/>
        </p:nvSpPr>
        <p:spPr>
          <a:xfrm>
            <a:off x="3810000" y="3505200"/>
            <a:ext cx="4038600" cy="369332"/>
          </a:xfrm>
          <a:prstGeom prst="rect">
            <a:avLst/>
          </a:prstGeom>
          <a:noFill/>
        </p:spPr>
        <p:txBody>
          <a:bodyPr wrap="square" rtlCol="0">
            <a:spAutoFit/>
          </a:bodyPr>
          <a:lstStyle/>
          <a:p>
            <a:r>
              <a:rPr lang="en-US" dirty="0" smtClean="0">
                <a:solidFill>
                  <a:schemeClr val="bg1"/>
                </a:solidFill>
              </a:rPr>
              <a:t>(along with the rise of “modernity”)</a:t>
            </a:r>
            <a:endParaRPr lang="en-US" dirty="0">
              <a:solidFill>
                <a:schemeClr val="bg1"/>
              </a:solidFill>
            </a:endParaRPr>
          </a:p>
        </p:txBody>
      </p:sp>
    </p:spTree>
    <p:extLst>
      <p:ext uri="{BB962C8B-B14F-4D97-AF65-F5344CB8AC3E}">
        <p14:creationId xmlns:p14="http://schemas.microsoft.com/office/powerpoint/2010/main" val="193186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914400"/>
            <a:ext cx="5361706" cy="4953000"/>
          </a:xfrm>
          <a:prstGeom prst="ellipse">
            <a:avLst/>
          </a:pr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02574" y="1385455"/>
            <a:ext cx="1929247" cy="646331"/>
          </a:xfrm>
          <a:prstGeom prst="rect">
            <a:avLst/>
          </a:prstGeom>
          <a:noFill/>
        </p:spPr>
        <p:txBody>
          <a:bodyPr wrap="square" rtlCol="0">
            <a:spAutoFit/>
          </a:bodyPr>
          <a:lstStyle/>
          <a:p>
            <a:pPr algn="ctr"/>
            <a:r>
              <a:rPr lang="en-US" dirty="0" smtClean="0">
                <a:solidFill>
                  <a:schemeClr val="bg1"/>
                </a:solidFill>
              </a:rPr>
              <a:t>Vocal Music: Highest Prestige</a:t>
            </a:r>
            <a:endParaRPr lang="en-US" dirty="0">
              <a:solidFill>
                <a:schemeClr val="bg1"/>
              </a:solidFill>
            </a:endParaRPr>
          </a:p>
        </p:txBody>
      </p:sp>
      <p:sp>
        <p:nvSpPr>
          <p:cNvPr id="5" name="TextBox 4"/>
          <p:cNvSpPr txBox="1"/>
          <p:nvPr/>
        </p:nvSpPr>
        <p:spPr>
          <a:xfrm>
            <a:off x="1620981" y="268067"/>
            <a:ext cx="5663047" cy="646331"/>
          </a:xfrm>
          <a:prstGeom prst="rect">
            <a:avLst/>
          </a:prstGeom>
          <a:noFill/>
        </p:spPr>
        <p:txBody>
          <a:bodyPr wrap="square" rtlCol="0">
            <a:spAutoFit/>
          </a:bodyPr>
          <a:lstStyle/>
          <a:p>
            <a:pPr algn="ctr"/>
            <a:r>
              <a:rPr lang="en-US" dirty="0"/>
              <a:t>Music in European Court, Church, and Theater, 1600-1800:</a:t>
            </a:r>
          </a:p>
          <a:p>
            <a:pPr algn="ctr"/>
            <a:r>
              <a:rPr lang="en-US" dirty="0" smtClean="0"/>
              <a:t>The Rise of Instrumental Music</a:t>
            </a:r>
            <a:endParaRPr lang="en-US" dirty="0"/>
          </a:p>
        </p:txBody>
      </p:sp>
      <p:sp>
        <p:nvSpPr>
          <p:cNvPr id="6" name="TextBox 5"/>
          <p:cNvSpPr txBox="1"/>
          <p:nvPr/>
        </p:nvSpPr>
        <p:spPr>
          <a:xfrm>
            <a:off x="1066800" y="6012873"/>
            <a:ext cx="7010400" cy="369332"/>
          </a:xfrm>
          <a:prstGeom prst="rect">
            <a:avLst/>
          </a:prstGeom>
          <a:noFill/>
        </p:spPr>
        <p:txBody>
          <a:bodyPr wrap="square" rtlCol="0">
            <a:spAutoFit/>
          </a:bodyPr>
          <a:lstStyle/>
          <a:p>
            <a:r>
              <a:rPr lang="en-US" dirty="0" smtClean="0"/>
              <a:t>1550        1600                               1700                                        1800                     </a:t>
            </a:r>
            <a:endParaRPr lang="en-US" dirty="0"/>
          </a:p>
        </p:txBody>
      </p:sp>
      <p:sp>
        <p:nvSpPr>
          <p:cNvPr id="10" name="Isosceles Triangle 9"/>
          <p:cNvSpPr/>
          <p:nvPr/>
        </p:nvSpPr>
        <p:spPr>
          <a:xfrm rot="16200000">
            <a:off x="3503466" y="303066"/>
            <a:ext cx="3193475" cy="6563592"/>
          </a:xfrm>
          <a:prstGeom prst="triangle">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3212068"/>
            <a:ext cx="2133600" cy="369332"/>
          </a:xfrm>
          <a:prstGeom prst="rect">
            <a:avLst/>
          </a:prstGeom>
          <a:noFill/>
        </p:spPr>
        <p:txBody>
          <a:bodyPr wrap="square" rtlCol="0">
            <a:spAutoFit/>
          </a:bodyPr>
          <a:lstStyle/>
          <a:p>
            <a:r>
              <a:rPr lang="en-US" dirty="0" smtClean="0">
                <a:solidFill>
                  <a:schemeClr val="bg1"/>
                </a:solidFill>
              </a:rPr>
              <a:t>Instrumental Music</a:t>
            </a:r>
            <a:endParaRPr lang="en-US" dirty="0">
              <a:solidFill>
                <a:schemeClr val="bg1"/>
              </a:solidFill>
            </a:endParaRPr>
          </a:p>
        </p:txBody>
      </p:sp>
      <p:cxnSp>
        <p:nvCxnSpPr>
          <p:cNvPr id="8" name="Straight Connector 7"/>
          <p:cNvCxnSpPr/>
          <p:nvPr/>
        </p:nvCxnSpPr>
        <p:spPr>
          <a:xfrm>
            <a:off x="4267197" y="914398"/>
            <a:ext cx="13856" cy="50984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0" y="3505200"/>
            <a:ext cx="4038600" cy="369332"/>
          </a:xfrm>
          <a:prstGeom prst="rect">
            <a:avLst/>
          </a:prstGeom>
          <a:noFill/>
        </p:spPr>
        <p:txBody>
          <a:bodyPr wrap="square" rtlCol="0">
            <a:spAutoFit/>
          </a:bodyPr>
          <a:lstStyle/>
          <a:p>
            <a:r>
              <a:rPr lang="en-US" dirty="0" smtClean="0">
                <a:solidFill>
                  <a:schemeClr val="bg1"/>
                </a:solidFill>
              </a:rPr>
              <a:t>(along with the rise of “modernity”)</a:t>
            </a:r>
            <a:endParaRPr lang="en-US" dirty="0">
              <a:solidFill>
                <a:schemeClr val="bg1"/>
              </a:solidFill>
            </a:endParaRPr>
          </a:p>
        </p:txBody>
      </p:sp>
    </p:spTree>
    <p:extLst>
      <p:ext uri="{BB962C8B-B14F-4D97-AF65-F5344CB8AC3E}">
        <p14:creationId xmlns:p14="http://schemas.microsoft.com/office/powerpoint/2010/main" val="395504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00200" y="914400"/>
            <a:ext cx="5361706" cy="4953000"/>
          </a:xfrm>
          <a:prstGeom prst="ellipse">
            <a:avLst/>
          </a:prstGeom>
          <a:solidFill>
            <a:srgbClr val="FF00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02574" y="1385455"/>
            <a:ext cx="1929247" cy="646331"/>
          </a:xfrm>
          <a:prstGeom prst="rect">
            <a:avLst/>
          </a:prstGeom>
          <a:noFill/>
        </p:spPr>
        <p:txBody>
          <a:bodyPr wrap="square" rtlCol="0">
            <a:spAutoFit/>
          </a:bodyPr>
          <a:lstStyle/>
          <a:p>
            <a:pPr algn="ctr"/>
            <a:r>
              <a:rPr lang="en-US" dirty="0" smtClean="0">
                <a:solidFill>
                  <a:schemeClr val="bg1"/>
                </a:solidFill>
              </a:rPr>
              <a:t>Vocal Music: Highest Prestige</a:t>
            </a:r>
            <a:endParaRPr lang="en-US" dirty="0">
              <a:solidFill>
                <a:schemeClr val="bg1"/>
              </a:solidFill>
            </a:endParaRPr>
          </a:p>
        </p:txBody>
      </p:sp>
      <p:sp>
        <p:nvSpPr>
          <p:cNvPr id="5" name="TextBox 4"/>
          <p:cNvSpPr txBox="1"/>
          <p:nvPr/>
        </p:nvSpPr>
        <p:spPr>
          <a:xfrm>
            <a:off x="1620981" y="268067"/>
            <a:ext cx="5663047" cy="646331"/>
          </a:xfrm>
          <a:prstGeom prst="rect">
            <a:avLst/>
          </a:prstGeom>
          <a:noFill/>
        </p:spPr>
        <p:txBody>
          <a:bodyPr wrap="square" rtlCol="0">
            <a:spAutoFit/>
          </a:bodyPr>
          <a:lstStyle/>
          <a:p>
            <a:pPr algn="ctr"/>
            <a:r>
              <a:rPr lang="en-US" dirty="0"/>
              <a:t>Music in European Court, Church, and Theater, 1600-1800:</a:t>
            </a:r>
          </a:p>
          <a:p>
            <a:pPr algn="ctr"/>
            <a:r>
              <a:rPr lang="en-US" dirty="0" smtClean="0"/>
              <a:t>The Rise of Instrumental Music</a:t>
            </a:r>
            <a:endParaRPr lang="en-US" dirty="0"/>
          </a:p>
        </p:txBody>
      </p:sp>
      <p:sp>
        <p:nvSpPr>
          <p:cNvPr id="6" name="TextBox 5"/>
          <p:cNvSpPr txBox="1"/>
          <p:nvPr/>
        </p:nvSpPr>
        <p:spPr>
          <a:xfrm>
            <a:off x="1066800" y="6012873"/>
            <a:ext cx="7010400" cy="646331"/>
          </a:xfrm>
          <a:prstGeom prst="rect">
            <a:avLst/>
          </a:prstGeom>
          <a:noFill/>
        </p:spPr>
        <p:txBody>
          <a:bodyPr wrap="square" rtlCol="0">
            <a:spAutoFit/>
          </a:bodyPr>
          <a:lstStyle/>
          <a:p>
            <a:r>
              <a:rPr lang="en-US" dirty="0" smtClean="0"/>
              <a:t>1550        1600                               1700                                        1800 </a:t>
            </a:r>
            <a:r>
              <a:rPr lang="en-US" dirty="0"/>
              <a:t>				</a:t>
            </a:r>
          </a:p>
        </p:txBody>
      </p:sp>
      <p:sp>
        <p:nvSpPr>
          <p:cNvPr id="10" name="Isosceles Triangle 9"/>
          <p:cNvSpPr/>
          <p:nvPr/>
        </p:nvSpPr>
        <p:spPr>
          <a:xfrm rot="16200000">
            <a:off x="3503466" y="303066"/>
            <a:ext cx="3193475" cy="6563592"/>
          </a:xfrm>
          <a:prstGeom prst="triangle">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3212068"/>
            <a:ext cx="2133600" cy="369332"/>
          </a:xfrm>
          <a:prstGeom prst="rect">
            <a:avLst/>
          </a:prstGeom>
          <a:noFill/>
        </p:spPr>
        <p:txBody>
          <a:bodyPr wrap="square" rtlCol="0">
            <a:spAutoFit/>
          </a:bodyPr>
          <a:lstStyle/>
          <a:p>
            <a:r>
              <a:rPr lang="en-US" dirty="0" smtClean="0">
                <a:solidFill>
                  <a:schemeClr val="bg1"/>
                </a:solidFill>
              </a:rPr>
              <a:t>Instrumental Music</a:t>
            </a:r>
            <a:endParaRPr lang="en-US" dirty="0">
              <a:solidFill>
                <a:schemeClr val="bg1"/>
              </a:solidFill>
            </a:endParaRPr>
          </a:p>
        </p:txBody>
      </p:sp>
      <p:cxnSp>
        <p:nvCxnSpPr>
          <p:cNvPr id="8" name="Straight Connector 7"/>
          <p:cNvCxnSpPr/>
          <p:nvPr/>
        </p:nvCxnSpPr>
        <p:spPr>
          <a:xfrm>
            <a:off x="4267197" y="914398"/>
            <a:ext cx="13856" cy="50984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86347" y="914400"/>
            <a:ext cx="13856" cy="50984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91494" y="6280528"/>
            <a:ext cx="1066800" cy="369332"/>
          </a:xfrm>
          <a:prstGeom prst="rect">
            <a:avLst/>
          </a:prstGeom>
          <a:noFill/>
        </p:spPr>
        <p:txBody>
          <a:bodyPr wrap="square" rtlCol="0">
            <a:spAutoFit/>
          </a:bodyPr>
          <a:lstStyle/>
          <a:p>
            <a:r>
              <a:rPr lang="en-US" dirty="0" smtClean="0"/>
              <a:t>c. 1735</a:t>
            </a:r>
            <a:endParaRPr lang="en-US" dirty="0"/>
          </a:p>
        </p:txBody>
      </p:sp>
      <p:sp>
        <p:nvSpPr>
          <p:cNvPr id="13" name="TextBox 12"/>
          <p:cNvSpPr txBox="1"/>
          <p:nvPr/>
        </p:nvSpPr>
        <p:spPr>
          <a:xfrm>
            <a:off x="3810000" y="3505200"/>
            <a:ext cx="4038600" cy="369332"/>
          </a:xfrm>
          <a:prstGeom prst="rect">
            <a:avLst/>
          </a:prstGeom>
          <a:noFill/>
        </p:spPr>
        <p:txBody>
          <a:bodyPr wrap="square" rtlCol="0">
            <a:spAutoFit/>
          </a:bodyPr>
          <a:lstStyle/>
          <a:p>
            <a:r>
              <a:rPr lang="en-US" dirty="0" smtClean="0">
                <a:solidFill>
                  <a:schemeClr val="bg1"/>
                </a:solidFill>
              </a:rPr>
              <a:t>(along with the rise of “modernity”)</a:t>
            </a:r>
            <a:endParaRPr lang="en-US" dirty="0">
              <a:solidFill>
                <a:schemeClr val="bg1"/>
              </a:solidFill>
            </a:endParaRPr>
          </a:p>
        </p:txBody>
      </p:sp>
    </p:spTree>
    <p:extLst>
      <p:ext uri="{BB962C8B-B14F-4D97-AF65-F5344CB8AC3E}">
        <p14:creationId xmlns:p14="http://schemas.microsoft.com/office/powerpoint/2010/main" val="18354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4123</TotalTime>
  <Words>3475</Words>
  <Application>Microsoft Office PowerPoint</Application>
  <PresentationFormat>On-screen Show (4:3)</PresentationFormat>
  <Paragraphs>697</Paragraphs>
  <Slides>56</Slides>
  <Notes>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Hepokoski, James</dc:creator>
  <cp:lastModifiedBy>Hepokoski, James</cp:lastModifiedBy>
  <cp:revision>151</cp:revision>
  <dcterms:created xsi:type="dcterms:W3CDTF">2015-11-25T14:14:35Z</dcterms:created>
  <dcterms:modified xsi:type="dcterms:W3CDTF">2019-02-17T16:13:14Z</dcterms:modified>
</cp:coreProperties>
</file>