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77" r:id="rId3"/>
    <p:sldId id="380" r:id="rId4"/>
    <p:sldId id="390" r:id="rId5"/>
    <p:sldId id="394" r:id="rId6"/>
    <p:sldId id="395" r:id="rId7"/>
    <p:sldId id="396" r:id="rId8"/>
    <p:sldId id="397" r:id="rId9"/>
    <p:sldId id="392" r:id="rId10"/>
    <p:sldId id="399" r:id="rId11"/>
    <p:sldId id="400" r:id="rId12"/>
    <p:sldId id="401" r:id="rId13"/>
    <p:sldId id="402" r:id="rId14"/>
    <p:sldId id="398" r:id="rId15"/>
    <p:sldId id="379" r:id="rId16"/>
    <p:sldId id="325" r:id="rId17"/>
    <p:sldId id="326" r:id="rId18"/>
    <p:sldId id="403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81" r:id="rId49"/>
    <p:sldId id="382" r:id="rId50"/>
    <p:sldId id="356" r:id="rId51"/>
    <p:sldId id="357" r:id="rId52"/>
    <p:sldId id="358" r:id="rId53"/>
    <p:sldId id="359" r:id="rId54"/>
    <p:sldId id="360" r:id="rId55"/>
    <p:sldId id="361" r:id="rId56"/>
    <p:sldId id="383" r:id="rId57"/>
    <p:sldId id="384" r:id="rId58"/>
    <p:sldId id="385" r:id="rId59"/>
    <p:sldId id="386" r:id="rId60"/>
    <p:sldId id="387" r:id="rId61"/>
    <p:sldId id="362" r:id="rId62"/>
    <p:sldId id="363" r:id="rId63"/>
    <p:sldId id="364" r:id="rId64"/>
    <p:sldId id="365" r:id="rId65"/>
    <p:sldId id="366" r:id="rId66"/>
    <p:sldId id="367" r:id="rId67"/>
    <p:sldId id="368" r:id="rId68"/>
    <p:sldId id="369" r:id="rId69"/>
    <p:sldId id="388" r:id="rId70"/>
    <p:sldId id="389" r:id="rId71"/>
    <p:sldId id="370" r:id="rId72"/>
    <p:sldId id="371" r:id="rId73"/>
    <p:sldId id="372" r:id="rId74"/>
    <p:sldId id="373" r:id="rId75"/>
    <p:sldId id="375" r:id="rId76"/>
    <p:sldId id="376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82" autoAdjust="0"/>
  </p:normalViewPr>
  <p:slideViewPr>
    <p:cSldViewPr>
      <p:cViewPr varScale="1"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198F-79B0-4E9E-B2F8-35005041C1AA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BCCB-0C8F-44D4-AB69-3E92C5DA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5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198F-79B0-4E9E-B2F8-35005041C1AA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BCCB-0C8F-44D4-AB69-3E92C5DA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0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198F-79B0-4E9E-B2F8-35005041C1AA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BCCB-0C8F-44D4-AB69-3E92C5DA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6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198F-79B0-4E9E-B2F8-35005041C1AA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BCCB-0C8F-44D4-AB69-3E92C5DA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3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198F-79B0-4E9E-B2F8-35005041C1AA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BCCB-0C8F-44D4-AB69-3E92C5DA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4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198F-79B0-4E9E-B2F8-35005041C1AA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BCCB-0C8F-44D4-AB69-3E92C5DA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2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198F-79B0-4E9E-B2F8-35005041C1AA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BCCB-0C8F-44D4-AB69-3E92C5DA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9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198F-79B0-4E9E-B2F8-35005041C1AA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BCCB-0C8F-44D4-AB69-3E92C5DA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198F-79B0-4E9E-B2F8-35005041C1AA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BCCB-0C8F-44D4-AB69-3E92C5DA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9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198F-79B0-4E9E-B2F8-35005041C1AA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BCCB-0C8F-44D4-AB69-3E92C5DA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7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198F-79B0-4E9E-B2F8-35005041C1AA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BCCB-0C8F-44D4-AB69-3E92C5DA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7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B198F-79B0-4E9E-B2F8-35005041C1AA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BCCB-0C8F-44D4-AB69-3E92C5DA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7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-76200"/>
            <a:ext cx="9677400" cy="7010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5715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Mozart in the 1780s: Instrumental Music with New Claims, New Implications?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9/96/Le_penseur_de_la_Porte_de_lEnfer_%28mus%C3%A9e_Rodin%29_%284528252054%29.jpg/1280px-Le_penseur_de_la_Porte_de_lEnfer_%28mus%C3%A9e_Rodin%29_%284528252054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571723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78" y="1891145"/>
            <a:ext cx="3564611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78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575" y="4283558"/>
            <a:ext cx="1734625" cy="175432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201" y="4283558"/>
            <a:ext cx="1736978" cy="175432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3792" y="3319429"/>
            <a:ext cx="174707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93935" y="3319429"/>
            <a:ext cx="167087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5508" y="6324600"/>
            <a:ext cx="375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914571" y="5274158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48660" y="5588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Mozart, Symphony No. 31 in D, “Paris,” K. 297</a:t>
            </a:r>
          </a:p>
          <a:p>
            <a:pPr algn="ctr"/>
            <a:r>
              <a:rPr lang="en-US" dirty="0" smtClean="0"/>
              <a:t>Performed at the Concerts </a:t>
            </a:r>
            <a:r>
              <a:rPr lang="en-US" dirty="0" err="1" smtClean="0"/>
              <a:t>Spirituels</a:t>
            </a:r>
            <a:r>
              <a:rPr lang="en-US" dirty="0" smtClean="0"/>
              <a:t>, Tuileries Palace (June 1778)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9566" y="1676400"/>
            <a:ext cx="750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xposition as a display of abundance and boundless creativity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continuing, non-stop  chain of contrasting ideas, </a:t>
            </a:r>
            <a:r>
              <a:rPr lang="en-US" sz="1600" dirty="0"/>
              <a:t>one stunning idea after another</a:t>
            </a:r>
            <a:endParaRPr lang="en-US" sz="1600" dirty="0" smtClean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480178" y="3521560"/>
            <a:ext cx="114300" cy="222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4360" y="3524565"/>
            <a:ext cx="114300" cy="222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82268" y="289486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6510868" y="317186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73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576" y="4283558"/>
            <a:ext cx="1735276" cy="175432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851" y="4283558"/>
            <a:ext cx="1680762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3792" y="3319429"/>
            <a:ext cx="174707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93935" y="3319429"/>
            <a:ext cx="167087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5508" y="6324600"/>
            <a:ext cx="375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914571" y="5274158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48660" y="5588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Mozart, Symphony No. 31 in D, “Paris,” K. 297</a:t>
            </a:r>
          </a:p>
          <a:p>
            <a:pPr algn="ctr"/>
            <a:r>
              <a:rPr lang="en-US" dirty="0" smtClean="0"/>
              <a:t>Performed at the Concerts </a:t>
            </a:r>
            <a:r>
              <a:rPr lang="en-US" dirty="0" err="1" smtClean="0"/>
              <a:t>Spirituels</a:t>
            </a:r>
            <a:r>
              <a:rPr lang="en-US" dirty="0" smtClean="0"/>
              <a:t>, Tuileries Palace (June 1778)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9566" y="1676400"/>
            <a:ext cx="750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xposition as a display of abundance and boundless creativity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continuing, non-stop  chain of contrasting ideas, </a:t>
            </a:r>
            <a:r>
              <a:rPr lang="en-US" sz="1600" dirty="0"/>
              <a:t>one stunning idea after another</a:t>
            </a:r>
            <a:endParaRPr lang="en-US" sz="1600" dirty="0" smtClean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480178" y="3521560"/>
            <a:ext cx="114300" cy="222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4360" y="3524565"/>
            <a:ext cx="114300" cy="222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82268" y="289486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6510868" y="317186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890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575" y="4283558"/>
            <a:ext cx="1823139" cy="175432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851" y="4283558"/>
            <a:ext cx="1680762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3792" y="3319429"/>
            <a:ext cx="1747076" cy="175432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93935" y="3319429"/>
            <a:ext cx="167087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5508" y="6324600"/>
            <a:ext cx="375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914571" y="5274158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48660" y="5588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Mozart, Symphony No. 31 in D, “Paris,” K. 297</a:t>
            </a:r>
          </a:p>
          <a:p>
            <a:pPr algn="ctr"/>
            <a:r>
              <a:rPr lang="en-US" dirty="0" smtClean="0"/>
              <a:t>Performed at the Concerts </a:t>
            </a:r>
            <a:r>
              <a:rPr lang="en-US" dirty="0" err="1" smtClean="0"/>
              <a:t>Spirituels</a:t>
            </a:r>
            <a:r>
              <a:rPr lang="en-US" dirty="0" smtClean="0"/>
              <a:t>, Tuileries Palace (June 1778)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9566" y="1676400"/>
            <a:ext cx="750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xposition as a display of abundance and boundless creativity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continuing, non-stop  chain of contrasting ideas, </a:t>
            </a:r>
            <a:r>
              <a:rPr lang="en-US" sz="1600" dirty="0"/>
              <a:t>one stunning idea after another</a:t>
            </a:r>
            <a:endParaRPr lang="en-US" sz="1600" dirty="0" smtClean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480178" y="3521560"/>
            <a:ext cx="114300" cy="222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4360" y="3524565"/>
            <a:ext cx="114300" cy="222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82268" y="289486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6510868" y="317186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45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575" y="4283558"/>
            <a:ext cx="1823139" cy="175432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851" y="4283558"/>
            <a:ext cx="1680762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3792" y="3319429"/>
            <a:ext cx="1747076" cy="175432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93935" y="3319429"/>
            <a:ext cx="1670875" cy="17543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5508" y="6324600"/>
            <a:ext cx="375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914571" y="5274158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480178" y="3521560"/>
            <a:ext cx="114300" cy="222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574360" y="3524565"/>
            <a:ext cx="114300" cy="222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8660" y="5588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Mozart, Symphony No. 31 in D, “Paris,” K. 297</a:t>
            </a:r>
          </a:p>
          <a:p>
            <a:pPr algn="ctr"/>
            <a:r>
              <a:rPr lang="en-US" dirty="0" smtClean="0"/>
              <a:t>Performed at the Concerts </a:t>
            </a:r>
            <a:r>
              <a:rPr lang="en-US" dirty="0" err="1" smtClean="0"/>
              <a:t>Spirituels</a:t>
            </a:r>
            <a:r>
              <a:rPr lang="en-US" dirty="0" smtClean="0"/>
              <a:t>, Tuileries Palace (June 1778)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9566" y="1676400"/>
            <a:ext cx="750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xposition as a display of abundance and boundless creativity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continuing, non-stop  chain of contrasting ideas, </a:t>
            </a:r>
            <a:r>
              <a:rPr lang="en-US" sz="1600" dirty="0"/>
              <a:t>one stunning idea after another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282268" y="289486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6510868" y="317186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494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863" y="-177800"/>
            <a:ext cx="9589863" cy="7162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7" y="152400"/>
            <a:ext cx="1600200" cy="1971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7267" y="381000"/>
            <a:ext cx="302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Mozart mostly back in Salzburg, 1773-81: age 17-25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6300" y="113793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Trips away from Salzburg: September 1777 – January 1779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07267" y="1507263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Munich (2 ½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Mannheim (5 months)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Paris (6 months)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09600" y="2984590"/>
            <a:ext cx="7696200" cy="35686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14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8971" y="-176514"/>
            <a:ext cx="9753600" cy="73914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46492"/>
            <a:ext cx="3048000" cy="3754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0473" y="214100"/>
            <a:ext cx="533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 mostly back in Salzburg, 1773-81: age 17-25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72" y="655083"/>
            <a:ext cx="6317371" cy="56856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713" y="6400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 the thumb of Prince-Archbishop </a:t>
            </a:r>
            <a:r>
              <a:rPr lang="en-US" dirty="0" err="1" smtClean="0"/>
              <a:t>Colleredo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72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127" y="457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Mozart: The Crucial Year, 1781</a:t>
            </a:r>
          </a:p>
          <a:p>
            <a:pPr algn="ctr"/>
            <a:r>
              <a:rPr lang="en-US" dirty="0" smtClean="0"/>
              <a:t>Age 25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24933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Starts out in Salzburg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19" y="3884311"/>
            <a:ext cx="3665617" cy="2291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6216306"/>
            <a:ext cx="1949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Salzburg: Cathedral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20735"/>
            <a:ext cx="3733800" cy="2405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2981" y="3404698"/>
            <a:ext cx="2303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Salzburg: Court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7480"/>
            <a:ext cx="4190604" cy="3771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7682" y="5990656"/>
            <a:ext cx="341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Prince-Archbishop </a:t>
            </a:r>
            <a:r>
              <a:rPr lang="en-US" dirty="0" err="1" smtClean="0"/>
              <a:t>Colleredo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24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50" y="44923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Mozart: The Crucial Year, 1781: Moves to Vienna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24933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Starts out in Salzburg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7480"/>
            <a:ext cx="4190604" cy="3771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57480"/>
            <a:ext cx="4167284" cy="30143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106466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1781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21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3" y="2048933"/>
            <a:ext cx="3925577" cy="34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781529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 Moves to Vienna, May 1781: age 25</a:t>
            </a:r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15066"/>
            <a:ext cx="4839031" cy="353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89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781529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 Moves to Vienna, May 1781: age 25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0" y="1981200"/>
            <a:ext cx="3906865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234235"/>
            <a:ext cx="1295400" cy="16402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4191000" y="1401510"/>
            <a:ext cx="2971800" cy="294189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943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863" y="-177800"/>
            <a:ext cx="9589863" cy="7162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7" y="152400"/>
            <a:ext cx="1600200" cy="1971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560144"/>
            <a:ext cx="302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Mozart mostly back in Salzburg, 1773-81: age 17-25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92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28" y="1738002"/>
            <a:ext cx="3047172" cy="3961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752600"/>
            <a:ext cx="3581400" cy="3841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3436" y="597529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Constanze</a:t>
            </a:r>
            <a:r>
              <a:rPr lang="en-US" dirty="0" smtClean="0"/>
              <a:t> (Weber) Mozart</a:t>
            </a:r>
          </a:p>
          <a:p>
            <a:pPr algn="ctr"/>
            <a:r>
              <a:rPr lang="en-US" sz="1400" dirty="0" smtClean="0"/>
              <a:t>(Marriage: August 1782)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66304"/>
            <a:ext cx="1066799" cy="1350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781529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 Moves to Vienna, May 1781: age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2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752600"/>
            <a:ext cx="3581400" cy="38418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0157" y="1624147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Income: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Teaching privately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357" y="55033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 in Vienna, 1781-91: age 25-36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74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752600"/>
            <a:ext cx="3581400" cy="38418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0357" y="55033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 in Vienna, 1781-91: age 25-36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10157" y="1624147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Income: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Teaching privately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Selling works to publishers </a:t>
            </a:r>
          </a:p>
          <a:p>
            <a:r>
              <a:rPr lang="en-US" dirty="0"/>
              <a:t> </a:t>
            </a:r>
            <a:r>
              <a:rPr lang="en-US" dirty="0" smtClean="0"/>
              <a:t>     (e.g., </a:t>
            </a:r>
            <a:r>
              <a:rPr lang="en-US" dirty="0" err="1" smtClean="0"/>
              <a:t>Artaria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347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752600"/>
            <a:ext cx="3581400" cy="38418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0157" y="1624147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Income: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Teaching privately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Selling works to publishers </a:t>
            </a:r>
          </a:p>
          <a:p>
            <a:r>
              <a:rPr lang="en-US" dirty="0"/>
              <a:t>      (e.g., </a:t>
            </a:r>
            <a:r>
              <a:rPr lang="en-US" dirty="0" err="1" smtClean="0"/>
              <a:t>Artaria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Performances in homes of aristocrats or wealthy bourgeoisie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0357" y="55033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 in Vienna, 1781-91: age 25-36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70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752600"/>
            <a:ext cx="3581400" cy="38418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0157" y="1624147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Income: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Teaching privately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Selling works to publishers </a:t>
            </a:r>
          </a:p>
          <a:p>
            <a:r>
              <a:rPr lang="en-US" dirty="0"/>
              <a:t>      (e.g., </a:t>
            </a:r>
            <a:r>
              <a:rPr lang="en-US" dirty="0" err="1"/>
              <a:t>Artaria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Performances in homes of aristocrats or wealthy bourgeoisie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Benefit Concerts: “Academies”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357" y="55033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 in Vienna, 1781-91: age 25-36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37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56" y="609600"/>
            <a:ext cx="4048379" cy="5938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52401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Mozart’s Benefit Concerts (“Academies”): Frankfurt, 1790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42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56" y="609600"/>
            <a:ext cx="4048379" cy="5938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152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Mozart’s Benefit Concerts (“Academies”): 1790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71800" y="990600"/>
            <a:ext cx="2971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43044" y="838201"/>
            <a:ext cx="181313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Friday, 15 October 1790</a:t>
            </a:r>
            <a:endParaRPr lang="en-US" sz="12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19800" y="914400"/>
            <a:ext cx="838200" cy="19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102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56" y="609600"/>
            <a:ext cx="4048379" cy="5938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52401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Mozart’s Benefit Concerts (“Academies”): Frankfurt, 1790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71800" y="990600"/>
            <a:ext cx="2971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43044" y="838201"/>
            <a:ext cx="181313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Friday, 15 October 1790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98778" y="2197693"/>
            <a:ext cx="2057400" cy="2769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be given for his benefit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246092"/>
            <a:ext cx="1676400" cy="26850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19800" y="914400"/>
            <a:ext cx="838200" cy="19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086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56" y="609600"/>
            <a:ext cx="4048379" cy="5938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990600"/>
            <a:ext cx="2971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43044" y="838201"/>
            <a:ext cx="181313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Friday, 15 October 1790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98778" y="2197693"/>
            <a:ext cx="2057400" cy="2769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be given for his benefit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246092"/>
            <a:ext cx="1676400" cy="26850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33700" y="2743200"/>
            <a:ext cx="30099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19800" y="914400"/>
            <a:ext cx="838200" cy="19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6" idx="1"/>
          </p:cNvCxnSpPr>
          <p:nvPr/>
        </p:nvCxnSpPr>
        <p:spPr>
          <a:xfrm>
            <a:off x="5257800" y="2336192"/>
            <a:ext cx="1340978" cy="1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64992" y="3074857"/>
            <a:ext cx="664434" cy="4934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0" y="152401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Mozart’s Benefit Concerts (“Academies”): Frankfurt, 1790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7592" y="2474692"/>
            <a:ext cx="20574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Part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new symphony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 aria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piano concerto (Mozart performing) [No. 26 in D]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Another aria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7250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56" y="609600"/>
            <a:ext cx="4048379" cy="5938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990600"/>
            <a:ext cx="2971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43044" y="838201"/>
            <a:ext cx="181313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Friday, 15 October 1790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98778" y="2197693"/>
            <a:ext cx="2057400" cy="2769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be given for his benefit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246092"/>
            <a:ext cx="1676400" cy="26850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33700" y="2743200"/>
            <a:ext cx="30099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1800" y="3886200"/>
            <a:ext cx="3009900" cy="990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19800" y="914400"/>
            <a:ext cx="838200" cy="19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6" idx="1"/>
          </p:cNvCxnSpPr>
          <p:nvPr/>
        </p:nvCxnSpPr>
        <p:spPr>
          <a:xfrm>
            <a:off x="5257800" y="2336192"/>
            <a:ext cx="1340978" cy="1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64992" y="3074857"/>
            <a:ext cx="664434" cy="4934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019800" y="3810000"/>
            <a:ext cx="606040" cy="57150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24000" y="152401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Mozart’s Benefit Concerts (“Academies”): Frankfurt, 1790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07592" y="2474692"/>
            <a:ext cx="20574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Part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new symphony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 aria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piano concerto (Mozart performing) [No. 26 in D]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Another aria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625840" y="3446227"/>
            <a:ext cx="2057400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Part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Another piano concerto (Mozart performing)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[No. 19 in F]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duet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“fantasy” (Mozart improvising at the keyboard)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Another symphony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0799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863" y="-177800"/>
            <a:ext cx="9589863" cy="7162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7" y="152400"/>
            <a:ext cx="1600200" cy="1971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560144"/>
            <a:ext cx="302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Mozart mostly back in Salzburg, 1773-81: age 17-25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" y="2362200"/>
            <a:ext cx="7696200" cy="419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33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56" y="609600"/>
            <a:ext cx="4048379" cy="5938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152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Mozart’s Benefit Concerts (“Academies”): 1790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71800" y="990600"/>
            <a:ext cx="2971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43044" y="838201"/>
            <a:ext cx="181313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Friday, 15 October 1790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98778" y="2197693"/>
            <a:ext cx="2057400" cy="2769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be given for his benefit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246092"/>
            <a:ext cx="1676400" cy="26850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33700" y="2743200"/>
            <a:ext cx="30099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1800" y="3886200"/>
            <a:ext cx="3009900" cy="990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6524" y="4803913"/>
            <a:ext cx="20574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The price of tickets in loges, parquet, and gallery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2929426" y="5015887"/>
            <a:ext cx="3014173" cy="453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19800" y="914400"/>
            <a:ext cx="838200" cy="19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3"/>
            <a:endCxn id="14" idx="1"/>
          </p:cNvCxnSpPr>
          <p:nvPr/>
        </p:nvCxnSpPr>
        <p:spPr>
          <a:xfrm>
            <a:off x="2263924" y="5034746"/>
            <a:ext cx="665502" cy="20804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6" idx="1"/>
          </p:cNvCxnSpPr>
          <p:nvPr/>
        </p:nvCxnSpPr>
        <p:spPr>
          <a:xfrm>
            <a:off x="5257800" y="2336192"/>
            <a:ext cx="1340978" cy="1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64992" y="3074857"/>
            <a:ext cx="664434" cy="4934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019800" y="3810000"/>
            <a:ext cx="606040" cy="57150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7592" y="2474692"/>
            <a:ext cx="20574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Part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new symphony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 aria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piano concerto (Mozart performing) [No. 26 in D]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Another aria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625840" y="3446227"/>
            <a:ext cx="2057400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Part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Another piano concerto (Mozart performing)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[No. 19 in F]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duet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“fantasy” (Mozart improvising at the keyboard)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Another symphony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0432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56" y="609600"/>
            <a:ext cx="4048379" cy="5938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990600"/>
            <a:ext cx="2971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43044" y="838201"/>
            <a:ext cx="181313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Friday, 15 October 1790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98778" y="2197693"/>
            <a:ext cx="2057400" cy="2769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be given for his benefit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246092"/>
            <a:ext cx="1676400" cy="26850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33700" y="2743200"/>
            <a:ext cx="30099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1800" y="3886200"/>
            <a:ext cx="3009900" cy="990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6524" y="4803913"/>
            <a:ext cx="20574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The price of tickets in loges, parquet, and gallery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5732925"/>
            <a:ext cx="205740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Tickets can be obtained from Mozart himself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2929426" y="5015887"/>
            <a:ext cx="3014173" cy="453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90800" y="5471925"/>
            <a:ext cx="1295400" cy="228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19800" y="914400"/>
            <a:ext cx="838200" cy="19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3"/>
            <a:endCxn id="14" idx="1"/>
          </p:cNvCxnSpPr>
          <p:nvPr/>
        </p:nvCxnSpPr>
        <p:spPr>
          <a:xfrm>
            <a:off x="2263924" y="5034746"/>
            <a:ext cx="665502" cy="20804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6" idx="1"/>
          </p:cNvCxnSpPr>
          <p:nvPr/>
        </p:nvCxnSpPr>
        <p:spPr>
          <a:xfrm>
            <a:off x="5257800" y="2336192"/>
            <a:ext cx="1340978" cy="1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64992" y="3074857"/>
            <a:ext cx="664434" cy="4934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3"/>
          </p:cNvCxnSpPr>
          <p:nvPr/>
        </p:nvCxnSpPr>
        <p:spPr>
          <a:xfrm flipV="1">
            <a:off x="2133600" y="5586227"/>
            <a:ext cx="463609" cy="377531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019800" y="3810000"/>
            <a:ext cx="606040" cy="57150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24000" y="152401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Mozart’s Benefit Concerts (“Academies”): Frankfurt, 1790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07592" y="2474692"/>
            <a:ext cx="20574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Part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new symphony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 aria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piano concerto (Mozart performing) [No. 26 in D]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Another aria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625840" y="3446227"/>
            <a:ext cx="2057400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Part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Another piano concerto (Mozart performing)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[No. 19 in F]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duet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“fantasy” (Mozart improvising at the keyboard)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Another symphony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0105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56" y="609600"/>
            <a:ext cx="4048379" cy="5938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990600"/>
            <a:ext cx="2971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43044" y="838201"/>
            <a:ext cx="181313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Friday, 15 October 1790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98778" y="2197693"/>
            <a:ext cx="2057400" cy="2769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be given for his benefit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246092"/>
            <a:ext cx="1676400" cy="26850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33700" y="2743200"/>
            <a:ext cx="30099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25840" y="3446227"/>
            <a:ext cx="2057400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Part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Another piano concerto (Mozart performing)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[No. 19 in F]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duet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“fantasy” (Mozart improvising at the keyboard)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Another symphony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971800" y="3886200"/>
            <a:ext cx="3009900" cy="990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6524" y="4803913"/>
            <a:ext cx="20574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The price of tickets in loges, parquet, and gallery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5732925"/>
            <a:ext cx="205740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Tickets can be obtained from Mozart himself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2929426" y="5015887"/>
            <a:ext cx="3014173" cy="453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90800" y="5471925"/>
            <a:ext cx="1295400" cy="228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19400" y="6096000"/>
            <a:ext cx="2971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627976" y="5963758"/>
            <a:ext cx="205740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concert begins at 11 a.m.</a:t>
            </a:r>
            <a:endParaRPr lang="en-US" sz="12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19800" y="914400"/>
            <a:ext cx="838200" cy="19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89776" y="6129840"/>
            <a:ext cx="838200" cy="19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3"/>
            <a:endCxn id="14" idx="1"/>
          </p:cNvCxnSpPr>
          <p:nvPr/>
        </p:nvCxnSpPr>
        <p:spPr>
          <a:xfrm>
            <a:off x="2263924" y="5034746"/>
            <a:ext cx="665502" cy="20804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6" idx="1"/>
          </p:cNvCxnSpPr>
          <p:nvPr/>
        </p:nvCxnSpPr>
        <p:spPr>
          <a:xfrm>
            <a:off x="5257800" y="2336192"/>
            <a:ext cx="1340978" cy="1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64992" y="3074857"/>
            <a:ext cx="664434" cy="4934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3"/>
          </p:cNvCxnSpPr>
          <p:nvPr/>
        </p:nvCxnSpPr>
        <p:spPr>
          <a:xfrm flipV="1">
            <a:off x="2133600" y="5586227"/>
            <a:ext cx="463609" cy="377531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7592" y="2474692"/>
            <a:ext cx="20574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Part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new symphony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 aria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piano concerto (Mozart performing) [No. 26 in D]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Another aria</a:t>
            </a:r>
            <a:endParaRPr lang="en-US" sz="1200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019800" y="3810000"/>
            <a:ext cx="606040" cy="57150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0" y="152401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Mozart’s Benefit Concerts (“Academies”): Frankfurt, 1790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53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752600"/>
            <a:ext cx="3581400" cy="38418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0157" y="1624147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Income: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Teaching privately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Selling works to publishers (e.g., </a:t>
            </a:r>
            <a:r>
              <a:rPr lang="en-US" dirty="0" err="1" smtClean="0"/>
              <a:t>Artaria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Performances in homes of aristocrats or wealthy bourgeoisie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Benefit Concerts: “Academies”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1787-91: Only in the later years beginning to obtain foothold posts at the Habsburg court—future beginning to look more secure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0357" y="55033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 in Vienna, 1781-91: age 25-36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57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9" y="1143000"/>
            <a:ext cx="4572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Influential Music Circle in Vienna, 1780s, 1790s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943600"/>
            <a:ext cx="421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Baron Gottfried van </a:t>
            </a:r>
            <a:r>
              <a:rPr lang="en-US" dirty="0" err="1" smtClean="0"/>
              <a:t>Swieten</a:t>
            </a:r>
            <a:r>
              <a:rPr lang="en-US" dirty="0" smtClean="0"/>
              <a:t> (1733-1803)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219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Viennese aristocrat, ambassador to Berlin court</a:t>
            </a:r>
          </a:p>
        </p:txBody>
      </p:sp>
    </p:spTree>
    <p:extLst>
      <p:ext uri="{BB962C8B-B14F-4D97-AF65-F5344CB8AC3E}">
        <p14:creationId xmlns:p14="http://schemas.microsoft.com/office/powerpoint/2010/main" val="1377494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9" y="1143000"/>
            <a:ext cx="4572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Influential Music Circle in Vienna, 1780s, 1790s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943600"/>
            <a:ext cx="421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Baron Gottfried van </a:t>
            </a:r>
            <a:r>
              <a:rPr lang="en-US" dirty="0" err="1" smtClean="0"/>
              <a:t>Swieten</a:t>
            </a:r>
            <a:r>
              <a:rPr lang="en-US" dirty="0" smtClean="0"/>
              <a:t> (1733-1803)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2192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Viennese aristocrat, ambassador to Berlin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C. P. E. Bach supporter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16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9" y="1143000"/>
            <a:ext cx="4572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Influential Music Circle in Vienna, 1780s, 1790s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943600"/>
            <a:ext cx="421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Baron Gottfried van </a:t>
            </a:r>
            <a:r>
              <a:rPr lang="en-US" dirty="0" err="1" smtClean="0"/>
              <a:t>Swieten</a:t>
            </a:r>
            <a:r>
              <a:rPr lang="en-US" dirty="0" smtClean="0"/>
              <a:t> (1733-1803)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2192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Viennese aristocrat, ambassador to Berlin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C. P. E. Bach supporter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Super-connoisseur and patron of music</a:t>
            </a:r>
          </a:p>
        </p:txBody>
      </p:sp>
    </p:spTree>
    <p:extLst>
      <p:ext uri="{BB962C8B-B14F-4D97-AF65-F5344CB8AC3E}">
        <p14:creationId xmlns:p14="http://schemas.microsoft.com/office/powerpoint/2010/main" val="1615209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9" y="1143000"/>
            <a:ext cx="4572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Influential Music Circle in Vienna, 1780s, 1790s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943600"/>
            <a:ext cx="421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Baron Gottfried van </a:t>
            </a:r>
            <a:r>
              <a:rPr lang="en-US" dirty="0" err="1" smtClean="0"/>
              <a:t>Swieten</a:t>
            </a:r>
            <a:r>
              <a:rPr lang="en-US" dirty="0" smtClean="0"/>
              <a:t> (1733-1803)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219200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Viennese aristocrat, ambassador to Berlin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C. P. E. Bach supporter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Super-connoisseur and patron of music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Encourages a new , worshipful attitude toward music (silence, reverence, study)</a:t>
            </a:r>
          </a:p>
        </p:txBody>
      </p:sp>
    </p:spTree>
    <p:extLst>
      <p:ext uri="{BB962C8B-B14F-4D97-AF65-F5344CB8AC3E}">
        <p14:creationId xmlns:p14="http://schemas.microsoft.com/office/powerpoint/2010/main" val="238592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9" y="1143000"/>
            <a:ext cx="4572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Influential Music Circle in Vienna, 1780s, 1790s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943600"/>
            <a:ext cx="421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Baron Gottfried van </a:t>
            </a:r>
            <a:r>
              <a:rPr lang="en-US" dirty="0" err="1" smtClean="0"/>
              <a:t>Swieten</a:t>
            </a:r>
            <a:r>
              <a:rPr lang="en-US" dirty="0" smtClean="0"/>
              <a:t> (1733-1803)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219200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Viennese aristocrat, ambassador to Berlin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C. P. E. Bach supporter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Super-connoisseur and patron of music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Encourages a new , worshipful attitude toward music (silence, reverence, study)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Sunday concerts at his residence (both new and old music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40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9" y="1143000"/>
            <a:ext cx="4572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Influential Music Circle in Vienna, 1780s, 1790s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943600"/>
            <a:ext cx="421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Baron Gottfried van </a:t>
            </a:r>
            <a:r>
              <a:rPr lang="en-US" dirty="0" err="1" smtClean="0"/>
              <a:t>Swieten</a:t>
            </a:r>
            <a:r>
              <a:rPr lang="en-US" dirty="0" smtClean="0"/>
              <a:t> (1733-1803)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219200"/>
            <a:ext cx="358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Viennese aristocrat, ambassador to Berlin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C. P. E. Bach supporter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Super-connoisseur and patron of music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Encourages a new , worshipful attitude toward music (silence, reverence, study)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Sunday concerts at his residence (both new and old music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Enthusiast also for the “forgotten” works of J. S. Bach [!]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97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2" y="756440"/>
            <a:ext cx="4582355" cy="5644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3751" y="1828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Symphony No. 25 in G Minor, K. 183</a:t>
            </a:r>
          </a:p>
          <a:p>
            <a:r>
              <a:rPr lang="en-US" dirty="0"/>
              <a:t>(October 1773) [</a:t>
            </a:r>
            <a:r>
              <a:rPr lang="en-US" i="1" dirty="0"/>
              <a:t>“</a:t>
            </a:r>
            <a:r>
              <a:rPr lang="en-US" dirty="0"/>
              <a:t>stormy style</a:t>
            </a:r>
            <a:r>
              <a:rPr lang="en-US" i="1" dirty="0"/>
              <a:t>”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7211" y="256013"/>
            <a:ext cx="512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 mostly back in Salzburg, 1773-81: age 17-25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97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900" y="533399"/>
            <a:ext cx="583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Early 1780s (via van </a:t>
            </a:r>
            <a:r>
              <a:rPr lang="en-US" dirty="0" err="1" smtClean="0"/>
              <a:t>Swieten</a:t>
            </a:r>
            <a:r>
              <a:rPr lang="en-US" dirty="0" smtClean="0"/>
              <a:t>): Mozart “introduced” </a:t>
            </a:r>
          </a:p>
          <a:p>
            <a:pPr algn="ctr"/>
            <a:r>
              <a:rPr lang="en-US" dirty="0" smtClean="0"/>
              <a:t>to the contrapuntal </a:t>
            </a:r>
            <a:r>
              <a:rPr lang="en-US" dirty="0"/>
              <a:t>w</a:t>
            </a:r>
            <a:r>
              <a:rPr lang="en-US" dirty="0" smtClean="0"/>
              <a:t>orks of J. S. Bach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24710"/>
            <a:ext cx="2209800" cy="289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3" y="4292476"/>
            <a:ext cx="2119357" cy="2273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25908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Beginning his “return to history”?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525779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String transcriptions of several preludes and fugues from </a:t>
            </a:r>
            <a:r>
              <a:rPr lang="en-US" i="1" dirty="0" smtClean="0"/>
              <a:t>The Well-Tempered Clavier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71800" y="2781300"/>
            <a:ext cx="1143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257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3782"/>
            <a:ext cx="675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Mozart, Vienna, 1781-91: the Decade of Astonishing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18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3782"/>
            <a:ext cx="675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Mozart, Vienna, 1781-91: the Decade of Astonishing Production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09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Seven Operas (</a:t>
            </a:r>
            <a:r>
              <a:rPr lang="en-US" dirty="0" err="1" smtClean="0"/>
              <a:t>seria</a:t>
            </a:r>
            <a:r>
              <a:rPr lang="en-US" dirty="0" smtClean="0"/>
              <a:t>, buffa, Singspiel)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90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3782"/>
            <a:ext cx="675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Mozart, Vienna, 1781-91: the Decade of Astonishing Production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098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Seven Operas (</a:t>
            </a:r>
            <a:r>
              <a:rPr lang="en-US" dirty="0" err="1" smtClean="0"/>
              <a:t>seria</a:t>
            </a:r>
            <a:r>
              <a:rPr lang="en-US" dirty="0" smtClean="0"/>
              <a:t>, buffa, Singspiel)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Choral Work: C Minor Mass (1782-83) (+ the incomplete </a:t>
            </a:r>
            <a:r>
              <a:rPr lang="en-US" i="1" dirty="0" smtClean="0"/>
              <a:t>Requiem</a:t>
            </a:r>
            <a:r>
              <a:rPr lang="en-US" dirty="0" smtClean="0"/>
              <a:t>, 1791)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65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3782"/>
            <a:ext cx="675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Mozart, Vienna, 1781-91: the Decade of Astonishing Production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098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Seven Operas (</a:t>
            </a:r>
            <a:r>
              <a:rPr lang="en-US" dirty="0" err="1" smtClean="0"/>
              <a:t>seria</a:t>
            </a:r>
            <a:r>
              <a:rPr lang="en-US" dirty="0" smtClean="0"/>
              <a:t>, buffa, Singspiel)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Choral Work: C Minor Mass (1782-83) (+ the incomplete </a:t>
            </a:r>
            <a:r>
              <a:rPr lang="en-US" i="1" dirty="0" smtClean="0"/>
              <a:t>Requiem</a:t>
            </a:r>
            <a:r>
              <a:rPr lang="en-US" dirty="0" smtClean="0"/>
              <a:t>, 1791)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Numerous Piano Sonatas, Violin Sonatas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44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3782"/>
            <a:ext cx="675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Mozart, Vienna, 1781-91: the Decade of Astonishing Production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098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Seven Operas (</a:t>
            </a:r>
            <a:r>
              <a:rPr lang="en-US" dirty="0" err="1" smtClean="0"/>
              <a:t>seria</a:t>
            </a:r>
            <a:r>
              <a:rPr lang="en-US" dirty="0" smtClean="0"/>
              <a:t>, buffa, Singspiel)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Choral Work: C Minor Mass (1782-83) (+ the incomplete </a:t>
            </a:r>
            <a:r>
              <a:rPr lang="en-US" i="1" dirty="0" smtClean="0"/>
              <a:t>Requiem</a:t>
            </a:r>
            <a:r>
              <a:rPr lang="en-US" dirty="0" smtClean="0"/>
              <a:t>, 1791)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Numerous Piano Sonatas, Violin Sonatas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Numerous Concertos (esp. Seventeen Piano </a:t>
            </a:r>
            <a:r>
              <a:rPr lang="en-US" dirty="0"/>
              <a:t>Concertos, “Nos. </a:t>
            </a:r>
            <a:r>
              <a:rPr lang="en-US" dirty="0" smtClean="0"/>
              <a:t>11-27”)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35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3782"/>
            <a:ext cx="675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Mozart, Vienna, 1781-91: the Decade of Astonishing Production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098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Seven Operas (</a:t>
            </a:r>
            <a:r>
              <a:rPr lang="en-US" dirty="0" err="1" smtClean="0"/>
              <a:t>seria</a:t>
            </a:r>
            <a:r>
              <a:rPr lang="en-US" dirty="0" smtClean="0"/>
              <a:t>, buffa, Singspiel)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Choral Work: C Minor Mass (1782-83) (+ the incomplete </a:t>
            </a:r>
            <a:r>
              <a:rPr lang="en-US" i="1" dirty="0" smtClean="0"/>
              <a:t>Requiem</a:t>
            </a:r>
            <a:r>
              <a:rPr lang="en-US" dirty="0" smtClean="0"/>
              <a:t>, 1791)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Numerous Piano Sonatas, Violin Sonatas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Numerous Concertos (esp. Seventeen Piano </a:t>
            </a:r>
            <a:r>
              <a:rPr lang="en-US" dirty="0"/>
              <a:t>Concertos, “Nos. </a:t>
            </a:r>
            <a:r>
              <a:rPr lang="en-US" dirty="0" smtClean="0"/>
              <a:t>11-27”)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[Grand] Symphonies (“Nos. 35, 36, 38, 39, 40, 41”)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79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3782"/>
            <a:ext cx="675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Mozart, Vienna, 1781-91: the Decade of Astonishing Production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098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Seven Operas (</a:t>
            </a:r>
            <a:r>
              <a:rPr lang="en-US" dirty="0" err="1" smtClean="0"/>
              <a:t>seria</a:t>
            </a:r>
            <a:r>
              <a:rPr lang="en-US" dirty="0" smtClean="0"/>
              <a:t>, buffa, Singspiel)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Choral Work: C Minor Mass (1782-83) (+ the incomplete </a:t>
            </a:r>
            <a:r>
              <a:rPr lang="en-US" i="1" dirty="0" smtClean="0"/>
              <a:t>Requiem</a:t>
            </a:r>
            <a:r>
              <a:rPr lang="en-US" dirty="0" smtClean="0"/>
              <a:t>, 1791)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Numerous Piano Sonatas, Violin Sonatas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Numerous Concertos (esp. Seventeen Piano </a:t>
            </a:r>
            <a:r>
              <a:rPr lang="en-US" dirty="0"/>
              <a:t>Concertos, “Nos. </a:t>
            </a:r>
            <a:r>
              <a:rPr lang="en-US" dirty="0" smtClean="0"/>
              <a:t>11-27”)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[Grand] Symphonies (“Nos. 35, 36, 38, 39, 40, 41”)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Works of Chamber </a:t>
            </a:r>
            <a:r>
              <a:rPr lang="en-US" dirty="0"/>
              <a:t>M</a:t>
            </a:r>
            <a:r>
              <a:rPr lang="en-US" dirty="0" smtClean="0"/>
              <a:t>usic (quartets, quintets,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11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3782"/>
            <a:ext cx="675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Mozart, Vienna, 1781-91: the Decade of Astonishing Production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098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Seven Operas (</a:t>
            </a:r>
            <a:r>
              <a:rPr lang="en-US" dirty="0" err="1" smtClean="0"/>
              <a:t>seria</a:t>
            </a:r>
            <a:r>
              <a:rPr lang="en-US" dirty="0" smtClean="0"/>
              <a:t>, buffa, Singspiel)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Choral Work: C Minor Mass (1782-83) (+ the incomplete </a:t>
            </a:r>
            <a:r>
              <a:rPr lang="en-US" i="1" dirty="0" smtClean="0"/>
              <a:t>Requiem</a:t>
            </a:r>
            <a:r>
              <a:rPr lang="en-US" dirty="0" smtClean="0"/>
              <a:t>, 1791)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Numerous Piano Sonatas, Violin Sonatas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Numerous Concertos (esp. Seventeen Piano </a:t>
            </a:r>
            <a:r>
              <a:rPr lang="en-US" dirty="0"/>
              <a:t>Concertos, “Nos. </a:t>
            </a:r>
            <a:r>
              <a:rPr lang="en-US" dirty="0" smtClean="0"/>
              <a:t>11-27”)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[Grand] Symphonies (“Nos. 35, 36, 38, 39, 40, 41”)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Works of Chamber </a:t>
            </a:r>
            <a:r>
              <a:rPr lang="en-US" dirty="0"/>
              <a:t>M</a:t>
            </a:r>
            <a:r>
              <a:rPr lang="en-US" dirty="0" smtClean="0"/>
              <a:t>usic (quartets, quintets, etc.)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37933" y="5486400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performance by elite connoisseurs and aristocrats</a:t>
            </a:r>
          </a:p>
        </p:txBody>
      </p:sp>
    </p:spTree>
    <p:extLst>
      <p:ext uri="{BB962C8B-B14F-4D97-AF65-F5344CB8AC3E}">
        <p14:creationId xmlns:p14="http://schemas.microsoft.com/office/powerpoint/2010/main" val="1211863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3782"/>
            <a:ext cx="675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Mozart, Vienna, 1781-91: the Decade of Astonishing Production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098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Seven Operas (</a:t>
            </a:r>
            <a:r>
              <a:rPr lang="en-US" dirty="0" err="1" smtClean="0"/>
              <a:t>seria</a:t>
            </a:r>
            <a:r>
              <a:rPr lang="en-US" dirty="0" smtClean="0"/>
              <a:t>, buffa, Singspiel)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Choral Work: C Minor Mass (1782-83) (+ the incomplete </a:t>
            </a:r>
            <a:r>
              <a:rPr lang="en-US" i="1" dirty="0" smtClean="0"/>
              <a:t>Requiem</a:t>
            </a:r>
            <a:r>
              <a:rPr lang="en-US" dirty="0" smtClean="0"/>
              <a:t>, 1791)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Numerous Piano Sonatas, Violin Sonatas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Numerous Concertos (esp. Seventeen Piano </a:t>
            </a:r>
            <a:r>
              <a:rPr lang="en-US" dirty="0"/>
              <a:t>Concertos, “Nos. </a:t>
            </a:r>
            <a:r>
              <a:rPr lang="en-US" dirty="0" smtClean="0"/>
              <a:t>11-27”)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[Grand] Symphonies (“Nos. 35, 36, 38, 39, 40, 41”)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Works of Chamber </a:t>
            </a:r>
            <a:r>
              <a:rPr lang="en-US" dirty="0"/>
              <a:t>M</a:t>
            </a:r>
            <a:r>
              <a:rPr lang="en-US" dirty="0" smtClean="0"/>
              <a:t>usic (quartets, quintets, etc.)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37933" y="54864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performance by elite connoisseurs and aristocrats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Connotations: high-prestige, distillation of pure craft; “abstract” composition at its purest; elevated “conversation” and mutual support among four/five equal partners</a:t>
            </a:r>
          </a:p>
        </p:txBody>
      </p:sp>
    </p:spTree>
    <p:extLst>
      <p:ext uri="{BB962C8B-B14F-4D97-AF65-F5344CB8AC3E}">
        <p14:creationId xmlns:p14="http://schemas.microsoft.com/office/powerpoint/2010/main" val="96544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2" y="756440"/>
            <a:ext cx="4582355" cy="5644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3751" y="18288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Symphony No. 25 in G Minor, K. 183</a:t>
            </a:r>
          </a:p>
          <a:p>
            <a:r>
              <a:rPr lang="en-US" dirty="0"/>
              <a:t>(October 1773) [</a:t>
            </a:r>
            <a:r>
              <a:rPr lang="en-US" i="1" dirty="0"/>
              <a:t>“</a:t>
            </a:r>
            <a:r>
              <a:rPr lang="en-US" dirty="0"/>
              <a:t>stormy style</a:t>
            </a:r>
            <a:r>
              <a:rPr lang="en-US" i="1" dirty="0"/>
              <a:t>”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smtClean="0"/>
              <a:t>Symphony No. 29 in A, K. 201</a:t>
            </a:r>
          </a:p>
          <a:p>
            <a:r>
              <a:rPr lang="en-US" dirty="0" smtClean="0"/>
              <a:t>(April 1774)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37211" y="256013"/>
            <a:ext cx="512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 mostly back in Salzburg, 1773-81: age 17-25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7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Mozart: The Six Quartets Dedicated to Haydn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71" y="1029717"/>
            <a:ext cx="2951883" cy="4367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9" y="1318661"/>
            <a:ext cx="3048000" cy="4078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202" y="558586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Haydn: Six Quartets, op. 33 (1781)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63872" y="5583722"/>
            <a:ext cx="458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Mozart: Six Quartets in Honorific Reply (1785)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91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7169"/>
            <a:ext cx="8392668" cy="6184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152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 387 in G, first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48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2495"/>
            <a:ext cx="7991980" cy="6250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26666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 387 in G, finale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83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7" y="685800"/>
            <a:ext cx="8499183" cy="5989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73767"/>
            <a:ext cx="39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 458 in B-flat (“Hunt”), first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31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0800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Mozart: The Six Quartets Dedicated to Haydn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92" y="656075"/>
            <a:ext cx="2951883" cy="4367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30" y="945019"/>
            <a:ext cx="3048000" cy="4078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823" y="521221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Haydn: Six Quartets, op. 33 (1781)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57093" y="521221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Mozart: Six Quartets in Reply (1785)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823" y="5791200"/>
            <a:ext cx="7871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Leopold Mozart to Wolfgang, February 1785: “Herr Haydn said to me, ‘I tell you before God and as an honest man that your son is the greatest composer I know, either personally or by reputation.  He has taste and, moreover, the greatest possible knowledge of the science of composing.’”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6470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2" y="752890"/>
            <a:ext cx="8580120" cy="6104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8982" y="32709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K.465 in C (“Dissonance”), first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93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2" y="752890"/>
            <a:ext cx="8580120" cy="6104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8982" y="32709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K.465 in C (“Dissonance”), first movement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724400"/>
            <a:ext cx="495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“Searching” type of introduction</a:t>
            </a:r>
          </a:p>
        </p:txBody>
      </p:sp>
    </p:spTree>
    <p:extLst>
      <p:ext uri="{BB962C8B-B14F-4D97-AF65-F5344CB8AC3E}">
        <p14:creationId xmlns:p14="http://schemas.microsoft.com/office/powerpoint/2010/main" val="3676315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2" y="752890"/>
            <a:ext cx="8580120" cy="6104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8982" y="32709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K.465 in C (“Dissonance”), first movement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724400"/>
            <a:ext cx="4953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“Searching” type of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“Problematizing” a tonic</a:t>
            </a:r>
          </a:p>
        </p:txBody>
      </p:sp>
    </p:spTree>
    <p:extLst>
      <p:ext uri="{BB962C8B-B14F-4D97-AF65-F5344CB8AC3E}">
        <p14:creationId xmlns:p14="http://schemas.microsoft.com/office/powerpoint/2010/main" val="188709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2" y="752890"/>
            <a:ext cx="8580120" cy="6104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8982" y="32709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K.465 in C (“Dissonance”), first movement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724400"/>
            <a:ext cx="4953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“Searching” type of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“Problematizing” a tonic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 tonal world thought to be secure is exposed as contingent, disoriented</a:t>
            </a:r>
          </a:p>
        </p:txBody>
      </p:sp>
    </p:spTree>
    <p:extLst>
      <p:ext uri="{BB962C8B-B14F-4D97-AF65-F5344CB8AC3E}">
        <p14:creationId xmlns:p14="http://schemas.microsoft.com/office/powerpoint/2010/main" val="188709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2" y="752890"/>
            <a:ext cx="8580120" cy="6104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8982" y="32709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K.465 in C (“Dissonance”), first movement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724400"/>
            <a:ext cx="4953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“Searching” type of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“Problematizing” a tonic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 tonal world thought to be secure is exposed as contingent, disoriented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Local vision of a world without certainties?</a:t>
            </a:r>
          </a:p>
        </p:txBody>
      </p:sp>
    </p:spTree>
    <p:extLst>
      <p:ext uri="{BB962C8B-B14F-4D97-AF65-F5344CB8AC3E}">
        <p14:creationId xmlns:p14="http://schemas.microsoft.com/office/powerpoint/2010/main" val="188709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2" y="756440"/>
            <a:ext cx="4582355" cy="5644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3751" y="18288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Symphony No. 25 in G Minor, K. 183</a:t>
            </a:r>
          </a:p>
          <a:p>
            <a:r>
              <a:rPr lang="en-US" dirty="0"/>
              <a:t>(October 1773) [</a:t>
            </a:r>
            <a:r>
              <a:rPr lang="en-US" i="1" dirty="0"/>
              <a:t>“</a:t>
            </a:r>
            <a:r>
              <a:rPr lang="en-US" dirty="0"/>
              <a:t>stormy style</a:t>
            </a:r>
            <a:r>
              <a:rPr lang="en-US" i="1" dirty="0"/>
              <a:t>”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smtClean="0"/>
              <a:t>Symphony No. 29 in A, K. 201</a:t>
            </a:r>
          </a:p>
          <a:p>
            <a:r>
              <a:rPr lang="en-US" dirty="0" smtClean="0"/>
              <a:t>(April 1774)</a:t>
            </a:r>
          </a:p>
          <a:p>
            <a:endParaRPr lang="en-US" dirty="0" smtClean="0"/>
          </a:p>
          <a:p>
            <a:r>
              <a:rPr lang="en-US" dirty="0" smtClean="0"/>
              <a:t>Five Piano Sonatas, K. 279-283</a:t>
            </a:r>
          </a:p>
          <a:p>
            <a:r>
              <a:rPr lang="en-US" dirty="0" smtClean="0"/>
              <a:t>(Munich trip, 1775)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7211" y="256013"/>
            <a:ext cx="512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 mostly back in Salzburg, 1773-81: age 17-25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7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2" y="752890"/>
            <a:ext cx="8580120" cy="6104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8982" y="32709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K.465 in C (“Dissonance”), first movement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724400"/>
            <a:ext cx="4953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“Searching” type of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“Problematizing” a tonic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 tonal world thought to be secure is exposed as contingent, disoriented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Local vision of a world without certainties?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The galant “mask” drops to suggest what lies below?</a:t>
            </a:r>
          </a:p>
        </p:txBody>
      </p:sp>
    </p:spTree>
    <p:extLst>
      <p:ext uri="{BB962C8B-B14F-4D97-AF65-F5344CB8AC3E}">
        <p14:creationId xmlns:p14="http://schemas.microsoft.com/office/powerpoint/2010/main" val="2004424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334" y="609600"/>
            <a:ext cx="10456333" cy="507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04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334" y="609600"/>
            <a:ext cx="10456333" cy="5071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6328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 Major, K. 488/ii (1786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0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334" y="609600"/>
            <a:ext cx="10456333" cy="5071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6328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 Major, K. 488/ii (1786)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 Major, K. 488/ii  (f-sharp minor; minor-mode siciliana)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81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334" y="609600"/>
            <a:ext cx="10456333" cy="5071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63283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 Major, K. 488/ii (1786)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 Major, K. 488/ii  (f-sharp minor; minor-mode siciliana)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 Minor, K. 466/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(1785)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76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334" y="609600"/>
            <a:ext cx="10456333" cy="5071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63283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 Major, K. 488/ii (1786)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 Major, K. 488/ii  (f-sharp minor; minor-mode siciliana)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 Minor, K. 466/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(1785)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 Minor, K. 491/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(1786)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0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334" y="609600"/>
            <a:ext cx="10456333" cy="5071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6328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 Major, K. 488/ii (1786)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 Major, K. 488/ii  (f-sharp minor; minor-mode siciliana)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 Minor, K. 466/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(1785)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 Minor, K. 491/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(1786)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 Minor, K. 491/iii (1786)</a:t>
            </a:r>
          </a:p>
        </p:txBody>
      </p:sp>
    </p:spTree>
    <p:extLst>
      <p:ext uri="{BB962C8B-B14F-4D97-AF65-F5344CB8AC3E}">
        <p14:creationId xmlns:p14="http://schemas.microsoft.com/office/powerpoint/2010/main" val="4077941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2424157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 to his father, 28 December 1782: [My new piano concertos are] something between too easy and too difficult. . . Here and there sustaining the interest of connoisseurs only, but in such a way the non-connoisseurs must also be pleased with it without knowing why.”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3919780" cy="42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86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910697" y="1074634"/>
            <a:ext cx="2286000" cy="2582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5200" y="579197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Dilemma?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096" y="3657600"/>
            <a:ext cx="2966103" cy="21236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“Kenner” (Connoisseur)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Growing “Cult” of Art Music (for Insiders)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“Higher Level” of Sophisticated Composition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More Aesthetic/Philosophical Claims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Aristocratic Patrons</a:t>
            </a:r>
          </a:p>
        </p:txBody>
      </p:sp>
    </p:spTree>
    <p:extLst>
      <p:ext uri="{BB962C8B-B14F-4D97-AF65-F5344CB8AC3E}">
        <p14:creationId xmlns:p14="http://schemas.microsoft.com/office/powerpoint/2010/main" val="4178001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910697" y="1074634"/>
            <a:ext cx="2286000" cy="2582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endCxn id="9" idx="0"/>
          </p:cNvCxnSpPr>
          <p:nvPr/>
        </p:nvCxnSpPr>
        <p:spPr>
          <a:xfrm>
            <a:off x="4196697" y="1066800"/>
            <a:ext cx="2590800" cy="2597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5200" y="579197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Dilemma?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096" y="3657600"/>
            <a:ext cx="2966103" cy="21236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“Kenner” (Connoisseur)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Growing “Cult” of Art Music (for Insiders)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“Higher Level” of Sophisticated Composition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More Aesthetic/Philosophical Claims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Aristocratic Patrons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5897" y="3664721"/>
            <a:ext cx="274320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Liebhaber</a:t>
            </a:r>
            <a:r>
              <a:rPr lang="en-US" dirty="0" smtClean="0"/>
              <a:t>” (Amateur)</a:t>
            </a:r>
          </a:p>
          <a:p>
            <a:endParaRPr lang="en-US" dirty="0"/>
          </a:p>
          <a:p>
            <a:r>
              <a:rPr lang="en-US" sz="1200" dirty="0" smtClean="0"/>
              <a:t>Domestic Consumption for a “Universal Public”</a:t>
            </a:r>
          </a:p>
          <a:p>
            <a:endParaRPr lang="en-US" sz="1200" dirty="0"/>
          </a:p>
          <a:p>
            <a:r>
              <a:rPr lang="en-US" sz="1200" dirty="0" smtClean="0"/>
              <a:t>Art: Taste, moderation, simplicity for a wider appeal</a:t>
            </a:r>
          </a:p>
          <a:p>
            <a:endParaRPr lang="en-US" sz="1200" dirty="0"/>
          </a:p>
          <a:p>
            <a:r>
              <a:rPr lang="en-US" sz="1200" dirty="0" smtClean="0"/>
              <a:t>Avoidance of Excessive Subtlety or Complexity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591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2" y="756440"/>
            <a:ext cx="4582355" cy="5644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3751" y="1828800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Symphony No. 25 in G Minor, K. 183</a:t>
            </a:r>
          </a:p>
          <a:p>
            <a:r>
              <a:rPr lang="en-US" dirty="0"/>
              <a:t>(October 1773) [</a:t>
            </a:r>
            <a:r>
              <a:rPr lang="en-US" i="1" dirty="0"/>
              <a:t>“</a:t>
            </a:r>
            <a:r>
              <a:rPr lang="en-US" dirty="0"/>
              <a:t>stormy style</a:t>
            </a:r>
            <a:r>
              <a:rPr lang="en-US" i="1" dirty="0"/>
              <a:t>”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smtClean="0"/>
              <a:t>Symphony No. 29 in A, K. 201</a:t>
            </a:r>
          </a:p>
          <a:p>
            <a:r>
              <a:rPr lang="en-US" dirty="0" smtClean="0"/>
              <a:t>(April 1774)</a:t>
            </a:r>
          </a:p>
          <a:p>
            <a:endParaRPr lang="en-US" dirty="0" smtClean="0"/>
          </a:p>
          <a:p>
            <a:r>
              <a:rPr lang="en-US" dirty="0" smtClean="0"/>
              <a:t>Five Piano Sonatas, K. 279-283</a:t>
            </a:r>
          </a:p>
          <a:p>
            <a:r>
              <a:rPr lang="en-US" dirty="0" smtClean="0"/>
              <a:t>(Munich trip, 1775)</a:t>
            </a:r>
          </a:p>
          <a:p>
            <a:endParaRPr lang="en-US" dirty="0"/>
          </a:p>
          <a:p>
            <a:r>
              <a:rPr lang="en-US" dirty="0" smtClean="0"/>
              <a:t>Bassoon Concerto in B-flat, K. 191</a:t>
            </a:r>
          </a:p>
          <a:p>
            <a:r>
              <a:rPr lang="en-US" dirty="0" smtClean="0"/>
              <a:t>(June 1774)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7211" y="256013"/>
            <a:ext cx="512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Mozart mostly back in Salzburg, 1773-81: age 17-25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7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910697" y="1074634"/>
            <a:ext cx="2286000" cy="2582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endCxn id="9" idx="0"/>
          </p:cNvCxnSpPr>
          <p:nvPr/>
        </p:nvCxnSpPr>
        <p:spPr>
          <a:xfrm>
            <a:off x="4196697" y="1066800"/>
            <a:ext cx="2590800" cy="2597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5200" y="579197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Dilemma?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096" y="3657600"/>
            <a:ext cx="2966103" cy="21236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“Kenner” (Connoisseur)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Growing “Cult” of Art Music (for Insiders)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“Higher Level” of Sophisticated Composition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More Aesthetic/Philosophical Claims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Aristocratic Patrons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5897" y="3664721"/>
            <a:ext cx="274320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Liebhaber</a:t>
            </a:r>
            <a:r>
              <a:rPr lang="en-US" dirty="0" smtClean="0"/>
              <a:t>” (Amateur)</a:t>
            </a:r>
          </a:p>
          <a:p>
            <a:endParaRPr lang="en-US" dirty="0"/>
          </a:p>
          <a:p>
            <a:r>
              <a:rPr lang="en-US" sz="1200" dirty="0" smtClean="0"/>
              <a:t>Domestic Consumption for a “Universal Public”</a:t>
            </a:r>
          </a:p>
          <a:p>
            <a:endParaRPr lang="en-US" sz="1200" dirty="0"/>
          </a:p>
          <a:p>
            <a:r>
              <a:rPr lang="en-US" sz="1200" dirty="0" smtClean="0"/>
              <a:t>Art: Taste, moderation, simplicity for a wider appeal</a:t>
            </a:r>
          </a:p>
          <a:p>
            <a:endParaRPr lang="en-US" sz="1200" dirty="0"/>
          </a:p>
          <a:p>
            <a:r>
              <a:rPr lang="en-US" sz="1200" dirty="0" smtClean="0"/>
              <a:t>Avoidance of Excessive Subtlety or Complexity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066746"/>
            <a:ext cx="3083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Mozart to his father, 28 December 1782: [My new piano concertos are] something between too easy and too difficult. . . Here and there sustaining the interest of connoisseurs only, but in such a way the non-connoisseurs must also be pleased with it without knowing why.”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50029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910697" y="1074634"/>
            <a:ext cx="2286000" cy="2582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endCxn id="9" idx="0"/>
          </p:cNvCxnSpPr>
          <p:nvPr/>
        </p:nvCxnSpPr>
        <p:spPr>
          <a:xfrm>
            <a:off x="4196697" y="1066800"/>
            <a:ext cx="2590800" cy="2597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5200" y="579197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Dilemma?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096" y="3657600"/>
            <a:ext cx="2966103" cy="21236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“Kenner” (Connoisseur)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Growing “Cult” of Art Music (for Insiders)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“Higher Level” of Sophisticated Composition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More Aesthetic/Philosophical Claims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Aristocratic Patrons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5897" y="3664721"/>
            <a:ext cx="274320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Liebhaber</a:t>
            </a:r>
            <a:r>
              <a:rPr lang="en-US" dirty="0" smtClean="0"/>
              <a:t>” (Amateur)</a:t>
            </a:r>
          </a:p>
          <a:p>
            <a:endParaRPr lang="en-US" dirty="0"/>
          </a:p>
          <a:p>
            <a:r>
              <a:rPr lang="en-US" sz="1200" dirty="0" smtClean="0"/>
              <a:t>Domestic Consumption for a “Universal Public”</a:t>
            </a:r>
          </a:p>
          <a:p>
            <a:endParaRPr lang="en-US" sz="1200" dirty="0"/>
          </a:p>
          <a:p>
            <a:r>
              <a:rPr lang="en-US" sz="1200" dirty="0" smtClean="0"/>
              <a:t>Art: Taste, moderation, simplicity for a wider appeal</a:t>
            </a:r>
          </a:p>
          <a:p>
            <a:endParaRPr lang="en-US" sz="1200" dirty="0"/>
          </a:p>
          <a:p>
            <a:r>
              <a:rPr lang="en-US" sz="1200" dirty="0" smtClean="0"/>
              <a:t>Avoidance of Excessive Subtlety or Complexity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4473" y="948529"/>
            <a:ext cx="327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C.P.E. Bach, Six Collections of Keyboard Music “</a:t>
            </a:r>
            <a:r>
              <a:rPr lang="en-US" sz="1200" i="1" dirty="0" err="1" smtClean="0"/>
              <a:t>für</a:t>
            </a:r>
            <a:r>
              <a:rPr lang="en-US" sz="1200" i="1" dirty="0" smtClean="0"/>
              <a:t> </a:t>
            </a:r>
            <a:r>
              <a:rPr lang="en-US" sz="1200" i="1" dirty="0"/>
              <a:t>Kenner und </a:t>
            </a:r>
            <a:r>
              <a:rPr lang="en-US" sz="1200" i="1" dirty="0" err="1"/>
              <a:t>Liebhaber</a:t>
            </a:r>
            <a:r>
              <a:rPr lang="en-US" sz="1200" dirty="0"/>
              <a:t>” (publ. 1779-1787</a:t>
            </a:r>
            <a:r>
              <a:rPr lang="en-US" sz="1200" dirty="0" smtClean="0"/>
              <a:t>): sonatas, rondos, fantasias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066746"/>
            <a:ext cx="3083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Mozart to his father, 28 December 1782: [My new piano concertos are] something between too easy and too difficult. . . Here and there sustaining the interest of connoisseurs only, but in such a way the non-connoisseurs must also be pleased with it without knowing why.”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87798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705923"/>
            <a:ext cx="2971800" cy="4101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0" y="486323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Karl </a:t>
            </a:r>
            <a:r>
              <a:rPr lang="en-US" dirty="0" err="1" smtClean="0"/>
              <a:t>Ditters</a:t>
            </a:r>
            <a:r>
              <a:rPr lang="en-US" dirty="0" smtClean="0"/>
              <a:t> von Dittersdorf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17" y="658377"/>
            <a:ext cx="3919780" cy="4204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562600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“Mozart’s string quartets . . . because of their unrelenting, </a:t>
            </a:r>
          </a:p>
          <a:p>
            <a:r>
              <a:rPr lang="en-US" dirty="0" smtClean="0"/>
              <a:t>extreme artfulness, are not everyone’s purchase.”  (1788)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54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910697" y="1074634"/>
            <a:ext cx="2286000" cy="2582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endCxn id="9" idx="0"/>
          </p:cNvCxnSpPr>
          <p:nvPr/>
        </p:nvCxnSpPr>
        <p:spPr>
          <a:xfrm>
            <a:off x="4196697" y="1066800"/>
            <a:ext cx="2590800" cy="2597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5200" y="579197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Dilemma?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096" y="3657600"/>
            <a:ext cx="2966103" cy="21236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“Kenner” (Connoisseur)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Growing “Cult” of Art Music (for Insiders)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“Higher Level” of Sophisticated Composition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More Aesthetic/Philosophical Claims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Aristocratic Patrons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5897" y="3664721"/>
            <a:ext cx="274320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Liebhaber</a:t>
            </a:r>
            <a:r>
              <a:rPr lang="en-US" dirty="0" smtClean="0"/>
              <a:t>” (Amateur)</a:t>
            </a:r>
          </a:p>
          <a:p>
            <a:endParaRPr lang="en-US" dirty="0"/>
          </a:p>
          <a:p>
            <a:r>
              <a:rPr lang="en-US" sz="1200" dirty="0" smtClean="0"/>
              <a:t>Domestic Consumption for a “Universal Public”</a:t>
            </a:r>
          </a:p>
          <a:p>
            <a:endParaRPr lang="en-US" sz="1200" dirty="0"/>
          </a:p>
          <a:p>
            <a:r>
              <a:rPr lang="en-US" sz="1200" dirty="0" smtClean="0"/>
              <a:t>Art: Taste, moderation, simplicity for a wider appeal</a:t>
            </a:r>
          </a:p>
          <a:p>
            <a:endParaRPr lang="en-US" sz="1200" dirty="0"/>
          </a:p>
          <a:p>
            <a:r>
              <a:rPr lang="en-US" sz="1200" dirty="0" smtClean="0"/>
              <a:t>Avoidance of Excessive Subtlety or Complexity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4473" y="948529"/>
            <a:ext cx="327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C.P.E. Bach, Six Collections of Keyboard Music “</a:t>
            </a:r>
            <a:r>
              <a:rPr lang="en-US" sz="1200" i="1" dirty="0" err="1" smtClean="0"/>
              <a:t>für</a:t>
            </a:r>
            <a:r>
              <a:rPr lang="en-US" sz="1200" i="1" dirty="0" smtClean="0"/>
              <a:t> </a:t>
            </a:r>
            <a:r>
              <a:rPr lang="en-US" sz="1200" i="1" dirty="0"/>
              <a:t>Kenner und </a:t>
            </a:r>
            <a:r>
              <a:rPr lang="en-US" sz="1200" i="1" dirty="0" err="1"/>
              <a:t>Liebhaber</a:t>
            </a:r>
            <a:r>
              <a:rPr lang="en-US" sz="1200" dirty="0"/>
              <a:t>” (publ. 1779-1787</a:t>
            </a:r>
            <a:r>
              <a:rPr lang="en-US" sz="1200" dirty="0" smtClean="0"/>
              <a:t>): sonatas, rondos, fantasias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066746"/>
            <a:ext cx="3083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Mozart to his father, 28 December 1782: [My new piano concertos are] something between too easy and too difficult. . . Here and there sustaining the interest of connoisseurs only, but in such a way the non-connoisseurs must also be pleased with it without knowing why.”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28740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600200" y="1066800"/>
            <a:ext cx="2596497" cy="3429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196697" y="1066800"/>
            <a:ext cx="1295400" cy="1298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5200" y="579197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Dilemma?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7645" y="4495800"/>
            <a:ext cx="2966103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“Kenner” (Connoisseur)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Growing “Cult” of Art Music (for Insiders)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“Higher Level” of Sophisticated Composition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More Aesthetic/Philosophical Claims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Aristocratic Patrons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2399943"/>
            <a:ext cx="2743200" cy="1438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 err="1" smtClean="0"/>
              <a:t>Liebhaber</a:t>
            </a:r>
            <a:r>
              <a:rPr lang="en-US" sz="1400" dirty="0" smtClean="0"/>
              <a:t>” (Amateur)</a:t>
            </a:r>
          </a:p>
          <a:p>
            <a:endParaRPr lang="en-US" sz="1050" dirty="0"/>
          </a:p>
          <a:p>
            <a:r>
              <a:rPr lang="en-US" sz="1050" dirty="0" smtClean="0"/>
              <a:t>Domestic Consumption for a “Universal Public”</a:t>
            </a:r>
          </a:p>
          <a:p>
            <a:endParaRPr lang="en-US" sz="1050" dirty="0"/>
          </a:p>
          <a:p>
            <a:r>
              <a:rPr lang="en-US" sz="1050" dirty="0" smtClean="0"/>
              <a:t>Art: Taste, moderation, simplicity for a wider appeal</a:t>
            </a:r>
          </a:p>
          <a:p>
            <a:endParaRPr lang="en-US" sz="1050" dirty="0"/>
          </a:p>
          <a:p>
            <a:r>
              <a:rPr lang="en-US" sz="1050" dirty="0" smtClean="0"/>
              <a:t>Avoidance of Excessive Subtlety or Complexity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66988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133600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“Mozart </a:t>
            </a:r>
            <a:r>
              <a:rPr lang="en-US" dirty="0"/>
              <a:t>endowed music with the fiction of subjectivity, the fiction that the music is itself a listening, acting, and reacting subject, with a past and a future, a desire for origins and for reconciliation with the world in both space and time. . . .  This new musical subjectivity is in turn able to embody melancholy, not as a [mere] description or correlative of human mood, but as a function of its own inner life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5105400"/>
            <a:ext cx="3429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Michael P. Steinberg</a:t>
            </a:r>
            <a:r>
              <a:rPr lang="en-US" sz="1400" dirty="0"/>
              <a:t>, “Music and Melancholy,” </a:t>
            </a:r>
            <a:r>
              <a:rPr lang="en-US" sz="1400" i="1" dirty="0"/>
              <a:t>Critical Inquiry</a:t>
            </a:r>
            <a:r>
              <a:rPr lang="en-US" sz="1400" dirty="0"/>
              <a:t> 40 (2014), </a:t>
            </a:r>
            <a:r>
              <a:rPr lang="en-US" sz="1400" dirty="0" smtClean="0"/>
              <a:t>291.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8793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233" y="2922537"/>
            <a:ext cx="51138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. . . . . . </a:t>
            </a:r>
          </a:p>
          <a:p>
            <a:r>
              <a:rPr lang="en-US" sz="1600" dirty="0" smtClean="0"/>
              <a:t>For </a:t>
            </a:r>
            <a:r>
              <a:rPr lang="en-US" sz="1600" dirty="0"/>
              <a:t>most of us, there is only the unattended</a:t>
            </a:r>
            <a:br>
              <a:rPr lang="en-US" sz="1600" dirty="0"/>
            </a:br>
            <a:r>
              <a:rPr lang="en-US" sz="1600" dirty="0"/>
              <a:t>Moment, the moment in and out of time,</a:t>
            </a:r>
            <a:br>
              <a:rPr lang="en-US" sz="1600" dirty="0"/>
            </a:br>
            <a:r>
              <a:rPr lang="en-US" sz="1600" dirty="0"/>
              <a:t>The distraction fit, lost in a shaft of sunlight,</a:t>
            </a:r>
            <a:br>
              <a:rPr lang="en-US" sz="1600" dirty="0"/>
            </a:br>
            <a:r>
              <a:rPr lang="en-US" sz="1600" dirty="0"/>
              <a:t>The wild thyme unseen, or the winter lightning</a:t>
            </a:r>
            <a:br>
              <a:rPr lang="en-US" sz="1600" dirty="0"/>
            </a:br>
            <a:r>
              <a:rPr lang="en-US" sz="1600" dirty="0"/>
              <a:t>Or the waterfall, or music heard so deeply</a:t>
            </a:r>
            <a:br>
              <a:rPr lang="en-US" sz="1600" dirty="0"/>
            </a:br>
            <a:r>
              <a:rPr lang="en-US" sz="1600" dirty="0"/>
              <a:t>That it is not heard at all, but you are the music</a:t>
            </a:r>
            <a:br>
              <a:rPr lang="en-US" sz="1600" dirty="0"/>
            </a:br>
            <a:r>
              <a:rPr lang="en-US" sz="1600" dirty="0"/>
              <a:t>While the music lasts. These are only hints and guesses,</a:t>
            </a:r>
            <a:br>
              <a:rPr lang="en-US" sz="1600" dirty="0"/>
            </a:br>
            <a:r>
              <a:rPr lang="en-US" sz="1600" dirty="0"/>
              <a:t>Hints followed by guesses; and the rest</a:t>
            </a:r>
            <a:br>
              <a:rPr lang="en-US" sz="1600" dirty="0"/>
            </a:br>
            <a:r>
              <a:rPr lang="en-US" sz="1600" dirty="0"/>
              <a:t>Is prayer, observance, discipline, thought and action.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0500" y="1092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T. S. Eliot, “The Dry Salvages,” extract (from </a:t>
            </a:r>
            <a:r>
              <a:rPr lang="en-US" i="1" dirty="0" smtClean="0"/>
              <a:t>Four Quartets</a:t>
            </a:r>
            <a:r>
              <a:rPr lang="en-US" dirty="0" smtClean="0"/>
              <a:t>, 1941)</a:t>
            </a:r>
            <a:endParaRPr lang="en-US" dirty="0"/>
          </a:p>
        </p:txBody>
      </p:sp>
      <p:pic>
        <p:nvPicPr>
          <p:cNvPr id="1028" name="Picture 4" descr="Image result for t s eli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88" y="18821400"/>
            <a:ext cx="2551156" cy="380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t s eli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188" y="18973800"/>
            <a:ext cx="2551156" cy="380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00" y="2109738"/>
            <a:ext cx="2401764" cy="358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5967" y="4367642"/>
            <a:ext cx="2065867" cy="288058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6233" y="4646172"/>
            <a:ext cx="1922168" cy="285172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0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863" y="-177800"/>
            <a:ext cx="9589863" cy="7162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7" y="152400"/>
            <a:ext cx="1600200" cy="1971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7267" y="381000"/>
            <a:ext cx="302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Mozart mostly back in Salzburg, 1773-81: age 17-25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6300" y="113793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Trips away from Salzburg: September 1777 – January 1779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07267" y="1507263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Munich (2 ½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Mannheim (5 months)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Paris (6 months)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85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8660" y="5588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Mozart, Symphony No. 31 in D, “Paris,” K. 297</a:t>
            </a:r>
          </a:p>
          <a:p>
            <a:pPr algn="ctr"/>
            <a:r>
              <a:rPr lang="en-US" dirty="0" smtClean="0"/>
              <a:t>Performed at the Concerts </a:t>
            </a:r>
            <a:r>
              <a:rPr lang="en-US" dirty="0" err="1" smtClean="0"/>
              <a:t>Spirituels</a:t>
            </a:r>
            <a:r>
              <a:rPr lang="en-US" dirty="0" smtClean="0"/>
              <a:t>, Tuileries Palace (June 1778)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6242740" cy="39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56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3361</Words>
  <Application>Microsoft Office PowerPoint</Application>
  <PresentationFormat>On-screen Show (4:3)</PresentationFormat>
  <Paragraphs>563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Faculty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111</cp:revision>
  <dcterms:created xsi:type="dcterms:W3CDTF">2015-11-17T20:46:00Z</dcterms:created>
  <dcterms:modified xsi:type="dcterms:W3CDTF">2019-02-17T16:10:31Z</dcterms:modified>
</cp:coreProperties>
</file>