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331" r:id="rId3"/>
    <p:sldId id="275" r:id="rId4"/>
    <p:sldId id="273" r:id="rId5"/>
    <p:sldId id="258" r:id="rId6"/>
    <p:sldId id="282" r:id="rId7"/>
    <p:sldId id="283" r:id="rId8"/>
    <p:sldId id="284" r:id="rId9"/>
    <p:sldId id="285" r:id="rId10"/>
    <p:sldId id="348" r:id="rId11"/>
    <p:sldId id="354" r:id="rId12"/>
    <p:sldId id="349" r:id="rId13"/>
    <p:sldId id="350" r:id="rId14"/>
    <p:sldId id="352" r:id="rId15"/>
    <p:sldId id="351" r:id="rId16"/>
    <p:sldId id="341" r:id="rId17"/>
    <p:sldId id="342" r:id="rId18"/>
    <p:sldId id="343" r:id="rId19"/>
    <p:sldId id="344" r:id="rId20"/>
    <p:sldId id="345" r:id="rId21"/>
    <p:sldId id="346" r:id="rId22"/>
    <p:sldId id="332" r:id="rId23"/>
    <p:sldId id="340" r:id="rId24"/>
    <p:sldId id="335" r:id="rId25"/>
    <p:sldId id="336" r:id="rId26"/>
    <p:sldId id="337" r:id="rId27"/>
    <p:sldId id="338" r:id="rId28"/>
    <p:sldId id="339" r:id="rId29"/>
    <p:sldId id="383" r:id="rId30"/>
    <p:sldId id="355" r:id="rId31"/>
    <p:sldId id="396" r:id="rId32"/>
    <p:sldId id="395" r:id="rId33"/>
    <p:sldId id="374" r:id="rId34"/>
    <p:sldId id="376" r:id="rId35"/>
    <p:sldId id="377" r:id="rId36"/>
    <p:sldId id="378" r:id="rId37"/>
    <p:sldId id="380" r:id="rId38"/>
    <p:sldId id="381" r:id="rId39"/>
    <p:sldId id="382" r:id="rId40"/>
    <p:sldId id="379" r:id="rId41"/>
    <p:sldId id="356" r:id="rId42"/>
    <p:sldId id="358" r:id="rId43"/>
    <p:sldId id="357" r:id="rId44"/>
    <p:sldId id="359" r:id="rId45"/>
    <p:sldId id="360" r:id="rId46"/>
    <p:sldId id="361" r:id="rId47"/>
    <p:sldId id="364" r:id="rId48"/>
    <p:sldId id="397" r:id="rId49"/>
    <p:sldId id="347" r:id="rId50"/>
    <p:sldId id="276" r:id="rId51"/>
    <p:sldId id="286" r:id="rId52"/>
    <p:sldId id="290" r:id="rId53"/>
    <p:sldId id="277" r:id="rId54"/>
    <p:sldId id="291" r:id="rId55"/>
    <p:sldId id="293" r:id="rId56"/>
    <p:sldId id="295" r:id="rId57"/>
    <p:sldId id="296" r:id="rId58"/>
    <p:sldId id="288" r:id="rId59"/>
    <p:sldId id="303" r:id="rId60"/>
    <p:sldId id="304" r:id="rId61"/>
    <p:sldId id="305" r:id="rId62"/>
    <p:sldId id="306" r:id="rId63"/>
    <p:sldId id="307" r:id="rId64"/>
    <p:sldId id="308" r:id="rId65"/>
    <p:sldId id="309" r:id="rId66"/>
    <p:sldId id="298" r:id="rId67"/>
    <p:sldId id="279" r:id="rId68"/>
    <p:sldId id="310" r:id="rId69"/>
    <p:sldId id="311" r:id="rId70"/>
    <p:sldId id="312" r:id="rId71"/>
    <p:sldId id="314" r:id="rId72"/>
    <p:sldId id="384" r:id="rId73"/>
    <p:sldId id="280" r:id="rId74"/>
    <p:sldId id="281" r:id="rId75"/>
    <p:sldId id="316" r:id="rId76"/>
    <p:sldId id="320" r:id="rId77"/>
    <p:sldId id="321" r:id="rId78"/>
    <p:sldId id="322" r:id="rId79"/>
    <p:sldId id="323" r:id="rId80"/>
    <p:sldId id="324" r:id="rId81"/>
    <p:sldId id="259" r:id="rId82"/>
    <p:sldId id="260" r:id="rId83"/>
    <p:sldId id="261" r:id="rId84"/>
    <p:sldId id="262" r:id="rId85"/>
    <p:sldId id="326" r:id="rId86"/>
    <p:sldId id="263" r:id="rId87"/>
    <p:sldId id="385" r:id="rId88"/>
    <p:sldId id="386" r:id="rId89"/>
    <p:sldId id="387" r:id="rId90"/>
    <p:sldId id="388" r:id="rId91"/>
    <p:sldId id="389" r:id="rId92"/>
    <p:sldId id="390" r:id="rId93"/>
    <p:sldId id="327" r:id="rId94"/>
    <p:sldId id="266" r:id="rId95"/>
    <p:sldId id="328" r:id="rId96"/>
    <p:sldId id="265" r:id="rId97"/>
    <p:sldId id="394" r:id="rId98"/>
    <p:sldId id="330" r:id="rId99"/>
    <p:sldId id="393" r:id="rId100"/>
    <p:sldId id="267" r:id="rId101"/>
    <p:sldId id="391" r:id="rId10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382" autoAdjust="0"/>
  </p:normalViewPr>
  <p:slideViewPr>
    <p:cSldViewPr>
      <p:cViewPr varScale="1">
        <p:scale>
          <a:sx n="112" d="100"/>
          <a:sy n="112" d="100"/>
        </p:scale>
        <p:origin x="-156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AB198F-79B0-4E9E-B2F8-35005041C1AA}" type="datetimeFigureOut">
              <a:rPr lang="en-US" smtClean="0"/>
              <a:t>2/17/2019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5EBCCB-0C8F-44D4-AB69-3E92C5DAB05F}" type="slidenum">
              <a:rPr lang="en-US" smtClean="0"/>
              <a:t>‹#›</a:t>
            </a:fld>
            <a:endParaRPr lang="en-US"/>
          </a:p>
        </p:txBody>
      </p:sp>
    </p:spTree>
    <p:extLst>
      <p:ext uri="{BB962C8B-B14F-4D97-AF65-F5344CB8AC3E}">
        <p14:creationId xmlns:p14="http://schemas.microsoft.com/office/powerpoint/2010/main" val="2341157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AB198F-79B0-4E9E-B2F8-35005041C1AA}" type="datetimeFigureOut">
              <a:rPr lang="en-US" smtClean="0"/>
              <a:t>2/17/2019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5EBCCB-0C8F-44D4-AB69-3E92C5DAB05F}" type="slidenum">
              <a:rPr lang="en-US" smtClean="0"/>
              <a:t>‹#›</a:t>
            </a:fld>
            <a:endParaRPr lang="en-US"/>
          </a:p>
        </p:txBody>
      </p:sp>
    </p:spTree>
    <p:extLst>
      <p:ext uri="{BB962C8B-B14F-4D97-AF65-F5344CB8AC3E}">
        <p14:creationId xmlns:p14="http://schemas.microsoft.com/office/powerpoint/2010/main" val="2830000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AB198F-79B0-4E9E-B2F8-35005041C1AA}" type="datetimeFigureOut">
              <a:rPr lang="en-US" smtClean="0"/>
              <a:t>2/17/2019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5EBCCB-0C8F-44D4-AB69-3E92C5DAB05F}" type="slidenum">
              <a:rPr lang="en-US" smtClean="0"/>
              <a:t>‹#›</a:t>
            </a:fld>
            <a:endParaRPr lang="en-US"/>
          </a:p>
        </p:txBody>
      </p:sp>
    </p:spTree>
    <p:extLst>
      <p:ext uri="{BB962C8B-B14F-4D97-AF65-F5344CB8AC3E}">
        <p14:creationId xmlns:p14="http://schemas.microsoft.com/office/powerpoint/2010/main" val="1643868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AB198F-79B0-4E9E-B2F8-35005041C1AA}" type="datetimeFigureOut">
              <a:rPr lang="en-US" smtClean="0"/>
              <a:t>2/17/2019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5EBCCB-0C8F-44D4-AB69-3E92C5DAB05F}" type="slidenum">
              <a:rPr lang="en-US" smtClean="0"/>
              <a:t>‹#›</a:t>
            </a:fld>
            <a:endParaRPr lang="en-US"/>
          </a:p>
        </p:txBody>
      </p:sp>
    </p:spTree>
    <p:extLst>
      <p:ext uri="{BB962C8B-B14F-4D97-AF65-F5344CB8AC3E}">
        <p14:creationId xmlns:p14="http://schemas.microsoft.com/office/powerpoint/2010/main" val="1148335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AB198F-79B0-4E9E-B2F8-35005041C1AA}" type="datetimeFigureOut">
              <a:rPr lang="en-US" smtClean="0"/>
              <a:t>2/17/2019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5EBCCB-0C8F-44D4-AB69-3E92C5DAB05F}" type="slidenum">
              <a:rPr lang="en-US" smtClean="0"/>
              <a:t>‹#›</a:t>
            </a:fld>
            <a:endParaRPr lang="en-US"/>
          </a:p>
        </p:txBody>
      </p:sp>
    </p:spTree>
    <p:extLst>
      <p:ext uri="{BB962C8B-B14F-4D97-AF65-F5344CB8AC3E}">
        <p14:creationId xmlns:p14="http://schemas.microsoft.com/office/powerpoint/2010/main" val="3368940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AB198F-79B0-4E9E-B2F8-35005041C1AA}" type="datetimeFigureOut">
              <a:rPr lang="en-US" smtClean="0"/>
              <a:t>2/17/2019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5EBCCB-0C8F-44D4-AB69-3E92C5DAB05F}" type="slidenum">
              <a:rPr lang="en-US" smtClean="0"/>
              <a:t>‹#›</a:t>
            </a:fld>
            <a:endParaRPr lang="en-US"/>
          </a:p>
        </p:txBody>
      </p:sp>
    </p:spTree>
    <p:extLst>
      <p:ext uri="{BB962C8B-B14F-4D97-AF65-F5344CB8AC3E}">
        <p14:creationId xmlns:p14="http://schemas.microsoft.com/office/powerpoint/2010/main" val="790328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AB198F-79B0-4E9E-B2F8-35005041C1AA}" type="datetimeFigureOut">
              <a:rPr lang="en-US" smtClean="0"/>
              <a:t>2/17/2019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5EBCCB-0C8F-44D4-AB69-3E92C5DAB05F}" type="slidenum">
              <a:rPr lang="en-US" smtClean="0"/>
              <a:t>‹#›</a:t>
            </a:fld>
            <a:endParaRPr lang="en-US"/>
          </a:p>
        </p:txBody>
      </p:sp>
    </p:spTree>
    <p:extLst>
      <p:ext uri="{BB962C8B-B14F-4D97-AF65-F5344CB8AC3E}">
        <p14:creationId xmlns:p14="http://schemas.microsoft.com/office/powerpoint/2010/main" val="3036492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AB198F-79B0-4E9E-B2F8-35005041C1AA}" type="datetimeFigureOut">
              <a:rPr lang="en-US" smtClean="0"/>
              <a:t>2/17/2019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5EBCCB-0C8F-44D4-AB69-3E92C5DAB05F}" type="slidenum">
              <a:rPr lang="en-US" smtClean="0"/>
              <a:t>‹#›</a:t>
            </a:fld>
            <a:endParaRPr lang="en-US"/>
          </a:p>
        </p:txBody>
      </p:sp>
    </p:spTree>
    <p:extLst>
      <p:ext uri="{BB962C8B-B14F-4D97-AF65-F5344CB8AC3E}">
        <p14:creationId xmlns:p14="http://schemas.microsoft.com/office/powerpoint/2010/main" val="716264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AB198F-79B0-4E9E-B2F8-35005041C1AA}" type="datetimeFigureOut">
              <a:rPr lang="en-US" smtClean="0"/>
              <a:t>2/17/2019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5EBCCB-0C8F-44D4-AB69-3E92C5DAB05F}" type="slidenum">
              <a:rPr lang="en-US" smtClean="0"/>
              <a:t>‹#›</a:t>
            </a:fld>
            <a:endParaRPr lang="en-US"/>
          </a:p>
        </p:txBody>
      </p:sp>
    </p:spTree>
    <p:extLst>
      <p:ext uri="{BB962C8B-B14F-4D97-AF65-F5344CB8AC3E}">
        <p14:creationId xmlns:p14="http://schemas.microsoft.com/office/powerpoint/2010/main" val="3292996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AB198F-79B0-4E9E-B2F8-35005041C1AA}" type="datetimeFigureOut">
              <a:rPr lang="en-US" smtClean="0"/>
              <a:t>2/17/2019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5EBCCB-0C8F-44D4-AB69-3E92C5DAB05F}" type="slidenum">
              <a:rPr lang="en-US" smtClean="0"/>
              <a:t>‹#›</a:t>
            </a:fld>
            <a:endParaRPr lang="en-US"/>
          </a:p>
        </p:txBody>
      </p:sp>
    </p:spTree>
    <p:extLst>
      <p:ext uri="{BB962C8B-B14F-4D97-AF65-F5344CB8AC3E}">
        <p14:creationId xmlns:p14="http://schemas.microsoft.com/office/powerpoint/2010/main" val="965474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AB198F-79B0-4E9E-B2F8-35005041C1AA}" type="datetimeFigureOut">
              <a:rPr lang="en-US" smtClean="0"/>
              <a:t>2/17/2019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5EBCCB-0C8F-44D4-AB69-3E92C5DAB05F}" type="slidenum">
              <a:rPr lang="en-US" smtClean="0"/>
              <a:t>‹#›</a:t>
            </a:fld>
            <a:endParaRPr lang="en-US"/>
          </a:p>
        </p:txBody>
      </p:sp>
    </p:spTree>
    <p:extLst>
      <p:ext uri="{BB962C8B-B14F-4D97-AF65-F5344CB8AC3E}">
        <p14:creationId xmlns:p14="http://schemas.microsoft.com/office/powerpoint/2010/main" val="1363472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AB198F-79B0-4E9E-B2F8-35005041C1AA}" type="datetimeFigureOut">
              <a:rPr lang="en-US" smtClean="0"/>
              <a:t>2/17/2019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5EBCCB-0C8F-44D4-AB69-3E92C5DAB05F}" type="slidenum">
              <a:rPr lang="en-US" smtClean="0"/>
              <a:t>‹#›</a:t>
            </a:fld>
            <a:endParaRPr lang="en-US"/>
          </a:p>
        </p:txBody>
      </p:sp>
    </p:spTree>
    <p:extLst>
      <p:ext uri="{BB962C8B-B14F-4D97-AF65-F5344CB8AC3E}">
        <p14:creationId xmlns:p14="http://schemas.microsoft.com/office/powerpoint/2010/main" val="25621782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5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5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3600" y="914400"/>
            <a:ext cx="4539341" cy="5591377"/>
          </a:xfrm>
          <a:prstGeom prst="rect">
            <a:avLst/>
          </a:prstGeom>
        </p:spPr>
      </p:pic>
      <p:sp>
        <p:nvSpPr>
          <p:cNvPr id="5" name="TextBox 4"/>
          <p:cNvSpPr txBox="1"/>
          <p:nvPr/>
        </p:nvSpPr>
        <p:spPr>
          <a:xfrm>
            <a:off x="1752600" y="428540"/>
            <a:ext cx="5867400" cy="369332"/>
          </a:xfrm>
          <a:prstGeom prst="rect">
            <a:avLst/>
          </a:prstGeom>
          <a:noFill/>
        </p:spPr>
        <p:txBody>
          <a:bodyPr wrap="square" rtlCol="0">
            <a:spAutoFit/>
          </a:bodyPr>
          <a:lstStyle/>
          <a:p>
            <a:r>
              <a:rPr lang="en-US" dirty="0" smtClean="0"/>
              <a:t>Mozart: Salzburg (1770s) and the Move to Vienna (1781) </a:t>
            </a:r>
            <a:endParaRPr lang="en-US" dirty="0"/>
          </a:p>
        </p:txBody>
      </p:sp>
    </p:spTree>
    <p:extLst>
      <p:ext uri="{BB962C8B-B14F-4D97-AF65-F5344CB8AC3E}">
        <p14:creationId xmlns:p14="http://schemas.microsoft.com/office/powerpoint/2010/main" val="23711153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91267" y="999069"/>
            <a:ext cx="4495800" cy="369332"/>
          </a:xfrm>
          <a:prstGeom prst="rect">
            <a:avLst/>
          </a:prstGeom>
          <a:noFill/>
        </p:spPr>
        <p:txBody>
          <a:bodyPr wrap="square" rtlCol="0">
            <a:spAutoFit/>
          </a:bodyPr>
          <a:lstStyle/>
          <a:p>
            <a:r>
              <a:rPr lang="en-US" dirty="0" smtClean="0"/>
              <a:t>Five Sonata Types/Formats (Sonata Theory)</a:t>
            </a:r>
            <a:endParaRPr lang="en-US" dirty="0"/>
          </a:p>
        </p:txBody>
      </p:sp>
    </p:spTree>
    <p:extLst>
      <p:ext uri="{BB962C8B-B14F-4D97-AF65-F5344CB8AC3E}">
        <p14:creationId xmlns:p14="http://schemas.microsoft.com/office/powerpoint/2010/main" val="2461380323"/>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2133600"/>
            <a:ext cx="6172200" cy="2031325"/>
          </a:xfrm>
          <a:prstGeom prst="rect">
            <a:avLst/>
          </a:prstGeom>
          <a:noFill/>
        </p:spPr>
        <p:txBody>
          <a:bodyPr wrap="square" rtlCol="0">
            <a:spAutoFit/>
          </a:bodyPr>
          <a:lstStyle/>
          <a:p>
            <a:r>
              <a:rPr lang="en-US" dirty="0" smtClean="0"/>
              <a:t>“Mozart </a:t>
            </a:r>
            <a:r>
              <a:rPr lang="en-US" dirty="0"/>
              <a:t>endowed music with the fiction of subjectivity, the fiction that the music is itself a listening, acting, and reacting subject, with a past and a future, a desire for origins and for reconciliation with the world in both space and time. . . .  This new musical subjectivity is in turn able to embody melancholy, not as a [mere] description or correlative of human mood, but as a function of its own inner life</a:t>
            </a:r>
            <a:r>
              <a:rPr lang="en-US" dirty="0" smtClean="0"/>
              <a:t>.”</a:t>
            </a:r>
            <a:endParaRPr lang="en-US" dirty="0"/>
          </a:p>
        </p:txBody>
      </p:sp>
      <p:sp>
        <p:nvSpPr>
          <p:cNvPr id="3" name="TextBox 2"/>
          <p:cNvSpPr txBox="1"/>
          <p:nvPr/>
        </p:nvSpPr>
        <p:spPr>
          <a:xfrm>
            <a:off x="5105400" y="5105400"/>
            <a:ext cx="3429000" cy="533400"/>
          </a:xfrm>
          <a:prstGeom prst="rect">
            <a:avLst/>
          </a:prstGeom>
          <a:noFill/>
        </p:spPr>
        <p:txBody>
          <a:bodyPr wrap="square" rtlCol="0">
            <a:spAutoFit/>
          </a:bodyPr>
          <a:lstStyle/>
          <a:p>
            <a:r>
              <a:rPr lang="en-US" sz="1400" dirty="0" smtClean="0"/>
              <a:t>Michael P. Steinberg</a:t>
            </a:r>
            <a:r>
              <a:rPr lang="en-US" sz="1400" dirty="0"/>
              <a:t>, “Music and Melancholy,” </a:t>
            </a:r>
            <a:r>
              <a:rPr lang="en-US" sz="1400" i="1" dirty="0"/>
              <a:t>Critical Inquiry</a:t>
            </a:r>
            <a:r>
              <a:rPr lang="en-US" sz="1400" dirty="0"/>
              <a:t> 40 (2014), </a:t>
            </a:r>
            <a:r>
              <a:rPr lang="en-US" sz="1400" dirty="0" smtClean="0"/>
              <a:t>291.</a:t>
            </a:r>
            <a:endParaRPr lang="en-US" sz="1400" dirty="0"/>
          </a:p>
        </p:txBody>
      </p:sp>
    </p:spTree>
    <p:extLst>
      <p:ext uri="{BB962C8B-B14F-4D97-AF65-F5344CB8AC3E}">
        <p14:creationId xmlns:p14="http://schemas.microsoft.com/office/powerpoint/2010/main" val="186727801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6233" y="2922537"/>
            <a:ext cx="5113867" cy="2554545"/>
          </a:xfrm>
          <a:prstGeom prst="rect">
            <a:avLst/>
          </a:prstGeom>
        </p:spPr>
        <p:txBody>
          <a:bodyPr wrap="square">
            <a:spAutoFit/>
          </a:bodyPr>
          <a:lstStyle/>
          <a:p>
            <a:r>
              <a:rPr lang="en-US" sz="1600" dirty="0" smtClean="0"/>
              <a:t>. . . . . . </a:t>
            </a:r>
          </a:p>
          <a:p>
            <a:r>
              <a:rPr lang="en-US" sz="1600" dirty="0" smtClean="0"/>
              <a:t>For </a:t>
            </a:r>
            <a:r>
              <a:rPr lang="en-US" sz="1600" dirty="0"/>
              <a:t>most of us, there is only the unattended</a:t>
            </a:r>
            <a:br>
              <a:rPr lang="en-US" sz="1600" dirty="0"/>
            </a:br>
            <a:r>
              <a:rPr lang="en-US" sz="1600" dirty="0"/>
              <a:t>Moment, the moment in and out of time,</a:t>
            </a:r>
            <a:br>
              <a:rPr lang="en-US" sz="1600" dirty="0"/>
            </a:br>
            <a:r>
              <a:rPr lang="en-US" sz="1600" dirty="0"/>
              <a:t>The distraction fit, lost in a shaft of sunlight,</a:t>
            </a:r>
            <a:br>
              <a:rPr lang="en-US" sz="1600" dirty="0"/>
            </a:br>
            <a:r>
              <a:rPr lang="en-US" sz="1600" dirty="0"/>
              <a:t>The wild thyme unseen, or the winter lightning</a:t>
            </a:r>
            <a:br>
              <a:rPr lang="en-US" sz="1600" dirty="0"/>
            </a:br>
            <a:r>
              <a:rPr lang="en-US" sz="1600" dirty="0"/>
              <a:t>Or the waterfall, or music heard so deeply</a:t>
            </a:r>
            <a:br>
              <a:rPr lang="en-US" sz="1600" dirty="0"/>
            </a:br>
            <a:r>
              <a:rPr lang="en-US" sz="1600" dirty="0"/>
              <a:t>That it is not heard at all, but you are the music</a:t>
            </a:r>
            <a:br>
              <a:rPr lang="en-US" sz="1600" dirty="0"/>
            </a:br>
            <a:r>
              <a:rPr lang="en-US" sz="1600" dirty="0"/>
              <a:t>While the music lasts. These are only hints and guesses,</a:t>
            </a:r>
            <a:br>
              <a:rPr lang="en-US" sz="1600" dirty="0"/>
            </a:br>
            <a:r>
              <a:rPr lang="en-US" sz="1600" dirty="0"/>
              <a:t>Hints followed by guesses; and the rest</a:t>
            </a:r>
            <a:br>
              <a:rPr lang="en-US" sz="1600" dirty="0"/>
            </a:br>
            <a:r>
              <a:rPr lang="en-US" sz="1600" dirty="0"/>
              <a:t>Is prayer, observance, discipline, thought and action.</a:t>
            </a:r>
          </a:p>
        </p:txBody>
      </p:sp>
      <p:sp>
        <p:nvSpPr>
          <p:cNvPr id="3" name="TextBox 2"/>
          <p:cNvSpPr txBox="1"/>
          <p:nvPr/>
        </p:nvSpPr>
        <p:spPr>
          <a:xfrm>
            <a:off x="1210500" y="1092200"/>
            <a:ext cx="6400800" cy="369332"/>
          </a:xfrm>
          <a:prstGeom prst="rect">
            <a:avLst/>
          </a:prstGeom>
          <a:noFill/>
        </p:spPr>
        <p:txBody>
          <a:bodyPr wrap="square" rtlCol="0">
            <a:spAutoFit/>
          </a:bodyPr>
          <a:lstStyle/>
          <a:p>
            <a:r>
              <a:rPr lang="en-US" dirty="0" smtClean="0"/>
              <a:t>T. S. Eliot, “The Dry Salvages,” extract (from </a:t>
            </a:r>
            <a:r>
              <a:rPr lang="en-US" i="1" dirty="0" smtClean="0"/>
              <a:t>Four Quartets</a:t>
            </a:r>
            <a:r>
              <a:rPr lang="en-US" dirty="0" smtClean="0"/>
              <a:t>, 1941)</a:t>
            </a:r>
            <a:endParaRPr lang="en-US" dirty="0"/>
          </a:p>
        </p:txBody>
      </p:sp>
      <p:pic>
        <p:nvPicPr>
          <p:cNvPr id="1028" name="Picture 4" descr="Image result for t s eli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2788" y="18821400"/>
            <a:ext cx="2551156" cy="380416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mage result for t s eli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45188" y="18973800"/>
            <a:ext cx="2551156" cy="380416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0100" y="2109738"/>
            <a:ext cx="2401764" cy="3581400"/>
          </a:xfrm>
          <a:prstGeom prst="rect">
            <a:avLst/>
          </a:prstGeom>
        </p:spPr>
      </p:pic>
      <p:sp>
        <p:nvSpPr>
          <p:cNvPr id="4" name="Rectangle 3"/>
          <p:cNvSpPr/>
          <p:nvPr/>
        </p:nvSpPr>
        <p:spPr>
          <a:xfrm>
            <a:off x="2615967" y="4367642"/>
            <a:ext cx="2065867" cy="288058"/>
          </a:xfrm>
          <a:prstGeom prst="rect">
            <a:avLst/>
          </a:prstGeom>
          <a:solidFill>
            <a:srgbClr val="FFFF0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16233" y="4646172"/>
            <a:ext cx="1922168" cy="285172"/>
          </a:xfrm>
          <a:prstGeom prst="rect">
            <a:avLst/>
          </a:prstGeom>
          <a:solidFill>
            <a:srgbClr val="FFFF0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27283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91267" y="999069"/>
            <a:ext cx="4495800" cy="369332"/>
          </a:xfrm>
          <a:prstGeom prst="rect">
            <a:avLst/>
          </a:prstGeom>
          <a:noFill/>
        </p:spPr>
        <p:txBody>
          <a:bodyPr wrap="square" rtlCol="0">
            <a:spAutoFit/>
          </a:bodyPr>
          <a:lstStyle/>
          <a:p>
            <a:r>
              <a:rPr lang="en-US" dirty="0" smtClean="0"/>
              <a:t>Five Sonata Types/Formats (Sonata Theory)</a:t>
            </a:r>
            <a:endParaRPr lang="en-US" dirty="0"/>
          </a:p>
        </p:txBody>
      </p:sp>
      <p:sp>
        <p:nvSpPr>
          <p:cNvPr id="4" name="TextBox 3"/>
          <p:cNvSpPr txBox="1"/>
          <p:nvPr/>
        </p:nvSpPr>
        <p:spPr>
          <a:xfrm>
            <a:off x="1143000" y="1905000"/>
            <a:ext cx="6629400" cy="646331"/>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t>Type 1</a:t>
            </a:r>
            <a:r>
              <a:rPr lang="en-US" dirty="0" smtClean="0"/>
              <a:t> – Exposition and recapitulation only (no development); double rotational (two cycles through P, TR, S, C)</a:t>
            </a:r>
          </a:p>
        </p:txBody>
      </p:sp>
    </p:spTree>
    <p:extLst>
      <p:ext uri="{BB962C8B-B14F-4D97-AF65-F5344CB8AC3E}">
        <p14:creationId xmlns:p14="http://schemas.microsoft.com/office/powerpoint/2010/main" val="6680987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91267" y="999069"/>
            <a:ext cx="4495800" cy="369332"/>
          </a:xfrm>
          <a:prstGeom prst="rect">
            <a:avLst/>
          </a:prstGeom>
          <a:noFill/>
        </p:spPr>
        <p:txBody>
          <a:bodyPr wrap="square" rtlCol="0">
            <a:spAutoFit/>
          </a:bodyPr>
          <a:lstStyle/>
          <a:p>
            <a:r>
              <a:rPr lang="en-US" dirty="0" smtClean="0"/>
              <a:t>Five Sonata Types/Formats (Sonata Theory)</a:t>
            </a:r>
            <a:endParaRPr lang="en-US" dirty="0"/>
          </a:p>
        </p:txBody>
      </p:sp>
      <p:sp>
        <p:nvSpPr>
          <p:cNvPr id="4" name="TextBox 3"/>
          <p:cNvSpPr txBox="1"/>
          <p:nvPr/>
        </p:nvSpPr>
        <p:spPr>
          <a:xfrm>
            <a:off x="1143000" y="1905000"/>
            <a:ext cx="6629400" cy="1754326"/>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t>Type 1</a:t>
            </a:r>
            <a:r>
              <a:rPr lang="en-US" dirty="0" smtClean="0"/>
              <a:t> – Exposition and recapitulation only (no development); double rotational (two cycles through P, TR, S, C)</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smtClean="0"/>
              <a:t>Type 2</a:t>
            </a:r>
            <a:r>
              <a:rPr lang="en-US" dirty="0" smtClean="0"/>
              <a:t> – Exposition (P, TR, S, C), development (usually P- and/or TR-based) and tonal resolution (S, C in the tonic); no “recapitulation” starting with P in the tonic; double rotational</a:t>
            </a:r>
          </a:p>
        </p:txBody>
      </p:sp>
    </p:spTree>
    <p:extLst>
      <p:ext uri="{BB962C8B-B14F-4D97-AF65-F5344CB8AC3E}">
        <p14:creationId xmlns:p14="http://schemas.microsoft.com/office/powerpoint/2010/main" val="42096114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91267" y="999069"/>
            <a:ext cx="4495800" cy="369332"/>
          </a:xfrm>
          <a:prstGeom prst="rect">
            <a:avLst/>
          </a:prstGeom>
          <a:noFill/>
        </p:spPr>
        <p:txBody>
          <a:bodyPr wrap="square" rtlCol="0">
            <a:spAutoFit/>
          </a:bodyPr>
          <a:lstStyle/>
          <a:p>
            <a:r>
              <a:rPr lang="en-US" dirty="0" smtClean="0"/>
              <a:t>Five Sonata Types/Formats (Sonata Theory)</a:t>
            </a:r>
            <a:endParaRPr lang="en-US" dirty="0"/>
          </a:p>
        </p:txBody>
      </p:sp>
      <p:sp>
        <p:nvSpPr>
          <p:cNvPr id="4" name="TextBox 3"/>
          <p:cNvSpPr txBox="1"/>
          <p:nvPr/>
        </p:nvSpPr>
        <p:spPr>
          <a:xfrm>
            <a:off x="1143000" y="1905000"/>
            <a:ext cx="6629400" cy="2862322"/>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t>Type 1</a:t>
            </a:r>
            <a:r>
              <a:rPr lang="en-US" dirty="0" smtClean="0"/>
              <a:t> – Exposition and recapitulation only (no development); double rotational (two cycles through P, TR, S, C)</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smtClean="0"/>
              <a:t>Type 2</a:t>
            </a:r>
            <a:r>
              <a:rPr lang="en-US" dirty="0" smtClean="0"/>
              <a:t> – Exposition (P, TR, S, C), development (usually P- and/or TR-based) and tonal resolution (S, C in the tonic); no “recapitulation” starting with P in the tonic; double rotational</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smtClean="0"/>
              <a:t>Type 3</a:t>
            </a:r>
            <a:r>
              <a:rPr lang="en-US" dirty="0" smtClean="0"/>
              <a:t> – “Textbook” sonata: exposition, development, recapitulation</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42096114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91267" y="999069"/>
            <a:ext cx="4495800" cy="369332"/>
          </a:xfrm>
          <a:prstGeom prst="rect">
            <a:avLst/>
          </a:prstGeom>
          <a:noFill/>
        </p:spPr>
        <p:txBody>
          <a:bodyPr wrap="square" rtlCol="0">
            <a:spAutoFit/>
          </a:bodyPr>
          <a:lstStyle/>
          <a:p>
            <a:r>
              <a:rPr lang="en-US" dirty="0" smtClean="0"/>
              <a:t>Five Sonata Types/Formats (Sonata Theory)</a:t>
            </a:r>
            <a:endParaRPr lang="en-US" dirty="0"/>
          </a:p>
        </p:txBody>
      </p:sp>
      <p:sp>
        <p:nvSpPr>
          <p:cNvPr id="4" name="TextBox 3"/>
          <p:cNvSpPr txBox="1"/>
          <p:nvPr/>
        </p:nvSpPr>
        <p:spPr>
          <a:xfrm>
            <a:off x="1143000" y="1905000"/>
            <a:ext cx="6629400" cy="3139321"/>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t>Type 1</a:t>
            </a:r>
            <a:r>
              <a:rPr lang="en-US" dirty="0" smtClean="0"/>
              <a:t> – Exposition and recapitulation only (no development); double rotational (two cycles through P, TR, S, C)</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smtClean="0"/>
              <a:t>Type 2</a:t>
            </a:r>
            <a:r>
              <a:rPr lang="en-US" dirty="0" smtClean="0"/>
              <a:t> – Exposition (P, TR, S, C), development (usually P- and/or TR-based) and tonal resolution (S, C in the tonic); no “recapitulation” starting with P in the tonic; double rotational</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smtClean="0"/>
              <a:t>Type 3</a:t>
            </a:r>
            <a:r>
              <a:rPr lang="en-US" dirty="0" smtClean="0"/>
              <a:t> – “Textbook” sonata: exposition, development, recapitulation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smtClean="0"/>
              <a:t>Type 4</a:t>
            </a:r>
            <a:r>
              <a:rPr lang="en-US" dirty="0" smtClean="0"/>
              <a:t> – “Sonata rondo”</a:t>
            </a:r>
          </a:p>
        </p:txBody>
      </p:sp>
    </p:spTree>
    <p:extLst>
      <p:ext uri="{BB962C8B-B14F-4D97-AF65-F5344CB8AC3E}">
        <p14:creationId xmlns:p14="http://schemas.microsoft.com/office/powerpoint/2010/main" val="42096114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91267" y="999069"/>
            <a:ext cx="4495800" cy="369332"/>
          </a:xfrm>
          <a:prstGeom prst="rect">
            <a:avLst/>
          </a:prstGeom>
          <a:noFill/>
        </p:spPr>
        <p:txBody>
          <a:bodyPr wrap="square" rtlCol="0">
            <a:spAutoFit/>
          </a:bodyPr>
          <a:lstStyle/>
          <a:p>
            <a:r>
              <a:rPr lang="en-US" dirty="0" smtClean="0"/>
              <a:t>Five Sonata Types/Formats (Sonata Theory)</a:t>
            </a:r>
            <a:endParaRPr lang="en-US" dirty="0"/>
          </a:p>
        </p:txBody>
      </p:sp>
      <p:sp>
        <p:nvSpPr>
          <p:cNvPr id="4" name="TextBox 3"/>
          <p:cNvSpPr txBox="1"/>
          <p:nvPr/>
        </p:nvSpPr>
        <p:spPr>
          <a:xfrm>
            <a:off x="1143000" y="1905000"/>
            <a:ext cx="6629400" cy="4247317"/>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t>Type 1</a:t>
            </a:r>
            <a:r>
              <a:rPr lang="en-US" dirty="0" smtClean="0"/>
              <a:t> – Exposition and recapitulation only (no development); double rotational (two cycles through P, TR, S, C)</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smtClean="0"/>
              <a:t>Type 2</a:t>
            </a:r>
            <a:r>
              <a:rPr lang="en-US" dirty="0" smtClean="0"/>
              <a:t> – Exposition (P, TR, S, C), development (usually P- and/or TR-based) and tonal resolution (S, C in the tonic); no “recapitulation” starting with P in the tonic; double rotational</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smtClean="0"/>
              <a:t>Type 3</a:t>
            </a:r>
            <a:r>
              <a:rPr lang="en-US" dirty="0" smtClean="0"/>
              <a:t> – “Textbook” sonata: exposition, development, recapitulation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smtClean="0"/>
              <a:t>Type 4</a:t>
            </a:r>
            <a:r>
              <a:rPr lang="en-US" dirty="0" smtClean="0"/>
              <a:t> – “Sonata rondo”</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smtClean="0"/>
              <a:t>Type 5</a:t>
            </a:r>
            <a:r>
              <a:rPr lang="en-US" dirty="0" smtClean="0"/>
              <a:t> – First-movement concerto form (with opening tutti for orchestra alone, concluding in the tonic); a hybrid of sonata form with the older ritornello concerto format</a:t>
            </a:r>
            <a:endParaRPr lang="en-US" dirty="0"/>
          </a:p>
        </p:txBody>
      </p:sp>
    </p:spTree>
    <p:extLst>
      <p:ext uri="{BB962C8B-B14F-4D97-AF65-F5344CB8AC3E}">
        <p14:creationId xmlns:p14="http://schemas.microsoft.com/office/powerpoint/2010/main" val="42096114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665018"/>
            <a:ext cx="7620000" cy="1200329"/>
          </a:xfrm>
          <a:prstGeom prst="rect">
            <a:avLst/>
          </a:prstGeom>
          <a:noFill/>
        </p:spPr>
        <p:txBody>
          <a:bodyPr wrap="square" rtlCol="0">
            <a:spAutoFit/>
          </a:bodyPr>
          <a:lstStyle/>
          <a:p>
            <a:pPr algn="ctr"/>
            <a:r>
              <a:rPr lang="en-US" b="1" dirty="0" smtClean="0"/>
              <a:t>Sonata Theory Terminology:</a:t>
            </a:r>
          </a:p>
          <a:p>
            <a:pPr algn="ctr"/>
            <a:r>
              <a:rPr lang="en-US" b="1" dirty="0" smtClean="0"/>
              <a:t>The “Type 5 Sonata” refers to that type of sonata-form practice</a:t>
            </a:r>
          </a:p>
          <a:p>
            <a:pPr algn="ctr"/>
            <a:r>
              <a:rPr lang="en-US" b="1" dirty="0" smtClean="0"/>
              <a:t>(developed 1750-1800) that was specifically adapted to the concerto</a:t>
            </a:r>
          </a:p>
          <a:p>
            <a:pPr algn="ctr"/>
            <a:r>
              <a:rPr lang="en-US" b="1" dirty="0" smtClean="0"/>
              <a:t>(C.P. E. Bach, J. C. Bach, Mozart, Haydn, Beethoven, and others)</a:t>
            </a:r>
          </a:p>
        </p:txBody>
      </p:sp>
    </p:spTree>
    <p:extLst>
      <p:ext uri="{BB962C8B-B14F-4D97-AF65-F5344CB8AC3E}">
        <p14:creationId xmlns:p14="http://schemas.microsoft.com/office/powerpoint/2010/main" val="6943734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665018"/>
            <a:ext cx="7620000" cy="2308324"/>
          </a:xfrm>
          <a:prstGeom prst="rect">
            <a:avLst/>
          </a:prstGeom>
          <a:noFill/>
        </p:spPr>
        <p:txBody>
          <a:bodyPr wrap="square" rtlCol="0">
            <a:spAutoFit/>
          </a:bodyPr>
          <a:lstStyle/>
          <a:p>
            <a:pPr algn="ctr"/>
            <a:r>
              <a:rPr lang="en-US" b="1" dirty="0" smtClean="0"/>
              <a:t>Sonata Theory Terminology:</a:t>
            </a:r>
          </a:p>
          <a:p>
            <a:pPr algn="ctr"/>
            <a:r>
              <a:rPr lang="en-US" b="1" dirty="0" smtClean="0"/>
              <a:t>The “Type 5 Sonata” refers to that type of sonata-form practice</a:t>
            </a:r>
          </a:p>
          <a:p>
            <a:pPr algn="ctr"/>
            <a:r>
              <a:rPr lang="en-US" b="1" dirty="0" smtClean="0"/>
              <a:t>(developed 1750-1800) that was specifically adapted to the concerto</a:t>
            </a:r>
          </a:p>
          <a:p>
            <a:pPr algn="ctr"/>
            <a:r>
              <a:rPr lang="en-US" b="1" dirty="0" smtClean="0"/>
              <a:t>(C.P. E. Bach, J. C. Bach, Mozart, Haydn, Beethoven, and others)</a:t>
            </a:r>
          </a:p>
          <a:p>
            <a:endParaRPr lang="en-US" dirty="0"/>
          </a:p>
          <a:p>
            <a:pPr marL="285750" indent="-285750">
              <a:buFont typeface="Arial" panose="020B0604020202020204" pitchFamily="34" charset="0"/>
              <a:buChar char="•"/>
            </a:pPr>
            <a:r>
              <a:rPr lang="en-US" dirty="0" smtClean="0"/>
              <a:t>It is characterized by the presence of emphatically separate sections for orchestra alone (sections in which the soloist does not play).  </a:t>
            </a:r>
            <a:endParaRPr lang="en-US" dirty="0"/>
          </a:p>
          <a:p>
            <a:endParaRPr lang="en-US" dirty="0"/>
          </a:p>
        </p:txBody>
      </p:sp>
    </p:spTree>
    <p:extLst>
      <p:ext uri="{BB962C8B-B14F-4D97-AF65-F5344CB8AC3E}">
        <p14:creationId xmlns:p14="http://schemas.microsoft.com/office/powerpoint/2010/main" val="4893397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665018"/>
            <a:ext cx="7620000" cy="3139321"/>
          </a:xfrm>
          <a:prstGeom prst="rect">
            <a:avLst/>
          </a:prstGeom>
          <a:noFill/>
        </p:spPr>
        <p:txBody>
          <a:bodyPr wrap="square" rtlCol="0">
            <a:spAutoFit/>
          </a:bodyPr>
          <a:lstStyle/>
          <a:p>
            <a:pPr algn="ctr"/>
            <a:r>
              <a:rPr lang="en-US" b="1" dirty="0" smtClean="0"/>
              <a:t>Sonata Theory Terminology:</a:t>
            </a:r>
          </a:p>
          <a:p>
            <a:pPr algn="ctr"/>
            <a:r>
              <a:rPr lang="en-US" b="1" dirty="0" smtClean="0"/>
              <a:t>The “Type 5 Sonata” refers to that type of sonata-form practice</a:t>
            </a:r>
          </a:p>
          <a:p>
            <a:pPr algn="ctr"/>
            <a:r>
              <a:rPr lang="en-US" b="1" dirty="0" smtClean="0"/>
              <a:t>(developed 1750-1800) that was specifically adapted to the concerto</a:t>
            </a:r>
          </a:p>
          <a:p>
            <a:pPr algn="ctr"/>
            <a:r>
              <a:rPr lang="en-US" b="1" dirty="0" smtClean="0"/>
              <a:t>(C.P. E. Bach, J. C. Bach, Mozart, Haydn, Beethoven, and others)</a:t>
            </a:r>
          </a:p>
          <a:p>
            <a:endParaRPr lang="en-US" dirty="0"/>
          </a:p>
          <a:p>
            <a:pPr marL="285750" indent="-285750">
              <a:buFont typeface="Arial" panose="020B0604020202020204" pitchFamily="34" charset="0"/>
              <a:buChar char="•"/>
            </a:pPr>
            <a:r>
              <a:rPr lang="en-US" dirty="0" smtClean="0"/>
              <a:t>It is characterized by the presence of emphatically separate sections for orchestra alone (sections in which the soloist does not play).  </a:t>
            </a:r>
            <a:endParaRPr lang="en-US" dirty="0"/>
          </a:p>
          <a:p>
            <a:endParaRPr lang="en-US" dirty="0"/>
          </a:p>
          <a:p>
            <a:pPr marL="285750" indent="-285750">
              <a:buFont typeface="Arial" panose="020B0604020202020204" pitchFamily="34" charset="0"/>
              <a:buChar char="•"/>
            </a:pPr>
            <a:r>
              <a:rPr lang="en-US" dirty="0"/>
              <a:t>The touchstone feature of a Type 5: </a:t>
            </a:r>
            <a:r>
              <a:rPr lang="en-US" u="sng" dirty="0"/>
              <a:t>an opening </a:t>
            </a:r>
            <a:r>
              <a:rPr lang="en-US" u="sng" dirty="0" smtClean="0"/>
              <a:t>orchestral “ritornello</a:t>
            </a:r>
            <a:r>
              <a:rPr lang="en-US" u="sng" dirty="0"/>
              <a:t>” </a:t>
            </a:r>
            <a:r>
              <a:rPr lang="en-US" dirty="0"/>
              <a:t>(or “</a:t>
            </a:r>
            <a:r>
              <a:rPr lang="en-US" dirty="0" err="1"/>
              <a:t>tutti</a:t>
            </a:r>
            <a:r>
              <a:rPr lang="en-US" dirty="0"/>
              <a:t>”), </a:t>
            </a:r>
            <a:r>
              <a:rPr lang="en-US" u="sng" dirty="0"/>
              <a:t>all in the tonic</a:t>
            </a:r>
            <a:r>
              <a:rPr lang="en-US" dirty="0"/>
              <a:t>, </a:t>
            </a:r>
            <a:r>
              <a:rPr lang="en-US" dirty="0" smtClean="0"/>
              <a:t>sounded </a:t>
            </a:r>
            <a:r>
              <a:rPr lang="en-US" u="sng" dirty="0" smtClean="0"/>
              <a:t>before</a:t>
            </a:r>
            <a:r>
              <a:rPr lang="en-US" dirty="0" smtClean="0"/>
              <a:t> </a:t>
            </a:r>
            <a:r>
              <a:rPr lang="en-US" dirty="0"/>
              <a:t>the soloist </a:t>
            </a:r>
            <a:r>
              <a:rPr lang="en-US" dirty="0" smtClean="0"/>
              <a:t>enters, and typically </a:t>
            </a:r>
            <a:r>
              <a:rPr lang="en-US" dirty="0"/>
              <a:t>laying out </a:t>
            </a:r>
            <a:r>
              <a:rPr lang="en-US" dirty="0" smtClean="0"/>
              <a:t>a proposal for the main </a:t>
            </a:r>
            <a:r>
              <a:rPr lang="en-US" dirty="0"/>
              <a:t>themes of the concerto</a:t>
            </a:r>
            <a:r>
              <a:rPr lang="en-US" dirty="0" smtClean="0"/>
              <a:t>.</a:t>
            </a:r>
          </a:p>
        </p:txBody>
      </p:sp>
    </p:spTree>
    <p:extLst>
      <p:ext uri="{BB962C8B-B14F-4D97-AF65-F5344CB8AC3E}">
        <p14:creationId xmlns:p14="http://schemas.microsoft.com/office/powerpoint/2010/main" val="4893397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665018"/>
            <a:ext cx="7620000" cy="3970318"/>
          </a:xfrm>
          <a:prstGeom prst="rect">
            <a:avLst/>
          </a:prstGeom>
          <a:noFill/>
        </p:spPr>
        <p:txBody>
          <a:bodyPr wrap="square" rtlCol="0">
            <a:spAutoFit/>
          </a:bodyPr>
          <a:lstStyle/>
          <a:p>
            <a:pPr algn="ctr"/>
            <a:r>
              <a:rPr lang="en-US" b="1" dirty="0" smtClean="0"/>
              <a:t>Sonata Theory Terminology:</a:t>
            </a:r>
          </a:p>
          <a:p>
            <a:pPr algn="ctr"/>
            <a:r>
              <a:rPr lang="en-US" b="1" dirty="0" smtClean="0"/>
              <a:t>The “Type 5 Sonata” refers to that type of sonata-form practice</a:t>
            </a:r>
          </a:p>
          <a:p>
            <a:pPr algn="ctr"/>
            <a:r>
              <a:rPr lang="en-US" b="1" dirty="0" smtClean="0"/>
              <a:t>(developed 1750-1800) that was specifically adapted to the concerto</a:t>
            </a:r>
          </a:p>
          <a:p>
            <a:pPr algn="ctr"/>
            <a:r>
              <a:rPr lang="en-US" b="1" dirty="0" smtClean="0"/>
              <a:t>(C.P. E. Bach, J. C. Bach, Mozart, Haydn, Beethoven, and others)</a:t>
            </a:r>
          </a:p>
          <a:p>
            <a:endParaRPr lang="en-US" dirty="0"/>
          </a:p>
          <a:p>
            <a:pPr marL="285750" indent="-285750">
              <a:buFont typeface="Arial" panose="020B0604020202020204" pitchFamily="34" charset="0"/>
              <a:buChar char="•"/>
            </a:pPr>
            <a:r>
              <a:rPr lang="en-US" dirty="0" smtClean="0"/>
              <a:t>It is characterized by the presence of emphatically separate sections for orchestra alone (sections in which the soloist does not play).  </a:t>
            </a:r>
            <a:endParaRPr lang="en-US" dirty="0"/>
          </a:p>
          <a:p>
            <a:endParaRPr lang="en-US" dirty="0"/>
          </a:p>
          <a:p>
            <a:pPr marL="285750" indent="-285750">
              <a:buFont typeface="Arial" panose="020B0604020202020204" pitchFamily="34" charset="0"/>
              <a:buChar char="•"/>
            </a:pPr>
            <a:r>
              <a:rPr lang="en-US" dirty="0"/>
              <a:t>The touchstone feature of a Type 5: </a:t>
            </a:r>
            <a:r>
              <a:rPr lang="en-US" u="sng" dirty="0"/>
              <a:t>an opening </a:t>
            </a:r>
            <a:r>
              <a:rPr lang="en-US" u="sng" dirty="0" smtClean="0"/>
              <a:t>orchestral “ritornello</a:t>
            </a:r>
            <a:r>
              <a:rPr lang="en-US" u="sng" dirty="0"/>
              <a:t>” </a:t>
            </a:r>
            <a:r>
              <a:rPr lang="en-US" dirty="0"/>
              <a:t>(or “</a:t>
            </a:r>
            <a:r>
              <a:rPr lang="en-US" dirty="0" err="1"/>
              <a:t>tutti</a:t>
            </a:r>
            <a:r>
              <a:rPr lang="en-US" dirty="0"/>
              <a:t>”), </a:t>
            </a:r>
            <a:r>
              <a:rPr lang="en-US" u="sng" dirty="0"/>
              <a:t>all in the tonic</a:t>
            </a:r>
            <a:r>
              <a:rPr lang="en-US" dirty="0"/>
              <a:t>, </a:t>
            </a:r>
            <a:r>
              <a:rPr lang="en-US" dirty="0" smtClean="0"/>
              <a:t>sounded </a:t>
            </a:r>
            <a:r>
              <a:rPr lang="en-US" u="sng" dirty="0" smtClean="0"/>
              <a:t>before</a:t>
            </a:r>
            <a:r>
              <a:rPr lang="en-US" dirty="0" smtClean="0"/>
              <a:t> </a:t>
            </a:r>
            <a:r>
              <a:rPr lang="en-US" dirty="0"/>
              <a:t>the soloist </a:t>
            </a:r>
            <a:r>
              <a:rPr lang="en-US" dirty="0" smtClean="0"/>
              <a:t>enters, and typically </a:t>
            </a:r>
            <a:r>
              <a:rPr lang="en-US" dirty="0"/>
              <a:t>laying out </a:t>
            </a:r>
            <a:r>
              <a:rPr lang="en-US" dirty="0" smtClean="0"/>
              <a:t>a proposal for the main </a:t>
            </a:r>
            <a:r>
              <a:rPr lang="en-US" dirty="0"/>
              <a:t>themes of the concerto</a:t>
            </a:r>
            <a:r>
              <a:rPr lang="en-US" dirty="0" smtClean="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Portions of that opening </a:t>
            </a:r>
            <a:r>
              <a:rPr lang="en-US" dirty="0" smtClean="0"/>
              <a:t>orchestral ritornello </a:t>
            </a:r>
            <a:r>
              <a:rPr lang="en-US" dirty="0"/>
              <a:t>(or </a:t>
            </a:r>
            <a:r>
              <a:rPr lang="en-US" dirty="0" err="1"/>
              <a:t>tutti</a:t>
            </a:r>
            <a:r>
              <a:rPr lang="en-US" dirty="0"/>
              <a:t>) </a:t>
            </a:r>
            <a:r>
              <a:rPr lang="en-US" dirty="0" smtClean="0"/>
              <a:t>will </a:t>
            </a:r>
            <a:r>
              <a:rPr lang="en-US" dirty="0"/>
              <a:t>recur </a:t>
            </a:r>
            <a:r>
              <a:rPr lang="en-US" dirty="0" smtClean="0"/>
              <a:t>later in the </a:t>
            </a:r>
            <a:r>
              <a:rPr lang="en-US" dirty="0"/>
              <a:t>movement as orchestral punctuations or reinforcements</a:t>
            </a:r>
            <a:r>
              <a:rPr lang="en-US" dirty="0" smtClean="0"/>
              <a:t>.</a:t>
            </a:r>
            <a:endParaRPr lang="en-US" dirty="0"/>
          </a:p>
        </p:txBody>
      </p:sp>
    </p:spTree>
    <p:extLst>
      <p:ext uri="{BB962C8B-B14F-4D97-AF65-F5344CB8AC3E}">
        <p14:creationId xmlns:p14="http://schemas.microsoft.com/office/powerpoint/2010/main" val="4893397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2880" y="1303867"/>
            <a:ext cx="3531550" cy="369332"/>
          </a:xfrm>
          <a:prstGeom prst="rect">
            <a:avLst/>
          </a:prstGeom>
          <a:noFill/>
        </p:spPr>
        <p:txBody>
          <a:bodyPr wrap="square" rtlCol="0">
            <a:spAutoFit/>
          </a:bodyPr>
          <a:lstStyle/>
          <a:p>
            <a:r>
              <a:rPr lang="en-US" dirty="0" smtClean="0"/>
              <a:t>Young Mozart in Italy: Three Trips</a:t>
            </a:r>
          </a:p>
        </p:txBody>
      </p:sp>
      <p:sp>
        <p:nvSpPr>
          <p:cNvPr id="3" name="TextBox 2"/>
          <p:cNvSpPr txBox="1"/>
          <p:nvPr/>
        </p:nvSpPr>
        <p:spPr>
          <a:xfrm>
            <a:off x="2347667" y="2868098"/>
            <a:ext cx="4178911" cy="1477328"/>
          </a:xfrm>
          <a:prstGeom prst="rect">
            <a:avLst/>
          </a:prstGeom>
          <a:noFill/>
        </p:spPr>
        <p:txBody>
          <a:bodyPr wrap="square" rtlCol="0">
            <a:spAutoFit/>
          </a:bodyPr>
          <a:lstStyle/>
          <a:p>
            <a:pPr marL="285750" indent="-285750">
              <a:buFont typeface="Arial" panose="020B0604020202020204" pitchFamily="34" charset="0"/>
              <a:buChar char="•"/>
            </a:pPr>
            <a:r>
              <a:rPr lang="en-US" dirty="0" smtClean="0"/>
              <a:t>December 1769-March 1771: age 14-15</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August-December 1771</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 October 1772 – March </a:t>
            </a:r>
            <a:r>
              <a:rPr lang="en-US" dirty="0" smtClean="0"/>
              <a:t>1773</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6578" y="2310881"/>
            <a:ext cx="2444385" cy="309516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232" y="2350049"/>
            <a:ext cx="2303936" cy="2837895"/>
          </a:xfrm>
          <a:prstGeom prst="rect">
            <a:avLst/>
          </a:prstGeom>
        </p:spPr>
      </p:pic>
      <p:sp>
        <p:nvSpPr>
          <p:cNvPr id="6" name="TextBox 5"/>
          <p:cNvSpPr txBox="1"/>
          <p:nvPr/>
        </p:nvSpPr>
        <p:spPr>
          <a:xfrm>
            <a:off x="533400" y="5350652"/>
            <a:ext cx="1371600" cy="307777"/>
          </a:xfrm>
          <a:prstGeom prst="rect">
            <a:avLst/>
          </a:prstGeom>
          <a:noFill/>
        </p:spPr>
        <p:txBody>
          <a:bodyPr wrap="square" rtlCol="0">
            <a:spAutoFit/>
          </a:bodyPr>
          <a:lstStyle/>
          <a:p>
            <a:r>
              <a:rPr lang="en-US" sz="1400" dirty="0" smtClean="0"/>
              <a:t>Mozart in 1770</a:t>
            </a:r>
            <a:endParaRPr lang="en-US" sz="1400" dirty="0"/>
          </a:p>
        </p:txBody>
      </p:sp>
    </p:spTree>
    <p:extLst>
      <p:ext uri="{BB962C8B-B14F-4D97-AF65-F5344CB8AC3E}">
        <p14:creationId xmlns:p14="http://schemas.microsoft.com/office/powerpoint/2010/main" val="16230551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665018"/>
            <a:ext cx="7620000" cy="5078313"/>
          </a:xfrm>
          <a:prstGeom prst="rect">
            <a:avLst/>
          </a:prstGeom>
          <a:noFill/>
        </p:spPr>
        <p:txBody>
          <a:bodyPr wrap="square" rtlCol="0">
            <a:spAutoFit/>
          </a:bodyPr>
          <a:lstStyle/>
          <a:p>
            <a:pPr algn="ctr"/>
            <a:r>
              <a:rPr lang="en-US" b="1" dirty="0" smtClean="0"/>
              <a:t>Sonata Theory Terminology:</a:t>
            </a:r>
          </a:p>
          <a:p>
            <a:pPr algn="ctr"/>
            <a:r>
              <a:rPr lang="en-US" b="1" dirty="0" smtClean="0"/>
              <a:t>The “Type 5 Sonata” refers to that type of sonata-form practice</a:t>
            </a:r>
          </a:p>
          <a:p>
            <a:pPr algn="ctr"/>
            <a:r>
              <a:rPr lang="en-US" b="1" dirty="0" smtClean="0"/>
              <a:t>(developed 1750-1800) that was specifically adapted to the concerto</a:t>
            </a:r>
          </a:p>
          <a:p>
            <a:pPr algn="ctr"/>
            <a:r>
              <a:rPr lang="en-US" b="1" dirty="0" smtClean="0"/>
              <a:t>(C.P. E. Bach, J. C. Bach, Mozart, Haydn, Beethoven, and others)</a:t>
            </a:r>
          </a:p>
          <a:p>
            <a:endParaRPr lang="en-US" dirty="0"/>
          </a:p>
          <a:p>
            <a:pPr marL="285750" indent="-285750">
              <a:buFont typeface="Arial" panose="020B0604020202020204" pitchFamily="34" charset="0"/>
              <a:buChar char="•"/>
            </a:pPr>
            <a:r>
              <a:rPr lang="en-US" dirty="0" smtClean="0"/>
              <a:t>It is characterized by the presence of emphatically separate sections for orchestra alone (sections in which the soloist does not play).  </a:t>
            </a:r>
            <a:endParaRPr lang="en-US" dirty="0"/>
          </a:p>
          <a:p>
            <a:endParaRPr lang="en-US" dirty="0"/>
          </a:p>
          <a:p>
            <a:pPr marL="285750" indent="-285750">
              <a:buFont typeface="Arial" panose="020B0604020202020204" pitchFamily="34" charset="0"/>
              <a:buChar char="•"/>
            </a:pPr>
            <a:r>
              <a:rPr lang="en-US" dirty="0"/>
              <a:t>The touchstone feature of a Type 5: </a:t>
            </a:r>
            <a:r>
              <a:rPr lang="en-US" u="sng" dirty="0"/>
              <a:t>an opening </a:t>
            </a:r>
            <a:r>
              <a:rPr lang="en-US" u="sng" dirty="0" smtClean="0"/>
              <a:t>orchestral “ritornello</a:t>
            </a:r>
            <a:r>
              <a:rPr lang="en-US" u="sng" dirty="0"/>
              <a:t>” </a:t>
            </a:r>
            <a:r>
              <a:rPr lang="en-US" dirty="0"/>
              <a:t>(or “</a:t>
            </a:r>
            <a:r>
              <a:rPr lang="en-US" dirty="0" err="1"/>
              <a:t>tutti</a:t>
            </a:r>
            <a:r>
              <a:rPr lang="en-US" dirty="0"/>
              <a:t>”), </a:t>
            </a:r>
            <a:r>
              <a:rPr lang="en-US" u="sng" dirty="0"/>
              <a:t>all in the tonic</a:t>
            </a:r>
            <a:r>
              <a:rPr lang="en-US" dirty="0"/>
              <a:t>, </a:t>
            </a:r>
            <a:r>
              <a:rPr lang="en-US" dirty="0" smtClean="0"/>
              <a:t>sounded </a:t>
            </a:r>
            <a:r>
              <a:rPr lang="en-US" u="sng" dirty="0" smtClean="0"/>
              <a:t>before</a:t>
            </a:r>
            <a:r>
              <a:rPr lang="en-US" dirty="0" smtClean="0"/>
              <a:t> </a:t>
            </a:r>
            <a:r>
              <a:rPr lang="en-US" dirty="0"/>
              <a:t>the soloist </a:t>
            </a:r>
            <a:r>
              <a:rPr lang="en-US" dirty="0" smtClean="0"/>
              <a:t>enters, and typically </a:t>
            </a:r>
            <a:r>
              <a:rPr lang="en-US" dirty="0"/>
              <a:t>laying out </a:t>
            </a:r>
            <a:r>
              <a:rPr lang="en-US" dirty="0" smtClean="0"/>
              <a:t>a proposal for the main </a:t>
            </a:r>
            <a:r>
              <a:rPr lang="en-US" dirty="0"/>
              <a:t>themes of the concerto</a:t>
            </a:r>
            <a:r>
              <a:rPr lang="en-US" dirty="0" smtClean="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Portions of that opening </a:t>
            </a:r>
            <a:r>
              <a:rPr lang="en-US" dirty="0" smtClean="0"/>
              <a:t>orchestral ritornello </a:t>
            </a:r>
            <a:r>
              <a:rPr lang="en-US" dirty="0"/>
              <a:t>(or </a:t>
            </a:r>
            <a:r>
              <a:rPr lang="en-US" dirty="0" err="1"/>
              <a:t>tutti</a:t>
            </a:r>
            <a:r>
              <a:rPr lang="en-US" dirty="0"/>
              <a:t>) </a:t>
            </a:r>
            <a:r>
              <a:rPr lang="en-US" dirty="0" smtClean="0"/>
              <a:t>will </a:t>
            </a:r>
            <a:r>
              <a:rPr lang="en-US" dirty="0"/>
              <a:t>recur </a:t>
            </a:r>
            <a:r>
              <a:rPr lang="en-US" dirty="0" smtClean="0"/>
              <a:t>later in the </a:t>
            </a:r>
            <a:r>
              <a:rPr lang="en-US" dirty="0"/>
              <a:t>movement as orchestral punctuations or reinforcements.</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Those sections featuring the soloist often articulate a sufficient “sonata form” on their own, one that the ritornellos only reinforce.</a:t>
            </a:r>
          </a:p>
          <a:p>
            <a:endParaRPr lang="en-US" dirty="0"/>
          </a:p>
        </p:txBody>
      </p:sp>
    </p:spTree>
    <p:extLst>
      <p:ext uri="{BB962C8B-B14F-4D97-AF65-F5344CB8AC3E}">
        <p14:creationId xmlns:p14="http://schemas.microsoft.com/office/powerpoint/2010/main" val="4893397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665018"/>
            <a:ext cx="7620000" cy="5632311"/>
          </a:xfrm>
          <a:prstGeom prst="rect">
            <a:avLst/>
          </a:prstGeom>
          <a:noFill/>
        </p:spPr>
        <p:txBody>
          <a:bodyPr wrap="square" rtlCol="0">
            <a:spAutoFit/>
          </a:bodyPr>
          <a:lstStyle/>
          <a:p>
            <a:pPr algn="ctr"/>
            <a:r>
              <a:rPr lang="en-US" b="1" dirty="0" smtClean="0"/>
              <a:t>Sonata Theory Terminology:</a:t>
            </a:r>
          </a:p>
          <a:p>
            <a:pPr algn="ctr"/>
            <a:r>
              <a:rPr lang="en-US" b="1" dirty="0" smtClean="0"/>
              <a:t>The “Type 5 Sonata” refers to that type of sonata-form practice</a:t>
            </a:r>
          </a:p>
          <a:p>
            <a:pPr algn="ctr"/>
            <a:r>
              <a:rPr lang="en-US" b="1" dirty="0" smtClean="0"/>
              <a:t>(developed 1750-1800) that was specifically adapted to the concerto</a:t>
            </a:r>
          </a:p>
          <a:p>
            <a:pPr algn="ctr"/>
            <a:r>
              <a:rPr lang="en-US" b="1" dirty="0" smtClean="0"/>
              <a:t>(C.P. E. Bach, J. C. Bach, Mozart, Haydn, Beethoven, and others)</a:t>
            </a:r>
          </a:p>
          <a:p>
            <a:endParaRPr lang="en-US" dirty="0"/>
          </a:p>
          <a:p>
            <a:pPr marL="285750" indent="-285750">
              <a:buFont typeface="Arial" panose="020B0604020202020204" pitchFamily="34" charset="0"/>
              <a:buChar char="•"/>
            </a:pPr>
            <a:r>
              <a:rPr lang="en-US" dirty="0" smtClean="0"/>
              <a:t>It is characterized by the presence of emphatically separate sections for orchestra alone (sections in which the soloist does not play).  </a:t>
            </a:r>
            <a:endParaRPr lang="en-US" dirty="0"/>
          </a:p>
          <a:p>
            <a:endParaRPr lang="en-US" dirty="0"/>
          </a:p>
          <a:p>
            <a:pPr marL="285750" indent="-285750">
              <a:buFont typeface="Arial" panose="020B0604020202020204" pitchFamily="34" charset="0"/>
              <a:buChar char="•"/>
            </a:pPr>
            <a:r>
              <a:rPr lang="en-US" dirty="0"/>
              <a:t>The touchstone feature of a Type 5: </a:t>
            </a:r>
            <a:r>
              <a:rPr lang="en-US" u="sng" dirty="0"/>
              <a:t>an opening </a:t>
            </a:r>
            <a:r>
              <a:rPr lang="en-US" u="sng" dirty="0" smtClean="0"/>
              <a:t>orchestral “ritornello</a:t>
            </a:r>
            <a:r>
              <a:rPr lang="en-US" u="sng" dirty="0"/>
              <a:t>” </a:t>
            </a:r>
            <a:r>
              <a:rPr lang="en-US" dirty="0"/>
              <a:t>(or “</a:t>
            </a:r>
            <a:r>
              <a:rPr lang="en-US" dirty="0" err="1"/>
              <a:t>tutti</a:t>
            </a:r>
            <a:r>
              <a:rPr lang="en-US" dirty="0"/>
              <a:t>”), </a:t>
            </a:r>
            <a:r>
              <a:rPr lang="en-US" u="sng" dirty="0"/>
              <a:t>all in the tonic</a:t>
            </a:r>
            <a:r>
              <a:rPr lang="en-US" dirty="0"/>
              <a:t>, </a:t>
            </a:r>
            <a:r>
              <a:rPr lang="en-US" dirty="0" smtClean="0"/>
              <a:t>sounded </a:t>
            </a:r>
            <a:r>
              <a:rPr lang="en-US" u="sng" dirty="0" smtClean="0"/>
              <a:t>before</a:t>
            </a:r>
            <a:r>
              <a:rPr lang="en-US" dirty="0" smtClean="0"/>
              <a:t> </a:t>
            </a:r>
            <a:r>
              <a:rPr lang="en-US" dirty="0"/>
              <a:t>the soloist </a:t>
            </a:r>
            <a:r>
              <a:rPr lang="en-US" dirty="0" smtClean="0"/>
              <a:t>enters, and typically </a:t>
            </a:r>
            <a:r>
              <a:rPr lang="en-US" dirty="0"/>
              <a:t>laying out </a:t>
            </a:r>
            <a:r>
              <a:rPr lang="en-US" dirty="0" smtClean="0"/>
              <a:t>a proposal for the main </a:t>
            </a:r>
            <a:r>
              <a:rPr lang="en-US" dirty="0"/>
              <a:t>themes of the concerto</a:t>
            </a:r>
            <a:r>
              <a:rPr lang="en-US" dirty="0" smtClean="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Portions of that opening </a:t>
            </a:r>
            <a:r>
              <a:rPr lang="en-US" dirty="0" smtClean="0"/>
              <a:t>orchestral ritornello </a:t>
            </a:r>
            <a:r>
              <a:rPr lang="en-US" dirty="0"/>
              <a:t>(or </a:t>
            </a:r>
            <a:r>
              <a:rPr lang="en-US" dirty="0" err="1"/>
              <a:t>tutti</a:t>
            </a:r>
            <a:r>
              <a:rPr lang="en-US" dirty="0"/>
              <a:t>) </a:t>
            </a:r>
            <a:r>
              <a:rPr lang="en-US" dirty="0" smtClean="0"/>
              <a:t>will </a:t>
            </a:r>
            <a:r>
              <a:rPr lang="en-US" dirty="0"/>
              <a:t>recur </a:t>
            </a:r>
            <a:r>
              <a:rPr lang="en-US" dirty="0" smtClean="0"/>
              <a:t>later in the </a:t>
            </a:r>
            <a:r>
              <a:rPr lang="en-US" dirty="0"/>
              <a:t>movement as orchestral punctuations or reinforcements.</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Those sections featuring the soloist often articulate a sufficient “sonata form” on their own, one that the ritornellos only reinforce.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Hence the Type 5 can seem like a “bulkier” sonata—or a standard (Type 3) sonata with “extra” orchestral sections interpolated at various points.</a:t>
            </a:r>
          </a:p>
        </p:txBody>
      </p:sp>
    </p:spTree>
    <p:extLst>
      <p:ext uri="{BB962C8B-B14F-4D97-AF65-F5344CB8AC3E}">
        <p14:creationId xmlns:p14="http://schemas.microsoft.com/office/powerpoint/2010/main" val="4893397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1600200"/>
            <a:ext cx="1905000" cy="3139321"/>
          </a:xfrm>
          <a:prstGeom prst="rect">
            <a:avLst/>
          </a:prstGeom>
          <a:solidFill>
            <a:srgbClr val="92D050"/>
          </a:solidFill>
          <a:ln>
            <a:solidFill>
              <a:schemeClr val="tx1"/>
            </a:solidFill>
          </a:ln>
        </p:spPr>
        <p:txBody>
          <a:bodyPr wrap="square" rtlCol="0">
            <a:spAutoFit/>
          </a:bodyPr>
          <a:lstStyle/>
          <a:p>
            <a:endParaRPr lang="en-US" dirty="0" smtClean="0"/>
          </a:p>
          <a:p>
            <a:endParaRPr lang="en-US" dirty="0"/>
          </a:p>
          <a:p>
            <a:endParaRPr lang="en-US" dirty="0" smtClean="0"/>
          </a:p>
          <a:p>
            <a:endParaRPr lang="en-US" dirty="0"/>
          </a:p>
          <a:p>
            <a:endParaRPr lang="en-US" dirty="0"/>
          </a:p>
          <a:p>
            <a:pPr algn="ctr"/>
            <a:r>
              <a:rPr lang="en-US" dirty="0" smtClean="0"/>
              <a:t>Exposition</a:t>
            </a:r>
          </a:p>
          <a:p>
            <a:endParaRPr lang="en-US" dirty="0"/>
          </a:p>
          <a:p>
            <a:endParaRPr lang="en-US" dirty="0" smtClean="0"/>
          </a:p>
          <a:p>
            <a:endParaRPr lang="en-US" dirty="0"/>
          </a:p>
          <a:p>
            <a:endParaRPr lang="en-US" dirty="0" smtClean="0"/>
          </a:p>
          <a:p>
            <a:endParaRPr lang="en-US" dirty="0"/>
          </a:p>
        </p:txBody>
      </p:sp>
      <p:sp>
        <p:nvSpPr>
          <p:cNvPr id="3" name="TextBox 2"/>
          <p:cNvSpPr txBox="1"/>
          <p:nvPr/>
        </p:nvSpPr>
        <p:spPr>
          <a:xfrm>
            <a:off x="3733800" y="1600200"/>
            <a:ext cx="1905000" cy="3139321"/>
          </a:xfrm>
          <a:prstGeom prst="rect">
            <a:avLst/>
          </a:prstGeom>
          <a:solidFill>
            <a:schemeClr val="accent2">
              <a:lumMod val="40000"/>
              <a:lumOff val="60000"/>
            </a:schemeClr>
          </a:solidFill>
          <a:ln>
            <a:solidFill>
              <a:schemeClr val="accent2">
                <a:lumMod val="60000"/>
                <a:lumOff val="40000"/>
              </a:schemeClr>
            </a:solidFill>
          </a:ln>
        </p:spPr>
        <p:txBody>
          <a:bodyPr wrap="square" rtlCol="0">
            <a:spAutoFit/>
          </a:bodyPr>
          <a:lstStyle/>
          <a:p>
            <a:endParaRPr lang="en-US" dirty="0" smtClean="0"/>
          </a:p>
          <a:p>
            <a:endParaRPr lang="en-US" dirty="0"/>
          </a:p>
          <a:p>
            <a:endParaRPr lang="en-US" dirty="0" smtClean="0"/>
          </a:p>
          <a:p>
            <a:endParaRPr lang="en-US" dirty="0"/>
          </a:p>
          <a:p>
            <a:endParaRPr lang="en-US" dirty="0"/>
          </a:p>
          <a:p>
            <a:pPr algn="ctr"/>
            <a:r>
              <a:rPr lang="en-US" dirty="0" smtClean="0"/>
              <a:t>Development</a:t>
            </a:r>
          </a:p>
          <a:p>
            <a:endParaRPr lang="en-US" dirty="0"/>
          </a:p>
          <a:p>
            <a:endParaRPr lang="en-US" dirty="0" smtClean="0"/>
          </a:p>
          <a:p>
            <a:endParaRPr lang="en-US" dirty="0"/>
          </a:p>
          <a:p>
            <a:endParaRPr lang="en-US" dirty="0" smtClean="0"/>
          </a:p>
          <a:p>
            <a:endParaRPr lang="en-US" dirty="0"/>
          </a:p>
        </p:txBody>
      </p:sp>
      <p:sp>
        <p:nvSpPr>
          <p:cNvPr id="4" name="TextBox 3"/>
          <p:cNvSpPr txBox="1"/>
          <p:nvPr/>
        </p:nvSpPr>
        <p:spPr>
          <a:xfrm>
            <a:off x="5638800" y="1600200"/>
            <a:ext cx="1905000" cy="3139321"/>
          </a:xfrm>
          <a:prstGeom prst="rect">
            <a:avLst/>
          </a:prstGeom>
          <a:solidFill>
            <a:srgbClr val="FFC000"/>
          </a:solidFill>
          <a:ln>
            <a:solidFill>
              <a:schemeClr val="tx1"/>
            </a:solidFill>
          </a:ln>
        </p:spPr>
        <p:txBody>
          <a:bodyPr wrap="square" rtlCol="0">
            <a:spAutoFit/>
          </a:bodyPr>
          <a:lstStyle/>
          <a:p>
            <a:endParaRPr lang="en-US" dirty="0" smtClean="0"/>
          </a:p>
          <a:p>
            <a:endParaRPr lang="en-US" dirty="0"/>
          </a:p>
          <a:p>
            <a:endParaRPr lang="en-US" dirty="0" smtClean="0"/>
          </a:p>
          <a:p>
            <a:endParaRPr lang="en-US" dirty="0"/>
          </a:p>
          <a:p>
            <a:endParaRPr lang="en-US" dirty="0"/>
          </a:p>
          <a:p>
            <a:pPr algn="ctr"/>
            <a:r>
              <a:rPr lang="en-US" dirty="0" smtClean="0"/>
              <a:t>Recapitulation</a:t>
            </a:r>
          </a:p>
          <a:p>
            <a:endParaRPr lang="en-US" dirty="0"/>
          </a:p>
          <a:p>
            <a:endParaRPr lang="en-US" dirty="0" smtClean="0"/>
          </a:p>
          <a:p>
            <a:endParaRPr lang="en-US" dirty="0"/>
          </a:p>
          <a:p>
            <a:endParaRPr lang="en-US" dirty="0" smtClean="0"/>
          </a:p>
          <a:p>
            <a:endParaRPr lang="en-US" dirty="0"/>
          </a:p>
        </p:txBody>
      </p:sp>
      <p:sp>
        <p:nvSpPr>
          <p:cNvPr id="5" name="TextBox 4"/>
          <p:cNvSpPr txBox="1"/>
          <p:nvPr/>
        </p:nvSpPr>
        <p:spPr>
          <a:xfrm>
            <a:off x="2216727" y="362634"/>
            <a:ext cx="5181600" cy="646331"/>
          </a:xfrm>
          <a:prstGeom prst="rect">
            <a:avLst/>
          </a:prstGeom>
          <a:noFill/>
        </p:spPr>
        <p:txBody>
          <a:bodyPr wrap="square" rtlCol="0">
            <a:spAutoFit/>
          </a:bodyPr>
          <a:lstStyle/>
          <a:p>
            <a:pPr algn="ctr"/>
            <a:r>
              <a:rPr lang="en-US" dirty="0" smtClean="0"/>
              <a:t>To build a Type 5 concerto movement, </a:t>
            </a:r>
          </a:p>
          <a:p>
            <a:pPr algn="ctr"/>
            <a:r>
              <a:rPr lang="en-US" dirty="0" smtClean="0"/>
              <a:t>one can start with the usual Type 3 sonata format: </a:t>
            </a:r>
            <a:endParaRPr lang="en-US" dirty="0"/>
          </a:p>
        </p:txBody>
      </p:sp>
    </p:spTree>
    <p:extLst>
      <p:ext uri="{BB962C8B-B14F-4D97-AF65-F5344CB8AC3E}">
        <p14:creationId xmlns:p14="http://schemas.microsoft.com/office/powerpoint/2010/main" val="42554495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7300" y="1620982"/>
            <a:ext cx="1905000" cy="3139321"/>
          </a:xfrm>
          <a:prstGeom prst="rect">
            <a:avLst/>
          </a:prstGeom>
          <a:solidFill>
            <a:srgbClr val="92D050"/>
          </a:solidFill>
          <a:ln>
            <a:solidFill>
              <a:schemeClr val="tx1"/>
            </a:solidFill>
          </a:ln>
        </p:spPr>
        <p:txBody>
          <a:bodyPr wrap="square" rtlCol="0">
            <a:spAutoFit/>
          </a:bodyPr>
          <a:lstStyle/>
          <a:p>
            <a:endParaRPr lang="en-US" dirty="0" smtClean="0"/>
          </a:p>
          <a:p>
            <a:endParaRPr lang="en-US" dirty="0"/>
          </a:p>
          <a:p>
            <a:endParaRPr lang="en-US" dirty="0" smtClean="0"/>
          </a:p>
          <a:p>
            <a:endParaRPr lang="en-US" dirty="0"/>
          </a:p>
          <a:p>
            <a:endParaRPr lang="en-US" dirty="0"/>
          </a:p>
          <a:p>
            <a:pPr algn="ctr"/>
            <a:r>
              <a:rPr lang="en-US" dirty="0" smtClean="0"/>
              <a:t>Exposition</a:t>
            </a:r>
          </a:p>
          <a:p>
            <a:endParaRPr lang="en-US" dirty="0"/>
          </a:p>
          <a:p>
            <a:endParaRPr lang="en-US" dirty="0" smtClean="0"/>
          </a:p>
          <a:p>
            <a:endParaRPr lang="en-US" dirty="0"/>
          </a:p>
          <a:p>
            <a:endParaRPr lang="en-US" dirty="0" smtClean="0"/>
          </a:p>
          <a:p>
            <a:endParaRPr lang="en-US" dirty="0"/>
          </a:p>
        </p:txBody>
      </p:sp>
      <p:sp>
        <p:nvSpPr>
          <p:cNvPr id="3" name="TextBox 2"/>
          <p:cNvSpPr txBox="1"/>
          <p:nvPr/>
        </p:nvSpPr>
        <p:spPr>
          <a:xfrm>
            <a:off x="3733800" y="1600200"/>
            <a:ext cx="1905000" cy="3139321"/>
          </a:xfrm>
          <a:prstGeom prst="rect">
            <a:avLst/>
          </a:prstGeom>
          <a:solidFill>
            <a:schemeClr val="accent2">
              <a:lumMod val="40000"/>
              <a:lumOff val="60000"/>
            </a:schemeClr>
          </a:solidFill>
          <a:ln>
            <a:solidFill>
              <a:schemeClr val="accent2">
                <a:lumMod val="60000"/>
                <a:lumOff val="40000"/>
              </a:schemeClr>
            </a:solidFill>
          </a:ln>
        </p:spPr>
        <p:txBody>
          <a:bodyPr wrap="square" rtlCol="0">
            <a:spAutoFit/>
          </a:bodyPr>
          <a:lstStyle/>
          <a:p>
            <a:endParaRPr lang="en-US" dirty="0" smtClean="0"/>
          </a:p>
          <a:p>
            <a:endParaRPr lang="en-US" dirty="0"/>
          </a:p>
          <a:p>
            <a:endParaRPr lang="en-US" dirty="0" smtClean="0"/>
          </a:p>
          <a:p>
            <a:endParaRPr lang="en-US" dirty="0"/>
          </a:p>
          <a:p>
            <a:endParaRPr lang="en-US" dirty="0"/>
          </a:p>
          <a:p>
            <a:pPr algn="ctr"/>
            <a:r>
              <a:rPr lang="en-US" dirty="0" smtClean="0"/>
              <a:t>Development</a:t>
            </a:r>
          </a:p>
          <a:p>
            <a:endParaRPr lang="en-US" dirty="0"/>
          </a:p>
          <a:p>
            <a:endParaRPr lang="en-US" dirty="0" smtClean="0"/>
          </a:p>
          <a:p>
            <a:endParaRPr lang="en-US" dirty="0"/>
          </a:p>
          <a:p>
            <a:endParaRPr lang="en-US" dirty="0" smtClean="0"/>
          </a:p>
          <a:p>
            <a:endParaRPr lang="en-US" dirty="0"/>
          </a:p>
        </p:txBody>
      </p:sp>
      <p:sp>
        <p:nvSpPr>
          <p:cNvPr id="4" name="TextBox 3"/>
          <p:cNvSpPr txBox="1"/>
          <p:nvPr/>
        </p:nvSpPr>
        <p:spPr>
          <a:xfrm>
            <a:off x="5943600" y="1600199"/>
            <a:ext cx="1905000" cy="3139321"/>
          </a:xfrm>
          <a:prstGeom prst="rect">
            <a:avLst/>
          </a:prstGeom>
          <a:solidFill>
            <a:srgbClr val="FFC000"/>
          </a:solidFill>
          <a:ln>
            <a:solidFill>
              <a:schemeClr val="tx1"/>
            </a:solidFill>
          </a:ln>
        </p:spPr>
        <p:txBody>
          <a:bodyPr wrap="square" rtlCol="0">
            <a:spAutoFit/>
          </a:bodyPr>
          <a:lstStyle/>
          <a:p>
            <a:endParaRPr lang="en-US" dirty="0" smtClean="0"/>
          </a:p>
          <a:p>
            <a:endParaRPr lang="en-US" dirty="0"/>
          </a:p>
          <a:p>
            <a:endParaRPr lang="en-US" dirty="0" smtClean="0"/>
          </a:p>
          <a:p>
            <a:endParaRPr lang="en-US" dirty="0"/>
          </a:p>
          <a:p>
            <a:endParaRPr lang="en-US" dirty="0"/>
          </a:p>
          <a:p>
            <a:pPr algn="ctr"/>
            <a:r>
              <a:rPr lang="en-US" dirty="0" smtClean="0"/>
              <a:t>Recapitulation</a:t>
            </a:r>
          </a:p>
          <a:p>
            <a:endParaRPr lang="en-US" dirty="0"/>
          </a:p>
          <a:p>
            <a:endParaRPr lang="en-US" dirty="0" smtClean="0"/>
          </a:p>
          <a:p>
            <a:endParaRPr lang="en-US" dirty="0"/>
          </a:p>
          <a:p>
            <a:endParaRPr lang="en-US" dirty="0" smtClean="0"/>
          </a:p>
          <a:p>
            <a:endParaRPr lang="en-US" dirty="0"/>
          </a:p>
        </p:txBody>
      </p:sp>
      <p:sp>
        <p:nvSpPr>
          <p:cNvPr id="5" name="TextBox 4"/>
          <p:cNvSpPr txBox="1"/>
          <p:nvPr/>
        </p:nvSpPr>
        <p:spPr>
          <a:xfrm>
            <a:off x="2209800" y="341852"/>
            <a:ext cx="5181600" cy="923330"/>
          </a:xfrm>
          <a:prstGeom prst="rect">
            <a:avLst/>
          </a:prstGeom>
          <a:noFill/>
        </p:spPr>
        <p:txBody>
          <a:bodyPr wrap="square" rtlCol="0">
            <a:spAutoFit/>
          </a:bodyPr>
          <a:lstStyle/>
          <a:p>
            <a:pPr algn="ctr"/>
            <a:r>
              <a:rPr lang="en-US" dirty="0" smtClean="0"/>
              <a:t>To build a Type 5 concerto movement, </a:t>
            </a:r>
          </a:p>
          <a:p>
            <a:pPr algn="ctr"/>
            <a:r>
              <a:rPr lang="en-US" dirty="0" smtClean="0"/>
              <a:t>one can start with the usual Type 3 sonata format:</a:t>
            </a:r>
          </a:p>
          <a:p>
            <a:pPr algn="ctr"/>
            <a:r>
              <a:rPr lang="en-US" dirty="0" smtClean="0"/>
              <a:t>Then “pull apart” the three main sections </a:t>
            </a:r>
            <a:endParaRPr lang="en-US" dirty="0"/>
          </a:p>
        </p:txBody>
      </p:sp>
    </p:spTree>
    <p:extLst>
      <p:ext uri="{BB962C8B-B14F-4D97-AF65-F5344CB8AC3E}">
        <p14:creationId xmlns:p14="http://schemas.microsoft.com/office/powerpoint/2010/main" val="19649958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83772" y="1950620"/>
            <a:ext cx="1905000" cy="3139321"/>
          </a:xfrm>
          <a:prstGeom prst="rect">
            <a:avLst/>
          </a:prstGeom>
          <a:solidFill>
            <a:srgbClr val="92D050"/>
          </a:solidFill>
          <a:ln>
            <a:solidFill>
              <a:schemeClr val="tx1"/>
            </a:solidFill>
          </a:ln>
        </p:spPr>
        <p:txBody>
          <a:bodyPr wrap="square" rtlCol="0">
            <a:spAutoFit/>
          </a:bodyPr>
          <a:lstStyle/>
          <a:p>
            <a:endParaRPr lang="en-US" dirty="0" smtClean="0"/>
          </a:p>
          <a:p>
            <a:endParaRPr lang="en-US" dirty="0"/>
          </a:p>
          <a:p>
            <a:endParaRPr lang="en-US" dirty="0" smtClean="0"/>
          </a:p>
          <a:p>
            <a:endParaRPr lang="en-US" dirty="0"/>
          </a:p>
          <a:p>
            <a:endParaRPr lang="en-US" dirty="0"/>
          </a:p>
          <a:p>
            <a:pPr algn="ctr"/>
            <a:r>
              <a:rPr lang="en-US" dirty="0" smtClean="0"/>
              <a:t>Exposition</a:t>
            </a:r>
          </a:p>
          <a:p>
            <a:endParaRPr lang="en-US" dirty="0"/>
          </a:p>
          <a:p>
            <a:endParaRPr lang="en-US" dirty="0" smtClean="0"/>
          </a:p>
          <a:p>
            <a:endParaRPr lang="en-US" dirty="0"/>
          </a:p>
          <a:p>
            <a:endParaRPr lang="en-US" dirty="0" smtClean="0"/>
          </a:p>
          <a:p>
            <a:endParaRPr lang="en-US" dirty="0"/>
          </a:p>
        </p:txBody>
      </p:sp>
      <p:sp>
        <p:nvSpPr>
          <p:cNvPr id="3" name="TextBox 2"/>
          <p:cNvSpPr txBox="1"/>
          <p:nvPr/>
        </p:nvSpPr>
        <p:spPr>
          <a:xfrm>
            <a:off x="4374572" y="1957547"/>
            <a:ext cx="1905000" cy="3139321"/>
          </a:xfrm>
          <a:prstGeom prst="rect">
            <a:avLst/>
          </a:prstGeom>
          <a:solidFill>
            <a:schemeClr val="accent2">
              <a:lumMod val="40000"/>
              <a:lumOff val="60000"/>
            </a:schemeClr>
          </a:solidFill>
          <a:ln>
            <a:solidFill>
              <a:schemeClr val="accent2">
                <a:lumMod val="60000"/>
                <a:lumOff val="40000"/>
              </a:schemeClr>
            </a:solidFill>
          </a:ln>
        </p:spPr>
        <p:txBody>
          <a:bodyPr wrap="square" rtlCol="0">
            <a:spAutoFit/>
          </a:bodyPr>
          <a:lstStyle/>
          <a:p>
            <a:endParaRPr lang="en-US" dirty="0" smtClean="0"/>
          </a:p>
          <a:p>
            <a:endParaRPr lang="en-US" dirty="0"/>
          </a:p>
          <a:p>
            <a:endParaRPr lang="en-US" dirty="0" smtClean="0"/>
          </a:p>
          <a:p>
            <a:endParaRPr lang="en-US" dirty="0"/>
          </a:p>
          <a:p>
            <a:endParaRPr lang="en-US" dirty="0"/>
          </a:p>
          <a:p>
            <a:pPr algn="ctr"/>
            <a:r>
              <a:rPr lang="en-US" dirty="0" smtClean="0"/>
              <a:t>Development</a:t>
            </a:r>
          </a:p>
          <a:p>
            <a:endParaRPr lang="en-US" dirty="0"/>
          </a:p>
          <a:p>
            <a:endParaRPr lang="en-US" dirty="0" smtClean="0"/>
          </a:p>
          <a:p>
            <a:endParaRPr lang="en-US" dirty="0"/>
          </a:p>
          <a:p>
            <a:endParaRPr lang="en-US" dirty="0" smtClean="0"/>
          </a:p>
          <a:p>
            <a:endParaRPr lang="en-US" dirty="0"/>
          </a:p>
        </p:txBody>
      </p:sp>
      <p:sp>
        <p:nvSpPr>
          <p:cNvPr id="4" name="TextBox 3"/>
          <p:cNvSpPr txBox="1"/>
          <p:nvPr/>
        </p:nvSpPr>
        <p:spPr>
          <a:xfrm>
            <a:off x="6404263" y="1969203"/>
            <a:ext cx="1905000" cy="3139321"/>
          </a:xfrm>
          <a:prstGeom prst="rect">
            <a:avLst/>
          </a:prstGeom>
          <a:solidFill>
            <a:srgbClr val="FFC000"/>
          </a:solidFill>
          <a:ln>
            <a:solidFill>
              <a:schemeClr val="tx1"/>
            </a:solidFill>
          </a:ln>
        </p:spPr>
        <p:txBody>
          <a:bodyPr wrap="square" rtlCol="0">
            <a:spAutoFit/>
          </a:bodyPr>
          <a:lstStyle/>
          <a:p>
            <a:endParaRPr lang="en-US" dirty="0" smtClean="0"/>
          </a:p>
          <a:p>
            <a:endParaRPr lang="en-US" dirty="0"/>
          </a:p>
          <a:p>
            <a:endParaRPr lang="en-US" dirty="0" smtClean="0"/>
          </a:p>
          <a:p>
            <a:endParaRPr lang="en-US" dirty="0"/>
          </a:p>
          <a:p>
            <a:endParaRPr lang="en-US" dirty="0"/>
          </a:p>
          <a:p>
            <a:pPr algn="ctr"/>
            <a:r>
              <a:rPr lang="en-US" dirty="0" smtClean="0"/>
              <a:t>Recapitulation</a:t>
            </a:r>
          </a:p>
          <a:p>
            <a:endParaRPr lang="en-US" dirty="0"/>
          </a:p>
          <a:p>
            <a:endParaRPr lang="en-US" dirty="0" smtClean="0"/>
          </a:p>
          <a:p>
            <a:endParaRPr lang="en-US" dirty="0"/>
          </a:p>
          <a:p>
            <a:endParaRPr lang="en-US" dirty="0" smtClean="0"/>
          </a:p>
          <a:p>
            <a:endParaRPr lang="en-US" dirty="0"/>
          </a:p>
        </p:txBody>
      </p:sp>
      <p:cxnSp>
        <p:nvCxnSpPr>
          <p:cNvPr id="6" name="Straight Arrow Connector 5"/>
          <p:cNvCxnSpPr/>
          <p:nvPr/>
        </p:nvCxnSpPr>
        <p:spPr>
          <a:xfrm flipH="1" flipV="1">
            <a:off x="1402772" y="5096868"/>
            <a:ext cx="1219200" cy="1447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3917372" y="5115452"/>
            <a:ext cx="1219200" cy="1447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5794663" y="5089941"/>
            <a:ext cx="1219200" cy="1447800"/>
          </a:xfrm>
          <a:prstGeom prst="straightConnector1">
            <a:avLst/>
          </a:prstGeom>
          <a:ln w="285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6279572" y="5089941"/>
            <a:ext cx="734291" cy="1473312"/>
          </a:xfrm>
          <a:prstGeom prst="straightConnector1">
            <a:avLst/>
          </a:prstGeom>
          <a:ln w="285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966363" y="5115453"/>
            <a:ext cx="685800" cy="1447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143000" y="381001"/>
            <a:ext cx="7429500" cy="1200329"/>
          </a:xfrm>
          <a:prstGeom prst="rect">
            <a:avLst/>
          </a:prstGeom>
          <a:noFill/>
        </p:spPr>
        <p:txBody>
          <a:bodyPr wrap="square" rtlCol="0">
            <a:spAutoFit/>
          </a:bodyPr>
          <a:lstStyle/>
          <a:p>
            <a:pPr algn="ctr"/>
            <a:r>
              <a:rPr lang="en-US" b="1" smtClean="0"/>
              <a:t>To turn a Type-3 “sonata form” into a Type 5 concerto movement:</a:t>
            </a:r>
          </a:p>
          <a:p>
            <a:pPr algn="ctr"/>
            <a:r>
              <a:rPr lang="en-US" smtClean="0"/>
              <a:t> </a:t>
            </a:r>
          </a:p>
          <a:p>
            <a:pPr algn="ctr"/>
            <a:r>
              <a:rPr lang="en-US" smtClean="0"/>
              <a:t>Pull apart these sections and compose suitable orchestral tuttis </a:t>
            </a:r>
          </a:p>
          <a:p>
            <a:pPr algn="ctr"/>
            <a:r>
              <a:rPr lang="en-US" smtClean="0"/>
              <a:t>to introduce and reinforce the crucial cadential points</a:t>
            </a:r>
            <a:endParaRPr lang="en-US" dirty="0" smtClean="0"/>
          </a:p>
        </p:txBody>
      </p:sp>
      <p:sp>
        <p:nvSpPr>
          <p:cNvPr id="17" name="Rectangle 16"/>
          <p:cNvSpPr/>
          <p:nvPr/>
        </p:nvSpPr>
        <p:spPr>
          <a:xfrm>
            <a:off x="457200" y="3221524"/>
            <a:ext cx="1326572" cy="32367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688772" y="3223113"/>
            <a:ext cx="685800" cy="32367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6030189" y="3238939"/>
            <a:ext cx="429491" cy="32367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309263" y="3260544"/>
            <a:ext cx="616527" cy="32367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471055" y="2826395"/>
            <a:ext cx="739486" cy="369332"/>
          </a:xfrm>
          <a:prstGeom prst="rect">
            <a:avLst/>
          </a:prstGeom>
          <a:noFill/>
        </p:spPr>
        <p:txBody>
          <a:bodyPr wrap="square" rtlCol="0">
            <a:spAutoFit/>
          </a:bodyPr>
          <a:lstStyle/>
          <a:p>
            <a:r>
              <a:rPr lang="en-US" dirty="0" err="1" smtClean="0"/>
              <a:t>Tutti</a:t>
            </a:r>
            <a:endParaRPr lang="en-US" dirty="0"/>
          </a:p>
        </p:txBody>
      </p:sp>
      <p:sp>
        <p:nvSpPr>
          <p:cNvPr id="27" name="TextBox 26"/>
          <p:cNvSpPr txBox="1"/>
          <p:nvPr/>
        </p:nvSpPr>
        <p:spPr>
          <a:xfrm>
            <a:off x="3661929" y="2853781"/>
            <a:ext cx="739486" cy="369332"/>
          </a:xfrm>
          <a:prstGeom prst="rect">
            <a:avLst/>
          </a:prstGeom>
          <a:noFill/>
        </p:spPr>
        <p:txBody>
          <a:bodyPr wrap="square" rtlCol="0">
            <a:spAutoFit/>
          </a:bodyPr>
          <a:lstStyle/>
          <a:p>
            <a:r>
              <a:rPr lang="en-US" dirty="0" err="1" smtClean="0"/>
              <a:t>Tutti</a:t>
            </a:r>
            <a:endParaRPr lang="en-US" dirty="0"/>
          </a:p>
        </p:txBody>
      </p:sp>
      <p:sp>
        <p:nvSpPr>
          <p:cNvPr id="28" name="TextBox 27"/>
          <p:cNvSpPr txBox="1"/>
          <p:nvPr/>
        </p:nvSpPr>
        <p:spPr>
          <a:xfrm>
            <a:off x="5933208" y="2881881"/>
            <a:ext cx="739486" cy="369332"/>
          </a:xfrm>
          <a:prstGeom prst="rect">
            <a:avLst/>
          </a:prstGeom>
          <a:noFill/>
        </p:spPr>
        <p:txBody>
          <a:bodyPr wrap="square" rtlCol="0">
            <a:spAutoFit/>
          </a:bodyPr>
          <a:lstStyle/>
          <a:p>
            <a:r>
              <a:rPr lang="en-US" dirty="0" err="1" smtClean="0"/>
              <a:t>Tutti</a:t>
            </a:r>
            <a:endParaRPr lang="en-US" dirty="0"/>
          </a:p>
        </p:txBody>
      </p:sp>
      <p:sp>
        <p:nvSpPr>
          <p:cNvPr id="29" name="TextBox 28"/>
          <p:cNvSpPr txBox="1"/>
          <p:nvPr/>
        </p:nvSpPr>
        <p:spPr>
          <a:xfrm>
            <a:off x="8282420" y="2895412"/>
            <a:ext cx="739486" cy="369332"/>
          </a:xfrm>
          <a:prstGeom prst="rect">
            <a:avLst/>
          </a:prstGeom>
          <a:noFill/>
        </p:spPr>
        <p:txBody>
          <a:bodyPr wrap="square" rtlCol="0">
            <a:spAutoFit/>
          </a:bodyPr>
          <a:lstStyle/>
          <a:p>
            <a:r>
              <a:rPr lang="en-US" dirty="0" err="1" smtClean="0"/>
              <a:t>Tutti</a:t>
            </a:r>
            <a:endParaRPr lang="en-US" dirty="0"/>
          </a:p>
        </p:txBody>
      </p:sp>
    </p:spTree>
    <p:extLst>
      <p:ext uri="{BB962C8B-B14F-4D97-AF65-F5344CB8AC3E}">
        <p14:creationId xmlns:p14="http://schemas.microsoft.com/office/powerpoint/2010/main" val="12366483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124199"/>
            <a:ext cx="1735282" cy="201512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474029" y="1828800"/>
            <a:ext cx="685800" cy="1066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964546" y="3132784"/>
            <a:ext cx="523009" cy="20065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148945" y="2924617"/>
            <a:ext cx="1205345" cy="221470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a:stCxn id="2" idx="3"/>
          </p:cNvCxnSpPr>
          <p:nvPr/>
        </p:nvCxnSpPr>
        <p:spPr>
          <a:xfrm flipV="1">
            <a:off x="2268682" y="4114801"/>
            <a:ext cx="474518" cy="169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2701636" y="2599229"/>
            <a:ext cx="772393" cy="15432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3" idx="3"/>
          </p:cNvCxnSpPr>
          <p:nvPr/>
        </p:nvCxnSpPr>
        <p:spPr>
          <a:xfrm>
            <a:off x="4159829" y="2362200"/>
            <a:ext cx="781050" cy="7705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61109" y="3246118"/>
            <a:ext cx="1641764" cy="1200329"/>
          </a:xfrm>
          <a:prstGeom prst="rect">
            <a:avLst/>
          </a:prstGeom>
          <a:noFill/>
        </p:spPr>
        <p:txBody>
          <a:bodyPr wrap="square" rtlCol="0">
            <a:spAutoFit/>
          </a:bodyPr>
          <a:lstStyle/>
          <a:p>
            <a:r>
              <a:rPr lang="en-US" dirty="0" err="1" smtClean="0"/>
              <a:t>Rit</a:t>
            </a:r>
            <a:r>
              <a:rPr lang="en-US" dirty="0" smtClean="0"/>
              <a:t> 1 (R1):</a:t>
            </a:r>
          </a:p>
          <a:p>
            <a:endParaRPr lang="en-US" dirty="0"/>
          </a:p>
          <a:p>
            <a:r>
              <a:rPr lang="en-US" sz="1200" dirty="0" smtClean="0"/>
              <a:t>The Generating</a:t>
            </a:r>
          </a:p>
          <a:p>
            <a:r>
              <a:rPr lang="en-US" sz="1200" dirty="0" smtClean="0"/>
              <a:t>Ritornello-Complex:</a:t>
            </a:r>
          </a:p>
          <a:p>
            <a:endParaRPr lang="en-US" sz="1200" dirty="0" smtClean="0"/>
          </a:p>
        </p:txBody>
      </p:sp>
      <p:cxnSp>
        <p:nvCxnSpPr>
          <p:cNvPr id="25" name="Straight Arrow Connector 24"/>
          <p:cNvCxnSpPr/>
          <p:nvPr/>
        </p:nvCxnSpPr>
        <p:spPr>
          <a:xfrm>
            <a:off x="2230582" y="2539846"/>
            <a:ext cx="0" cy="57733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925782" y="2208310"/>
            <a:ext cx="685800" cy="307777"/>
          </a:xfrm>
          <a:prstGeom prst="rect">
            <a:avLst/>
          </a:prstGeom>
          <a:noFill/>
          <a:ln>
            <a:solidFill>
              <a:schemeClr val="tx1"/>
            </a:solidFill>
          </a:ln>
        </p:spPr>
        <p:txBody>
          <a:bodyPr wrap="square" rtlCol="0">
            <a:spAutoFit/>
          </a:bodyPr>
          <a:lstStyle/>
          <a:p>
            <a:r>
              <a:rPr lang="en-US" sz="1400" dirty="0" smtClean="0"/>
              <a:t>I:PAC</a:t>
            </a:r>
            <a:endParaRPr lang="en-US" sz="1400" dirty="0"/>
          </a:p>
        </p:txBody>
      </p:sp>
      <p:sp>
        <p:nvSpPr>
          <p:cNvPr id="28" name="TextBox 27"/>
          <p:cNvSpPr txBox="1"/>
          <p:nvPr/>
        </p:nvSpPr>
        <p:spPr>
          <a:xfrm>
            <a:off x="2701636" y="2981235"/>
            <a:ext cx="1033318" cy="646331"/>
          </a:xfrm>
          <a:prstGeom prst="rect">
            <a:avLst/>
          </a:prstGeom>
          <a:noFill/>
        </p:spPr>
        <p:txBody>
          <a:bodyPr wrap="square" rtlCol="0">
            <a:spAutoFit/>
          </a:bodyPr>
          <a:lstStyle/>
          <a:p>
            <a:r>
              <a:rPr lang="en-US" dirty="0" smtClean="0"/>
              <a:t>S1</a:t>
            </a:r>
          </a:p>
          <a:p>
            <a:endParaRPr lang="en-US" dirty="0" smtClean="0"/>
          </a:p>
        </p:txBody>
      </p:sp>
      <p:sp>
        <p:nvSpPr>
          <p:cNvPr id="30" name="TextBox 29"/>
          <p:cNvSpPr txBox="1"/>
          <p:nvPr/>
        </p:nvSpPr>
        <p:spPr>
          <a:xfrm>
            <a:off x="3540993" y="1953719"/>
            <a:ext cx="618836" cy="830997"/>
          </a:xfrm>
          <a:prstGeom prst="rect">
            <a:avLst/>
          </a:prstGeom>
          <a:noFill/>
        </p:spPr>
        <p:txBody>
          <a:bodyPr wrap="square" rtlCol="0">
            <a:spAutoFit/>
          </a:bodyPr>
          <a:lstStyle/>
          <a:p>
            <a:r>
              <a:rPr lang="en-US" dirty="0" smtClean="0"/>
              <a:t>R2</a:t>
            </a:r>
          </a:p>
          <a:p>
            <a:endParaRPr lang="en-US" dirty="0"/>
          </a:p>
          <a:p>
            <a:r>
              <a:rPr lang="en-US" sz="1200" dirty="0" smtClean="0"/>
              <a:t>(frag.)</a:t>
            </a:r>
            <a:endParaRPr lang="en-US" sz="1200" dirty="0"/>
          </a:p>
        </p:txBody>
      </p:sp>
      <p:sp>
        <p:nvSpPr>
          <p:cNvPr id="31" name="TextBox 30"/>
          <p:cNvSpPr txBox="1"/>
          <p:nvPr/>
        </p:nvSpPr>
        <p:spPr>
          <a:xfrm>
            <a:off x="4324928" y="2924272"/>
            <a:ext cx="409286" cy="369332"/>
          </a:xfrm>
          <a:prstGeom prst="rect">
            <a:avLst/>
          </a:prstGeom>
          <a:noFill/>
        </p:spPr>
        <p:txBody>
          <a:bodyPr wrap="square" rtlCol="0">
            <a:spAutoFit/>
          </a:bodyPr>
          <a:lstStyle/>
          <a:p>
            <a:r>
              <a:rPr lang="en-US" dirty="0" smtClean="0"/>
              <a:t>S2</a:t>
            </a:r>
            <a:endParaRPr lang="en-US" dirty="0"/>
          </a:p>
        </p:txBody>
      </p:sp>
      <p:sp>
        <p:nvSpPr>
          <p:cNvPr id="32" name="TextBox 31"/>
          <p:cNvSpPr txBox="1"/>
          <p:nvPr/>
        </p:nvSpPr>
        <p:spPr>
          <a:xfrm>
            <a:off x="4964546" y="3408783"/>
            <a:ext cx="523009" cy="830997"/>
          </a:xfrm>
          <a:prstGeom prst="rect">
            <a:avLst/>
          </a:prstGeom>
          <a:noFill/>
        </p:spPr>
        <p:txBody>
          <a:bodyPr wrap="square" rtlCol="0">
            <a:spAutoFit/>
          </a:bodyPr>
          <a:lstStyle/>
          <a:p>
            <a:r>
              <a:rPr lang="en-US" dirty="0" smtClean="0"/>
              <a:t>R3</a:t>
            </a:r>
          </a:p>
          <a:p>
            <a:endParaRPr lang="en-US" dirty="0"/>
          </a:p>
          <a:p>
            <a:r>
              <a:rPr lang="en-US" sz="1200" dirty="0" smtClean="0"/>
              <a:t>(frag)</a:t>
            </a:r>
            <a:endParaRPr lang="en-US" sz="1200" dirty="0"/>
          </a:p>
        </p:txBody>
      </p:sp>
      <p:cxnSp>
        <p:nvCxnSpPr>
          <p:cNvPr id="37" name="Straight Connector 36"/>
          <p:cNvCxnSpPr>
            <a:endCxn id="5" idx="1"/>
          </p:cNvCxnSpPr>
          <p:nvPr/>
        </p:nvCxnSpPr>
        <p:spPr>
          <a:xfrm>
            <a:off x="5487555" y="4031969"/>
            <a:ext cx="1661390"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7364845" y="3312888"/>
            <a:ext cx="1219200" cy="861774"/>
          </a:xfrm>
          <a:prstGeom prst="rect">
            <a:avLst/>
          </a:prstGeom>
          <a:noFill/>
        </p:spPr>
        <p:txBody>
          <a:bodyPr wrap="square" rtlCol="0">
            <a:spAutoFit/>
          </a:bodyPr>
          <a:lstStyle/>
          <a:p>
            <a:r>
              <a:rPr lang="en-US" dirty="0" smtClean="0"/>
              <a:t>R4</a:t>
            </a:r>
          </a:p>
          <a:p>
            <a:endParaRPr lang="en-US" dirty="0"/>
          </a:p>
          <a:p>
            <a:r>
              <a:rPr lang="en-US" sz="1400" dirty="0" smtClean="0"/>
              <a:t>(tonic)</a:t>
            </a:r>
            <a:endParaRPr lang="en-US" sz="1400" dirty="0"/>
          </a:p>
        </p:txBody>
      </p:sp>
      <p:sp>
        <p:nvSpPr>
          <p:cNvPr id="39" name="TextBox 38"/>
          <p:cNvSpPr txBox="1"/>
          <p:nvPr/>
        </p:nvSpPr>
        <p:spPr>
          <a:xfrm>
            <a:off x="1021774" y="429491"/>
            <a:ext cx="7136245" cy="369332"/>
          </a:xfrm>
          <a:prstGeom prst="rect">
            <a:avLst/>
          </a:prstGeom>
          <a:noFill/>
        </p:spPr>
        <p:txBody>
          <a:bodyPr wrap="square" rtlCol="0">
            <a:spAutoFit/>
          </a:bodyPr>
          <a:lstStyle/>
          <a:p>
            <a:r>
              <a:rPr lang="en-US" dirty="0" smtClean="0"/>
              <a:t>One Characteristic (Idealized) Model of the Baroque Ritornello Format</a:t>
            </a:r>
          </a:p>
        </p:txBody>
      </p:sp>
      <p:cxnSp>
        <p:nvCxnSpPr>
          <p:cNvPr id="41" name="Straight Arrow Connector 40"/>
          <p:cNvCxnSpPr/>
          <p:nvPr/>
        </p:nvCxnSpPr>
        <p:spPr>
          <a:xfrm flipH="1">
            <a:off x="3519344" y="1331249"/>
            <a:ext cx="1" cy="49305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240231" y="1023472"/>
            <a:ext cx="612776" cy="307777"/>
          </a:xfrm>
          <a:prstGeom prst="rect">
            <a:avLst/>
          </a:prstGeom>
          <a:noFill/>
          <a:ln>
            <a:solidFill>
              <a:schemeClr val="tx1"/>
            </a:solidFill>
          </a:ln>
        </p:spPr>
        <p:txBody>
          <a:bodyPr wrap="square" rtlCol="0">
            <a:spAutoFit/>
          </a:bodyPr>
          <a:lstStyle/>
          <a:p>
            <a:r>
              <a:rPr lang="en-US" sz="1400" dirty="0" smtClean="0"/>
              <a:t>V:PAC</a:t>
            </a:r>
            <a:endParaRPr lang="en-US" sz="1400" dirty="0"/>
          </a:p>
        </p:txBody>
      </p:sp>
      <p:sp>
        <p:nvSpPr>
          <p:cNvPr id="45" name="TextBox 44"/>
          <p:cNvSpPr txBox="1"/>
          <p:nvPr/>
        </p:nvSpPr>
        <p:spPr>
          <a:xfrm>
            <a:off x="6837219" y="2249224"/>
            <a:ext cx="685800" cy="307777"/>
          </a:xfrm>
          <a:prstGeom prst="rect">
            <a:avLst/>
          </a:prstGeom>
          <a:noFill/>
          <a:ln>
            <a:solidFill>
              <a:schemeClr val="tx1"/>
            </a:solidFill>
          </a:ln>
        </p:spPr>
        <p:txBody>
          <a:bodyPr wrap="square" rtlCol="0">
            <a:spAutoFit/>
          </a:bodyPr>
          <a:lstStyle/>
          <a:p>
            <a:r>
              <a:rPr lang="en-US" sz="1400" dirty="0" smtClean="0"/>
              <a:t>I: PAC</a:t>
            </a:r>
            <a:endParaRPr lang="en-US" sz="1400" dirty="0"/>
          </a:p>
        </p:txBody>
      </p:sp>
      <p:sp>
        <p:nvSpPr>
          <p:cNvPr id="46" name="TextBox 45"/>
          <p:cNvSpPr txBox="1"/>
          <p:nvPr/>
        </p:nvSpPr>
        <p:spPr>
          <a:xfrm>
            <a:off x="7751617" y="2208311"/>
            <a:ext cx="685800" cy="307777"/>
          </a:xfrm>
          <a:prstGeom prst="rect">
            <a:avLst/>
          </a:prstGeom>
          <a:noFill/>
          <a:ln>
            <a:solidFill>
              <a:schemeClr val="tx1"/>
            </a:solidFill>
          </a:ln>
        </p:spPr>
        <p:txBody>
          <a:bodyPr wrap="square" rtlCol="0">
            <a:spAutoFit/>
          </a:bodyPr>
          <a:lstStyle/>
          <a:p>
            <a:r>
              <a:rPr lang="en-US" sz="1400" dirty="0" smtClean="0"/>
              <a:t>I: PAC</a:t>
            </a:r>
            <a:endParaRPr lang="en-US" sz="1400" dirty="0"/>
          </a:p>
        </p:txBody>
      </p:sp>
      <p:cxnSp>
        <p:nvCxnSpPr>
          <p:cNvPr id="50" name="Straight Arrow Connector 49"/>
          <p:cNvCxnSpPr/>
          <p:nvPr/>
        </p:nvCxnSpPr>
        <p:spPr>
          <a:xfrm>
            <a:off x="7132783" y="2536856"/>
            <a:ext cx="0" cy="42493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8361217" y="2531738"/>
            <a:ext cx="0" cy="42493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6006523" y="2882708"/>
            <a:ext cx="409286" cy="369332"/>
          </a:xfrm>
          <a:prstGeom prst="rect">
            <a:avLst/>
          </a:prstGeom>
          <a:noFill/>
        </p:spPr>
        <p:txBody>
          <a:bodyPr wrap="square" rtlCol="0">
            <a:spAutoFit/>
          </a:bodyPr>
          <a:lstStyle/>
          <a:p>
            <a:r>
              <a:rPr lang="en-US" dirty="0" smtClean="0"/>
              <a:t>S3</a:t>
            </a:r>
            <a:endParaRPr lang="en-US" dirty="0"/>
          </a:p>
        </p:txBody>
      </p:sp>
    </p:spTree>
    <p:extLst>
      <p:ext uri="{BB962C8B-B14F-4D97-AF65-F5344CB8AC3E}">
        <p14:creationId xmlns:p14="http://schemas.microsoft.com/office/powerpoint/2010/main" val="33673383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124199"/>
            <a:ext cx="1735282" cy="201512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474029" y="1828800"/>
            <a:ext cx="685800" cy="1066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964546" y="3132784"/>
            <a:ext cx="513771" cy="189712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148945" y="2924617"/>
            <a:ext cx="1205345" cy="221470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a:stCxn id="2" idx="3"/>
          </p:cNvCxnSpPr>
          <p:nvPr/>
        </p:nvCxnSpPr>
        <p:spPr>
          <a:xfrm flipV="1">
            <a:off x="2268682" y="4114801"/>
            <a:ext cx="474518" cy="169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2701636" y="2599229"/>
            <a:ext cx="772393" cy="15432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3" idx="3"/>
          </p:cNvCxnSpPr>
          <p:nvPr/>
        </p:nvCxnSpPr>
        <p:spPr>
          <a:xfrm>
            <a:off x="4159829" y="2362200"/>
            <a:ext cx="781050" cy="7705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61109" y="3246118"/>
            <a:ext cx="1641764" cy="1846659"/>
          </a:xfrm>
          <a:prstGeom prst="rect">
            <a:avLst/>
          </a:prstGeom>
          <a:noFill/>
        </p:spPr>
        <p:txBody>
          <a:bodyPr wrap="square" rtlCol="0">
            <a:spAutoFit/>
          </a:bodyPr>
          <a:lstStyle/>
          <a:p>
            <a:r>
              <a:rPr lang="en-US" dirty="0" err="1" smtClean="0"/>
              <a:t>Rit</a:t>
            </a:r>
            <a:r>
              <a:rPr lang="en-US" dirty="0" smtClean="0"/>
              <a:t> 1 (R1):</a:t>
            </a:r>
          </a:p>
          <a:p>
            <a:endParaRPr lang="en-US" dirty="0"/>
          </a:p>
          <a:p>
            <a:r>
              <a:rPr lang="en-US" sz="1200" dirty="0" smtClean="0"/>
              <a:t>The Generating</a:t>
            </a:r>
          </a:p>
          <a:p>
            <a:r>
              <a:rPr lang="en-US" sz="1200" dirty="0" smtClean="0"/>
              <a:t>Ritornello-Complex:</a:t>
            </a:r>
          </a:p>
          <a:p>
            <a:endParaRPr lang="en-US" sz="1200" dirty="0" smtClean="0"/>
          </a:p>
          <a:p>
            <a:r>
              <a:rPr lang="en-US" sz="1400" b="1" dirty="0" smtClean="0">
                <a:solidFill>
                  <a:srgbClr val="FF0000"/>
                </a:solidFill>
              </a:rPr>
              <a:t>P    TR    ‘   S      C</a:t>
            </a:r>
          </a:p>
          <a:p>
            <a:endParaRPr lang="en-US" sz="1400" b="1" dirty="0">
              <a:solidFill>
                <a:srgbClr val="FF0000"/>
              </a:solidFill>
            </a:endParaRPr>
          </a:p>
          <a:p>
            <a:r>
              <a:rPr lang="en-US" sz="1400" b="1" dirty="0" smtClean="0">
                <a:solidFill>
                  <a:srgbClr val="FF0000"/>
                </a:solidFill>
              </a:rPr>
              <a:t>But no modulation!</a:t>
            </a:r>
            <a:endParaRPr lang="en-US" sz="1400" b="1" dirty="0">
              <a:solidFill>
                <a:srgbClr val="FF0000"/>
              </a:solidFill>
            </a:endParaRPr>
          </a:p>
        </p:txBody>
      </p:sp>
      <p:cxnSp>
        <p:nvCxnSpPr>
          <p:cNvPr id="25" name="Straight Arrow Connector 24"/>
          <p:cNvCxnSpPr/>
          <p:nvPr/>
        </p:nvCxnSpPr>
        <p:spPr>
          <a:xfrm>
            <a:off x="2230582" y="2539846"/>
            <a:ext cx="0" cy="57733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925782" y="2208310"/>
            <a:ext cx="685800" cy="307777"/>
          </a:xfrm>
          <a:prstGeom prst="rect">
            <a:avLst/>
          </a:prstGeom>
          <a:noFill/>
          <a:ln>
            <a:solidFill>
              <a:schemeClr val="tx1"/>
            </a:solidFill>
          </a:ln>
        </p:spPr>
        <p:txBody>
          <a:bodyPr wrap="square" rtlCol="0">
            <a:spAutoFit/>
          </a:bodyPr>
          <a:lstStyle/>
          <a:p>
            <a:r>
              <a:rPr lang="en-US" sz="1400" dirty="0" smtClean="0"/>
              <a:t>I:PAC</a:t>
            </a:r>
            <a:endParaRPr lang="en-US" sz="1400" dirty="0"/>
          </a:p>
        </p:txBody>
      </p:sp>
      <p:sp>
        <p:nvSpPr>
          <p:cNvPr id="28" name="TextBox 27"/>
          <p:cNvSpPr txBox="1"/>
          <p:nvPr/>
        </p:nvSpPr>
        <p:spPr>
          <a:xfrm>
            <a:off x="2701636" y="2981235"/>
            <a:ext cx="1033318" cy="646331"/>
          </a:xfrm>
          <a:prstGeom prst="rect">
            <a:avLst/>
          </a:prstGeom>
          <a:noFill/>
        </p:spPr>
        <p:txBody>
          <a:bodyPr wrap="square" rtlCol="0">
            <a:spAutoFit/>
          </a:bodyPr>
          <a:lstStyle/>
          <a:p>
            <a:r>
              <a:rPr lang="en-US" dirty="0" smtClean="0"/>
              <a:t>S1</a:t>
            </a:r>
          </a:p>
          <a:p>
            <a:endParaRPr lang="en-US" dirty="0" smtClean="0"/>
          </a:p>
        </p:txBody>
      </p:sp>
      <p:sp>
        <p:nvSpPr>
          <p:cNvPr id="30" name="TextBox 29"/>
          <p:cNvSpPr txBox="1"/>
          <p:nvPr/>
        </p:nvSpPr>
        <p:spPr>
          <a:xfrm>
            <a:off x="3540993" y="1953719"/>
            <a:ext cx="618836" cy="830997"/>
          </a:xfrm>
          <a:prstGeom prst="rect">
            <a:avLst/>
          </a:prstGeom>
          <a:noFill/>
        </p:spPr>
        <p:txBody>
          <a:bodyPr wrap="square" rtlCol="0">
            <a:spAutoFit/>
          </a:bodyPr>
          <a:lstStyle/>
          <a:p>
            <a:r>
              <a:rPr lang="en-US" dirty="0" smtClean="0"/>
              <a:t>R2</a:t>
            </a:r>
          </a:p>
          <a:p>
            <a:endParaRPr lang="en-US" dirty="0"/>
          </a:p>
          <a:p>
            <a:r>
              <a:rPr lang="en-US" sz="1200" dirty="0" smtClean="0"/>
              <a:t>(frag.)</a:t>
            </a:r>
            <a:endParaRPr lang="en-US" sz="1200" dirty="0"/>
          </a:p>
        </p:txBody>
      </p:sp>
      <p:sp>
        <p:nvSpPr>
          <p:cNvPr id="31" name="TextBox 30"/>
          <p:cNvSpPr txBox="1"/>
          <p:nvPr/>
        </p:nvSpPr>
        <p:spPr>
          <a:xfrm>
            <a:off x="4324928" y="2924272"/>
            <a:ext cx="409286" cy="369332"/>
          </a:xfrm>
          <a:prstGeom prst="rect">
            <a:avLst/>
          </a:prstGeom>
          <a:noFill/>
        </p:spPr>
        <p:txBody>
          <a:bodyPr wrap="square" rtlCol="0">
            <a:spAutoFit/>
          </a:bodyPr>
          <a:lstStyle/>
          <a:p>
            <a:r>
              <a:rPr lang="en-US" dirty="0" smtClean="0"/>
              <a:t>S2</a:t>
            </a:r>
            <a:endParaRPr lang="en-US" dirty="0"/>
          </a:p>
        </p:txBody>
      </p:sp>
      <p:sp>
        <p:nvSpPr>
          <p:cNvPr id="32" name="TextBox 31"/>
          <p:cNvSpPr txBox="1"/>
          <p:nvPr/>
        </p:nvSpPr>
        <p:spPr>
          <a:xfrm>
            <a:off x="4964546" y="3408783"/>
            <a:ext cx="523009" cy="830997"/>
          </a:xfrm>
          <a:prstGeom prst="rect">
            <a:avLst/>
          </a:prstGeom>
          <a:noFill/>
        </p:spPr>
        <p:txBody>
          <a:bodyPr wrap="square" rtlCol="0">
            <a:spAutoFit/>
          </a:bodyPr>
          <a:lstStyle/>
          <a:p>
            <a:r>
              <a:rPr lang="en-US" dirty="0" smtClean="0"/>
              <a:t>R3</a:t>
            </a:r>
          </a:p>
          <a:p>
            <a:endParaRPr lang="en-US" dirty="0"/>
          </a:p>
          <a:p>
            <a:r>
              <a:rPr lang="en-US" sz="1200" dirty="0" smtClean="0"/>
              <a:t>(frag)</a:t>
            </a:r>
            <a:endParaRPr lang="en-US" sz="1200" dirty="0"/>
          </a:p>
        </p:txBody>
      </p:sp>
      <p:cxnSp>
        <p:nvCxnSpPr>
          <p:cNvPr id="37" name="Straight Connector 36"/>
          <p:cNvCxnSpPr>
            <a:endCxn id="5" idx="1"/>
          </p:cNvCxnSpPr>
          <p:nvPr/>
        </p:nvCxnSpPr>
        <p:spPr>
          <a:xfrm>
            <a:off x="5478317" y="4031970"/>
            <a:ext cx="16706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7364845" y="3312888"/>
            <a:ext cx="1219200" cy="861774"/>
          </a:xfrm>
          <a:prstGeom prst="rect">
            <a:avLst/>
          </a:prstGeom>
          <a:noFill/>
        </p:spPr>
        <p:txBody>
          <a:bodyPr wrap="square" rtlCol="0">
            <a:spAutoFit/>
          </a:bodyPr>
          <a:lstStyle/>
          <a:p>
            <a:r>
              <a:rPr lang="en-US" dirty="0" smtClean="0"/>
              <a:t>R4</a:t>
            </a:r>
          </a:p>
          <a:p>
            <a:endParaRPr lang="en-US" dirty="0"/>
          </a:p>
          <a:p>
            <a:r>
              <a:rPr lang="en-US" sz="1400" dirty="0" smtClean="0"/>
              <a:t>(tonic)</a:t>
            </a:r>
            <a:endParaRPr lang="en-US" sz="1400" dirty="0"/>
          </a:p>
        </p:txBody>
      </p:sp>
      <p:sp>
        <p:nvSpPr>
          <p:cNvPr id="39" name="TextBox 38"/>
          <p:cNvSpPr txBox="1"/>
          <p:nvPr/>
        </p:nvSpPr>
        <p:spPr>
          <a:xfrm>
            <a:off x="1021774" y="429491"/>
            <a:ext cx="7136245" cy="369332"/>
          </a:xfrm>
          <a:prstGeom prst="rect">
            <a:avLst/>
          </a:prstGeom>
          <a:noFill/>
        </p:spPr>
        <p:txBody>
          <a:bodyPr wrap="square" rtlCol="0">
            <a:spAutoFit/>
          </a:bodyPr>
          <a:lstStyle/>
          <a:p>
            <a:r>
              <a:rPr lang="en-US" dirty="0" smtClean="0"/>
              <a:t>Baroque Ritornello Format, Now Tailored to Become a Type 5 Sonata</a:t>
            </a:r>
          </a:p>
        </p:txBody>
      </p:sp>
      <p:cxnSp>
        <p:nvCxnSpPr>
          <p:cNvPr id="41" name="Straight Arrow Connector 40"/>
          <p:cNvCxnSpPr/>
          <p:nvPr/>
        </p:nvCxnSpPr>
        <p:spPr>
          <a:xfrm flipH="1">
            <a:off x="3519344" y="1331249"/>
            <a:ext cx="1" cy="49305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240231" y="1023472"/>
            <a:ext cx="612776" cy="307777"/>
          </a:xfrm>
          <a:prstGeom prst="rect">
            <a:avLst/>
          </a:prstGeom>
          <a:noFill/>
          <a:ln>
            <a:solidFill>
              <a:schemeClr val="tx1"/>
            </a:solidFill>
          </a:ln>
        </p:spPr>
        <p:txBody>
          <a:bodyPr wrap="square" rtlCol="0">
            <a:spAutoFit/>
          </a:bodyPr>
          <a:lstStyle/>
          <a:p>
            <a:r>
              <a:rPr lang="en-US" sz="1400" dirty="0" smtClean="0"/>
              <a:t>V:PAC</a:t>
            </a:r>
            <a:endParaRPr lang="en-US" sz="1400" dirty="0"/>
          </a:p>
        </p:txBody>
      </p:sp>
      <p:sp>
        <p:nvSpPr>
          <p:cNvPr id="45" name="TextBox 44"/>
          <p:cNvSpPr txBox="1"/>
          <p:nvPr/>
        </p:nvSpPr>
        <p:spPr>
          <a:xfrm>
            <a:off x="6837219" y="2249224"/>
            <a:ext cx="685800" cy="307777"/>
          </a:xfrm>
          <a:prstGeom prst="rect">
            <a:avLst/>
          </a:prstGeom>
          <a:noFill/>
          <a:ln>
            <a:solidFill>
              <a:schemeClr val="tx1"/>
            </a:solidFill>
          </a:ln>
        </p:spPr>
        <p:txBody>
          <a:bodyPr wrap="square" rtlCol="0">
            <a:spAutoFit/>
          </a:bodyPr>
          <a:lstStyle/>
          <a:p>
            <a:r>
              <a:rPr lang="en-US" sz="1400" dirty="0" smtClean="0"/>
              <a:t>I: PAC</a:t>
            </a:r>
            <a:endParaRPr lang="en-US" sz="1400" dirty="0"/>
          </a:p>
        </p:txBody>
      </p:sp>
      <p:sp>
        <p:nvSpPr>
          <p:cNvPr id="46" name="TextBox 45"/>
          <p:cNvSpPr txBox="1"/>
          <p:nvPr/>
        </p:nvSpPr>
        <p:spPr>
          <a:xfrm>
            <a:off x="7751617" y="2208311"/>
            <a:ext cx="685800" cy="307777"/>
          </a:xfrm>
          <a:prstGeom prst="rect">
            <a:avLst/>
          </a:prstGeom>
          <a:noFill/>
          <a:ln>
            <a:solidFill>
              <a:schemeClr val="tx1"/>
            </a:solidFill>
          </a:ln>
        </p:spPr>
        <p:txBody>
          <a:bodyPr wrap="square" rtlCol="0">
            <a:spAutoFit/>
          </a:bodyPr>
          <a:lstStyle/>
          <a:p>
            <a:r>
              <a:rPr lang="en-US" sz="1400" dirty="0" smtClean="0"/>
              <a:t>I: PAC</a:t>
            </a:r>
            <a:endParaRPr lang="en-US" sz="1400" dirty="0"/>
          </a:p>
        </p:txBody>
      </p:sp>
      <p:cxnSp>
        <p:nvCxnSpPr>
          <p:cNvPr id="50" name="Straight Arrow Connector 49"/>
          <p:cNvCxnSpPr/>
          <p:nvPr/>
        </p:nvCxnSpPr>
        <p:spPr>
          <a:xfrm>
            <a:off x="7132783" y="2536856"/>
            <a:ext cx="0" cy="42493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8361217" y="2531738"/>
            <a:ext cx="0" cy="42493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6006523" y="2882708"/>
            <a:ext cx="409286" cy="369332"/>
          </a:xfrm>
          <a:prstGeom prst="rect">
            <a:avLst/>
          </a:prstGeom>
          <a:noFill/>
        </p:spPr>
        <p:txBody>
          <a:bodyPr wrap="square" rtlCol="0">
            <a:spAutoFit/>
          </a:bodyPr>
          <a:lstStyle/>
          <a:p>
            <a:r>
              <a:rPr lang="en-US" dirty="0" smtClean="0"/>
              <a:t>S3</a:t>
            </a:r>
            <a:endParaRPr lang="en-US" dirty="0"/>
          </a:p>
        </p:txBody>
      </p:sp>
      <p:sp>
        <p:nvSpPr>
          <p:cNvPr id="61" name="Right Brace 60"/>
          <p:cNvSpPr/>
          <p:nvPr/>
        </p:nvSpPr>
        <p:spPr>
          <a:xfrm rot="5400000">
            <a:off x="2671890" y="4726240"/>
            <a:ext cx="553961" cy="1195497"/>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Right Brace 61"/>
          <p:cNvSpPr/>
          <p:nvPr/>
        </p:nvSpPr>
        <p:spPr>
          <a:xfrm rot="5400000">
            <a:off x="4146639" y="4849712"/>
            <a:ext cx="614046" cy="974433"/>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Right Brace 62"/>
          <p:cNvSpPr/>
          <p:nvPr/>
        </p:nvSpPr>
        <p:spPr>
          <a:xfrm rot="5400000">
            <a:off x="6034512" y="4578226"/>
            <a:ext cx="473077" cy="1416901"/>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TextBox 63"/>
          <p:cNvSpPr txBox="1"/>
          <p:nvPr/>
        </p:nvSpPr>
        <p:spPr>
          <a:xfrm>
            <a:off x="2402608" y="5763491"/>
            <a:ext cx="4962237" cy="369332"/>
          </a:xfrm>
          <a:prstGeom prst="rect">
            <a:avLst/>
          </a:prstGeom>
          <a:noFill/>
        </p:spPr>
        <p:txBody>
          <a:bodyPr wrap="square" rtlCol="0">
            <a:spAutoFit/>
          </a:bodyPr>
          <a:lstStyle/>
          <a:p>
            <a:r>
              <a:rPr lang="en-US" dirty="0" smtClean="0"/>
              <a:t>Exposition          Development         Recapitulation</a:t>
            </a:r>
            <a:endParaRPr lang="en-US" dirty="0"/>
          </a:p>
        </p:txBody>
      </p:sp>
      <p:sp>
        <p:nvSpPr>
          <p:cNvPr id="67" name="Rectangle 66"/>
          <p:cNvSpPr/>
          <p:nvPr/>
        </p:nvSpPr>
        <p:spPr>
          <a:xfrm>
            <a:off x="2305517" y="4448880"/>
            <a:ext cx="1241102" cy="55430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4079009" y="4452250"/>
            <a:ext cx="804717" cy="55093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5478318" y="4493514"/>
            <a:ext cx="1654466" cy="50966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202873" y="6324600"/>
            <a:ext cx="5161972" cy="369332"/>
          </a:xfrm>
          <a:prstGeom prst="rect">
            <a:avLst/>
          </a:prstGeom>
          <a:noFill/>
        </p:spPr>
        <p:txBody>
          <a:bodyPr wrap="square" rtlCol="0">
            <a:spAutoFit/>
          </a:bodyPr>
          <a:lstStyle/>
          <a:p>
            <a:r>
              <a:rPr lang="en-US" dirty="0" smtClean="0"/>
              <a:t>       I – V                                                   I -- I</a:t>
            </a:r>
            <a:endParaRPr lang="en-US" dirty="0"/>
          </a:p>
        </p:txBody>
      </p:sp>
    </p:spTree>
    <p:extLst>
      <p:ext uri="{BB962C8B-B14F-4D97-AF65-F5344CB8AC3E}">
        <p14:creationId xmlns:p14="http://schemas.microsoft.com/office/powerpoint/2010/main" val="9814381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124199"/>
            <a:ext cx="1735282" cy="201512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474029" y="1828800"/>
            <a:ext cx="685800" cy="1066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964546" y="3132784"/>
            <a:ext cx="513771" cy="19142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148945" y="2924617"/>
            <a:ext cx="1205345" cy="221470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a:stCxn id="2" idx="3"/>
          </p:cNvCxnSpPr>
          <p:nvPr/>
        </p:nvCxnSpPr>
        <p:spPr>
          <a:xfrm flipV="1">
            <a:off x="2268682" y="4114801"/>
            <a:ext cx="474518" cy="169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2701636" y="2599229"/>
            <a:ext cx="772393" cy="15432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3" idx="3"/>
          </p:cNvCxnSpPr>
          <p:nvPr/>
        </p:nvCxnSpPr>
        <p:spPr>
          <a:xfrm>
            <a:off x="4159829" y="2362200"/>
            <a:ext cx="781050" cy="7705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61109" y="3246118"/>
            <a:ext cx="1641764" cy="1846659"/>
          </a:xfrm>
          <a:prstGeom prst="rect">
            <a:avLst/>
          </a:prstGeom>
          <a:noFill/>
        </p:spPr>
        <p:txBody>
          <a:bodyPr wrap="square" rtlCol="0">
            <a:spAutoFit/>
          </a:bodyPr>
          <a:lstStyle/>
          <a:p>
            <a:r>
              <a:rPr lang="en-US" dirty="0" err="1" smtClean="0"/>
              <a:t>Rit</a:t>
            </a:r>
            <a:r>
              <a:rPr lang="en-US" dirty="0" smtClean="0"/>
              <a:t> 1 (R1):</a:t>
            </a:r>
          </a:p>
          <a:p>
            <a:endParaRPr lang="en-US" dirty="0"/>
          </a:p>
          <a:p>
            <a:r>
              <a:rPr lang="en-US" sz="1200" dirty="0" smtClean="0"/>
              <a:t>The Generating</a:t>
            </a:r>
          </a:p>
          <a:p>
            <a:r>
              <a:rPr lang="en-US" sz="1200" dirty="0" smtClean="0"/>
              <a:t>Ritornello-Complex:</a:t>
            </a:r>
          </a:p>
          <a:p>
            <a:endParaRPr lang="en-US" sz="1200" dirty="0" smtClean="0"/>
          </a:p>
          <a:p>
            <a:r>
              <a:rPr lang="en-US" sz="1400" b="1" dirty="0" smtClean="0">
                <a:solidFill>
                  <a:srgbClr val="FF0000"/>
                </a:solidFill>
              </a:rPr>
              <a:t>P    TR    ‘   S      C</a:t>
            </a:r>
          </a:p>
          <a:p>
            <a:endParaRPr lang="en-US" sz="1400" b="1" dirty="0">
              <a:solidFill>
                <a:srgbClr val="FF0000"/>
              </a:solidFill>
            </a:endParaRPr>
          </a:p>
          <a:p>
            <a:r>
              <a:rPr lang="en-US" sz="1400" b="1" dirty="0" smtClean="0">
                <a:solidFill>
                  <a:srgbClr val="FF0000"/>
                </a:solidFill>
              </a:rPr>
              <a:t>But no modulation!</a:t>
            </a:r>
            <a:endParaRPr lang="en-US" sz="1400" b="1" dirty="0">
              <a:solidFill>
                <a:srgbClr val="FF0000"/>
              </a:solidFill>
            </a:endParaRPr>
          </a:p>
        </p:txBody>
      </p:sp>
      <p:cxnSp>
        <p:nvCxnSpPr>
          <p:cNvPr id="25" name="Straight Arrow Connector 24"/>
          <p:cNvCxnSpPr/>
          <p:nvPr/>
        </p:nvCxnSpPr>
        <p:spPr>
          <a:xfrm>
            <a:off x="2230582" y="2539846"/>
            <a:ext cx="0" cy="57733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925782" y="2208310"/>
            <a:ext cx="685800" cy="307777"/>
          </a:xfrm>
          <a:prstGeom prst="rect">
            <a:avLst/>
          </a:prstGeom>
          <a:noFill/>
          <a:ln>
            <a:solidFill>
              <a:schemeClr val="tx1"/>
            </a:solidFill>
          </a:ln>
        </p:spPr>
        <p:txBody>
          <a:bodyPr wrap="square" rtlCol="0">
            <a:spAutoFit/>
          </a:bodyPr>
          <a:lstStyle/>
          <a:p>
            <a:r>
              <a:rPr lang="en-US" sz="1400" dirty="0" smtClean="0"/>
              <a:t>I:PAC</a:t>
            </a:r>
            <a:endParaRPr lang="en-US" sz="1400" dirty="0"/>
          </a:p>
        </p:txBody>
      </p:sp>
      <p:sp>
        <p:nvSpPr>
          <p:cNvPr id="28" name="TextBox 27"/>
          <p:cNvSpPr txBox="1"/>
          <p:nvPr/>
        </p:nvSpPr>
        <p:spPr>
          <a:xfrm>
            <a:off x="2701636" y="2981235"/>
            <a:ext cx="1033318" cy="646331"/>
          </a:xfrm>
          <a:prstGeom prst="rect">
            <a:avLst/>
          </a:prstGeom>
          <a:noFill/>
        </p:spPr>
        <p:txBody>
          <a:bodyPr wrap="square" rtlCol="0">
            <a:spAutoFit/>
          </a:bodyPr>
          <a:lstStyle/>
          <a:p>
            <a:r>
              <a:rPr lang="en-US" dirty="0" smtClean="0"/>
              <a:t>S1</a:t>
            </a:r>
          </a:p>
          <a:p>
            <a:endParaRPr lang="en-US" dirty="0" smtClean="0"/>
          </a:p>
        </p:txBody>
      </p:sp>
      <p:sp>
        <p:nvSpPr>
          <p:cNvPr id="30" name="TextBox 29"/>
          <p:cNvSpPr txBox="1"/>
          <p:nvPr/>
        </p:nvSpPr>
        <p:spPr>
          <a:xfrm>
            <a:off x="3540993" y="1953719"/>
            <a:ext cx="618836" cy="830997"/>
          </a:xfrm>
          <a:prstGeom prst="rect">
            <a:avLst/>
          </a:prstGeom>
          <a:noFill/>
        </p:spPr>
        <p:txBody>
          <a:bodyPr wrap="square" rtlCol="0">
            <a:spAutoFit/>
          </a:bodyPr>
          <a:lstStyle/>
          <a:p>
            <a:r>
              <a:rPr lang="en-US" dirty="0" smtClean="0"/>
              <a:t>R2</a:t>
            </a:r>
          </a:p>
          <a:p>
            <a:endParaRPr lang="en-US" dirty="0"/>
          </a:p>
          <a:p>
            <a:r>
              <a:rPr lang="en-US" sz="1200" dirty="0" smtClean="0"/>
              <a:t>(frag.)</a:t>
            </a:r>
            <a:endParaRPr lang="en-US" sz="1200" dirty="0"/>
          </a:p>
        </p:txBody>
      </p:sp>
      <p:sp>
        <p:nvSpPr>
          <p:cNvPr id="31" name="TextBox 30"/>
          <p:cNvSpPr txBox="1"/>
          <p:nvPr/>
        </p:nvSpPr>
        <p:spPr>
          <a:xfrm>
            <a:off x="4324928" y="2924272"/>
            <a:ext cx="409286" cy="369332"/>
          </a:xfrm>
          <a:prstGeom prst="rect">
            <a:avLst/>
          </a:prstGeom>
          <a:noFill/>
        </p:spPr>
        <p:txBody>
          <a:bodyPr wrap="square" rtlCol="0">
            <a:spAutoFit/>
          </a:bodyPr>
          <a:lstStyle/>
          <a:p>
            <a:r>
              <a:rPr lang="en-US" dirty="0" smtClean="0"/>
              <a:t>S2</a:t>
            </a:r>
            <a:endParaRPr lang="en-US" dirty="0"/>
          </a:p>
        </p:txBody>
      </p:sp>
      <p:sp>
        <p:nvSpPr>
          <p:cNvPr id="32" name="TextBox 31"/>
          <p:cNvSpPr txBox="1"/>
          <p:nvPr/>
        </p:nvSpPr>
        <p:spPr>
          <a:xfrm>
            <a:off x="4964546" y="3408783"/>
            <a:ext cx="523009" cy="830997"/>
          </a:xfrm>
          <a:prstGeom prst="rect">
            <a:avLst/>
          </a:prstGeom>
          <a:noFill/>
        </p:spPr>
        <p:txBody>
          <a:bodyPr wrap="square" rtlCol="0">
            <a:spAutoFit/>
          </a:bodyPr>
          <a:lstStyle/>
          <a:p>
            <a:r>
              <a:rPr lang="en-US" dirty="0" smtClean="0"/>
              <a:t>R3</a:t>
            </a:r>
          </a:p>
          <a:p>
            <a:endParaRPr lang="en-US" dirty="0"/>
          </a:p>
          <a:p>
            <a:r>
              <a:rPr lang="en-US" sz="1200" dirty="0" smtClean="0"/>
              <a:t>(frag)</a:t>
            </a:r>
            <a:endParaRPr lang="en-US" sz="1200" dirty="0"/>
          </a:p>
        </p:txBody>
      </p:sp>
      <p:cxnSp>
        <p:nvCxnSpPr>
          <p:cNvPr id="37" name="Straight Connector 36"/>
          <p:cNvCxnSpPr>
            <a:stCxn id="4" idx="3"/>
            <a:endCxn id="5" idx="1"/>
          </p:cNvCxnSpPr>
          <p:nvPr/>
        </p:nvCxnSpPr>
        <p:spPr>
          <a:xfrm flipV="1">
            <a:off x="5478317" y="4031970"/>
            <a:ext cx="1670628" cy="579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7364845" y="3312888"/>
            <a:ext cx="1219200" cy="861774"/>
          </a:xfrm>
          <a:prstGeom prst="rect">
            <a:avLst/>
          </a:prstGeom>
          <a:noFill/>
        </p:spPr>
        <p:txBody>
          <a:bodyPr wrap="square" rtlCol="0">
            <a:spAutoFit/>
          </a:bodyPr>
          <a:lstStyle/>
          <a:p>
            <a:r>
              <a:rPr lang="en-US" dirty="0" smtClean="0"/>
              <a:t>R4</a:t>
            </a:r>
          </a:p>
          <a:p>
            <a:endParaRPr lang="en-US" dirty="0"/>
          </a:p>
          <a:p>
            <a:r>
              <a:rPr lang="en-US" sz="1400" dirty="0" smtClean="0"/>
              <a:t>(tonic)</a:t>
            </a:r>
            <a:endParaRPr lang="en-US" sz="1400" dirty="0"/>
          </a:p>
        </p:txBody>
      </p:sp>
      <p:cxnSp>
        <p:nvCxnSpPr>
          <p:cNvPr id="41" name="Straight Arrow Connector 40"/>
          <p:cNvCxnSpPr/>
          <p:nvPr/>
        </p:nvCxnSpPr>
        <p:spPr>
          <a:xfrm flipH="1">
            <a:off x="3519344" y="1331249"/>
            <a:ext cx="1" cy="49305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240231" y="1023472"/>
            <a:ext cx="612776" cy="307777"/>
          </a:xfrm>
          <a:prstGeom prst="rect">
            <a:avLst/>
          </a:prstGeom>
          <a:noFill/>
          <a:ln>
            <a:solidFill>
              <a:schemeClr val="tx1"/>
            </a:solidFill>
          </a:ln>
        </p:spPr>
        <p:txBody>
          <a:bodyPr wrap="square" rtlCol="0">
            <a:spAutoFit/>
          </a:bodyPr>
          <a:lstStyle/>
          <a:p>
            <a:r>
              <a:rPr lang="en-US" sz="1400" dirty="0" smtClean="0"/>
              <a:t>V:PAC</a:t>
            </a:r>
            <a:endParaRPr lang="en-US" sz="1400" dirty="0"/>
          </a:p>
        </p:txBody>
      </p:sp>
      <p:sp>
        <p:nvSpPr>
          <p:cNvPr id="45" name="TextBox 44"/>
          <p:cNvSpPr txBox="1"/>
          <p:nvPr/>
        </p:nvSpPr>
        <p:spPr>
          <a:xfrm>
            <a:off x="6837219" y="2249224"/>
            <a:ext cx="685800" cy="307777"/>
          </a:xfrm>
          <a:prstGeom prst="rect">
            <a:avLst/>
          </a:prstGeom>
          <a:noFill/>
          <a:ln>
            <a:solidFill>
              <a:schemeClr val="tx1"/>
            </a:solidFill>
          </a:ln>
        </p:spPr>
        <p:txBody>
          <a:bodyPr wrap="square" rtlCol="0">
            <a:spAutoFit/>
          </a:bodyPr>
          <a:lstStyle/>
          <a:p>
            <a:r>
              <a:rPr lang="en-US" sz="1400" dirty="0" smtClean="0"/>
              <a:t>I: PAC</a:t>
            </a:r>
            <a:endParaRPr lang="en-US" sz="1400" dirty="0"/>
          </a:p>
        </p:txBody>
      </p:sp>
      <p:sp>
        <p:nvSpPr>
          <p:cNvPr id="46" name="TextBox 45"/>
          <p:cNvSpPr txBox="1"/>
          <p:nvPr/>
        </p:nvSpPr>
        <p:spPr>
          <a:xfrm>
            <a:off x="7751617" y="2208311"/>
            <a:ext cx="685800" cy="307777"/>
          </a:xfrm>
          <a:prstGeom prst="rect">
            <a:avLst/>
          </a:prstGeom>
          <a:noFill/>
          <a:ln>
            <a:solidFill>
              <a:schemeClr val="tx1"/>
            </a:solidFill>
          </a:ln>
        </p:spPr>
        <p:txBody>
          <a:bodyPr wrap="square" rtlCol="0">
            <a:spAutoFit/>
          </a:bodyPr>
          <a:lstStyle/>
          <a:p>
            <a:r>
              <a:rPr lang="en-US" sz="1400" dirty="0" smtClean="0"/>
              <a:t>I: PAC</a:t>
            </a:r>
            <a:endParaRPr lang="en-US" sz="1400" dirty="0"/>
          </a:p>
        </p:txBody>
      </p:sp>
      <p:cxnSp>
        <p:nvCxnSpPr>
          <p:cNvPr id="50" name="Straight Arrow Connector 49"/>
          <p:cNvCxnSpPr/>
          <p:nvPr/>
        </p:nvCxnSpPr>
        <p:spPr>
          <a:xfrm>
            <a:off x="7132783" y="2536856"/>
            <a:ext cx="0" cy="42493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8361217" y="2531738"/>
            <a:ext cx="0" cy="42493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6006523" y="2882708"/>
            <a:ext cx="409286" cy="369332"/>
          </a:xfrm>
          <a:prstGeom prst="rect">
            <a:avLst/>
          </a:prstGeom>
          <a:noFill/>
        </p:spPr>
        <p:txBody>
          <a:bodyPr wrap="square" rtlCol="0">
            <a:spAutoFit/>
          </a:bodyPr>
          <a:lstStyle/>
          <a:p>
            <a:r>
              <a:rPr lang="en-US" dirty="0" smtClean="0"/>
              <a:t>S3</a:t>
            </a:r>
            <a:endParaRPr lang="en-US" dirty="0"/>
          </a:p>
        </p:txBody>
      </p:sp>
      <p:sp>
        <p:nvSpPr>
          <p:cNvPr id="61" name="Right Brace 60"/>
          <p:cNvSpPr/>
          <p:nvPr/>
        </p:nvSpPr>
        <p:spPr>
          <a:xfrm rot="5400000">
            <a:off x="2671890" y="4726240"/>
            <a:ext cx="553961" cy="1195497"/>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Right Brace 61"/>
          <p:cNvSpPr/>
          <p:nvPr/>
        </p:nvSpPr>
        <p:spPr>
          <a:xfrm rot="5400000">
            <a:off x="4146639" y="4849712"/>
            <a:ext cx="614046" cy="974433"/>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Right Brace 62"/>
          <p:cNvSpPr/>
          <p:nvPr/>
        </p:nvSpPr>
        <p:spPr>
          <a:xfrm rot="5400000">
            <a:off x="6034512" y="4578226"/>
            <a:ext cx="473077" cy="1416901"/>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TextBox 63"/>
          <p:cNvSpPr txBox="1"/>
          <p:nvPr/>
        </p:nvSpPr>
        <p:spPr>
          <a:xfrm>
            <a:off x="2402608" y="5763491"/>
            <a:ext cx="4962237" cy="369332"/>
          </a:xfrm>
          <a:prstGeom prst="rect">
            <a:avLst/>
          </a:prstGeom>
          <a:noFill/>
        </p:spPr>
        <p:txBody>
          <a:bodyPr wrap="square" rtlCol="0">
            <a:spAutoFit/>
          </a:bodyPr>
          <a:lstStyle/>
          <a:p>
            <a:r>
              <a:rPr lang="en-US" dirty="0" smtClean="0"/>
              <a:t>Exposition          Development         Recapitulation</a:t>
            </a:r>
            <a:endParaRPr lang="en-US" dirty="0"/>
          </a:p>
        </p:txBody>
      </p:sp>
      <p:sp>
        <p:nvSpPr>
          <p:cNvPr id="67" name="Rectangle 66"/>
          <p:cNvSpPr/>
          <p:nvPr/>
        </p:nvSpPr>
        <p:spPr>
          <a:xfrm>
            <a:off x="2305517" y="4448880"/>
            <a:ext cx="1241102" cy="55430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4079009" y="4452250"/>
            <a:ext cx="804717" cy="55093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5478318" y="4493514"/>
            <a:ext cx="1654466" cy="50966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202873" y="6324600"/>
            <a:ext cx="5161972" cy="369332"/>
          </a:xfrm>
          <a:prstGeom prst="rect">
            <a:avLst/>
          </a:prstGeom>
          <a:noFill/>
        </p:spPr>
        <p:txBody>
          <a:bodyPr wrap="square" rtlCol="0">
            <a:spAutoFit/>
          </a:bodyPr>
          <a:lstStyle/>
          <a:p>
            <a:r>
              <a:rPr lang="en-US" dirty="0" smtClean="0"/>
              <a:t>       I – V                                                   I -- I</a:t>
            </a:r>
            <a:endParaRPr lang="en-US" dirty="0"/>
          </a:p>
        </p:txBody>
      </p:sp>
      <p:sp>
        <p:nvSpPr>
          <p:cNvPr id="6" name="Oval 5"/>
          <p:cNvSpPr/>
          <p:nvPr/>
        </p:nvSpPr>
        <p:spPr>
          <a:xfrm>
            <a:off x="6629400" y="1331249"/>
            <a:ext cx="2514600" cy="46169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1021774" y="429491"/>
            <a:ext cx="7136245" cy="369332"/>
          </a:xfrm>
          <a:prstGeom prst="rect">
            <a:avLst/>
          </a:prstGeom>
          <a:noFill/>
        </p:spPr>
        <p:txBody>
          <a:bodyPr wrap="square" rtlCol="0">
            <a:spAutoFit/>
          </a:bodyPr>
          <a:lstStyle/>
          <a:p>
            <a:r>
              <a:rPr lang="en-US" dirty="0" smtClean="0"/>
              <a:t>Baroque Ritornello Format, Now Tailored to Become a Type 5 Sonata</a:t>
            </a:r>
          </a:p>
        </p:txBody>
      </p:sp>
    </p:spTree>
    <p:extLst>
      <p:ext uri="{BB962C8B-B14F-4D97-AF65-F5344CB8AC3E}">
        <p14:creationId xmlns:p14="http://schemas.microsoft.com/office/powerpoint/2010/main" val="19976388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124199"/>
            <a:ext cx="1735282" cy="201512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474029" y="1828800"/>
            <a:ext cx="685800" cy="1066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964546" y="3132784"/>
            <a:ext cx="513771" cy="189712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148946" y="2924617"/>
            <a:ext cx="602672" cy="221470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a:stCxn id="2" idx="3"/>
          </p:cNvCxnSpPr>
          <p:nvPr/>
        </p:nvCxnSpPr>
        <p:spPr>
          <a:xfrm flipV="1">
            <a:off x="2268682" y="4114801"/>
            <a:ext cx="474518" cy="169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2701636" y="2599229"/>
            <a:ext cx="772393" cy="15432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3" idx="3"/>
          </p:cNvCxnSpPr>
          <p:nvPr/>
        </p:nvCxnSpPr>
        <p:spPr>
          <a:xfrm>
            <a:off x="4159829" y="2362200"/>
            <a:ext cx="781050" cy="7705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61109" y="3246118"/>
            <a:ext cx="1641764" cy="1846659"/>
          </a:xfrm>
          <a:prstGeom prst="rect">
            <a:avLst/>
          </a:prstGeom>
          <a:noFill/>
        </p:spPr>
        <p:txBody>
          <a:bodyPr wrap="square" rtlCol="0">
            <a:spAutoFit/>
          </a:bodyPr>
          <a:lstStyle/>
          <a:p>
            <a:r>
              <a:rPr lang="en-US" dirty="0" err="1" smtClean="0"/>
              <a:t>Rit</a:t>
            </a:r>
            <a:r>
              <a:rPr lang="en-US" dirty="0" smtClean="0"/>
              <a:t> 1 (R1):</a:t>
            </a:r>
          </a:p>
          <a:p>
            <a:endParaRPr lang="en-US" dirty="0"/>
          </a:p>
          <a:p>
            <a:r>
              <a:rPr lang="en-US" sz="1200" dirty="0" smtClean="0"/>
              <a:t>The Generating</a:t>
            </a:r>
          </a:p>
          <a:p>
            <a:r>
              <a:rPr lang="en-US" sz="1200" dirty="0" smtClean="0"/>
              <a:t>Ritornello-Complex:</a:t>
            </a:r>
          </a:p>
          <a:p>
            <a:endParaRPr lang="en-US" sz="1200" dirty="0" smtClean="0"/>
          </a:p>
          <a:p>
            <a:r>
              <a:rPr lang="en-US" sz="1400" b="1" dirty="0" smtClean="0">
                <a:solidFill>
                  <a:srgbClr val="FF0000"/>
                </a:solidFill>
              </a:rPr>
              <a:t>P    TR    ‘   S      C</a:t>
            </a:r>
          </a:p>
          <a:p>
            <a:endParaRPr lang="en-US" sz="1400" b="1" dirty="0">
              <a:solidFill>
                <a:srgbClr val="FF0000"/>
              </a:solidFill>
            </a:endParaRPr>
          </a:p>
          <a:p>
            <a:r>
              <a:rPr lang="en-US" sz="1400" b="1" dirty="0" smtClean="0">
                <a:solidFill>
                  <a:srgbClr val="FF0000"/>
                </a:solidFill>
              </a:rPr>
              <a:t>But no modulation!</a:t>
            </a:r>
            <a:endParaRPr lang="en-US" sz="1400" b="1" dirty="0">
              <a:solidFill>
                <a:srgbClr val="FF0000"/>
              </a:solidFill>
            </a:endParaRPr>
          </a:p>
        </p:txBody>
      </p:sp>
      <p:cxnSp>
        <p:nvCxnSpPr>
          <p:cNvPr id="25" name="Straight Arrow Connector 24"/>
          <p:cNvCxnSpPr/>
          <p:nvPr/>
        </p:nvCxnSpPr>
        <p:spPr>
          <a:xfrm>
            <a:off x="2230582" y="2539846"/>
            <a:ext cx="0" cy="57733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925782" y="2208310"/>
            <a:ext cx="685800" cy="307777"/>
          </a:xfrm>
          <a:prstGeom prst="rect">
            <a:avLst/>
          </a:prstGeom>
          <a:noFill/>
          <a:ln>
            <a:solidFill>
              <a:schemeClr val="tx1"/>
            </a:solidFill>
          </a:ln>
        </p:spPr>
        <p:txBody>
          <a:bodyPr wrap="square" rtlCol="0">
            <a:spAutoFit/>
          </a:bodyPr>
          <a:lstStyle/>
          <a:p>
            <a:r>
              <a:rPr lang="en-US" sz="1400" dirty="0" smtClean="0"/>
              <a:t>I:PAC</a:t>
            </a:r>
            <a:endParaRPr lang="en-US" sz="1400" dirty="0"/>
          </a:p>
        </p:txBody>
      </p:sp>
      <p:sp>
        <p:nvSpPr>
          <p:cNvPr id="28" name="TextBox 27"/>
          <p:cNvSpPr txBox="1"/>
          <p:nvPr/>
        </p:nvSpPr>
        <p:spPr>
          <a:xfrm>
            <a:off x="2701636" y="2981235"/>
            <a:ext cx="1033318" cy="646331"/>
          </a:xfrm>
          <a:prstGeom prst="rect">
            <a:avLst/>
          </a:prstGeom>
          <a:noFill/>
        </p:spPr>
        <p:txBody>
          <a:bodyPr wrap="square" rtlCol="0">
            <a:spAutoFit/>
          </a:bodyPr>
          <a:lstStyle/>
          <a:p>
            <a:r>
              <a:rPr lang="en-US" dirty="0" smtClean="0"/>
              <a:t>S1</a:t>
            </a:r>
          </a:p>
          <a:p>
            <a:endParaRPr lang="en-US" dirty="0" smtClean="0"/>
          </a:p>
        </p:txBody>
      </p:sp>
      <p:sp>
        <p:nvSpPr>
          <p:cNvPr id="30" name="TextBox 29"/>
          <p:cNvSpPr txBox="1"/>
          <p:nvPr/>
        </p:nvSpPr>
        <p:spPr>
          <a:xfrm>
            <a:off x="3540993" y="1953719"/>
            <a:ext cx="618836" cy="830997"/>
          </a:xfrm>
          <a:prstGeom prst="rect">
            <a:avLst/>
          </a:prstGeom>
          <a:noFill/>
        </p:spPr>
        <p:txBody>
          <a:bodyPr wrap="square" rtlCol="0">
            <a:spAutoFit/>
          </a:bodyPr>
          <a:lstStyle/>
          <a:p>
            <a:r>
              <a:rPr lang="en-US" dirty="0" smtClean="0"/>
              <a:t>R2</a:t>
            </a:r>
          </a:p>
          <a:p>
            <a:endParaRPr lang="en-US" dirty="0"/>
          </a:p>
          <a:p>
            <a:r>
              <a:rPr lang="en-US" sz="1200" dirty="0" smtClean="0"/>
              <a:t>(frag.)</a:t>
            </a:r>
            <a:endParaRPr lang="en-US" sz="1200" dirty="0"/>
          </a:p>
        </p:txBody>
      </p:sp>
      <p:sp>
        <p:nvSpPr>
          <p:cNvPr id="31" name="TextBox 30"/>
          <p:cNvSpPr txBox="1"/>
          <p:nvPr/>
        </p:nvSpPr>
        <p:spPr>
          <a:xfrm>
            <a:off x="4324928" y="2924272"/>
            <a:ext cx="409286" cy="369332"/>
          </a:xfrm>
          <a:prstGeom prst="rect">
            <a:avLst/>
          </a:prstGeom>
          <a:noFill/>
        </p:spPr>
        <p:txBody>
          <a:bodyPr wrap="square" rtlCol="0">
            <a:spAutoFit/>
          </a:bodyPr>
          <a:lstStyle/>
          <a:p>
            <a:r>
              <a:rPr lang="en-US" dirty="0" smtClean="0"/>
              <a:t>S2</a:t>
            </a:r>
            <a:endParaRPr lang="en-US" dirty="0"/>
          </a:p>
        </p:txBody>
      </p:sp>
      <p:sp>
        <p:nvSpPr>
          <p:cNvPr id="32" name="TextBox 31"/>
          <p:cNvSpPr txBox="1"/>
          <p:nvPr/>
        </p:nvSpPr>
        <p:spPr>
          <a:xfrm>
            <a:off x="4964546" y="3408783"/>
            <a:ext cx="523009" cy="830997"/>
          </a:xfrm>
          <a:prstGeom prst="rect">
            <a:avLst/>
          </a:prstGeom>
          <a:noFill/>
        </p:spPr>
        <p:txBody>
          <a:bodyPr wrap="square" rtlCol="0">
            <a:spAutoFit/>
          </a:bodyPr>
          <a:lstStyle/>
          <a:p>
            <a:r>
              <a:rPr lang="en-US" dirty="0" smtClean="0"/>
              <a:t>R3</a:t>
            </a:r>
          </a:p>
          <a:p>
            <a:endParaRPr lang="en-US" dirty="0"/>
          </a:p>
          <a:p>
            <a:r>
              <a:rPr lang="en-US" sz="1200" dirty="0" smtClean="0"/>
              <a:t>(frag)</a:t>
            </a:r>
            <a:endParaRPr lang="en-US" sz="1200" dirty="0"/>
          </a:p>
        </p:txBody>
      </p:sp>
      <p:cxnSp>
        <p:nvCxnSpPr>
          <p:cNvPr id="37" name="Straight Connector 36"/>
          <p:cNvCxnSpPr>
            <a:stCxn id="4" idx="3"/>
            <a:endCxn id="5" idx="1"/>
          </p:cNvCxnSpPr>
          <p:nvPr/>
        </p:nvCxnSpPr>
        <p:spPr>
          <a:xfrm flipV="1">
            <a:off x="5478317" y="4031970"/>
            <a:ext cx="1670629" cy="493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7145482" y="3314540"/>
            <a:ext cx="609600" cy="830997"/>
          </a:xfrm>
          <a:prstGeom prst="rect">
            <a:avLst/>
          </a:prstGeom>
          <a:noFill/>
        </p:spPr>
        <p:txBody>
          <a:bodyPr wrap="square" rtlCol="0">
            <a:spAutoFit/>
          </a:bodyPr>
          <a:lstStyle/>
          <a:p>
            <a:r>
              <a:rPr lang="en-US" dirty="0" smtClean="0"/>
              <a:t>R4</a:t>
            </a:r>
            <a:r>
              <a:rPr lang="en-US" baseline="30000" dirty="0" smtClean="0"/>
              <a:t>1</a:t>
            </a:r>
          </a:p>
          <a:p>
            <a:endParaRPr lang="en-US" dirty="0" smtClean="0"/>
          </a:p>
          <a:p>
            <a:r>
              <a:rPr lang="en-US" sz="1200" dirty="0" smtClean="0"/>
              <a:t>tonic</a:t>
            </a:r>
            <a:endParaRPr lang="en-US" sz="1200" dirty="0"/>
          </a:p>
        </p:txBody>
      </p:sp>
      <p:cxnSp>
        <p:nvCxnSpPr>
          <p:cNvPr id="41" name="Straight Arrow Connector 40"/>
          <p:cNvCxnSpPr/>
          <p:nvPr/>
        </p:nvCxnSpPr>
        <p:spPr>
          <a:xfrm flipH="1">
            <a:off x="3519344" y="1331249"/>
            <a:ext cx="1" cy="49305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240231" y="1023472"/>
            <a:ext cx="612776" cy="307777"/>
          </a:xfrm>
          <a:prstGeom prst="rect">
            <a:avLst/>
          </a:prstGeom>
          <a:noFill/>
          <a:ln>
            <a:solidFill>
              <a:schemeClr val="tx1"/>
            </a:solidFill>
          </a:ln>
        </p:spPr>
        <p:txBody>
          <a:bodyPr wrap="square" rtlCol="0">
            <a:spAutoFit/>
          </a:bodyPr>
          <a:lstStyle/>
          <a:p>
            <a:r>
              <a:rPr lang="en-US" sz="1400" dirty="0" smtClean="0"/>
              <a:t>V:PAC</a:t>
            </a:r>
            <a:endParaRPr lang="en-US" sz="1400" dirty="0"/>
          </a:p>
        </p:txBody>
      </p:sp>
      <p:sp>
        <p:nvSpPr>
          <p:cNvPr id="45" name="TextBox 44"/>
          <p:cNvSpPr txBox="1"/>
          <p:nvPr/>
        </p:nvSpPr>
        <p:spPr>
          <a:xfrm>
            <a:off x="6859155" y="2182086"/>
            <a:ext cx="685800" cy="307777"/>
          </a:xfrm>
          <a:prstGeom prst="rect">
            <a:avLst/>
          </a:prstGeom>
          <a:noFill/>
          <a:ln>
            <a:solidFill>
              <a:schemeClr val="tx1"/>
            </a:solidFill>
          </a:ln>
        </p:spPr>
        <p:txBody>
          <a:bodyPr wrap="square" rtlCol="0">
            <a:spAutoFit/>
          </a:bodyPr>
          <a:lstStyle/>
          <a:p>
            <a:r>
              <a:rPr lang="en-US" sz="1400" dirty="0" smtClean="0"/>
              <a:t>I: PAC</a:t>
            </a:r>
            <a:endParaRPr lang="en-US" sz="1400" dirty="0"/>
          </a:p>
        </p:txBody>
      </p:sp>
      <p:sp>
        <p:nvSpPr>
          <p:cNvPr id="46" name="TextBox 45"/>
          <p:cNvSpPr txBox="1"/>
          <p:nvPr/>
        </p:nvSpPr>
        <p:spPr>
          <a:xfrm>
            <a:off x="8003309" y="2182087"/>
            <a:ext cx="685800" cy="307777"/>
          </a:xfrm>
          <a:prstGeom prst="rect">
            <a:avLst/>
          </a:prstGeom>
          <a:noFill/>
          <a:ln>
            <a:solidFill>
              <a:schemeClr val="tx1"/>
            </a:solidFill>
          </a:ln>
        </p:spPr>
        <p:txBody>
          <a:bodyPr wrap="square" rtlCol="0">
            <a:spAutoFit/>
          </a:bodyPr>
          <a:lstStyle/>
          <a:p>
            <a:r>
              <a:rPr lang="en-US" sz="1400" dirty="0" smtClean="0"/>
              <a:t>I: PAC</a:t>
            </a:r>
            <a:endParaRPr lang="en-US" sz="1400" dirty="0"/>
          </a:p>
        </p:txBody>
      </p:sp>
      <p:cxnSp>
        <p:nvCxnSpPr>
          <p:cNvPr id="50" name="Straight Arrow Connector 49"/>
          <p:cNvCxnSpPr/>
          <p:nvPr/>
        </p:nvCxnSpPr>
        <p:spPr>
          <a:xfrm>
            <a:off x="7145482" y="2514945"/>
            <a:ext cx="0" cy="42493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8353137" y="2489864"/>
            <a:ext cx="0" cy="42493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6006523" y="2882708"/>
            <a:ext cx="409286" cy="369332"/>
          </a:xfrm>
          <a:prstGeom prst="rect">
            <a:avLst/>
          </a:prstGeom>
          <a:noFill/>
        </p:spPr>
        <p:txBody>
          <a:bodyPr wrap="square" rtlCol="0">
            <a:spAutoFit/>
          </a:bodyPr>
          <a:lstStyle/>
          <a:p>
            <a:r>
              <a:rPr lang="en-US" dirty="0" smtClean="0"/>
              <a:t>S3</a:t>
            </a:r>
            <a:endParaRPr lang="en-US" dirty="0"/>
          </a:p>
        </p:txBody>
      </p:sp>
      <p:sp>
        <p:nvSpPr>
          <p:cNvPr id="61" name="Right Brace 60"/>
          <p:cNvSpPr/>
          <p:nvPr/>
        </p:nvSpPr>
        <p:spPr>
          <a:xfrm rot="5400000">
            <a:off x="2671890" y="4726240"/>
            <a:ext cx="553961" cy="1195497"/>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Right Brace 61"/>
          <p:cNvSpPr/>
          <p:nvPr/>
        </p:nvSpPr>
        <p:spPr>
          <a:xfrm rot="5400000">
            <a:off x="4146639" y="4849712"/>
            <a:ext cx="614046" cy="974433"/>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Right Brace 62"/>
          <p:cNvSpPr/>
          <p:nvPr/>
        </p:nvSpPr>
        <p:spPr>
          <a:xfrm rot="5400000">
            <a:off x="6034512" y="4578226"/>
            <a:ext cx="473077" cy="1416901"/>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TextBox 63"/>
          <p:cNvSpPr txBox="1"/>
          <p:nvPr/>
        </p:nvSpPr>
        <p:spPr>
          <a:xfrm>
            <a:off x="2402608" y="5763491"/>
            <a:ext cx="4962237" cy="369332"/>
          </a:xfrm>
          <a:prstGeom prst="rect">
            <a:avLst/>
          </a:prstGeom>
          <a:noFill/>
        </p:spPr>
        <p:txBody>
          <a:bodyPr wrap="square" rtlCol="0">
            <a:spAutoFit/>
          </a:bodyPr>
          <a:lstStyle/>
          <a:p>
            <a:r>
              <a:rPr lang="en-US" dirty="0" smtClean="0"/>
              <a:t>Exposition          Development         Recapitulation</a:t>
            </a:r>
            <a:endParaRPr lang="en-US" dirty="0"/>
          </a:p>
        </p:txBody>
      </p:sp>
      <p:sp>
        <p:nvSpPr>
          <p:cNvPr id="67" name="Rectangle 66"/>
          <p:cNvSpPr/>
          <p:nvPr/>
        </p:nvSpPr>
        <p:spPr>
          <a:xfrm>
            <a:off x="2305517" y="4448880"/>
            <a:ext cx="1241102" cy="55430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4079009" y="4452250"/>
            <a:ext cx="804717" cy="55093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5478318" y="4493514"/>
            <a:ext cx="1654466" cy="50966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202873" y="6324600"/>
            <a:ext cx="5161972" cy="369332"/>
          </a:xfrm>
          <a:prstGeom prst="rect">
            <a:avLst/>
          </a:prstGeom>
          <a:noFill/>
        </p:spPr>
        <p:txBody>
          <a:bodyPr wrap="square" rtlCol="0">
            <a:spAutoFit/>
          </a:bodyPr>
          <a:lstStyle/>
          <a:p>
            <a:r>
              <a:rPr lang="en-US" dirty="0" smtClean="0"/>
              <a:t>       I – V                                                   I -- I</a:t>
            </a:r>
            <a:endParaRPr lang="en-US" dirty="0"/>
          </a:p>
        </p:txBody>
      </p:sp>
      <p:sp>
        <p:nvSpPr>
          <p:cNvPr id="35" name="Rectangle 34"/>
          <p:cNvSpPr/>
          <p:nvPr/>
        </p:nvSpPr>
        <p:spPr>
          <a:xfrm>
            <a:off x="8353137" y="2939879"/>
            <a:ext cx="602672" cy="221470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8346209" y="3311513"/>
            <a:ext cx="609600" cy="830997"/>
          </a:xfrm>
          <a:prstGeom prst="rect">
            <a:avLst/>
          </a:prstGeom>
          <a:noFill/>
        </p:spPr>
        <p:txBody>
          <a:bodyPr wrap="square" rtlCol="0">
            <a:spAutoFit/>
          </a:bodyPr>
          <a:lstStyle/>
          <a:p>
            <a:r>
              <a:rPr lang="en-US" dirty="0" smtClean="0"/>
              <a:t>R4</a:t>
            </a:r>
            <a:r>
              <a:rPr lang="en-US" baseline="30000" dirty="0" smtClean="0"/>
              <a:t>2</a:t>
            </a:r>
          </a:p>
          <a:p>
            <a:endParaRPr lang="en-US" dirty="0" smtClean="0"/>
          </a:p>
          <a:p>
            <a:r>
              <a:rPr lang="en-US" sz="1200" dirty="0" smtClean="0"/>
              <a:t>tonic</a:t>
            </a:r>
            <a:endParaRPr lang="en-US" sz="1200" dirty="0"/>
          </a:p>
        </p:txBody>
      </p:sp>
      <p:sp>
        <p:nvSpPr>
          <p:cNvPr id="11" name="Rectangle 10"/>
          <p:cNvSpPr/>
          <p:nvPr/>
        </p:nvSpPr>
        <p:spPr>
          <a:xfrm>
            <a:off x="7751618" y="3575693"/>
            <a:ext cx="601519" cy="59375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6598501" y="1374025"/>
            <a:ext cx="2514600" cy="46169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flipH="1" flipV="1">
            <a:off x="8046893" y="4452250"/>
            <a:ext cx="10968" cy="1916387"/>
          </a:xfrm>
          <a:prstGeom prst="straightConnector1">
            <a:avLst/>
          </a:prstGeom>
          <a:ln w="2857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443355" y="6324600"/>
            <a:ext cx="1324264" cy="307777"/>
          </a:xfrm>
          <a:prstGeom prst="rect">
            <a:avLst/>
          </a:prstGeom>
          <a:noFill/>
        </p:spPr>
        <p:txBody>
          <a:bodyPr wrap="square" rtlCol="0">
            <a:spAutoFit/>
          </a:bodyPr>
          <a:lstStyle/>
          <a:p>
            <a:r>
              <a:rPr lang="en-US" sz="1400" dirty="0" smtClean="0"/>
              <a:t>Solo Cadenza</a:t>
            </a:r>
            <a:endParaRPr lang="en-US" sz="1400" dirty="0"/>
          </a:p>
        </p:txBody>
      </p:sp>
      <p:sp>
        <p:nvSpPr>
          <p:cNvPr id="52" name="TextBox 51"/>
          <p:cNvSpPr txBox="1"/>
          <p:nvPr/>
        </p:nvSpPr>
        <p:spPr>
          <a:xfrm>
            <a:off x="1021774" y="429491"/>
            <a:ext cx="7136245" cy="369332"/>
          </a:xfrm>
          <a:prstGeom prst="rect">
            <a:avLst/>
          </a:prstGeom>
          <a:noFill/>
        </p:spPr>
        <p:txBody>
          <a:bodyPr wrap="square" rtlCol="0">
            <a:spAutoFit/>
          </a:bodyPr>
          <a:lstStyle/>
          <a:p>
            <a:r>
              <a:rPr lang="en-US" dirty="0" smtClean="0"/>
              <a:t>Baroque Ritornello Format, Now Tailored to Become a Type 5 Sonata</a:t>
            </a:r>
          </a:p>
        </p:txBody>
      </p:sp>
    </p:spTree>
    <p:extLst>
      <p:ext uri="{BB962C8B-B14F-4D97-AF65-F5344CB8AC3E}">
        <p14:creationId xmlns:p14="http://schemas.microsoft.com/office/powerpoint/2010/main" val="19976388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87" y="0"/>
            <a:ext cx="9025026" cy="6858000"/>
          </a:xfrm>
          <a:prstGeom prst="rect">
            <a:avLst/>
          </a:prstGeom>
        </p:spPr>
      </p:pic>
    </p:spTree>
    <p:extLst>
      <p:ext uri="{BB962C8B-B14F-4D97-AF65-F5344CB8AC3E}">
        <p14:creationId xmlns:p14="http://schemas.microsoft.com/office/powerpoint/2010/main" val="1278929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220200" cy="6858000"/>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18922" y="838200"/>
            <a:ext cx="4582355" cy="5644360"/>
          </a:xfrm>
          <a:prstGeom prst="rect">
            <a:avLst/>
          </a:prstGeom>
        </p:spPr>
      </p:pic>
      <p:sp>
        <p:nvSpPr>
          <p:cNvPr id="6" name="TextBox 5"/>
          <p:cNvSpPr txBox="1"/>
          <p:nvPr/>
        </p:nvSpPr>
        <p:spPr>
          <a:xfrm>
            <a:off x="2050473" y="304800"/>
            <a:ext cx="5334712" cy="369332"/>
          </a:xfrm>
          <a:prstGeom prst="rect">
            <a:avLst/>
          </a:prstGeom>
          <a:noFill/>
        </p:spPr>
        <p:txBody>
          <a:bodyPr wrap="square" rtlCol="0">
            <a:spAutoFit/>
          </a:bodyPr>
          <a:lstStyle/>
          <a:p>
            <a:r>
              <a:rPr lang="en-US" dirty="0" smtClean="0"/>
              <a:t>Mozart mostly back in Salzburg, 1773-81: age 17-25</a:t>
            </a:r>
            <a:endParaRPr lang="en-US" dirty="0"/>
          </a:p>
        </p:txBody>
      </p:sp>
    </p:spTree>
    <p:extLst>
      <p:ext uri="{BB962C8B-B14F-4D97-AF65-F5344CB8AC3E}">
        <p14:creationId xmlns:p14="http://schemas.microsoft.com/office/powerpoint/2010/main" val="40924337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0750" y="290512"/>
            <a:ext cx="4762500" cy="6276975"/>
          </a:xfrm>
          <a:prstGeom prst="rect">
            <a:avLst/>
          </a:prstGeom>
        </p:spPr>
      </p:pic>
      <p:sp>
        <p:nvSpPr>
          <p:cNvPr id="3" name="TextBox 2"/>
          <p:cNvSpPr txBox="1"/>
          <p:nvPr/>
        </p:nvSpPr>
        <p:spPr>
          <a:xfrm>
            <a:off x="862542" y="364069"/>
            <a:ext cx="2209800" cy="338554"/>
          </a:xfrm>
          <a:prstGeom prst="rect">
            <a:avLst/>
          </a:prstGeom>
          <a:noFill/>
        </p:spPr>
        <p:txBody>
          <a:bodyPr wrap="square" rtlCol="0">
            <a:spAutoFit/>
          </a:bodyPr>
          <a:lstStyle/>
          <a:p>
            <a:r>
              <a:rPr lang="en-US" sz="1600" b="1" dirty="0" smtClean="0"/>
              <a:t>Tutti/Ritornello 1 (R1)</a:t>
            </a:r>
            <a:endParaRPr lang="en-US" sz="1600" b="1" dirty="0"/>
          </a:p>
        </p:txBody>
      </p:sp>
    </p:spTree>
    <p:extLst>
      <p:ext uri="{BB962C8B-B14F-4D97-AF65-F5344CB8AC3E}">
        <p14:creationId xmlns:p14="http://schemas.microsoft.com/office/powerpoint/2010/main" val="42306651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0750" y="290512"/>
            <a:ext cx="4762500" cy="6276975"/>
          </a:xfrm>
          <a:prstGeom prst="rect">
            <a:avLst/>
          </a:prstGeom>
        </p:spPr>
      </p:pic>
      <p:sp>
        <p:nvSpPr>
          <p:cNvPr id="3" name="TextBox 2"/>
          <p:cNvSpPr txBox="1"/>
          <p:nvPr/>
        </p:nvSpPr>
        <p:spPr>
          <a:xfrm>
            <a:off x="862542" y="364069"/>
            <a:ext cx="2209800" cy="338554"/>
          </a:xfrm>
          <a:prstGeom prst="rect">
            <a:avLst/>
          </a:prstGeom>
          <a:noFill/>
        </p:spPr>
        <p:txBody>
          <a:bodyPr wrap="square" rtlCol="0">
            <a:spAutoFit/>
          </a:bodyPr>
          <a:lstStyle/>
          <a:p>
            <a:r>
              <a:rPr lang="en-US" sz="1600" b="1" dirty="0" smtClean="0"/>
              <a:t>Tutti/Ritornello 1 (R1)</a:t>
            </a:r>
            <a:endParaRPr lang="en-US" sz="1600" b="1" dirty="0"/>
          </a:p>
        </p:txBody>
      </p:sp>
      <p:sp>
        <p:nvSpPr>
          <p:cNvPr id="4" name="TextBox 3"/>
          <p:cNvSpPr txBox="1"/>
          <p:nvPr/>
        </p:nvSpPr>
        <p:spPr>
          <a:xfrm>
            <a:off x="3124200" y="466412"/>
            <a:ext cx="533400" cy="261610"/>
          </a:xfrm>
          <a:prstGeom prst="rect">
            <a:avLst/>
          </a:prstGeom>
          <a:noFill/>
        </p:spPr>
        <p:txBody>
          <a:bodyPr wrap="square" rtlCol="0">
            <a:spAutoFit/>
          </a:bodyPr>
          <a:lstStyle/>
          <a:p>
            <a:r>
              <a:rPr lang="en-US" sz="1100" b="1" dirty="0" smtClean="0">
                <a:solidFill>
                  <a:srgbClr val="FF0000"/>
                </a:solidFill>
              </a:rPr>
              <a:t>R1:\P</a:t>
            </a:r>
            <a:endParaRPr lang="en-US" sz="1100" b="1" dirty="0">
              <a:solidFill>
                <a:srgbClr val="FF0000"/>
              </a:solidFill>
            </a:endParaRPr>
          </a:p>
        </p:txBody>
      </p:sp>
      <p:sp>
        <p:nvSpPr>
          <p:cNvPr id="5" name="TextBox 4"/>
          <p:cNvSpPr txBox="1"/>
          <p:nvPr/>
        </p:nvSpPr>
        <p:spPr>
          <a:xfrm>
            <a:off x="1447800" y="5436513"/>
            <a:ext cx="742950" cy="430887"/>
          </a:xfrm>
          <a:prstGeom prst="rect">
            <a:avLst/>
          </a:prstGeom>
          <a:noFill/>
        </p:spPr>
        <p:txBody>
          <a:bodyPr wrap="square" rtlCol="0">
            <a:spAutoFit/>
          </a:bodyPr>
          <a:lstStyle/>
          <a:p>
            <a:r>
              <a:rPr lang="en-US" sz="1100" b="1" dirty="0" smtClean="0">
                <a:solidFill>
                  <a:srgbClr val="FF0000"/>
                </a:solidFill>
              </a:rPr>
              <a:t>R1:\S</a:t>
            </a:r>
            <a:r>
              <a:rPr lang="en-US" sz="1100" b="1" baseline="30000" dirty="0" smtClean="0">
                <a:solidFill>
                  <a:srgbClr val="FF0000"/>
                </a:solidFill>
              </a:rPr>
              <a:t>1.1</a:t>
            </a:r>
            <a:endParaRPr lang="en-US" sz="1100" b="1" dirty="0" smtClean="0">
              <a:solidFill>
                <a:srgbClr val="FF0000"/>
              </a:solidFill>
            </a:endParaRPr>
          </a:p>
          <a:p>
            <a:r>
              <a:rPr lang="en-US" sz="1100" dirty="0" smtClean="0">
                <a:solidFill>
                  <a:srgbClr val="FF0000"/>
                </a:solidFill>
              </a:rPr>
              <a:t>(in tonic)</a:t>
            </a:r>
            <a:endParaRPr lang="en-US" sz="1100" baseline="30000" dirty="0">
              <a:solidFill>
                <a:srgbClr val="FF0000"/>
              </a:solidFill>
            </a:endParaRPr>
          </a:p>
        </p:txBody>
      </p:sp>
      <p:sp>
        <p:nvSpPr>
          <p:cNvPr id="6" name="Oval 5"/>
          <p:cNvSpPr/>
          <p:nvPr/>
        </p:nvSpPr>
        <p:spPr>
          <a:xfrm>
            <a:off x="2438400" y="5334000"/>
            <a:ext cx="7239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086600" y="5373469"/>
            <a:ext cx="742950" cy="430887"/>
          </a:xfrm>
          <a:prstGeom prst="rect">
            <a:avLst/>
          </a:prstGeom>
          <a:noFill/>
        </p:spPr>
        <p:txBody>
          <a:bodyPr wrap="square" rtlCol="0">
            <a:spAutoFit/>
          </a:bodyPr>
          <a:lstStyle/>
          <a:p>
            <a:r>
              <a:rPr lang="en-US" sz="1100" b="1" dirty="0" smtClean="0">
                <a:solidFill>
                  <a:srgbClr val="FF0000"/>
                </a:solidFill>
              </a:rPr>
              <a:t>R1:\S</a:t>
            </a:r>
            <a:r>
              <a:rPr lang="en-US" sz="1100" b="1" baseline="30000" dirty="0" smtClean="0">
                <a:solidFill>
                  <a:srgbClr val="FF0000"/>
                </a:solidFill>
              </a:rPr>
              <a:t>1.2</a:t>
            </a:r>
          </a:p>
          <a:p>
            <a:r>
              <a:rPr lang="en-US" sz="1100" dirty="0" smtClean="0">
                <a:solidFill>
                  <a:srgbClr val="FF0000"/>
                </a:solidFill>
              </a:rPr>
              <a:t>(in tonic)</a:t>
            </a:r>
            <a:endParaRPr lang="en-US" sz="1100" baseline="30000" dirty="0">
              <a:solidFill>
                <a:srgbClr val="FF0000"/>
              </a:solidFill>
            </a:endParaRPr>
          </a:p>
        </p:txBody>
      </p:sp>
      <p:sp>
        <p:nvSpPr>
          <p:cNvPr id="8" name="Oval 7"/>
          <p:cNvSpPr/>
          <p:nvPr/>
        </p:nvSpPr>
        <p:spPr>
          <a:xfrm>
            <a:off x="6233583" y="5270956"/>
            <a:ext cx="7239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00125" y="879901"/>
            <a:ext cx="1438275" cy="276999"/>
          </a:xfrm>
          <a:prstGeom prst="rect">
            <a:avLst/>
          </a:prstGeom>
          <a:noFill/>
        </p:spPr>
        <p:txBody>
          <a:bodyPr wrap="square" rtlCol="0">
            <a:spAutoFit/>
          </a:bodyPr>
          <a:lstStyle/>
          <a:p>
            <a:r>
              <a:rPr lang="en-US" sz="1200" dirty="0" smtClean="0"/>
              <a:t>R1:\P = march topic </a:t>
            </a:r>
            <a:endParaRPr lang="en-US" sz="1200" dirty="0"/>
          </a:p>
        </p:txBody>
      </p:sp>
      <p:sp>
        <p:nvSpPr>
          <p:cNvPr id="10" name="TextBox 9"/>
          <p:cNvSpPr txBox="1"/>
          <p:nvPr/>
        </p:nvSpPr>
        <p:spPr>
          <a:xfrm>
            <a:off x="66675" y="2269925"/>
            <a:ext cx="2514600" cy="246221"/>
          </a:xfrm>
          <a:prstGeom prst="rect">
            <a:avLst/>
          </a:prstGeom>
          <a:noFill/>
        </p:spPr>
        <p:txBody>
          <a:bodyPr wrap="square" rtlCol="0">
            <a:spAutoFit/>
          </a:bodyPr>
          <a:lstStyle/>
          <a:p>
            <a:r>
              <a:rPr lang="en-US" sz="1000" i="1" dirty="0" err="1" smtClean="0"/>
              <a:t>Trommelbass</a:t>
            </a:r>
            <a:r>
              <a:rPr lang="en-US" sz="1000" dirty="0" smtClean="0"/>
              <a:t> (viola,  cello, bass)</a:t>
            </a:r>
            <a:endParaRPr lang="en-US" sz="1000" dirty="0"/>
          </a:p>
        </p:txBody>
      </p:sp>
      <p:sp>
        <p:nvSpPr>
          <p:cNvPr id="11" name="Arc 10"/>
          <p:cNvSpPr/>
          <p:nvPr/>
        </p:nvSpPr>
        <p:spPr>
          <a:xfrm>
            <a:off x="1819275" y="2207141"/>
            <a:ext cx="1514475" cy="371788"/>
          </a:xfrm>
          <a:prstGeom prst="arc">
            <a:avLst>
              <a:gd name="adj1" fmla="val 11224639"/>
              <a:gd name="adj2" fmla="val 0"/>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9207171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52400"/>
            <a:ext cx="9589863" cy="7162799"/>
          </a:xfrm>
          <a:prstGeom prst="rect">
            <a:avLst/>
          </a:prstGeom>
        </p:spPr>
      </p:pic>
    </p:spTree>
    <p:extLst>
      <p:ext uri="{BB962C8B-B14F-4D97-AF65-F5344CB8AC3E}">
        <p14:creationId xmlns:p14="http://schemas.microsoft.com/office/powerpoint/2010/main" val="32811488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381000"/>
            <a:ext cx="9753600" cy="7391400"/>
          </a:xfrm>
          <a:prstGeom prst="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1752600"/>
            <a:ext cx="2907548" cy="35814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400" y="228599"/>
            <a:ext cx="5042055" cy="6384421"/>
          </a:xfrm>
          <a:prstGeom prst="rect">
            <a:avLst/>
          </a:prstGeom>
        </p:spPr>
      </p:pic>
      <p:sp>
        <p:nvSpPr>
          <p:cNvPr id="8" name="TextBox 7"/>
          <p:cNvSpPr txBox="1"/>
          <p:nvPr/>
        </p:nvSpPr>
        <p:spPr>
          <a:xfrm>
            <a:off x="471055" y="990600"/>
            <a:ext cx="3020291" cy="646331"/>
          </a:xfrm>
          <a:prstGeom prst="rect">
            <a:avLst/>
          </a:prstGeom>
          <a:noFill/>
        </p:spPr>
        <p:txBody>
          <a:bodyPr wrap="square" rtlCol="0">
            <a:spAutoFit/>
          </a:bodyPr>
          <a:lstStyle/>
          <a:p>
            <a:pPr algn="ctr"/>
            <a:r>
              <a:rPr lang="en-US" dirty="0" smtClean="0"/>
              <a:t>Mozart mostly back in Salzburg, 1773-81: age 17-25</a:t>
            </a:r>
            <a:endParaRPr lang="en-US" dirty="0"/>
          </a:p>
        </p:txBody>
      </p:sp>
    </p:spTree>
    <p:extLst>
      <p:ext uri="{BB962C8B-B14F-4D97-AF65-F5344CB8AC3E}">
        <p14:creationId xmlns:p14="http://schemas.microsoft.com/office/powerpoint/2010/main" val="18976612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8971" y="-176514"/>
            <a:ext cx="9753600" cy="7391400"/>
          </a:xfrm>
          <a:prstGeom prst="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48400" y="1746492"/>
            <a:ext cx="3048000" cy="3754403"/>
          </a:xfrm>
          <a:prstGeom prst="rect">
            <a:avLst/>
          </a:prstGeom>
        </p:spPr>
      </p:pic>
      <p:sp>
        <p:nvSpPr>
          <p:cNvPr id="8" name="TextBox 7"/>
          <p:cNvSpPr txBox="1"/>
          <p:nvPr/>
        </p:nvSpPr>
        <p:spPr>
          <a:xfrm>
            <a:off x="2050473" y="214100"/>
            <a:ext cx="5334712" cy="369332"/>
          </a:xfrm>
          <a:prstGeom prst="rect">
            <a:avLst/>
          </a:prstGeom>
          <a:noFill/>
        </p:spPr>
        <p:txBody>
          <a:bodyPr wrap="square" rtlCol="0">
            <a:spAutoFit/>
          </a:bodyPr>
          <a:lstStyle/>
          <a:p>
            <a:r>
              <a:rPr lang="en-US" dirty="0" smtClean="0"/>
              <a:t>Mozart mostly back in Salzburg, 1773-81: age 17-25</a:t>
            </a: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72" y="655083"/>
            <a:ext cx="6317371" cy="5685633"/>
          </a:xfrm>
          <a:prstGeom prst="rect">
            <a:avLst/>
          </a:prstGeom>
        </p:spPr>
      </p:pic>
      <p:sp>
        <p:nvSpPr>
          <p:cNvPr id="10" name="TextBox 9"/>
          <p:cNvSpPr txBox="1"/>
          <p:nvPr/>
        </p:nvSpPr>
        <p:spPr>
          <a:xfrm>
            <a:off x="1645661" y="6340716"/>
            <a:ext cx="2888104" cy="369332"/>
          </a:xfrm>
          <a:prstGeom prst="rect">
            <a:avLst/>
          </a:prstGeom>
          <a:noFill/>
        </p:spPr>
        <p:txBody>
          <a:bodyPr wrap="square" rtlCol="0">
            <a:spAutoFit/>
          </a:bodyPr>
          <a:lstStyle/>
          <a:p>
            <a:r>
              <a:rPr lang="en-US" dirty="0" smtClean="0"/>
              <a:t>Prince-Archbishop </a:t>
            </a:r>
            <a:r>
              <a:rPr lang="en-US" dirty="0" err="1" smtClean="0"/>
              <a:t>Colleredo</a:t>
            </a:r>
            <a:endParaRPr lang="en-US" dirty="0"/>
          </a:p>
        </p:txBody>
      </p:sp>
    </p:spTree>
    <p:extLst>
      <p:ext uri="{BB962C8B-B14F-4D97-AF65-F5344CB8AC3E}">
        <p14:creationId xmlns:p14="http://schemas.microsoft.com/office/powerpoint/2010/main" val="34446231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85900" y="1219200"/>
            <a:ext cx="5943600" cy="369332"/>
          </a:xfrm>
          <a:prstGeom prst="rect">
            <a:avLst/>
          </a:prstGeom>
          <a:noFill/>
        </p:spPr>
        <p:txBody>
          <a:bodyPr wrap="square" rtlCol="0">
            <a:spAutoFit/>
          </a:bodyPr>
          <a:lstStyle/>
          <a:p>
            <a:r>
              <a:rPr lang="en-US" dirty="0" smtClean="0"/>
              <a:t>Another Mozart Tour: September 1777 – January 1779</a:t>
            </a:r>
            <a:endParaRPr lang="en-US" dirty="0"/>
          </a:p>
        </p:txBody>
      </p:sp>
    </p:spTree>
    <p:extLst>
      <p:ext uri="{BB962C8B-B14F-4D97-AF65-F5344CB8AC3E}">
        <p14:creationId xmlns:p14="http://schemas.microsoft.com/office/powerpoint/2010/main" val="4417082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85900" y="1219200"/>
            <a:ext cx="5943600" cy="369332"/>
          </a:xfrm>
          <a:prstGeom prst="rect">
            <a:avLst/>
          </a:prstGeom>
          <a:noFill/>
        </p:spPr>
        <p:txBody>
          <a:bodyPr wrap="square" rtlCol="0">
            <a:spAutoFit/>
          </a:bodyPr>
          <a:lstStyle/>
          <a:p>
            <a:r>
              <a:rPr lang="en-US" dirty="0" smtClean="0"/>
              <a:t>Another Mozart Tour: September 1777 – January 1779</a:t>
            </a:r>
            <a:endParaRPr lang="en-US" dirty="0"/>
          </a:p>
        </p:txBody>
      </p:sp>
      <p:sp>
        <p:nvSpPr>
          <p:cNvPr id="3" name="TextBox 2"/>
          <p:cNvSpPr txBox="1"/>
          <p:nvPr/>
        </p:nvSpPr>
        <p:spPr>
          <a:xfrm>
            <a:off x="2971800" y="2819400"/>
            <a:ext cx="2971800" cy="369332"/>
          </a:xfrm>
          <a:prstGeom prst="rect">
            <a:avLst/>
          </a:prstGeom>
          <a:noFill/>
        </p:spPr>
        <p:txBody>
          <a:bodyPr wrap="square" rtlCol="0">
            <a:spAutoFit/>
          </a:bodyPr>
          <a:lstStyle/>
          <a:p>
            <a:pPr marL="285750" indent="-285750">
              <a:buFont typeface="Arial" panose="020B0604020202020204" pitchFamily="34" charset="0"/>
              <a:buChar char="•"/>
            </a:pPr>
            <a:r>
              <a:rPr lang="en-US" dirty="0" smtClean="0"/>
              <a:t>Munich (2 ½ weeks)</a:t>
            </a:r>
          </a:p>
        </p:txBody>
      </p:sp>
    </p:spTree>
    <p:extLst>
      <p:ext uri="{BB962C8B-B14F-4D97-AF65-F5344CB8AC3E}">
        <p14:creationId xmlns:p14="http://schemas.microsoft.com/office/powerpoint/2010/main" val="10810454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85900" y="1219200"/>
            <a:ext cx="5943600" cy="369332"/>
          </a:xfrm>
          <a:prstGeom prst="rect">
            <a:avLst/>
          </a:prstGeom>
          <a:noFill/>
        </p:spPr>
        <p:txBody>
          <a:bodyPr wrap="square" rtlCol="0">
            <a:spAutoFit/>
          </a:bodyPr>
          <a:lstStyle/>
          <a:p>
            <a:r>
              <a:rPr lang="en-US" dirty="0" smtClean="0"/>
              <a:t>Another Mozart Tour: September 1777 – January 1779</a:t>
            </a:r>
            <a:endParaRPr lang="en-US" dirty="0"/>
          </a:p>
        </p:txBody>
      </p:sp>
      <p:sp>
        <p:nvSpPr>
          <p:cNvPr id="3" name="TextBox 2"/>
          <p:cNvSpPr txBox="1"/>
          <p:nvPr/>
        </p:nvSpPr>
        <p:spPr>
          <a:xfrm>
            <a:off x="2971800" y="2819400"/>
            <a:ext cx="2971800" cy="923330"/>
          </a:xfrm>
          <a:prstGeom prst="rect">
            <a:avLst/>
          </a:prstGeom>
          <a:noFill/>
        </p:spPr>
        <p:txBody>
          <a:bodyPr wrap="square" rtlCol="0">
            <a:spAutoFit/>
          </a:bodyPr>
          <a:lstStyle/>
          <a:p>
            <a:pPr marL="285750" indent="-285750">
              <a:buFont typeface="Arial" panose="020B0604020202020204" pitchFamily="34" charset="0"/>
              <a:buChar char="•"/>
            </a:pPr>
            <a:r>
              <a:rPr lang="en-US" dirty="0" smtClean="0"/>
              <a:t>Munich (2 ½ weeks)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Mannheim (5 months)</a:t>
            </a:r>
          </a:p>
        </p:txBody>
      </p:sp>
    </p:spTree>
    <p:extLst>
      <p:ext uri="{BB962C8B-B14F-4D97-AF65-F5344CB8AC3E}">
        <p14:creationId xmlns:p14="http://schemas.microsoft.com/office/powerpoint/2010/main" val="30594819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85900" y="1219200"/>
            <a:ext cx="5943600" cy="369332"/>
          </a:xfrm>
          <a:prstGeom prst="rect">
            <a:avLst/>
          </a:prstGeom>
          <a:noFill/>
        </p:spPr>
        <p:txBody>
          <a:bodyPr wrap="square" rtlCol="0">
            <a:spAutoFit/>
          </a:bodyPr>
          <a:lstStyle/>
          <a:p>
            <a:r>
              <a:rPr lang="en-US" dirty="0" smtClean="0"/>
              <a:t>Another Mozart Tour: September 1777 – January 1779</a:t>
            </a:r>
            <a:endParaRPr lang="en-US" dirty="0"/>
          </a:p>
        </p:txBody>
      </p:sp>
      <p:sp>
        <p:nvSpPr>
          <p:cNvPr id="3" name="TextBox 2"/>
          <p:cNvSpPr txBox="1"/>
          <p:nvPr/>
        </p:nvSpPr>
        <p:spPr>
          <a:xfrm>
            <a:off x="2590800" y="1896070"/>
            <a:ext cx="2971800" cy="923330"/>
          </a:xfrm>
          <a:prstGeom prst="rect">
            <a:avLst/>
          </a:prstGeom>
          <a:noFill/>
        </p:spPr>
        <p:txBody>
          <a:bodyPr wrap="square" rtlCol="0">
            <a:spAutoFit/>
          </a:bodyPr>
          <a:lstStyle/>
          <a:p>
            <a:pPr marL="285750" indent="-285750">
              <a:buFont typeface="Arial" panose="020B0604020202020204" pitchFamily="34" charset="0"/>
              <a:buChar char="•"/>
            </a:pPr>
            <a:r>
              <a:rPr lang="en-US" dirty="0" smtClean="0"/>
              <a:t>Munich (2 ½ weeks)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Mannheim (5 months)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56276" y="3240464"/>
            <a:ext cx="2412647" cy="29718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8967" y="3200400"/>
            <a:ext cx="2286000" cy="3011864"/>
          </a:xfrm>
          <a:prstGeom prst="rect">
            <a:avLst/>
          </a:prstGeom>
        </p:spPr>
      </p:pic>
      <p:sp>
        <p:nvSpPr>
          <p:cNvPr id="6" name="TextBox 5"/>
          <p:cNvSpPr txBox="1"/>
          <p:nvPr/>
        </p:nvSpPr>
        <p:spPr>
          <a:xfrm>
            <a:off x="2040467" y="6248400"/>
            <a:ext cx="1143000" cy="276999"/>
          </a:xfrm>
          <a:prstGeom prst="rect">
            <a:avLst/>
          </a:prstGeom>
          <a:noFill/>
        </p:spPr>
        <p:txBody>
          <a:bodyPr wrap="square" rtlCol="0">
            <a:spAutoFit/>
          </a:bodyPr>
          <a:lstStyle/>
          <a:p>
            <a:r>
              <a:rPr lang="en-US" sz="1200" dirty="0" err="1" smtClean="0"/>
              <a:t>Aloysia</a:t>
            </a:r>
            <a:r>
              <a:rPr lang="en-US" sz="1200" dirty="0" smtClean="0"/>
              <a:t> Weber</a:t>
            </a:r>
            <a:endParaRPr lang="en-US" sz="1200" dirty="0"/>
          </a:p>
        </p:txBody>
      </p:sp>
    </p:spTree>
    <p:extLst>
      <p:ext uri="{BB962C8B-B14F-4D97-AF65-F5344CB8AC3E}">
        <p14:creationId xmlns:p14="http://schemas.microsoft.com/office/powerpoint/2010/main" val="333038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85900" y="1219200"/>
            <a:ext cx="5943600" cy="369332"/>
          </a:xfrm>
          <a:prstGeom prst="rect">
            <a:avLst/>
          </a:prstGeom>
          <a:noFill/>
        </p:spPr>
        <p:txBody>
          <a:bodyPr wrap="square" rtlCol="0">
            <a:spAutoFit/>
          </a:bodyPr>
          <a:lstStyle/>
          <a:p>
            <a:r>
              <a:rPr lang="en-US" dirty="0" smtClean="0"/>
              <a:t>Another Mozart Tour: September 1777 – January 1779</a:t>
            </a:r>
            <a:endParaRPr lang="en-US" dirty="0"/>
          </a:p>
        </p:txBody>
      </p:sp>
      <p:sp>
        <p:nvSpPr>
          <p:cNvPr id="3" name="TextBox 2"/>
          <p:cNvSpPr txBox="1"/>
          <p:nvPr/>
        </p:nvSpPr>
        <p:spPr>
          <a:xfrm>
            <a:off x="2590800" y="1896070"/>
            <a:ext cx="2971800" cy="923330"/>
          </a:xfrm>
          <a:prstGeom prst="rect">
            <a:avLst/>
          </a:prstGeom>
          <a:noFill/>
        </p:spPr>
        <p:txBody>
          <a:bodyPr wrap="square" rtlCol="0">
            <a:spAutoFit/>
          </a:bodyPr>
          <a:lstStyle/>
          <a:p>
            <a:pPr marL="285750" indent="-285750">
              <a:buFont typeface="Arial" panose="020B0604020202020204" pitchFamily="34" charset="0"/>
              <a:buChar char="•"/>
            </a:pPr>
            <a:r>
              <a:rPr lang="en-US" dirty="0" smtClean="0"/>
              <a:t>Munich (2 ½ weeks)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Mannheim (5 months)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56276" y="3240464"/>
            <a:ext cx="2412647" cy="29718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8967" y="3200400"/>
            <a:ext cx="2286000" cy="3011864"/>
          </a:xfrm>
          <a:prstGeom prst="rect">
            <a:avLst/>
          </a:prstGeom>
        </p:spPr>
      </p:pic>
      <p:sp>
        <p:nvSpPr>
          <p:cNvPr id="6" name="TextBox 5"/>
          <p:cNvSpPr txBox="1"/>
          <p:nvPr/>
        </p:nvSpPr>
        <p:spPr>
          <a:xfrm>
            <a:off x="2040467" y="6248400"/>
            <a:ext cx="1143000" cy="276999"/>
          </a:xfrm>
          <a:prstGeom prst="rect">
            <a:avLst/>
          </a:prstGeom>
          <a:noFill/>
        </p:spPr>
        <p:txBody>
          <a:bodyPr wrap="square" rtlCol="0">
            <a:spAutoFit/>
          </a:bodyPr>
          <a:lstStyle/>
          <a:p>
            <a:r>
              <a:rPr lang="en-US" sz="1200" dirty="0" err="1" smtClean="0"/>
              <a:t>Aloysia</a:t>
            </a:r>
            <a:r>
              <a:rPr lang="en-US" sz="1200" dirty="0" smtClean="0"/>
              <a:t> Weber</a:t>
            </a:r>
            <a:endParaRPr lang="en-US" sz="1200" dirty="0"/>
          </a:p>
        </p:txBody>
      </p:sp>
      <p:sp>
        <p:nvSpPr>
          <p:cNvPr id="7" name="TextBox 6"/>
          <p:cNvSpPr txBox="1"/>
          <p:nvPr/>
        </p:nvSpPr>
        <p:spPr>
          <a:xfrm>
            <a:off x="6858000" y="3810000"/>
            <a:ext cx="2133600" cy="1323439"/>
          </a:xfrm>
          <a:prstGeom prst="rect">
            <a:avLst/>
          </a:prstGeom>
          <a:noFill/>
        </p:spPr>
        <p:txBody>
          <a:bodyPr wrap="square" rtlCol="0">
            <a:spAutoFit/>
          </a:bodyPr>
          <a:lstStyle/>
          <a:p>
            <a:r>
              <a:rPr lang="en-US" sz="1600" dirty="0" smtClean="0"/>
              <a:t>   3 Piano Sonatas</a:t>
            </a:r>
          </a:p>
          <a:p>
            <a:endParaRPr lang="en-US" sz="1600" dirty="0"/>
          </a:p>
          <a:p>
            <a:pPr marL="285750" indent="-285750">
              <a:buFont typeface="Arial" panose="020B0604020202020204" pitchFamily="34" charset="0"/>
              <a:buChar char="•"/>
            </a:pPr>
            <a:r>
              <a:rPr lang="en-US" sz="1600" dirty="0" smtClean="0"/>
              <a:t>K. 309 (D)</a:t>
            </a:r>
          </a:p>
          <a:p>
            <a:pPr marL="285750" indent="-285750">
              <a:buFont typeface="Arial" panose="020B0604020202020204" pitchFamily="34" charset="0"/>
              <a:buChar char="•"/>
            </a:pPr>
            <a:r>
              <a:rPr lang="en-US" sz="1600" dirty="0" smtClean="0"/>
              <a:t>K. 310 (a)</a:t>
            </a:r>
          </a:p>
          <a:p>
            <a:pPr marL="285750" indent="-285750">
              <a:buFont typeface="Arial" panose="020B0604020202020204" pitchFamily="34" charset="0"/>
              <a:buChar char="•"/>
            </a:pPr>
            <a:r>
              <a:rPr lang="en-US" sz="1600" dirty="0" smtClean="0"/>
              <a:t>K. 311 (D)</a:t>
            </a:r>
            <a:endParaRPr lang="en-US" sz="1600" dirty="0"/>
          </a:p>
        </p:txBody>
      </p:sp>
    </p:spTree>
    <p:extLst>
      <p:ext uri="{BB962C8B-B14F-4D97-AF65-F5344CB8AC3E}">
        <p14:creationId xmlns:p14="http://schemas.microsoft.com/office/powerpoint/2010/main" val="41930284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 y="-76200"/>
            <a:ext cx="9372600" cy="7010400"/>
          </a:xfrm>
          <a:prstGeom prst="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1752600"/>
            <a:ext cx="2907548" cy="35814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400" y="228599"/>
            <a:ext cx="5042055" cy="6384421"/>
          </a:xfrm>
          <a:prstGeom prst="rect">
            <a:avLst/>
          </a:prstGeom>
        </p:spPr>
      </p:pic>
      <p:sp>
        <p:nvSpPr>
          <p:cNvPr id="8" name="TextBox 7"/>
          <p:cNvSpPr txBox="1"/>
          <p:nvPr/>
        </p:nvSpPr>
        <p:spPr>
          <a:xfrm>
            <a:off x="471055" y="990600"/>
            <a:ext cx="3020291" cy="646331"/>
          </a:xfrm>
          <a:prstGeom prst="rect">
            <a:avLst/>
          </a:prstGeom>
          <a:noFill/>
        </p:spPr>
        <p:txBody>
          <a:bodyPr wrap="square" rtlCol="0">
            <a:spAutoFit/>
          </a:bodyPr>
          <a:lstStyle/>
          <a:p>
            <a:pPr algn="ctr"/>
            <a:r>
              <a:rPr lang="en-US" dirty="0" smtClean="0"/>
              <a:t>Mozart mostly back in Salzburg, 1773-81: age 17-25</a:t>
            </a:r>
            <a:endParaRPr lang="en-US" dirty="0"/>
          </a:p>
        </p:txBody>
      </p:sp>
    </p:spTree>
    <p:extLst>
      <p:ext uri="{BB962C8B-B14F-4D97-AF65-F5344CB8AC3E}">
        <p14:creationId xmlns:p14="http://schemas.microsoft.com/office/powerpoint/2010/main" val="40706145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85900" y="1219200"/>
            <a:ext cx="5943600" cy="369332"/>
          </a:xfrm>
          <a:prstGeom prst="rect">
            <a:avLst/>
          </a:prstGeom>
          <a:noFill/>
        </p:spPr>
        <p:txBody>
          <a:bodyPr wrap="square" rtlCol="0">
            <a:spAutoFit/>
          </a:bodyPr>
          <a:lstStyle/>
          <a:p>
            <a:r>
              <a:rPr lang="en-US" dirty="0" smtClean="0"/>
              <a:t>Another Mozart Tour: September 1777 – January 1779</a:t>
            </a:r>
            <a:endParaRPr lang="en-US" dirty="0"/>
          </a:p>
        </p:txBody>
      </p:sp>
      <p:sp>
        <p:nvSpPr>
          <p:cNvPr id="3" name="TextBox 2"/>
          <p:cNvSpPr txBox="1"/>
          <p:nvPr/>
        </p:nvSpPr>
        <p:spPr>
          <a:xfrm>
            <a:off x="2971800" y="2819400"/>
            <a:ext cx="2971800" cy="1477328"/>
          </a:xfrm>
          <a:prstGeom prst="rect">
            <a:avLst/>
          </a:prstGeom>
          <a:noFill/>
        </p:spPr>
        <p:txBody>
          <a:bodyPr wrap="square" rtlCol="0">
            <a:spAutoFit/>
          </a:bodyPr>
          <a:lstStyle/>
          <a:p>
            <a:pPr marL="285750" indent="-285750">
              <a:buFont typeface="Arial" panose="020B0604020202020204" pitchFamily="34" charset="0"/>
              <a:buChar char="•"/>
            </a:pPr>
            <a:r>
              <a:rPr lang="en-US" dirty="0" smtClean="0"/>
              <a:t>Munich (2 ½ weeks)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Mannheim (5 months)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Paris (6 months)</a:t>
            </a:r>
            <a:endParaRPr lang="en-US" dirty="0"/>
          </a:p>
        </p:txBody>
      </p:sp>
    </p:spTree>
    <p:extLst>
      <p:ext uri="{BB962C8B-B14F-4D97-AF65-F5344CB8AC3E}">
        <p14:creationId xmlns:p14="http://schemas.microsoft.com/office/powerpoint/2010/main" val="10810454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48660" y="558801"/>
            <a:ext cx="6324600" cy="646331"/>
          </a:xfrm>
          <a:prstGeom prst="rect">
            <a:avLst/>
          </a:prstGeom>
          <a:noFill/>
        </p:spPr>
        <p:txBody>
          <a:bodyPr wrap="square" rtlCol="0">
            <a:spAutoFit/>
          </a:bodyPr>
          <a:lstStyle/>
          <a:p>
            <a:pPr algn="ctr"/>
            <a:r>
              <a:rPr lang="en-US" dirty="0" smtClean="0"/>
              <a:t>Mozart, Symphony No. 31 in D, “Paris,” K. 297</a:t>
            </a:r>
          </a:p>
          <a:p>
            <a:pPr algn="ctr"/>
            <a:r>
              <a:rPr lang="en-US" dirty="0" smtClean="0"/>
              <a:t>Performed at the Concerts </a:t>
            </a:r>
            <a:r>
              <a:rPr lang="en-US" dirty="0" err="1" smtClean="0"/>
              <a:t>Spirituels</a:t>
            </a:r>
            <a:r>
              <a:rPr lang="en-US" dirty="0" smtClean="0"/>
              <a:t>, Tuileries Palace (June 1778)</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1981200"/>
            <a:ext cx="6242740" cy="3938601"/>
          </a:xfrm>
          <a:prstGeom prst="rect">
            <a:avLst/>
          </a:prstGeom>
        </p:spPr>
      </p:pic>
    </p:spTree>
    <p:extLst>
      <p:ext uri="{BB962C8B-B14F-4D97-AF65-F5344CB8AC3E}">
        <p14:creationId xmlns:p14="http://schemas.microsoft.com/office/powerpoint/2010/main" val="10010809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48660" y="558801"/>
            <a:ext cx="6324600" cy="646331"/>
          </a:xfrm>
          <a:prstGeom prst="rect">
            <a:avLst/>
          </a:prstGeom>
          <a:noFill/>
        </p:spPr>
        <p:txBody>
          <a:bodyPr wrap="square" rtlCol="0">
            <a:spAutoFit/>
          </a:bodyPr>
          <a:lstStyle/>
          <a:p>
            <a:pPr algn="ctr"/>
            <a:r>
              <a:rPr lang="en-US" dirty="0" smtClean="0"/>
              <a:t>Mozart, Symphony No. 31 in D, “Paris,” K. 297</a:t>
            </a:r>
          </a:p>
          <a:p>
            <a:pPr algn="ctr"/>
            <a:r>
              <a:rPr lang="en-US" dirty="0" smtClean="0"/>
              <a:t>Performed at the Concerts </a:t>
            </a:r>
            <a:r>
              <a:rPr lang="en-US" dirty="0" err="1" smtClean="0"/>
              <a:t>Spirituels</a:t>
            </a:r>
            <a:r>
              <a:rPr lang="en-US" dirty="0" smtClean="0"/>
              <a:t>, Tuileries Palace (June 1778)</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8467" y="1295400"/>
            <a:ext cx="6242740" cy="3938601"/>
          </a:xfrm>
          <a:prstGeom prst="rect">
            <a:avLst/>
          </a:prstGeom>
        </p:spPr>
      </p:pic>
      <p:sp>
        <p:nvSpPr>
          <p:cNvPr id="2" name="TextBox 1"/>
          <p:cNvSpPr txBox="1"/>
          <p:nvPr/>
        </p:nvSpPr>
        <p:spPr>
          <a:xfrm>
            <a:off x="643467" y="5486399"/>
            <a:ext cx="8153400" cy="1169551"/>
          </a:xfrm>
          <a:prstGeom prst="rect">
            <a:avLst/>
          </a:prstGeom>
          <a:noFill/>
        </p:spPr>
        <p:txBody>
          <a:bodyPr wrap="square" rtlCol="0">
            <a:spAutoFit/>
          </a:bodyPr>
          <a:lstStyle/>
          <a:p>
            <a:r>
              <a:rPr lang="en-US" sz="1400" dirty="0" smtClean="0"/>
              <a:t>“Just in the middle of the first Allegro there was a passage that I felt certain must please. The audience was quite carried away—and there was a tremendous burst of applause. . . . [And when I] introduced the passage again at the close . . . there were shouts of ‘Da capo!’ . . . [The same happened in the finale.]  I was so happy that as soon as the symphony was over, I went off to the </a:t>
            </a:r>
            <a:r>
              <a:rPr lang="en-US" sz="1400" dirty="0" err="1" smtClean="0"/>
              <a:t>Palais</a:t>
            </a:r>
            <a:r>
              <a:rPr lang="en-US" sz="1400" dirty="0" smtClean="0"/>
              <a:t> Royal, where I had a large ice, said the Rosary as I had vowed to do—and went home.” [Mozart, letter to Leopold, 3 July 1778].</a:t>
            </a:r>
            <a:endParaRPr lang="en-US" sz="1400" dirty="0"/>
          </a:p>
        </p:txBody>
      </p:sp>
    </p:spTree>
    <p:extLst>
      <p:ext uri="{BB962C8B-B14F-4D97-AF65-F5344CB8AC3E}">
        <p14:creationId xmlns:p14="http://schemas.microsoft.com/office/powerpoint/2010/main" val="1311962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8575" y="4283558"/>
            <a:ext cx="1823139" cy="1754326"/>
          </a:xfrm>
          <a:prstGeom prst="rect">
            <a:avLst/>
          </a:prstGeom>
          <a:noFill/>
          <a:ln>
            <a:solidFill>
              <a:schemeClr val="tx1"/>
            </a:solidFill>
          </a:ln>
        </p:spPr>
        <p:txBody>
          <a:bodyPr wrap="square" rtlCol="0">
            <a:spAutoFit/>
          </a:bodyPr>
          <a:lstStyle/>
          <a:p>
            <a:pPr algn="ctr"/>
            <a:endParaRPr lang="en-US" dirty="0" smtClean="0"/>
          </a:p>
          <a:p>
            <a:pPr algn="ctr"/>
            <a:endParaRPr lang="en-US" dirty="0" smtClean="0"/>
          </a:p>
          <a:p>
            <a:pPr algn="ctr"/>
            <a:endParaRPr lang="en-US" dirty="0"/>
          </a:p>
          <a:p>
            <a:pPr algn="ctr"/>
            <a:r>
              <a:rPr lang="en-US" dirty="0" smtClean="0"/>
              <a:t>P</a:t>
            </a:r>
          </a:p>
          <a:p>
            <a:pPr algn="ctr"/>
            <a:endParaRPr lang="en-US" dirty="0" smtClean="0"/>
          </a:p>
          <a:p>
            <a:pPr algn="ctr"/>
            <a:endParaRPr lang="en-US" dirty="0"/>
          </a:p>
        </p:txBody>
      </p:sp>
      <p:sp>
        <p:nvSpPr>
          <p:cNvPr id="3" name="TextBox 2"/>
          <p:cNvSpPr txBox="1"/>
          <p:nvPr/>
        </p:nvSpPr>
        <p:spPr>
          <a:xfrm>
            <a:off x="2743851" y="4283558"/>
            <a:ext cx="1680762" cy="1754326"/>
          </a:xfrm>
          <a:prstGeom prst="rect">
            <a:avLst/>
          </a:prstGeom>
          <a:solidFill>
            <a:schemeClr val="bg1"/>
          </a:solidFill>
          <a:ln>
            <a:solidFill>
              <a:schemeClr val="tx2">
                <a:lumMod val="40000"/>
                <a:lumOff val="60000"/>
              </a:schemeClr>
            </a:solidFill>
          </a:ln>
        </p:spPr>
        <p:txBody>
          <a:bodyPr wrap="square" rtlCol="0">
            <a:spAutoFit/>
          </a:bodyPr>
          <a:lstStyle/>
          <a:p>
            <a:pPr algn="ctr"/>
            <a:endParaRPr lang="en-US" dirty="0" smtClean="0"/>
          </a:p>
          <a:p>
            <a:pPr algn="ctr"/>
            <a:endParaRPr lang="en-US" dirty="0" smtClean="0"/>
          </a:p>
          <a:p>
            <a:pPr algn="ctr"/>
            <a:endParaRPr lang="en-US" dirty="0"/>
          </a:p>
          <a:p>
            <a:pPr algn="ctr"/>
            <a:r>
              <a:rPr lang="en-US" dirty="0" smtClean="0"/>
              <a:t>TR</a:t>
            </a:r>
          </a:p>
          <a:p>
            <a:pPr algn="ctr"/>
            <a:endParaRPr lang="en-US" dirty="0" smtClean="0"/>
          </a:p>
          <a:p>
            <a:pPr algn="ctr"/>
            <a:endParaRPr lang="en-US" dirty="0"/>
          </a:p>
        </p:txBody>
      </p:sp>
      <p:sp>
        <p:nvSpPr>
          <p:cNvPr id="4" name="TextBox 3"/>
          <p:cNvSpPr txBox="1"/>
          <p:nvPr/>
        </p:nvSpPr>
        <p:spPr>
          <a:xfrm>
            <a:off x="4763792" y="3319429"/>
            <a:ext cx="1747076" cy="1754326"/>
          </a:xfrm>
          <a:prstGeom prst="rect">
            <a:avLst/>
          </a:prstGeom>
          <a:noFill/>
          <a:ln>
            <a:solidFill>
              <a:schemeClr val="tx1"/>
            </a:solidFill>
          </a:ln>
        </p:spPr>
        <p:txBody>
          <a:bodyPr wrap="square" rtlCol="0">
            <a:spAutoFit/>
          </a:bodyPr>
          <a:lstStyle/>
          <a:p>
            <a:pPr algn="ctr"/>
            <a:endParaRPr lang="en-US" dirty="0" smtClean="0"/>
          </a:p>
          <a:p>
            <a:pPr algn="ctr"/>
            <a:endParaRPr lang="en-US" dirty="0" smtClean="0"/>
          </a:p>
          <a:p>
            <a:pPr algn="ctr"/>
            <a:endParaRPr lang="en-US" dirty="0"/>
          </a:p>
          <a:p>
            <a:pPr algn="ctr"/>
            <a:r>
              <a:rPr lang="en-US" dirty="0" smtClean="0"/>
              <a:t>S</a:t>
            </a:r>
          </a:p>
          <a:p>
            <a:pPr algn="ctr"/>
            <a:endParaRPr lang="en-US" dirty="0" smtClean="0"/>
          </a:p>
          <a:p>
            <a:pPr algn="ctr"/>
            <a:endParaRPr lang="en-US" dirty="0"/>
          </a:p>
        </p:txBody>
      </p:sp>
      <p:sp>
        <p:nvSpPr>
          <p:cNvPr id="5" name="TextBox 4"/>
          <p:cNvSpPr txBox="1"/>
          <p:nvPr/>
        </p:nvSpPr>
        <p:spPr>
          <a:xfrm>
            <a:off x="6493935" y="3319429"/>
            <a:ext cx="1670875" cy="1754326"/>
          </a:xfrm>
          <a:prstGeom prst="rect">
            <a:avLst/>
          </a:prstGeom>
          <a:noFill/>
          <a:ln>
            <a:solidFill>
              <a:schemeClr val="tx1"/>
            </a:solidFill>
          </a:ln>
        </p:spPr>
        <p:txBody>
          <a:bodyPr wrap="square" rtlCol="0">
            <a:spAutoFit/>
          </a:bodyPr>
          <a:lstStyle/>
          <a:p>
            <a:pPr algn="ctr"/>
            <a:endParaRPr lang="en-US" dirty="0" smtClean="0"/>
          </a:p>
          <a:p>
            <a:pPr algn="ctr"/>
            <a:endParaRPr lang="en-US" dirty="0" smtClean="0"/>
          </a:p>
          <a:p>
            <a:pPr algn="ctr"/>
            <a:endParaRPr lang="en-US" dirty="0"/>
          </a:p>
          <a:p>
            <a:pPr algn="ctr"/>
            <a:r>
              <a:rPr lang="en-US" dirty="0" smtClean="0"/>
              <a:t>C</a:t>
            </a:r>
          </a:p>
          <a:p>
            <a:pPr algn="ctr"/>
            <a:endParaRPr lang="en-US" dirty="0"/>
          </a:p>
          <a:p>
            <a:pPr algn="ctr"/>
            <a:endParaRPr lang="en-US" dirty="0"/>
          </a:p>
        </p:txBody>
      </p:sp>
      <p:sp>
        <p:nvSpPr>
          <p:cNvPr id="6" name="TextBox 5"/>
          <p:cNvSpPr txBox="1"/>
          <p:nvPr/>
        </p:nvSpPr>
        <p:spPr>
          <a:xfrm>
            <a:off x="6282268" y="2894864"/>
            <a:ext cx="457200" cy="276999"/>
          </a:xfrm>
          <a:prstGeom prst="rect">
            <a:avLst/>
          </a:prstGeom>
          <a:noFill/>
          <a:ln>
            <a:solidFill>
              <a:schemeClr val="tx1"/>
            </a:solidFill>
          </a:ln>
        </p:spPr>
        <p:txBody>
          <a:bodyPr wrap="square" rtlCol="0">
            <a:spAutoFit/>
          </a:bodyPr>
          <a:lstStyle/>
          <a:p>
            <a:r>
              <a:rPr lang="en-US" sz="1200" dirty="0" smtClean="0"/>
              <a:t>EEC</a:t>
            </a:r>
            <a:endParaRPr lang="en-US" sz="1200" dirty="0"/>
          </a:p>
        </p:txBody>
      </p:sp>
      <p:cxnSp>
        <p:nvCxnSpPr>
          <p:cNvPr id="7" name="Straight Arrow Connector 6"/>
          <p:cNvCxnSpPr>
            <a:stCxn id="6" idx="2"/>
          </p:cNvCxnSpPr>
          <p:nvPr/>
        </p:nvCxnSpPr>
        <p:spPr>
          <a:xfrm>
            <a:off x="6510868" y="3171863"/>
            <a:ext cx="0" cy="16880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025508" y="6324600"/>
            <a:ext cx="375340" cy="307777"/>
          </a:xfrm>
          <a:prstGeom prst="rect">
            <a:avLst/>
          </a:prstGeom>
          <a:noFill/>
        </p:spPr>
        <p:txBody>
          <a:bodyPr wrap="square" rtlCol="0">
            <a:spAutoFit/>
          </a:bodyPr>
          <a:lstStyle/>
          <a:p>
            <a:r>
              <a:rPr lang="en-US" sz="1400" dirty="0" smtClean="0"/>
              <a:t>I</a:t>
            </a:r>
            <a:endParaRPr lang="en-US" sz="1400" dirty="0"/>
          </a:p>
        </p:txBody>
      </p:sp>
      <p:sp>
        <p:nvSpPr>
          <p:cNvPr id="9" name="TextBox 8"/>
          <p:cNvSpPr txBox="1"/>
          <p:nvPr/>
        </p:nvSpPr>
        <p:spPr>
          <a:xfrm>
            <a:off x="4914571" y="5274158"/>
            <a:ext cx="335422" cy="369332"/>
          </a:xfrm>
          <a:prstGeom prst="rect">
            <a:avLst/>
          </a:prstGeom>
          <a:noFill/>
        </p:spPr>
        <p:txBody>
          <a:bodyPr wrap="square" rtlCol="0">
            <a:spAutoFit/>
          </a:bodyPr>
          <a:lstStyle/>
          <a:p>
            <a:r>
              <a:rPr lang="en-US" dirty="0" smtClean="0"/>
              <a:t>V</a:t>
            </a:r>
            <a:endParaRPr lang="en-US" dirty="0"/>
          </a:p>
        </p:txBody>
      </p:sp>
      <p:sp>
        <p:nvSpPr>
          <p:cNvPr id="18" name="TextBox 17"/>
          <p:cNvSpPr txBox="1"/>
          <p:nvPr/>
        </p:nvSpPr>
        <p:spPr>
          <a:xfrm>
            <a:off x="1148660" y="558801"/>
            <a:ext cx="6324600" cy="646331"/>
          </a:xfrm>
          <a:prstGeom prst="rect">
            <a:avLst/>
          </a:prstGeom>
          <a:noFill/>
        </p:spPr>
        <p:txBody>
          <a:bodyPr wrap="square" rtlCol="0">
            <a:spAutoFit/>
          </a:bodyPr>
          <a:lstStyle/>
          <a:p>
            <a:pPr algn="ctr"/>
            <a:r>
              <a:rPr lang="en-US" dirty="0" smtClean="0"/>
              <a:t>Mozart, Symphony No. 31 in D, “Paris,” K. 297</a:t>
            </a:r>
          </a:p>
          <a:p>
            <a:pPr algn="ctr"/>
            <a:r>
              <a:rPr lang="en-US" dirty="0" smtClean="0"/>
              <a:t>Performed at the Concerts </a:t>
            </a:r>
            <a:r>
              <a:rPr lang="en-US" dirty="0" err="1" smtClean="0"/>
              <a:t>Spirituels</a:t>
            </a:r>
            <a:r>
              <a:rPr lang="en-US" dirty="0" smtClean="0"/>
              <a:t>, Tuileries Palace (June 1778)</a:t>
            </a:r>
          </a:p>
        </p:txBody>
      </p:sp>
      <p:sp>
        <p:nvSpPr>
          <p:cNvPr id="19" name="TextBox 18"/>
          <p:cNvSpPr txBox="1"/>
          <p:nvPr/>
        </p:nvSpPr>
        <p:spPr>
          <a:xfrm>
            <a:off x="879566" y="1676400"/>
            <a:ext cx="7503888" cy="584775"/>
          </a:xfrm>
          <a:prstGeom prst="rect">
            <a:avLst/>
          </a:prstGeom>
          <a:noFill/>
        </p:spPr>
        <p:txBody>
          <a:bodyPr wrap="square" rtlCol="0">
            <a:spAutoFit/>
          </a:bodyPr>
          <a:lstStyle/>
          <a:p>
            <a:pPr marL="285750" indent="-285750">
              <a:buFont typeface="Arial" panose="020B0604020202020204" pitchFamily="34" charset="0"/>
              <a:buChar char="•"/>
            </a:pPr>
            <a:r>
              <a:rPr lang="en-US" sz="1600" dirty="0"/>
              <a:t>e</a:t>
            </a:r>
            <a:r>
              <a:rPr lang="en-US" sz="1600" dirty="0" smtClean="0"/>
              <a:t>xposition as a display of abundance and boundless creativity</a:t>
            </a:r>
          </a:p>
          <a:p>
            <a:pPr marL="285750" indent="-285750">
              <a:buFont typeface="Arial" panose="020B0604020202020204" pitchFamily="34" charset="0"/>
              <a:buChar char="•"/>
            </a:pPr>
            <a:r>
              <a:rPr lang="en-US" sz="1600" dirty="0" smtClean="0"/>
              <a:t>a continuing, non-stop  chain of contrasting ideas, </a:t>
            </a:r>
            <a:r>
              <a:rPr lang="en-US" sz="1600" dirty="0"/>
              <a:t>one stunning idea after another</a:t>
            </a:r>
            <a:endParaRPr lang="en-US" sz="1600" dirty="0" smtClean="0"/>
          </a:p>
        </p:txBody>
      </p:sp>
      <p:cxnSp>
        <p:nvCxnSpPr>
          <p:cNvPr id="21" name="Straight Connector 20"/>
          <p:cNvCxnSpPr/>
          <p:nvPr/>
        </p:nvCxnSpPr>
        <p:spPr>
          <a:xfrm flipH="1">
            <a:off x="4480178" y="3521560"/>
            <a:ext cx="114300" cy="2229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4574360" y="3524565"/>
            <a:ext cx="114300" cy="2229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118749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8575" y="4283558"/>
            <a:ext cx="1734625" cy="1754326"/>
          </a:xfrm>
          <a:prstGeom prst="rect">
            <a:avLst/>
          </a:prstGeom>
          <a:solidFill>
            <a:srgbClr val="FFC000"/>
          </a:solidFill>
          <a:ln>
            <a:solidFill>
              <a:schemeClr val="tx1"/>
            </a:solidFill>
          </a:ln>
        </p:spPr>
        <p:txBody>
          <a:bodyPr wrap="square" rtlCol="0">
            <a:spAutoFit/>
          </a:bodyPr>
          <a:lstStyle/>
          <a:p>
            <a:pPr algn="ctr"/>
            <a:endParaRPr lang="en-US" dirty="0" smtClean="0"/>
          </a:p>
          <a:p>
            <a:pPr algn="ctr"/>
            <a:endParaRPr lang="en-US" dirty="0" smtClean="0"/>
          </a:p>
          <a:p>
            <a:pPr algn="ctr"/>
            <a:endParaRPr lang="en-US" dirty="0"/>
          </a:p>
          <a:p>
            <a:pPr algn="ctr"/>
            <a:r>
              <a:rPr lang="en-US" dirty="0" smtClean="0"/>
              <a:t>P</a:t>
            </a:r>
          </a:p>
          <a:p>
            <a:pPr algn="ctr"/>
            <a:endParaRPr lang="en-US" dirty="0" smtClean="0"/>
          </a:p>
          <a:p>
            <a:pPr algn="ctr"/>
            <a:endParaRPr lang="en-US" dirty="0"/>
          </a:p>
        </p:txBody>
      </p:sp>
      <p:sp>
        <p:nvSpPr>
          <p:cNvPr id="3" name="TextBox 2"/>
          <p:cNvSpPr txBox="1"/>
          <p:nvPr/>
        </p:nvSpPr>
        <p:spPr>
          <a:xfrm>
            <a:off x="2743201" y="4283558"/>
            <a:ext cx="1736978" cy="1754326"/>
          </a:xfrm>
          <a:prstGeom prst="rect">
            <a:avLst/>
          </a:prstGeom>
          <a:noFill/>
          <a:ln>
            <a:solidFill>
              <a:schemeClr val="tx2">
                <a:lumMod val="40000"/>
                <a:lumOff val="60000"/>
              </a:schemeClr>
            </a:solidFill>
          </a:ln>
        </p:spPr>
        <p:txBody>
          <a:bodyPr wrap="square" rtlCol="0">
            <a:spAutoFit/>
          </a:bodyPr>
          <a:lstStyle/>
          <a:p>
            <a:pPr algn="ctr"/>
            <a:endParaRPr lang="en-US" dirty="0" smtClean="0"/>
          </a:p>
          <a:p>
            <a:pPr algn="ctr"/>
            <a:endParaRPr lang="en-US" dirty="0" smtClean="0"/>
          </a:p>
          <a:p>
            <a:pPr algn="ctr"/>
            <a:endParaRPr lang="en-US" dirty="0"/>
          </a:p>
          <a:p>
            <a:pPr algn="ctr"/>
            <a:r>
              <a:rPr lang="en-US" dirty="0" smtClean="0"/>
              <a:t>TR</a:t>
            </a:r>
          </a:p>
          <a:p>
            <a:pPr algn="ctr"/>
            <a:endParaRPr lang="en-US" dirty="0" smtClean="0"/>
          </a:p>
          <a:p>
            <a:pPr algn="ctr"/>
            <a:endParaRPr lang="en-US" dirty="0"/>
          </a:p>
        </p:txBody>
      </p:sp>
      <p:sp>
        <p:nvSpPr>
          <p:cNvPr id="4" name="TextBox 3"/>
          <p:cNvSpPr txBox="1"/>
          <p:nvPr/>
        </p:nvSpPr>
        <p:spPr>
          <a:xfrm>
            <a:off x="4763792" y="3319429"/>
            <a:ext cx="1747076" cy="1754326"/>
          </a:xfrm>
          <a:prstGeom prst="rect">
            <a:avLst/>
          </a:prstGeom>
          <a:noFill/>
          <a:ln>
            <a:solidFill>
              <a:schemeClr val="tx1"/>
            </a:solidFill>
          </a:ln>
        </p:spPr>
        <p:txBody>
          <a:bodyPr wrap="square" rtlCol="0">
            <a:spAutoFit/>
          </a:bodyPr>
          <a:lstStyle/>
          <a:p>
            <a:pPr algn="ctr"/>
            <a:endParaRPr lang="en-US" dirty="0" smtClean="0"/>
          </a:p>
          <a:p>
            <a:pPr algn="ctr"/>
            <a:endParaRPr lang="en-US" dirty="0" smtClean="0"/>
          </a:p>
          <a:p>
            <a:pPr algn="ctr"/>
            <a:endParaRPr lang="en-US" dirty="0"/>
          </a:p>
          <a:p>
            <a:pPr algn="ctr"/>
            <a:r>
              <a:rPr lang="en-US" dirty="0" smtClean="0"/>
              <a:t>S</a:t>
            </a:r>
          </a:p>
          <a:p>
            <a:pPr algn="ctr"/>
            <a:endParaRPr lang="en-US" dirty="0" smtClean="0"/>
          </a:p>
          <a:p>
            <a:pPr algn="ctr"/>
            <a:endParaRPr lang="en-US" dirty="0"/>
          </a:p>
        </p:txBody>
      </p:sp>
      <p:sp>
        <p:nvSpPr>
          <p:cNvPr id="5" name="TextBox 4"/>
          <p:cNvSpPr txBox="1"/>
          <p:nvPr/>
        </p:nvSpPr>
        <p:spPr>
          <a:xfrm>
            <a:off x="6493935" y="3319429"/>
            <a:ext cx="1670875" cy="1754326"/>
          </a:xfrm>
          <a:prstGeom prst="rect">
            <a:avLst/>
          </a:prstGeom>
          <a:noFill/>
          <a:ln>
            <a:solidFill>
              <a:schemeClr val="tx1"/>
            </a:solidFill>
          </a:ln>
        </p:spPr>
        <p:txBody>
          <a:bodyPr wrap="square" rtlCol="0">
            <a:spAutoFit/>
          </a:bodyPr>
          <a:lstStyle/>
          <a:p>
            <a:pPr algn="ctr"/>
            <a:endParaRPr lang="en-US" dirty="0" smtClean="0"/>
          </a:p>
          <a:p>
            <a:pPr algn="ctr"/>
            <a:endParaRPr lang="en-US" dirty="0" smtClean="0"/>
          </a:p>
          <a:p>
            <a:pPr algn="ctr"/>
            <a:endParaRPr lang="en-US" dirty="0"/>
          </a:p>
          <a:p>
            <a:pPr algn="ctr"/>
            <a:r>
              <a:rPr lang="en-US" dirty="0" smtClean="0"/>
              <a:t>C</a:t>
            </a:r>
          </a:p>
          <a:p>
            <a:pPr algn="ctr"/>
            <a:endParaRPr lang="en-US" dirty="0"/>
          </a:p>
          <a:p>
            <a:pPr algn="ctr"/>
            <a:endParaRPr lang="en-US" dirty="0"/>
          </a:p>
        </p:txBody>
      </p:sp>
      <p:sp>
        <p:nvSpPr>
          <p:cNvPr id="8" name="TextBox 7"/>
          <p:cNvSpPr txBox="1"/>
          <p:nvPr/>
        </p:nvSpPr>
        <p:spPr>
          <a:xfrm>
            <a:off x="1025508" y="6324600"/>
            <a:ext cx="375340" cy="307777"/>
          </a:xfrm>
          <a:prstGeom prst="rect">
            <a:avLst/>
          </a:prstGeom>
          <a:noFill/>
        </p:spPr>
        <p:txBody>
          <a:bodyPr wrap="square" rtlCol="0">
            <a:spAutoFit/>
          </a:bodyPr>
          <a:lstStyle/>
          <a:p>
            <a:r>
              <a:rPr lang="en-US" sz="1400" dirty="0" smtClean="0"/>
              <a:t>I</a:t>
            </a:r>
            <a:endParaRPr lang="en-US" sz="1400" dirty="0"/>
          </a:p>
        </p:txBody>
      </p:sp>
      <p:sp>
        <p:nvSpPr>
          <p:cNvPr id="9" name="TextBox 8"/>
          <p:cNvSpPr txBox="1"/>
          <p:nvPr/>
        </p:nvSpPr>
        <p:spPr>
          <a:xfrm>
            <a:off x="4914571" y="5274158"/>
            <a:ext cx="335422" cy="369332"/>
          </a:xfrm>
          <a:prstGeom prst="rect">
            <a:avLst/>
          </a:prstGeom>
          <a:noFill/>
        </p:spPr>
        <p:txBody>
          <a:bodyPr wrap="square" rtlCol="0">
            <a:spAutoFit/>
          </a:bodyPr>
          <a:lstStyle/>
          <a:p>
            <a:r>
              <a:rPr lang="en-US" dirty="0" smtClean="0"/>
              <a:t>V</a:t>
            </a:r>
            <a:endParaRPr lang="en-US" dirty="0"/>
          </a:p>
        </p:txBody>
      </p:sp>
      <p:sp>
        <p:nvSpPr>
          <p:cNvPr id="18" name="TextBox 17"/>
          <p:cNvSpPr txBox="1"/>
          <p:nvPr/>
        </p:nvSpPr>
        <p:spPr>
          <a:xfrm>
            <a:off x="1148660" y="558801"/>
            <a:ext cx="6324600" cy="646331"/>
          </a:xfrm>
          <a:prstGeom prst="rect">
            <a:avLst/>
          </a:prstGeom>
          <a:noFill/>
        </p:spPr>
        <p:txBody>
          <a:bodyPr wrap="square" rtlCol="0">
            <a:spAutoFit/>
          </a:bodyPr>
          <a:lstStyle/>
          <a:p>
            <a:pPr algn="ctr"/>
            <a:r>
              <a:rPr lang="en-US" dirty="0" smtClean="0"/>
              <a:t>Mozart, Symphony No. 31 in D, “Paris,” K. 297</a:t>
            </a:r>
          </a:p>
          <a:p>
            <a:pPr algn="ctr"/>
            <a:r>
              <a:rPr lang="en-US" dirty="0" smtClean="0"/>
              <a:t>Performed at the Concerts </a:t>
            </a:r>
            <a:r>
              <a:rPr lang="en-US" dirty="0" err="1" smtClean="0"/>
              <a:t>Spirituels</a:t>
            </a:r>
            <a:r>
              <a:rPr lang="en-US" dirty="0" smtClean="0"/>
              <a:t>, Tuileries Palace (June 1778)</a:t>
            </a:r>
          </a:p>
        </p:txBody>
      </p:sp>
      <p:sp>
        <p:nvSpPr>
          <p:cNvPr id="19" name="TextBox 18"/>
          <p:cNvSpPr txBox="1"/>
          <p:nvPr/>
        </p:nvSpPr>
        <p:spPr>
          <a:xfrm>
            <a:off x="879566" y="1676400"/>
            <a:ext cx="7503888" cy="584775"/>
          </a:xfrm>
          <a:prstGeom prst="rect">
            <a:avLst/>
          </a:prstGeom>
          <a:noFill/>
        </p:spPr>
        <p:txBody>
          <a:bodyPr wrap="square" rtlCol="0">
            <a:spAutoFit/>
          </a:bodyPr>
          <a:lstStyle/>
          <a:p>
            <a:pPr marL="285750" indent="-285750">
              <a:buFont typeface="Arial" panose="020B0604020202020204" pitchFamily="34" charset="0"/>
              <a:buChar char="•"/>
            </a:pPr>
            <a:r>
              <a:rPr lang="en-US" sz="1600" dirty="0"/>
              <a:t>e</a:t>
            </a:r>
            <a:r>
              <a:rPr lang="en-US" sz="1600" dirty="0" smtClean="0"/>
              <a:t>xposition as a display of abundance and boundless creativity</a:t>
            </a:r>
          </a:p>
          <a:p>
            <a:pPr marL="285750" indent="-285750">
              <a:buFont typeface="Arial" panose="020B0604020202020204" pitchFamily="34" charset="0"/>
              <a:buChar char="•"/>
            </a:pPr>
            <a:r>
              <a:rPr lang="en-US" sz="1600" dirty="0" smtClean="0"/>
              <a:t>a continuing, non-stop  chain of contrasting ideas, </a:t>
            </a:r>
            <a:r>
              <a:rPr lang="en-US" sz="1600" dirty="0"/>
              <a:t>one stunning idea after another</a:t>
            </a:r>
            <a:endParaRPr lang="en-US" sz="1600" dirty="0" smtClean="0"/>
          </a:p>
        </p:txBody>
      </p:sp>
      <p:cxnSp>
        <p:nvCxnSpPr>
          <p:cNvPr id="14" name="Straight Connector 13"/>
          <p:cNvCxnSpPr/>
          <p:nvPr/>
        </p:nvCxnSpPr>
        <p:spPr>
          <a:xfrm flipH="1">
            <a:off x="4480178" y="3521560"/>
            <a:ext cx="114300" cy="2229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4574360" y="3524565"/>
            <a:ext cx="114300" cy="2229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282268" y="2894864"/>
            <a:ext cx="457200" cy="276999"/>
          </a:xfrm>
          <a:prstGeom prst="rect">
            <a:avLst/>
          </a:prstGeom>
          <a:noFill/>
          <a:ln>
            <a:solidFill>
              <a:schemeClr val="tx1"/>
            </a:solidFill>
          </a:ln>
        </p:spPr>
        <p:txBody>
          <a:bodyPr wrap="square" rtlCol="0">
            <a:spAutoFit/>
          </a:bodyPr>
          <a:lstStyle/>
          <a:p>
            <a:r>
              <a:rPr lang="en-US" sz="1200" dirty="0" smtClean="0"/>
              <a:t>EEC</a:t>
            </a:r>
            <a:endParaRPr lang="en-US" sz="1200" dirty="0"/>
          </a:p>
        </p:txBody>
      </p:sp>
      <p:cxnSp>
        <p:nvCxnSpPr>
          <p:cNvPr id="17" name="Straight Arrow Connector 16"/>
          <p:cNvCxnSpPr>
            <a:stCxn id="16" idx="2"/>
          </p:cNvCxnSpPr>
          <p:nvPr/>
        </p:nvCxnSpPr>
        <p:spPr>
          <a:xfrm>
            <a:off x="6510868" y="3171863"/>
            <a:ext cx="0" cy="16880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305681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8576" y="4283558"/>
            <a:ext cx="1735276" cy="1754326"/>
          </a:xfrm>
          <a:prstGeom prst="rect">
            <a:avLst/>
          </a:prstGeom>
          <a:solidFill>
            <a:srgbClr val="FFC000"/>
          </a:solidFill>
          <a:ln>
            <a:solidFill>
              <a:schemeClr val="tx1"/>
            </a:solidFill>
          </a:ln>
        </p:spPr>
        <p:txBody>
          <a:bodyPr wrap="square" rtlCol="0">
            <a:spAutoFit/>
          </a:bodyPr>
          <a:lstStyle/>
          <a:p>
            <a:pPr algn="ctr"/>
            <a:endParaRPr lang="en-US" dirty="0" smtClean="0"/>
          </a:p>
          <a:p>
            <a:pPr algn="ctr"/>
            <a:endParaRPr lang="en-US" dirty="0" smtClean="0"/>
          </a:p>
          <a:p>
            <a:pPr algn="ctr"/>
            <a:endParaRPr lang="en-US" dirty="0"/>
          </a:p>
          <a:p>
            <a:pPr algn="ctr"/>
            <a:r>
              <a:rPr lang="en-US" dirty="0" smtClean="0"/>
              <a:t>P</a:t>
            </a:r>
          </a:p>
          <a:p>
            <a:pPr algn="ctr"/>
            <a:endParaRPr lang="en-US" dirty="0" smtClean="0"/>
          </a:p>
          <a:p>
            <a:pPr algn="ctr"/>
            <a:endParaRPr lang="en-US" dirty="0"/>
          </a:p>
        </p:txBody>
      </p:sp>
      <p:sp>
        <p:nvSpPr>
          <p:cNvPr id="3" name="TextBox 2"/>
          <p:cNvSpPr txBox="1"/>
          <p:nvPr/>
        </p:nvSpPr>
        <p:spPr>
          <a:xfrm>
            <a:off x="2743851" y="4283558"/>
            <a:ext cx="1680762" cy="1754326"/>
          </a:xfrm>
          <a:prstGeom prst="rect">
            <a:avLst/>
          </a:prstGeom>
          <a:solidFill>
            <a:srgbClr val="FFFF00"/>
          </a:solidFill>
          <a:ln>
            <a:solidFill>
              <a:schemeClr val="tx2">
                <a:lumMod val="40000"/>
                <a:lumOff val="60000"/>
              </a:schemeClr>
            </a:solidFill>
          </a:ln>
        </p:spPr>
        <p:txBody>
          <a:bodyPr wrap="square" rtlCol="0">
            <a:spAutoFit/>
          </a:bodyPr>
          <a:lstStyle/>
          <a:p>
            <a:pPr algn="ctr"/>
            <a:endParaRPr lang="en-US" dirty="0" smtClean="0"/>
          </a:p>
          <a:p>
            <a:pPr algn="ctr"/>
            <a:endParaRPr lang="en-US" dirty="0" smtClean="0"/>
          </a:p>
          <a:p>
            <a:pPr algn="ctr"/>
            <a:endParaRPr lang="en-US" dirty="0"/>
          </a:p>
          <a:p>
            <a:pPr algn="ctr"/>
            <a:r>
              <a:rPr lang="en-US" dirty="0" smtClean="0"/>
              <a:t>TR</a:t>
            </a:r>
          </a:p>
          <a:p>
            <a:pPr algn="ctr"/>
            <a:endParaRPr lang="en-US" dirty="0" smtClean="0"/>
          </a:p>
          <a:p>
            <a:pPr algn="ctr"/>
            <a:endParaRPr lang="en-US" dirty="0"/>
          </a:p>
        </p:txBody>
      </p:sp>
      <p:sp>
        <p:nvSpPr>
          <p:cNvPr id="4" name="TextBox 3"/>
          <p:cNvSpPr txBox="1"/>
          <p:nvPr/>
        </p:nvSpPr>
        <p:spPr>
          <a:xfrm>
            <a:off x="4763792" y="3319429"/>
            <a:ext cx="1747076" cy="1754326"/>
          </a:xfrm>
          <a:prstGeom prst="rect">
            <a:avLst/>
          </a:prstGeom>
          <a:noFill/>
          <a:ln>
            <a:solidFill>
              <a:schemeClr val="tx1"/>
            </a:solidFill>
          </a:ln>
        </p:spPr>
        <p:txBody>
          <a:bodyPr wrap="square" rtlCol="0">
            <a:spAutoFit/>
          </a:bodyPr>
          <a:lstStyle/>
          <a:p>
            <a:pPr algn="ctr"/>
            <a:endParaRPr lang="en-US" dirty="0" smtClean="0"/>
          </a:p>
          <a:p>
            <a:pPr algn="ctr"/>
            <a:endParaRPr lang="en-US" dirty="0" smtClean="0"/>
          </a:p>
          <a:p>
            <a:pPr algn="ctr"/>
            <a:endParaRPr lang="en-US" dirty="0"/>
          </a:p>
          <a:p>
            <a:pPr algn="ctr"/>
            <a:r>
              <a:rPr lang="en-US" dirty="0" smtClean="0"/>
              <a:t>S</a:t>
            </a:r>
          </a:p>
          <a:p>
            <a:pPr algn="ctr"/>
            <a:endParaRPr lang="en-US" dirty="0" smtClean="0"/>
          </a:p>
          <a:p>
            <a:pPr algn="ctr"/>
            <a:endParaRPr lang="en-US" dirty="0"/>
          </a:p>
        </p:txBody>
      </p:sp>
      <p:sp>
        <p:nvSpPr>
          <p:cNvPr id="5" name="TextBox 4"/>
          <p:cNvSpPr txBox="1"/>
          <p:nvPr/>
        </p:nvSpPr>
        <p:spPr>
          <a:xfrm>
            <a:off x="6493935" y="3319429"/>
            <a:ext cx="1670875" cy="1754326"/>
          </a:xfrm>
          <a:prstGeom prst="rect">
            <a:avLst/>
          </a:prstGeom>
          <a:noFill/>
          <a:ln>
            <a:solidFill>
              <a:schemeClr val="tx1"/>
            </a:solidFill>
          </a:ln>
        </p:spPr>
        <p:txBody>
          <a:bodyPr wrap="square" rtlCol="0">
            <a:spAutoFit/>
          </a:bodyPr>
          <a:lstStyle/>
          <a:p>
            <a:pPr algn="ctr"/>
            <a:endParaRPr lang="en-US" dirty="0" smtClean="0"/>
          </a:p>
          <a:p>
            <a:pPr algn="ctr"/>
            <a:endParaRPr lang="en-US" dirty="0" smtClean="0"/>
          </a:p>
          <a:p>
            <a:pPr algn="ctr"/>
            <a:endParaRPr lang="en-US" dirty="0"/>
          </a:p>
          <a:p>
            <a:pPr algn="ctr"/>
            <a:r>
              <a:rPr lang="en-US" dirty="0" smtClean="0"/>
              <a:t>C</a:t>
            </a:r>
          </a:p>
          <a:p>
            <a:pPr algn="ctr"/>
            <a:endParaRPr lang="en-US" dirty="0"/>
          </a:p>
          <a:p>
            <a:pPr algn="ctr"/>
            <a:endParaRPr lang="en-US" dirty="0"/>
          </a:p>
        </p:txBody>
      </p:sp>
      <p:sp>
        <p:nvSpPr>
          <p:cNvPr id="8" name="TextBox 7"/>
          <p:cNvSpPr txBox="1"/>
          <p:nvPr/>
        </p:nvSpPr>
        <p:spPr>
          <a:xfrm>
            <a:off x="1025508" y="6324600"/>
            <a:ext cx="375340" cy="307777"/>
          </a:xfrm>
          <a:prstGeom prst="rect">
            <a:avLst/>
          </a:prstGeom>
          <a:noFill/>
        </p:spPr>
        <p:txBody>
          <a:bodyPr wrap="square" rtlCol="0">
            <a:spAutoFit/>
          </a:bodyPr>
          <a:lstStyle/>
          <a:p>
            <a:r>
              <a:rPr lang="en-US" sz="1400" dirty="0" smtClean="0"/>
              <a:t>I</a:t>
            </a:r>
            <a:endParaRPr lang="en-US" sz="1400" dirty="0"/>
          </a:p>
        </p:txBody>
      </p:sp>
      <p:sp>
        <p:nvSpPr>
          <p:cNvPr id="9" name="TextBox 8"/>
          <p:cNvSpPr txBox="1"/>
          <p:nvPr/>
        </p:nvSpPr>
        <p:spPr>
          <a:xfrm>
            <a:off x="4914571" y="5274158"/>
            <a:ext cx="335422" cy="369332"/>
          </a:xfrm>
          <a:prstGeom prst="rect">
            <a:avLst/>
          </a:prstGeom>
          <a:noFill/>
        </p:spPr>
        <p:txBody>
          <a:bodyPr wrap="square" rtlCol="0">
            <a:spAutoFit/>
          </a:bodyPr>
          <a:lstStyle/>
          <a:p>
            <a:r>
              <a:rPr lang="en-US" dirty="0" smtClean="0"/>
              <a:t>V</a:t>
            </a:r>
            <a:endParaRPr lang="en-US" dirty="0"/>
          </a:p>
        </p:txBody>
      </p:sp>
      <p:sp>
        <p:nvSpPr>
          <p:cNvPr id="18" name="TextBox 17"/>
          <p:cNvSpPr txBox="1"/>
          <p:nvPr/>
        </p:nvSpPr>
        <p:spPr>
          <a:xfrm>
            <a:off x="1148660" y="558801"/>
            <a:ext cx="6324600" cy="646331"/>
          </a:xfrm>
          <a:prstGeom prst="rect">
            <a:avLst/>
          </a:prstGeom>
          <a:noFill/>
        </p:spPr>
        <p:txBody>
          <a:bodyPr wrap="square" rtlCol="0">
            <a:spAutoFit/>
          </a:bodyPr>
          <a:lstStyle/>
          <a:p>
            <a:pPr algn="ctr"/>
            <a:r>
              <a:rPr lang="en-US" dirty="0" smtClean="0"/>
              <a:t>Mozart, Symphony No. 31 in D, “Paris,” K. 297</a:t>
            </a:r>
          </a:p>
          <a:p>
            <a:pPr algn="ctr"/>
            <a:r>
              <a:rPr lang="en-US" dirty="0" smtClean="0"/>
              <a:t>Performed at the Concerts </a:t>
            </a:r>
            <a:r>
              <a:rPr lang="en-US" dirty="0" err="1" smtClean="0"/>
              <a:t>Spirituels</a:t>
            </a:r>
            <a:r>
              <a:rPr lang="en-US" dirty="0" smtClean="0"/>
              <a:t>, Tuileries Palace (June 1778)</a:t>
            </a:r>
          </a:p>
        </p:txBody>
      </p:sp>
      <p:sp>
        <p:nvSpPr>
          <p:cNvPr id="19" name="TextBox 18"/>
          <p:cNvSpPr txBox="1"/>
          <p:nvPr/>
        </p:nvSpPr>
        <p:spPr>
          <a:xfrm>
            <a:off x="879566" y="1676400"/>
            <a:ext cx="7503888" cy="584775"/>
          </a:xfrm>
          <a:prstGeom prst="rect">
            <a:avLst/>
          </a:prstGeom>
          <a:noFill/>
        </p:spPr>
        <p:txBody>
          <a:bodyPr wrap="square" rtlCol="0">
            <a:spAutoFit/>
          </a:bodyPr>
          <a:lstStyle/>
          <a:p>
            <a:pPr marL="285750" indent="-285750">
              <a:buFont typeface="Arial" panose="020B0604020202020204" pitchFamily="34" charset="0"/>
              <a:buChar char="•"/>
            </a:pPr>
            <a:r>
              <a:rPr lang="en-US" sz="1600" dirty="0"/>
              <a:t>e</a:t>
            </a:r>
            <a:r>
              <a:rPr lang="en-US" sz="1600" dirty="0" smtClean="0"/>
              <a:t>xposition as a display of abundance and boundless creativity</a:t>
            </a:r>
          </a:p>
          <a:p>
            <a:pPr marL="285750" indent="-285750">
              <a:buFont typeface="Arial" panose="020B0604020202020204" pitchFamily="34" charset="0"/>
              <a:buChar char="•"/>
            </a:pPr>
            <a:r>
              <a:rPr lang="en-US" sz="1600" dirty="0" smtClean="0"/>
              <a:t>a continuing, non-stop  chain of contrasting ideas, </a:t>
            </a:r>
            <a:r>
              <a:rPr lang="en-US" sz="1600" dirty="0"/>
              <a:t>one stunning idea after another</a:t>
            </a:r>
            <a:endParaRPr lang="en-US" sz="1600" dirty="0" smtClean="0"/>
          </a:p>
        </p:txBody>
      </p:sp>
      <p:cxnSp>
        <p:nvCxnSpPr>
          <p:cNvPr id="14" name="Straight Connector 13"/>
          <p:cNvCxnSpPr/>
          <p:nvPr/>
        </p:nvCxnSpPr>
        <p:spPr>
          <a:xfrm flipH="1">
            <a:off x="4480178" y="3521560"/>
            <a:ext cx="114300" cy="2229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4574360" y="3524565"/>
            <a:ext cx="114300" cy="2229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282268" y="2894864"/>
            <a:ext cx="457200" cy="276999"/>
          </a:xfrm>
          <a:prstGeom prst="rect">
            <a:avLst/>
          </a:prstGeom>
          <a:noFill/>
          <a:ln>
            <a:solidFill>
              <a:schemeClr val="tx1"/>
            </a:solidFill>
          </a:ln>
        </p:spPr>
        <p:txBody>
          <a:bodyPr wrap="square" rtlCol="0">
            <a:spAutoFit/>
          </a:bodyPr>
          <a:lstStyle/>
          <a:p>
            <a:r>
              <a:rPr lang="en-US" sz="1200" dirty="0" smtClean="0"/>
              <a:t>EEC</a:t>
            </a:r>
            <a:endParaRPr lang="en-US" sz="1200" dirty="0"/>
          </a:p>
        </p:txBody>
      </p:sp>
      <p:cxnSp>
        <p:nvCxnSpPr>
          <p:cNvPr id="17" name="Straight Arrow Connector 16"/>
          <p:cNvCxnSpPr>
            <a:stCxn id="16" idx="2"/>
          </p:cNvCxnSpPr>
          <p:nvPr/>
        </p:nvCxnSpPr>
        <p:spPr>
          <a:xfrm>
            <a:off x="6510868" y="3171863"/>
            <a:ext cx="0" cy="16880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305681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8575" y="4283558"/>
            <a:ext cx="1823139" cy="1754326"/>
          </a:xfrm>
          <a:prstGeom prst="rect">
            <a:avLst/>
          </a:prstGeom>
          <a:solidFill>
            <a:srgbClr val="FFC000"/>
          </a:solidFill>
          <a:ln>
            <a:solidFill>
              <a:schemeClr val="tx1"/>
            </a:solidFill>
          </a:ln>
        </p:spPr>
        <p:txBody>
          <a:bodyPr wrap="square" rtlCol="0">
            <a:spAutoFit/>
          </a:bodyPr>
          <a:lstStyle/>
          <a:p>
            <a:pPr algn="ctr"/>
            <a:endParaRPr lang="en-US" dirty="0" smtClean="0"/>
          </a:p>
          <a:p>
            <a:pPr algn="ctr"/>
            <a:endParaRPr lang="en-US" dirty="0" smtClean="0"/>
          </a:p>
          <a:p>
            <a:pPr algn="ctr"/>
            <a:endParaRPr lang="en-US" dirty="0"/>
          </a:p>
          <a:p>
            <a:pPr algn="ctr"/>
            <a:r>
              <a:rPr lang="en-US" dirty="0" smtClean="0"/>
              <a:t>P</a:t>
            </a:r>
          </a:p>
          <a:p>
            <a:pPr algn="ctr"/>
            <a:endParaRPr lang="en-US" dirty="0" smtClean="0"/>
          </a:p>
          <a:p>
            <a:pPr algn="ctr"/>
            <a:endParaRPr lang="en-US" dirty="0"/>
          </a:p>
        </p:txBody>
      </p:sp>
      <p:sp>
        <p:nvSpPr>
          <p:cNvPr id="3" name="TextBox 2"/>
          <p:cNvSpPr txBox="1"/>
          <p:nvPr/>
        </p:nvSpPr>
        <p:spPr>
          <a:xfrm>
            <a:off x="2743851" y="4283558"/>
            <a:ext cx="1680762" cy="1754326"/>
          </a:xfrm>
          <a:prstGeom prst="rect">
            <a:avLst/>
          </a:prstGeom>
          <a:solidFill>
            <a:srgbClr val="FFFF00"/>
          </a:solidFill>
          <a:ln>
            <a:solidFill>
              <a:schemeClr val="tx2">
                <a:lumMod val="40000"/>
                <a:lumOff val="60000"/>
              </a:schemeClr>
            </a:solidFill>
          </a:ln>
        </p:spPr>
        <p:txBody>
          <a:bodyPr wrap="square" rtlCol="0">
            <a:spAutoFit/>
          </a:bodyPr>
          <a:lstStyle/>
          <a:p>
            <a:pPr algn="ctr"/>
            <a:endParaRPr lang="en-US" dirty="0" smtClean="0"/>
          </a:p>
          <a:p>
            <a:pPr algn="ctr"/>
            <a:endParaRPr lang="en-US" dirty="0" smtClean="0"/>
          </a:p>
          <a:p>
            <a:pPr algn="ctr"/>
            <a:endParaRPr lang="en-US" dirty="0"/>
          </a:p>
          <a:p>
            <a:pPr algn="ctr"/>
            <a:r>
              <a:rPr lang="en-US" dirty="0" smtClean="0"/>
              <a:t>TR</a:t>
            </a:r>
          </a:p>
          <a:p>
            <a:pPr algn="ctr"/>
            <a:endParaRPr lang="en-US" dirty="0" smtClean="0"/>
          </a:p>
          <a:p>
            <a:pPr algn="ctr"/>
            <a:endParaRPr lang="en-US" dirty="0"/>
          </a:p>
        </p:txBody>
      </p:sp>
      <p:sp>
        <p:nvSpPr>
          <p:cNvPr id="4" name="TextBox 3"/>
          <p:cNvSpPr txBox="1"/>
          <p:nvPr/>
        </p:nvSpPr>
        <p:spPr>
          <a:xfrm>
            <a:off x="4763792" y="3319429"/>
            <a:ext cx="1747076" cy="1754326"/>
          </a:xfrm>
          <a:prstGeom prst="rect">
            <a:avLst/>
          </a:prstGeom>
          <a:solidFill>
            <a:srgbClr val="FF0000"/>
          </a:solidFill>
          <a:ln>
            <a:solidFill>
              <a:schemeClr val="tx1"/>
            </a:solidFill>
          </a:ln>
        </p:spPr>
        <p:txBody>
          <a:bodyPr wrap="square" rtlCol="0">
            <a:spAutoFit/>
          </a:bodyPr>
          <a:lstStyle/>
          <a:p>
            <a:pPr algn="ctr"/>
            <a:endParaRPr lang="en-US" dirty="0" smtClean="0"/>
          </a:p>
          <a:p>
            <a:pPr algn="ctr"/>
            <a:endParaRPr lang="en-US" dirty="0" smtClean="0"/>
          </a:p>
          <a:p>
            <a:pPr algn="ctr"/>
            <a:endParaRPr lang="en-US" dirty="0"/>
          </a:p>
          <a:p>
            <a:pPr algn="ctr"/>
            <a:r>
              <a:rPr lang="en-US" dirty="0" smtClean="0"/>
              <a:t>S</a:t>
            </a:r>
          </a:p>
          <a:p>
            <a:pPr algn="ctr"/>
            <a:endParaRPr lang="en-US" dirty="0" smtClean="0"/>
          </a:p>
          <a:p>
            <a:pPr algn="ctr"/>
            <a:endParaRPr lang="en-US" dirty="0"/>
          </a:p>
        </p:txBody>
      </p:sp>
      <p:sp>
        <p:nvSpPr>
          <p:cNvPr id="5" name="TextBox 4"/>
          <p:cNvSpPr txBox="1"/>
          <p:nvPr/>
        </p:nvSpPr>
        <p:spPr>
          <a:xfrm>
            <a:off x="6493935" y="3319429"/>
            <a:ext cx="1670875" cy="1754326"/>
          </a:xfrm>
          <a:prstGeom prst="rect">
            <a:avLst/>
          </a:prstGeom>
          <a:noFill/>
          <a:ln>
            <a:solidFill>
              <a:schemeClr val="tx1"/>
            </a:solidFill>
          </a:ln>
        </p:spPr>
        <p:txBody>
          <a:bodyPr wrap="square" rtlCol="0">
            <a:spAutoFit/>
          </a:bodyPr>
          <a:lstStyle/>
          <a:p>
            <a:pPr algn="ctr"/>
            <a:endParaRPr lang="en-US" dirty="0" smtClean="0"/>
          </a:p>
          <a:p>
            <a:pPr algn="ctr"/>
            <a:endParaRPr lang="en-US" dirty="0" smtClean="0"/>
          </a:p>
          <a:p>
            <a:pPr algn="ctr"/>
            <a:endParaRPr lang="en-US" dirty="0"/>
          </a:p>
          <a:p>
            <a:pPr algn="ctr"/>
            <a:r>
              <a:rPr lang="en-US" dirty="0" smtClean="0"/>
              <a:t>C</a:t>
            </a:r>
          </a:p>
          <a:p>
            <a:pPr algn="ctr"/>
            <a:endParaRPr lang="en-US" dirty="0"/>
          </a:p>
          <a:p>
            <a:pPr algn="ctr"/>
            <a:endParaRPr lang="en-US" dirty="0"/>
          </a:p>
        </p:txBody>
      </p:sp>
      <p:sp>
        <p:nvSpPr>
          <p:cNvPr id="8" name="TextBox 7"/>
          <p:cNvSpPr txBox="1"/>
          <p:nvPr/>
        </p:nvSpPr>
        <p:spPr>
          <a:xfrm>
            <a:off x="1025508" y="6324600"/>
            <a:ext cx="375340" cy="307777"/>
          </a:xfrm>
          <a:prstGeom prst="rect">
            <a:avLst/>
          </a:prstGeom>
          <a:noFill/>
        </p:spPr>
        <p:txBody>
          <a:bodyPr wrap="square" rtlCol="0">
            <a:spAutoFit/>
          </a:bodyPr>
          <a:lstStyle/>
          <a:p>
            <a:r>
              <a:rPr lang="en-US" sz="1400" dirty="0" smtClean="0"/>
              <a:t>I</a:t>
            </a:r>
            <a:endParaRPr lang="en-US" sz="1400" dirty="0"/>
          </a:p>
        </p:txBody>
      </p:sp>
      <p:sp>
        <p:nvSpPr>
          <p:cNvPr id="9" name="TextBox 8"/>
          <p:cNvSpPr txBox="1"/>
          <p:nvPr/>
        </p:nvSpPr>
        <p:spPr>
          <a:xfrm>
            <a:off x="4914571" y="5274158"/>
            <a:ext cx="335422" cy="369332"/>
          </a:xfrm>
          <a:prstGeom prst="rect">
            <a:avLst/>
          </a:prstGeom>
          <a:noFill/>
        </p:spPr>
        <p:txBody>
          <a:bodyPr wrap="square" rtlCol="0">
            <a:spAutoFit/>
          </a:bodyPr>
          <a:lstStyle/>
          <a:p>
            <a:r>
              <a:rPr lang="en-US" dirty="0" smtClean="0"/>
              <a:t>V</a:t>
            </a:r>
            <a:endParaRPr lang="en-US" dirty="0"/>
          </a:p>
        </p:txBody>
      </p:sp>
      <p:sp>
        <p:nvSpPr>
          <p:cNvPr id="18" name="TextBox 17"/>
          <p:cNvSpPr txBox="1"/>
          <p:nvPr/>
        </p:nvSpPr>
        <p:spPr>
          <a:xfrm>
            <a:off x="1148660" y="558801"/>
            <a:ext cx="6324600" cy="646331"/>
          </a:xfrm>
          <a:prstGeom prst="rect">
            <a:avLst/>
          </a:prstGeom>
          <a:noFill/>
        </p:spPr>
        <p:txBody>
          <a:bodyPr wrap="square" rtlCol="0">
            <a:spAutoFit/>
          </a:bodyPr>
          <a:lstStyle/>
          <a:p>
            <a:pPr algn="ctr"/>
            <a:r>
              <a:rPr lang="en-US" dirty="0" smtClean="0"/>
              <a:t>Mozart, Symphony No. 31 in D, “Paris,” K. 297</a:t>
            </a:r>
          </a:p>
          <a:p>
            <a:pPr algn="ctr"/>
            <a:r>
              <a:rPr lang="en-US" dirty="0" smtClean="0"/>
              <a:t>Performed at the Concerts </a:t>
            </a:r>
            <a:r>
              <a:rPr lang="en-US" dirty="0" err="1" smtClean="0"/>
              <a:t>Spirituels</a:t>
            </a:r>
            <a:r>
              <a:rPr lang="en-US" dirty="0" smtClean="0"/>
              <a:t>, Tuileries Palace (June 1778)</a:t>
            </a:r>
          </a:p>
        </p:txBody>
      </p:sp>
      <p:sp>
        <p:nvSpPr>
          <p:cNvPr id="19" name="TextBox 18"/>
          <p:cNvSpPr txBox="1"/>
          <p:nvPr/>
        </p:nvSpPr>
        <p:spPr>
          <a:xfrm>
            <a:off x="879566" y="1676400"/>
            <a:ext cx="7503888" cy="584775"/>
          </a:xfrm>
          <a:prstGeom prst="rect">
            <a:avLst/>
          </a:prstGeom>
          <a:noFill/>
        </p:spPr>
        <p:txBody>
          <a:bodyPr wrap="square" rtlCol="0">
            <a:spAutoFit/>
          </a:bodyPr>
          <a:lstStyle/>
          <a:p>
            <a:pPr marL="285750" indent="-285750">
              <a:buFont typeface="Arial" panose="020B0604020202020204" pitchFamily="34" charset="0"/>
              <a:buChar char="•"/>
            </a:pPr>
            <a:r>
              <a:rPr lang="en-US" sz="1600" dirty="0"/>
              <a:t>e</a:t>
            </a:r>
            <a:r>
              <a:rPr lang="en-US" sz="1600" dirty="0" smtClean="0"/>
              <a:t>xposition as a display of abundance and boundless creativity</a:t>
            </a:r>
          </a:p>
          <a:p>
            <a:pPr marL="285750" indent="-285750">
              <a:buFont typeface="Arial" panose="020B0604020202020204" pitchFamily="34" charset="0"/>
              <a:buChar char="•"/>
            </a:pPr>
            <a:r>
              <a:rPr lang="en-US" sz="1600" dirty="0" smtClean="0"/>
              <a:t>a continuing, non-stop  chain of contrasting ideas, </a:t>
            </a:r>
            <a:r>
              <a:rPr lang="en-US" sz="1600" dirty="0"/>
              <a:t>one stunning idea after another</a:t>
            </a:r>
            <a:endParaRPr lang="en-US" sz="1600" dirty="0" smtClean="0"/>
          </a:p>
        </p:txBody>
      </p:sp>
      <p:cxnSp>
        <p:nvCxnSpPr>
          <p:cNvPr id="14" name="Straight Connector 13"/>
          <p:cNvCxnSpPr/>
          <p:nvPr/>
        </p:nvCxnSpPr>
        <p:spPr>
          <a:xfrm flipH="1">
            <a:off x="4480178" y="3521560"/>
            <a:ext cx="114300" cy="2229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4574360" y="3524565"/>
            <a:ext cx="114300" cy="2229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282268" y="2894864"/>
            <a:ext cx="457200" cy="276999"/>
          </a:xfrm>
          <a:prstGeom prst="rect">
            <a:avLst/>
          </a:prstGeom>
          <a:noFill/>
          <a:ln>
            <a:solidFill>
              <a:schemeClr val="tx1"/>
            </a:solidFill>
          </a:ln>
        </p:spPr>
        <p:txBody>
          <a:bodyPr wrap="square" rtlCol="0">
            <a:spAutoFit/>
          </a:bodyPr>
          <a:lstStyle/>
          <a:p>
            <a:r>
              <a:rPr lang="en-US" sz="1200" dirty="0" smtClean="0"/>
              <a:t>EEC</a:t>
            </a:r>
            <a:endParaRPr lang="en-US" sz="1200" dirty="0"/>
          </a:p>
        </p:txBody>
      </p:sp>
      <p:cxnSp>
        <p:nvCxnSpPr>
          <p:cNvPr id="17" name="Straight Arrow Connector 16"/>
          <p:cNvCxnSpPr>
            <a:stCxn id="16" idx="2"/>
          </p:cNvCxnSpPr>
          <p:nvPr/>
        </p:nvCxnSpPr>
        <p:spPr>
          <a:xfrm>
            <a:off x="6510868" y="3171863"/>
            <a:ext cx="0" cy="16880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305681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8575" y="4283558"/>
            <a:ext cx="1823139" cy="1754326"/>
          </a:xfrm>
          <a:prstGeom prst="rect">
            <a:avLst/>
          </a:prstGeom>
          <a:solidFill>
            <a:srgbClr val="FFC000"/>
          </a:solidFill>
          <a:ln>
            <a:solidFill>
              <a:schemeClr val="tx1"/>
            </a:solidFill>
          </a:ln>
        </p:spPr>
        <p:txBody>
          <a:bodyPr wrap="square" rtlCol="0">
            <a:spAutoFit/>
          </a:bodyPr>
          <a:lstStyle/>
          <a:p>
            <a:pPr algn="ctr"/>
            <a:endParaRPr lang="en-US" dirty="0" smtClean="0"/>
          </a:p>
          <a:p>
            <a:pPr algn="ctr"/>
            <a:endParaRPr lang="en-US" dirty="0" smtClean="0"/>
          </a:p>
          <a:p>
            <a:pPr algn="ctr"/>
            <a:endParaRPr lang="en-US" dirty="0"/>
          </a:p>
          <a:p>
            <a:pPr algn="ctr"/>
            <a:r>
              <a:rPr lang="en-US" dirty="0" smtClean="0"/>
              <a:t>P</a:t>
            </a:r>
          </a:p>
          <a:p>
            <a:pPr algn="ctr"/>
            <a:endParaRPr lang="en-US" dirty="0" smtClean="0"/>
          </a:p>
          <a:p>
            <a:pPr algn="ctr"/>
            <a:endParaRPr lang="en-US" dirty="0"/>
          </a:p>
        </p:txBody>
      </p:sp>
      <p:sp>
        <p:nvSpPr>
          <p:cNvPr id="3" name="TextBox 2"/>
          <p:cNvSpPr txBox="1"/>
          <p:nvPr/>
        </p:nvSpPr>
        <p:spPr>
          <a:xfrm>
            <a:off x="2743851" y="4283558"/>
            <a:ext cx="1680762" cy="1754326"/>
          </a:xfrm>
          <a:prstGeom prst="rect">
            <a:avLst/>
          </a:prstGeom>
          <a:solidFill>
            <a:srgbClr val="FFFF00"/>
          </a:solidFill>
          <a:ln>
            <a:solidFill>
              <a:schemeClr val="tx2">
                <a:lumMod val="40000"/>
                <a:lumOff val="60000"/>
              </a:schemeClr>
            </a:solidFill>
          </a:ln>
        </p:spPr>
        <p:txBody>
          <a:bodyPr wrap="square" rtlCol="0">
            <a:spAutoFit/>
          </a:bodyPr>
          <a:lstStyle/>
          <a:p>
            <a:pPr algn="ctr"/>
            <a:endParaRPr lang="en-US" dirty="0" smtClean="0"/>
          </a:p>
          <a:p>
            <a:pPr algn="ctr"/>
            <a:endParaRPr lang="en-US" dirty="0" smtClean="0"/>
          </a:p>
          <a:p>
            <a:pPr algn="ctr"/>
            <a:endParaRPr lang="en-US" dirty="0"/>
          </a:p>
          <a:p>
            <a:pPr algn="ctr"/>
            <a:r>
              <a:rPr lang="en-US" dirty="0" smtClean="0"/>
              <a:t>TR</a:t>
            </a:r>
          </a:p>
          <a:p>
            <a:pPr algn="ctr"/>
            <a:endParaRPr lang="en-US" dirty="0" smtClean="0"/>
          </a:p>
          <a:p>
            <a:pPr algn="ctr"/>
            <a:endParaRPr lang="en-US" dirty="0"/>
          </a:p>
        </p:txBody>
      </p:sp>
      <p:sp>
        <p:nvSpPr>
          <p:cNvPr id="4" name="TextBox 3"/>
          <p:cNvSpPr txBox="1"/>
          <p:nvPr/>
        </p:nvSpPr>
        <p:spPr>
          <a:xfrm>
            <a:off x="4763792" y="3319429"/>
            <a:ext cx="1747076" cy="1754326"/>
          </a:xfrm>
          <a:prstGeom prst="rect">
            <a:avLst/>
          </a:prstGeom>
          <a:solidFill>
            <a:srgbClr val="FF0000"/>
          </a:solidFill>
          <a:ln>
            <a:solidFill>
              <a:schemeClr val="tx1"/>
            </a:solidFill>
          </a:ln>
        </p:spPr>
        <p:txBody>
          <a:bodyPr wrap="square" rtlCol="0">
            <a:spAutoFit/>
          </a:bodyPr>
          <a:lstStyle/>
          <a:p>
            <a:pPr algn="ctr"/>
            <a:endParaRPr lang="en-US" dirty="0" smtClean="0"/>
          </a:p>
          <a:p>
            <a:pPr algn="ctr"/>
            <a:endParaRPr lang="en-US" dirty="0" smtClean="0"/>
          </a:p>
          <a:p>
            <a:pPr algn="ctr"/>
            <a:endParaRPr lang="en-US" dirty="0"/>
          </a:p>
          <a:p>
            <a:pPr algn="ctr"/>
            <a:r>
              <a:rPr lang="en-US" dirty="0" smtClean="0"/>
              <a:t>S</a:t>
            </a:r>
          </a:p>
          <a:p>
            <a:pPr algn="ctr"/>
            <a:endParaRPr lang="en-US" dirty="0" smtClean="0"/>
          </a:p>
          <a:p>
            <a:pPr algn="ctr"/>
            <a:endParaRPr lang="en-US" dirty="0"/>
          </a:p>
        </p:txBody>
      </p:sp>
      <p:sp>
        <p:nvSpPr>
          <p:cNvPr id="5" name="TextBox 4"/>
          <p:cNvSpPr txBox="1"/>
          <p:nvPr/>
        </p:nvSpPr>
        <p:spPr>
          <a:xfrm>
            <a:off x="6493935" y="3319429"/>
            <a:ext cx="1670875" cy="1754326"/>
          </a:xfrm>
          <a:prstGeom prst="rect">
            <a:avLst/>
          </a:prstGeom>
          <a:solidFill>
            <a:srgbClr val="92D050"/>
          </a:solidFill>
          <a:ln>
            <a:solidFill>
              <a:schemeClr val="tx1"/>
            </a:solidFill>
          </a:ln>
        </p:spPr>
        <p:txBody>
          <a:bodyPr wrap="square" rtlCol="0">
            <a:spAutoFit/>
          </a:bodyPr>
          <a:lstStyle/>
          <a:p>
            <a:pPr algn="ctr"/>
            <a:endParaRPr lang="en-US" dirty="0" smtClean="0"/>
          </a:p>
          <a:p>
            <a:pPr algn="ctr"/>
            <a:endParaRPr lang="en-US" dirty="0" smtClean="0"/>
          </a:p>
          <a:p>
            <a:pPr algn="ctr"/>
            <a:endParaRPr lang="en-US" dirty="0"/>
          </a:p>
          <a:p>
            <a:pPr algn="ctr"/>
            <a:r>
              <a:rPr lang="en-US" dirty="0" smtClean="0"/>
              <a:t>C</a:t>
            </a:r>
          </a:p>
          <a:p>
            <a:pPr algn="ctr"/>
            <a:endParaRPr lang="en-US" dirty="0"/>
          </a:p>
          <a:p>
            <a:pPr algn="ctr"/>
            <a:endParaRPr lang="en-US" dirty="0"/>
          </a:p>
        </p:txBody>
      </p:sp>
      <p:sp>
        <p:nvSpPr>
          <p:cNvPr id="8" name="TextBox 7"/>
          <p:cNvSpPr txBox="1"/>
          <p:nvPr/>
        </p:nvSpPr>
        <p:spPr>
          <a:xfrm>
            <a:off x="1025508" y="6324600"/>
            <a:ext cx="375340" cy="307777"/>
          </a:xfrm>
          <a:prstGeom prst="rect">
            <a:avLst/>
          </a:prstGeom>
          <a:noFill/>
        </p:spPr>
        <p:txBody>
          <a:bodyPr wrap="square" rtlCol="0">
            <a:spAutoFit/>
          </a:bodyPr>
          <a:lstStyle/>
          <a:p>
            <a:r>
              <a:rPr lang="en-US" sz="1400" dirty="0" smtClean="0"/>
              <a:t>I</a:t>
            </a:r>
            <a:endParaRPr lang="en-US" sz="1400" dirty="0"/>
          </a:p>
        </p:txBody>
      </p:sp>
      <p:sp>
        <p:nvSpPr>
          <p:cNvPr id="9" name="TextBox 8"/>
          <p:cNvSpPr txBox="1"/>
          <p:nvPr/>
        </p:nvSpPr>
        <p:spPr>
          <a:xfrm>
            <a:off x="4914571" y="5274158"/>
            <a:ext cx="335422" cy="369332"/>
          </a:xfrm>
          <a:prstGeom prst="rect">
            <a:avLst/>
          </a:prstGeom>
          <a:noFill/>
        </p:spPr>
        <p:txBody>
          <a:bodyPr wrap="square" rtlCol="0">
            <a:spAutoFit/>
          </a:bodyPr>
          <a:lstStyle/>
          <a:p>
            <a:r>
              <a:rPr lang="en-US" dirty="0" smtClean="0"/>
              <a:t>V</a:t>
            </a:r>
            <a:endParaRPr lang="en-US" dirty="0"/>
          </a:p>
        </p:txBody>
      </p:sp>
      <p:cxnSp>
        <p:nvCxnSpPr>
          <p:cNvPr id="10" name="Straight Connector 9"/>
          <p:cNvCxnSpPr/>
          <p:nvPr/>
        </p:nvCxnSpPr>
        <p:spPr>
          <a:xfrm flipH="1">
            <a:off x="4480178" y="3521560"/>
            <a:ext cx="114300" cy="2229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4574360" y="3524565"/>
            <a:ext cx="114300" cy="2229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148660" y="558801"/>
            <a:ext cx="6324600" cy="646331"/>
          </a:xfrm>
          <a:prstGeom prst="rect">
            <a:avLst/>
          </a:prstGeom>
          <a:noFill/>
        </p:spPr>
        <p:txBody>
          <a:bodyPr wrap="square" rtlCol="0">
            <a:spAutoFit/>
          </a:bodyPr>
          <a:lstStyle/>
          <a:p>
            <a:pPr algn="ctr"/>
            <a:r>
              <a:rPr lang="en-US" dirty="0" smtClean="0"/>
              <a:t>Mozart, Symphony No. 31 in D, “Paris,” K. 297</a:t>
            </a:r>
          </a:p>
          <a:p>
            <a:pPr algn="ctr"/>
            <a:r>
              <a:rPr lang="en-US" dirty="0" smtClean="0"/>
              <a:t>Performed at the Concerts </a:t>
            </a:r>
            <a:r>
              <a:rPr lang="en-US" dirty="0" err="1" smtClean="0"/>
              <a:t>Spirituels</a:t>
            </a:r>
            <a:r>
              <a:rPr lang="en-US" dirty="0" smtClean="0"/>
              <a:t>, Tuileries Palace (June 1778)</a:t>
            </a:r>
          </a:p>
        </p:txBody>
      </p:sp>
      <p:sp>
        <p:nvSpPr>
          <p:cNvPr id="19" name="TextBox 18"/>
          <p:cNvSpPr txBox="1"/>
          <p:nvPr/>
        </p:nvSpPr>
        <p:spPr>
          <a:xfrm>
            <a:off x="879566" y="1676400"/>
            <a:ext cx="7503888" cy="584775"/>
          </a:xfrm>
          <a:prstGeom prst="rect">
            <a:avLst/>
          </a:prstGeom>
          <a:noFill/>
        </p:spPr>
        <p:txBody>
          <a:bodyPr wrap="square" rtlCol="0">
            <a:spAutoFit/>
          </a:bodyPr>
          <a:lstStyle/>
          <a:p>
            <a:pPr marL="285750" indent="-285750">
              <a:buFont typeface="Arial" panose="020B0604020202020204" pitchFamily="34" charset="0"/>
              <a:buChar char="•"/>
            </a:pPr>
            <a:r>
              <a:rPr lang="en-US" sz="1600" dirty="0"/>
              <a:t>e</a:t>
            </a:r>
            <a:r>
              <a:rPr lang="en-US" sz="1600" dirty="0" smtClean="0"/>
              <a:t>xposition as a display of abundance and boundless creativity</a:t>
            </a:r>
          </a:p>
          <a:p>
            <a:pPr marL="285750" indent="-285750">
              <a:buFont typeface="Arial" panose="020B0604020202020204" pitchFamily="34" charset="0"/>
              <a:buChar char="•"/>
            </a:pPr>
            <a:r>
              <a:rPr lang="en-US" sz="1600" dirty="0" smtClean="0"/>
              <a:t>a continuing, non-stop  chain of contrasting ideas, </a:t>
            </a:r>
            <a:r>
              <a:rPr lang="en-US" sz="1600" dirty="0"/>
              <a:t>one stunning idea after another</a:t>
            </a:r>
            <a:endParaRPr lang="en-US" sz="1600" dirty="0" smtClean="0"/>
          </a:p>
        </p:txBody>
      </p:sp>
      <p:sp>
        <p:nvSpPr>
          <p:cNvPr id="14" name="TextBox 13"/>
          <p:cNvSpPr txBox="1"/>
          <p:nvPr/>
        </p:nvSpPr>
        <p:spPr>
          <a:xfrm>
            <a:off x="6282268" y="2894864"/>
            <a:ext cx="457200" cy="276999"/>
          </a:xfrm>
          <a:prstGeom prst="rect">
            <a:avLst/>
          </a:prstGeom>
          <a:noFill/>
          <a:ln>
            <a:solidFill>
              <a:schemeClr val="tx1"/>
            </a:solidFill>
          </a:ln>
        </p:spPr>
        <p:txBody>
          <a:bodyPr wrap="square" rtlCol="0">
            <a:spAutoFit/>
          </a:bodyPr>
          <a:lstStyle/>
          <a:p>
            <a:r>
              <a:rPr lang="en-US" sz="1200" dirty="0" smtClean="0"/>
              <a:t>EEC</a:t>
            </a:r>
            <a:endParaRPr lang="en-US" sz="1200" dirty="0"/>
          </a:p>
        </p:txBody>
      </p:sp>
      <p:cxnSp>
        <p:nvCxnSpPr>
          <p:cNvPr id="15" name="Straight Arrow Connector 14"/>
          <p:cNvCxnSpPr>
            <a:stCxn id="14" idx="2"/>
          </p:cNvCxnSpPr>
          <p:nvPr/>
        </p:nvCxnSpPr>
        <p:spPr>
          <a:xfrm>
            <a:off x="6510868" y="3171863"/>
            <a:ext cx="0" cy="16880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041403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685800"/>
            <a:ext cx="8102600" cy="6076950"/>
          </a:xfrm>
          <a:prstGeom prst="rect">
            <a:avLst/>
          </a:prstGeom>
        </p:spPr>
      </p:pic>
      <p:sp>
        <p:nvSpPr>
          <p:cNvPr id="3" name="TextBox 2"/>
          <p:cNvSpPr txBox="1"/>
          <p:nvPr/>
        </p:nvSpPr>
        <p:spPr>
          <a:xfrm>
            <a:off x="685800" y="291068"/>
            <a:ext cx="8077200" cy="369332"/>
          </a:xfrm>
          <a:prstGeom prst="rect">
            <a:avLst/>
          </a:prstGeom>
          <a:noFill/>
        </p:spPr>
        <p:txBody>
          <a:bodyPr wrap="square" rtlCol="0">
            <a:spAutoFit/>
          </a:bodyPr>
          <a:lstStyle/>
          <a:p>
            <a:r>
              <a:rPr lang="en-US" dirty="0" smtClean="0"/>
              <a:t>Mozart, Concerto for Flute and Harp, K. 299, mvmt. 2, Andantino (Paris, 1778)</a:t>
            </a:r>
            <a:endParaRPr lang="en-US" dirty="0"/>
          </a:p>
        </p:txBody>
      </p:sp>
    </p:spTree>
    <p:extLst>
      <p:ext uri="{BB962C8B-B14F-4D97-AF65-F5344CB8AC3E}">
        <p14:creationId xmlns:p14="http://schemas.microsoft.com/office/powerpoint/2010/main" val="404060093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6600" y="2659039"/>
            <a:ext cx="1905000" cy="1323439"/>
          </a:xfrm>
          <a:prstGeom prst="rect">
            <a:avLst/>
          </a:prstGeom>
          <a:noFill/>
        </p:spPr>
        <p:txBody>
          <a:bodyPr wrap="square" rtlCol="0">
            <a:spAutoFit/>
          </a:bodyPr>
          <a:lstStyle/>
          <a:p>
            <a:pPr algn="ctr"/>
            <a:r>
              <a:rPr lang="en-US" sz="2000" b="1" dirty="0" smtClean="0"/>
              <a:t>Mozart: 1781</a:t>
            </a:r>
          </a:p>
          <a:p>
            <a:pPr algn="ctr"/>
            <a:endParaRPr lang="en-US" sz="2000" b="1" dirty="0"/>
          </a:p>
          <a:p>
            <a:pPr algn="ctr"/>
            <a:endParaRPr lang="en-US" sz="2000" b="1" dirty="0" smtClean="0"/>
          </a:p>
          <a:p>
            <a:pPr algn="ctr"/>
            <a:r>
              <a:rPr lang="en-US" sz="2000" b="1" dirty="0" smtClean="0"/>
              <a:t>Age 25</a:t>
            </a:r>
            <a:endParaRPr lang="en-US" sz="20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777622"/>
            <a:ext cx="3267560" cy="35052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1815722"/>
            <a:ext cx="3810000" cy="3429000"/>
          </a:xfrm>
          <a:prstGeom prst="rect">
            <a:avLst/>
          </a:prstGeom>
        </p:spPr>
      </p:pic>
      <p:sp>
        <p:nvSpPr>
          <p:cNvPr id="5" name="TextBox 4"/>
          <p:cNvSpPr txBox="1"/>
          <p:nvPr/>
        </p:nvSpPr>
        <p:spPr>
          <a:xfrm>
            <a:off x="5695804" y="5634261"/>
            <a:ext cx="2888104" cy="369332"/>
          </a:xfrm>
          <a:prstGeom prst="rect">
            <a:avLst/>
          </a:prstGeom>
          <a:noFill/>
        </p:spPr>
        <p:txBody>
          <a:bodyPr wrap="square" rtlCol="0">
            <a:spAutoFit/>
          </a:bodyPr>
          <a:lstStyle/>
          <a:p>
            <a:r>
              <a:rPr lang="en-US" dirty="0" smtClean="0"/>
              <a:t>Prince-Archbishop </a:t>
            </a:r>
            <a:r>
              <a:rPr lang="en-US" dirty="0" err="1" smtClean="0"/>
              <a:t>Colleredo</a:t>
            </a:r>
            <a:endParaRPr lang="en-US" dirty="0"/>
          </a:p>
        </p:txBody>
      </p:sp>
    </p:spTree>
    <p:extLst>
      <p:ext uri="{BB962C8B-B14F-4D97-AF65-F5344CB8AC3E}">
        <p14:creationId xmlns:p14="http://schemas.microsoft.com/office/powerpoint/2010/main" val="22319563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372600" cy="6934200"/>
          </a:xfrm>
          <a:prstGeom prst="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99062" y="3471862"/>
            <a:ext cx="4495800" cy="2809875"/>
          </a:xfrm>
          <a:prstGeom prst="rect">
            <a:avLst/>
          </a:prstGeom>
        </p:spPr>
      </p:pic>
      <p:sp>
        <p:nvSpPr>
          <p:cNvPr id="10" name="TextBox 9"/>
          <p:cNvSpPr txBox="1"/>
          <p:nvPr/>
        </p:nvSpPr>
        <p:spPr>
          <a:xfrm>
            <a:off x="5753456" y="6281737"/>
            <a:ext cx="2057400" cy="338554"/>
          </a:xfrm>
          <a:prstGeom prst="rect">
            <a:avLst/>
          </a:prstGeom>
          <a:noFill/>
        </p:spPr>
        <p:txBody>
          <a:bodyPr wrap="square" rtlCol="0">
            <a:spAutoFit/>
          </a:bodyPr>
          <a:lstStyle/>
          <a:p>
            <a:r>
              <a:rPr lang="en-US" sz="1600" dirty="0" smtClean="0"/>
              <a:t>Salzburg: Cathedral</a:t>
            </a:r>
            <a:endParaRPr lang="en-US" sz="1600"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9062" y="168200"/>
            <a:ext cx="4572000" cy="2945423"/>
          </a:xfrm>
          <a:prstGeom prst="rect">
            <a:avLst/>
          </a:prstGeom>
        </p:spPr>
      </p:pic>
      <p:sp>
        <p:nvSpPr>
          <p:cNvPr id="12" name="TextBox 11"/>
          <p:cNvSpPr txBox="1"/>
          <p:nvPr/>
        </p:nvSpPr>
        <p:spPr>
          <a:xfrm>
            <a:off x="5856362" y="3146170"/>
            <a:ext cx="2057400" cy="338554"/>
          </a:xfrm>
          <a:prstGeom prst="rect">
            <a:avLst/>
          </a:prstGeom>
          <a:noFill/>
        </p:spPr>
        <p:txBody>
          <a:bodyPr wrap="square" rtlCol="0">
            <a:spAutoFit/>
          </a:bodyPr>
          <a:lstStyle/>
          <a:p>
            <a:r>
              <a:rPr lang="en-US" sz="1600" dirty="0" smtClean="0"/>
              <a:t>Salzburg: Court</a:t>
            </a:r>
            <a:endParaRPr lang="en-US" sz="1600" dirty="0"/>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232" y="1410447"/>
            <a:ext cx="4233333" cy="3810000"/>
          </a:xfrm>
          <a:prstGeom prst="rect">
            <a:avLst/>
          </a:prstGeom>
        </p:spPr>
      </p:pic>
      <p:sp>
        <p:nvSpPr>
          <p:cNvPr id="14" name="TextBox 13"/>
          <p:cNvSpPr txBox="1"/>
          <p:nvPr/>
        </p:nvSpPr>
        <p:spPr>
          <a:xfrm>
            <a:off x="782173" y="5410200"/>
            <a:ext cx="2895449" cy="369332"/>
          </a:xfrm>
          <a:prstGeom prst="rect">
            <a:avLst/>
          </a:prstGeom>
          <a:noFill/>
        </p:spPr>
        <p:txBody>
          <a:bodyPr wrap="square" rtlCol="0">
            <a:spAutoFit/>
          </a:bodyPr>
          <a:lstStyle/>
          <a:p>
            <a:r>
              <a:rPr lang="en-US" dirty="0" smtClean="0"/>
              <a:t>Prince-Archbishop </a:t>
            </a:r>
            <a:r>
              <a:rPr lang="en-US" dirty="0" err="1" smtClean="0"/>
              <a:t>Colleredo</a:t>
            </a:r>
            <a:endParaRPr lang="en-US" dirty="0"/>
          </a:p>
        </p:txBody>
      </p:sp>
    </p:spTree>
    <p:extLst>
      <p:ext uri="{BB962C8B-B14F-4D97-AF65-F5344CB8AC3E}">
        <p14:creationId xmlns:p14="http://schemas.microsoft.com/office/powerpoint/2010/main" val="409081847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639735"/>
            <a:ext cx="3352800" cy="381000"/>
          </a:xfrm>
          <a:prstGeom prst="rect">
            <a:avLst/>
          </a:prstGeom>
          <a:noFill/>
        </p:spPr>
        <p:txBody>
          <a:bodyPr wrap="square" rtlCol="0">
            <a:spAutoFit/>
          </a:bodyPr>
          <a:lstStyle/>
          <a:p>
            <a:r>
              <a:rPr lang="en-US" dirty="0" smtClean="0"/>
              <a:t>Mozart: The Crucial Year, 1781</a:t>
            </a:r>
            <a:endParaRPr lang="en-US" dirty="0"/>
          </a:p>
        </p:txBody>
      </p:sp>
      <p:sp>
        <p:nvSpPr>
          <p:cNvPr id="3" name="TextBox 2"/>
          <p:cNvSpPr txBox="1"/>
          <p:nvPr/>
        </p:nvSpPr>
        <p:spPr>
          <a:xfrm>
            <a:off x="1295400" y="1249335"/>
            <a:ext cx="2209800" cy="369332"/>
          </a:xfrm>
          <a:prstGeom prst="rect">
            <a:avLst/>
          </a:prstGeom>
          <a:noFill/>
        </p:spPr>
        <p:txBody>
          <a:bodyPr wrap="square" rtlCol="0">
            <a:spAutoFit/>
          </a:bodyPr>
          <a:lstStyle/>
          <a:p>
            <a:r>
              <a:rPr lang="en-US" dirty="0" smtClean="0"/>
              <a:t>Starts out in Salzburg</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94219" y="3884311"/>
            <a:ext cx="3665617" cy="2291011"/>
          </a:xfrm>
          <a:prstGeom prst="rect">
            <a:avLst/>
          </a:prstGeom>
        </p:spPr>
      </p:pic>
      <p:sp>
        <p:nvSpPr>
          <p:cNvPr id="5" name="TextBox 4"/>
          <p:cNvSpPr txBox="1"/>
          <p:nvPr/>
        </p:nvSpPr>
        <p:spPr>
          <a:xfrm>
            <a:off x="5791200" y="6216306"/>
            <a:ext cx="1949418" cy="338554"/>
          </a:xfrm>
          <a:prstGeom prst="rect">
            <a:avLst/>
          </a:prstGeom>
          <a:noFill/>
        </p:spPr>
        <p:txBody>
          <a:bodyPr wrap="square" rtlCol="0">
            <a:spAutoFit/>
          </a:bodyPr>
          <a:lstStyle/>
          <a:p>
            <a:r>
              <a:rPr lang="en-US" sz="1600" dirty="0" smtClean="0"/>
              <a:t>Salzburg: Cathedral</a:t>
            </a:r>
            <a:endParaRPr lang="en-US" sz="16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1020735"/>
            <a:ext cx="3733800" cy="2405429"/>
          </a:xfrm>
          <a:prstGeom prst="rect">
            <a:avLst/>
          </a:prstGeom>
        </p:spPr>
      </p:pic>
      <p:sp>
        <p:nvSpPr>
          <p:cNvPr id="7" name="TextBox 6"/>
          <p:cNvSpPr txBox="1"/>
          <p:nvPr/>
        </p:nvSpPr>
        <p:spPr>
          <a:xfrm>
            <a:off x="5722981" y="3404698"/>
            <a:ext cx="2303712" cy="338554"/>
          </a:xfrm>
          <a:prstGeom prst="rect">
            <a:avLst/>
          </a:prstGeom>
          <a:noFill/>
        </p:spPr>
        <p:txBody>
          <a:bodyPr wrap="square" rtlCol="0">
            <a:spAutoFit/>
          </a:bodyPr>
          <a:lstStyle/>
          <a:p>
            <a:r>
              <a:rPr lang="en-US" sz="1600" dirty="0" smtClean="0"/>
              <a:t>Salzburg: Court</a:t>
            </a:r>
            <a:endParaRPr lang="en-US" sz="1600"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1857480"/>
            <a:ext cx="4190604" cy="3771544"/>
          </a:xfrm>
          <a:prstGeom prst="rect">
            <a:avLst/>
          </a:prstGeom>
        </p:spPr>
      </p:pic>
      <p:sp>
        <p:nvSpPr>
          <p:cNvPr id="9" name="TextBox 8"/>
          <p:cNvSpPr txBox="1"/>
          <p:nvPr/>
        </p:nvSpPr>
        <p:spPr>
          <a:xfrm>
            <a:off x="987682" y="5990656"/>
            <a:ext cx="3416645" cy="369332"/>
          </a:xfrm>
          <a:prstGeom prst="rect">
            <a:avLst/>
          </a:prstGeom>
          <a:noFill/>
        </p:spPr>
        <p:txBody>
          <a:bodyPr wrap="square" rtlCol="0">
            <a:spAutoFit/>
          </a:bodyPr>
          <a:lstStyle/>
          <a:p>
            <a:r>
              <a:rPr lang="en-US" dirty="0" smtClean="0"/>
              <a:t>Prince-Archbishop </a:t>
            </a:r>
            <a:r>
              <a:rPr lang="en-US" dirty="0" err="1" smtClean="0"/>
              <a:t>Colleredo</a:t>
            </a:r>
            <a:endParaRPr lang="en-US" dirty="0"/>
          </a:p>
        </p:txBody>
      </p:sp>
    </p:spTree>
    <p:extLst>
      <p:ext uri="{BB962C8B-B14F-4D97-AF65-F5344CB8AC3E}">
        <p14:creationId xmlns:p14="http://schemas.microsoft.com/office/powerpoint/2010/main" val="418596834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639735"/>
            <a:ext cx="3352800" cy="381000"/>
          </a:xfrm>
          <a:prstGeom prst="rect">
            <a:avLst/>
          </a:prstGeom>
          <a:noFill/>
        </p:spPr>
        <p:txBody>
          <a:bodyPr wrap="square" rtlCol="0">
            <a:spAutoFit/>
          </a:bodyPr>
          <a:lstStyle/>
          <a:p>
            <a:r>
              <a:rPr lang="en-US" dirty="0" smtClean="0"/>
              <a:t>Mozart: The Crucial Year, 1781</a:t>
            </a:r>
            <a:endParaRPr lang="en-US" dirty="0"/>
          </a:p>
        </p:txBody>
      </p:sp>
      <p:sp>
        <p:nvSpPr>
          <p:cNvPr id="3" name="TextBox 2"/>
          <p:cNvSpPr txBox="1"/>
          <p:nvPr/>
        </p:nvSpPr>
        <p:spPr>
          <a:xfrm>
            <a:off x="1295400" y="1249335"/>
            <a:ext cx="2209800" cy="369332"/>
          </a:xfrm>
          <a:prstGeom prst="rect">
            <a:avLst/>
          </a:prstGeom>
          <a:noFill/>
        </p:spPr>
        <p:txBody>
          <a:bodyPr wrap="square" rtlCol="0">
            <a:spAutoFit/>
          </a:bodyPr>
          <a:lstStyle/>
          <a:p>
            <a:r>
              <a:rPr lang="en-US" dirty="0" smtClean="0"/>
              <a:t>Starts out in Salzburg</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857480"/>
            <a:ext cx="4190604" cy="3771544"/>
          </a:xfrm>
          <a:prstGeom prst="rect">
            <a:avLst/>
          </a:prstGeom>
        </p:spPr>
      </p:pic>
      <p:sp>
        <p:nvSpPr>
          <p:cNvPr id="9" name="TextBox 8"/>
          <p:cNvSpPr txBox="1"/>
          <p:nvPr/>
        </p:nvSpPr>
        <p:spPr>
          <a:xfrm>
            <a:off x="987682" y="5990656"/>
            <a:ext cx="3416645" cy="369332"/>
          </a:xfrm>
          <a:prstGeom prst="rect">
            <a:avLst/>
          </a:prstGeom>
          <a:noFill/>
        </p:spPr>
        <p:txBody>
          <a:bodyPr wrap="square" rtlCol="0">
            <a:spAutoFit/>
          </a:bodyPr>
          <a:lstStyle/>
          <a:p>
            <a:r>
              <a:rPr lang="en-US" dirty="0" smtClean="0"/>
              <a:t>Prince-Archbishop </a:t>
            </a:r>
            <a:r>
              <a:rPr lang="en-US" dirty="0" err="1" smtClean="0"/>
              <a:t>Colleredo</a:t>
            </a: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1857480"/>
            <a:ext cx="4167284" cy="3014335"/>
          </a:xfrm>
          <a:prstGeom prst="rect">
            <a:avLst/>
          </a:prstGeom>
        </p:spPr>
      </p:pic>
      <p:sp>
        <p:nvSpPr>
          <p:cNvPr id="11" name="TextBox 10"/>
          <p:cNvSpPr txBox="1"/>
          <p:nvPr/>
        </p:nvSpPr>
        <p:spPr>
          <a:xfrm>
            <a:off x="6248400" y="1064669"/>
            <a:ext cx="1447800" cy="369332"/>
          </a:xfrm>
          <a:prstGeom prst="rect">
            <a:avLst/>
          </a:prstGeom>
          <a:noFill/>
        </p:spPr>
        <p:txBody>
          <a:bodyPr wrap="square" rtlCol="0">
            <a:spAutoFit/>
          </a:bodyPr>
          <a:lstStyle/>
          <a:p>
            <a:r>
              <a:rPr lang="en-US" dirty="0" smtClean="0"/>
              <a:t>May 1781</a:t>
            </a:r>
            <a:endParaRPr lang="en-US" dirty="0"/>
          </a:p>
        </p:txBody>
      </p:sp>
    </p:spTree>
    <p:extLst>
      <p:ext uri="{BB962C8B-B14F-4D97-AF65-F5344CB8AC3E}">
        <p14:creationId xmlns:p14="http://schemas.microsoft.com/office/powerpoint/2010/main" val="2200305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50" fill="hold"/>
                                        <p:tgtEl>
                                          <p:spTgt spid="10"/>
                                        </p:tgtEl>
                                        <p:attrNameLst>
                                          <p:attrName>ppt_w</p:attrName>
                                        </p:attrNameLst>
                                      </p:cBhvr>
                                      <p:tavLst>
                                        <p:tav tm="0">
                                          <p:val>
                                            <p:fltVal val="0"/>
                                          </p:val>
                                        </p:tav>
                                        <p:tav tm="100000">
                                          <p:val>
                                            <p:strVal val="#ppt_w"/>
                                          </p:val>
                                        </p:tav>
                                      </p:tavLst>
                                    </p:anim>
                                    <p:anim calcmode="lin" valueType="num">
                                      <p:cBhvr>
                                        <p:cTn id="8" dur="250" fill="hold"/>
                                        <p:tgtEl>
                                          <p:spTgt spid="10"/>
                                        </p:tgtEl>
                                        <p:attrNameLst>
                                          <p:attrName>ppt_h</p:attrName>
                                        </p:attrNameLst>
                                      </p:cBhvr>
                                      <p:tavLst>
                                        <p:tav tm="0">
                                          <p:val>
                                            <p:fltVal val="0"/>
                                          </p:val>
                                        </p:tav>
                                        <p:tav tm="100000">
                                          <p:val>
                                            <p:strVal val="#ppt_h"/>
                                          </p:val>
                                        </p:tav>
                                      </p:tavLst>
                                    </p:anim>
                                    <p:animEffect transition="in" filter="fade">
                                      <p:cBhvr>
                                        <p:cTn id="9" dur="25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250" fill="hold"/>
                                        <p:tgtEl>
                                          <p:spTgt spid="11"/>
                                        </p:tgtEl>
                                        <p:attrNameLst>
                                          <p:attrName>ppt_w</p:attrName>
                                        </p:attrNameLst>
                                      </p:cBhvr>
                                      <p:tavLst>
                                        <p:tav tm="0">
                                          <p:val>
                                            <p:fltVal val="0"/>
                                          </p:val>
                                        </p:tav>
                                        <p:tav tm="100000">
                                          <p:val>
                                            <p:strVal val="#ppt_w"/>
                                          </p:val>
                                        </p:tav>
                                      </p:tavLst>
                                    </p:anim>
                                    <p:anim calcmode="lin" valueType="num">
                                      <p:cBhvr>
                                        <p:cTn id="13" dur="250" fill="hold"/>
                                        <p:tgtEl>
                                          <p:spTgt spid="11"/>
                                        </p:tgtEl>
                                        <p:attrNameLst>
                                          <p:attrName>ppt_h</p:attrName>
                                        </p:attrNameLst>
                                      </p:cBhvr>
                                      <p:tavLst>
                                        <p:tav tm="0">
                                          <p:val>
                                            <p:fltVal val="0"/>
                                          </p:val>
                                        </p:tav>
                                        <p:tav tm="100000">
                                          <p:val>
                                            <p:strVal val="#ppt_h"/>
                                          </p:val>
                                        </p:tav>
                                      </p:tavLst>
                                    </p:anim>
                                    <p:animEffect transition="in" filter="fade">
                                      <p:cBhvr>
                                        <p:cTn id="14" dur="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28800" y="781529"/>
            <a:ext cx="4419600" cy="369332"/>
          </a:xfrm>
          <a:prstGeom prst="rect">
            <a:avLst/>
          </a:prstGeom>
          <a:noFill/>
        </p:spPr>
        <p:txBody>
          <a:bodyPr wrap="square" rtlCol="0">
            <a:spAutoFit/>
          </a:bodyPr>
          <a:lstStyle/>
          <a:p>
            <a:r>
              <a:rPr lang="en-US" dirty="0" smtClean="0"/>
              <a:t>Mozart Moves to Vienna, May 1781: age 24</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920" y="1981200"/>
            <a:ext cx="3906865" cy="41910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1" y="234235"/>
            <a:ext cx="1295400" cy="1640280"/>
          </a:xfrm>
          <a:prstGeom prst="rect">
            <a:avLst/>
          </a:prstGeom>
        </p:spPr>
      </p:pic>
      <p:cxnSp>
        <p:nvCxnSpPr>
          <p:cNvPr id="8" name="Straight Connector 7"/>
          <p:cNvCxnSpPr/>
          <p:nvPr/>
        </p:nvCxnSpPr>
        <p:spPr>
          <a:xfrm flipV="1">
            <a:off x="4191000" y="1401510"/>
            <a:ext cx="2971800" cy="294189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678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6228" y="1738002"/>
            <a:ext cx="3047172" cy="396198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 y="1752600"/>
            <a:ext cx="3581400" cy="3841865"/>
          </a:xfrm>
          <a:prstGeom prst="rect">
            <a:avLst/>
          </a:prstGeom>
        </p:spPr>
      </p:pic>
      <p:sp>
        <p:nvSpPr>
          <p:cNvPr id="6" name="TextBox 5"/>
          <p:cNvSpPr txBox="1"/>
          <p:nvPr/>
        </p:nvSpPr>
        <p:spPr>
          <a:xfrm>
            <a:off x="5093436" y="5975291"/>
            <a:ext cx="3200400" cy="584775"/>
          </a:xfrm>
          <a:prstGeom prst="rect">
            <a:avLst/>
          </a:prstGeom>
          <a:noFill/>
        </p:spPr>
        <p:txBody>
          <a:bodyPr wrap="square" rtlCol="0">
            <a:spAutoFit/>
          </a:bodyPr>
          <a:lstStyle/>
          <a:p>
            <a:pPr algn="ctr"/>
            <a:r>
              <a:rPr lang="en-US" dirty="0" err="1" smtClean="0"/>
              <a:t>Constanze</a:t>
            </a:r>
            <a:r>
              <a:rPr lang="en-US" dirty="0" smtClean="0"/>
              <a:t> (Weber) Mozart</a:t>
            </a:r>
          </a:p>
          <a:p>
            <a:pPr algn="ctr"/>
            <a:r>
              <a:rPr lang="en-US" sz="1400" dirty="0" smtClean="0"/>
              <a:t>(Marriage: August 1782)</a:t>
            </a:r>
            <a:endParaRPr lang="en-US" sz="1400"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8601" y="66304"/>
            <a:ext cx="1066799" cy="1350818"/>
          </a:xfrm>
          <a:prstGeom prst="rect">
            <a:avLst/>
          </a:prstGeom>
        </p:spPr>
      </p:pic>
      <p:sp>
        <p:nvSpPr>
          <p:cNvPr id="9" name="TextBox 8"/>
          <p:cNvSpPr txBox="1"/>
          <p:nvPr/>
        </p:nvSpPr>
        <p:spPr>
          <a:xfrm>
            <a:off x="1828800" y="781529"/>
            <a:ext cx="4419600" cy="369332"/>
          </a:xfrm>
          <a:prstGeom prst="rect">
            <a:avLst/>
          </a:prstGeom>
          <a:noFill/>
        </p:spPr>
        <p:txBody>
          <a:bodyPr wrap="square" rtlCol="0">
            <a:spAutoFit/>
          </a:bodyPr>
          <a:lstStyle/>
          <a:p>
            <a:r>
              <a:rPr lang="en-US" dirty="0" smtClean="0"/>
              <a:t>Mozart Moves to Vienna, May 1781: age 24</a:t>
            </a:r>
            <a:endParaRPr lang="en-US" dirty="0"/>
          </a:p>
        </p:txBody>
      </p:sp>
    </p:spTree>
    <p:extLst>
      <p:ext uri="{BB962C8B-B14F-4D97-AF65-F5344CB8AC3E}">
        <p14:creationId xmlns:p14="http://schemas.microsoft.com/office/powerpoint/2010/main" val="229522696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 y="1752600"/>
            <a:ext cx="3581400" cy="3841865"/>
          </a:xfrm>
          <a:prstGeom prst="rect">
            <a:avLst/>
          </a:prstGeom>
        </p:spPr>
      </p:pic>
      <p:sp>
        <p:nvSpPr>
          <p:cNvPr id="2" name="TextBox 1"/>
          <p:cNvSpPr txBox="1"/>
          <p:nvPr/>
        </p:nvSpPr>
        <p:spPr>
          <a:xfrm>
            <a:off x="4710157" y="1624147"/>
            <a:ext cx="4038600" cy="923330"/>
          </a:xfrm>
          <a:prstGeom prst="rect">
            <a:avLst/>
          </a:prstGeom>
          <a:noFill/>
        </p:spPr>
        <p:txBody>
          <a:bodyPr wrap="square" rtlCol="0">
            <a:spAutoFit/>
          </a:bodyPr>
          <a:lstStyle/>
          <a:p>
            <a:pPr algn="ctr"/>
            <a:r>
              <a:rPr lang="en-US" dirty="0" smtClean="0"/>
              <a:t>Income:</a:t>
            </a:r>
          </a:p>
          <a:p>
            <a:endParaRPr lang="en-US" dirty="0"/>
          </a:p>
          <a:p>
            <a:pPr marL="285750" indent="-285750">
              <a:buFont typeface="Arial" panose="020B0604020202020204" pitchFamily="34" charset="0"/>
              <a:buChar char="•"/>
            </a:pPr>
            <a:r>
              <a:rPr lang="en-US" dirty="0" smtClean="0"/>
              <a:t>Teaching privately</a:t>
            </a:r>
          </a:p>
        </p:txBody>
      </p:sp>
      <p:sp>
        <p:nvSpPr>
          <p:cNvPr id="6" name="TextBox 5"/>
          <p:cNvSpPr txBox="1"/>
          <p:nvPr/>
        </p:nvSpPr>
        <p:spPr>
          <a:xfrm>
            <a:off x="2500357" y="550333"/>
            <a:ext cx="4419600" cy="369332"/>
          </a:xfrm>
          <a:prstGeom prst="rect">
            <a:avLst/>
          </a:prstGeom>
          <a:noFill/>
        </p:spPr>
        <p:txBody>
          <a:bodyPr wrap="square" rtlCol="0">
            <a:spAutoFit/>
          </a:bodyPr>
          <a:lstStyle/>
          <a:p>
            <a:r>
              <a:rPr lang="en-US" dirty="0" smtClean="0"/>
              <a:t>Mozart in Vienna, 1781-91: age 24-36</a:t>
            </a:r>
            <a:endParaRPr lang="en-US" dirty="0"/>
          </a:p>
        </p:txBody>
      </p:sp>
    </p:spTree>
    <p:extLst>
      <p:ext uri="{BB962C8B-B14F-4D97-AF65-F5344CB8AC3E}">
        <p14:creationId xmlns:p14="http://schemas.microsoft.com/office/powerpoint/2010/main" val="50889938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 y="1752600"/>
            <a:ext cx="3581400" cy="3841865"/>
          </a:xfrm>
          <a:prstGeom prst="rect">
            <a:avLst/>
          </a:prstGeom>
        </p:spPr>
      </p:pic>
      <p:sp>
        <p:nvSpPr>
          <p:cNvPr id="9" name="TextBox 8"/>
          <p:cNvSpPr txBox="1"/>
          <p:nvPr/>
        </p:nvSpPr>
        <p:spPr>
          <a:xfrm>
            <a:off x="2500357" y="550333"/>
            <a:ext cx="4419600" cy="369332"/>
          </a:xfrm>
          <a:prstGeom prst="rect">
            <a:avLst/>
          </a:prstGeom>
          <a:noFill/>
        </p:spPr>
        <p:txBody>
          <a:bodyPr wrap="square" rtlCol="0">
            <a:spAutoFit/>
          </a:bodyPr>
          <a:lstStyle/>
          <a:p>
            <a:r>
              <a:rPr lang="en-US" dirty="0" smtClean="0"/>
              <a:t>Mozart in Vienna, 1781-91: age 24-36</a:t>
            </a:r>
            <a:endParaRPr lang="en-US" dirty="0"/>
          </a:p>
        </p:txBody>
      </p:sp>
      <p:sp>
        <p:nvSpPr>
          <p:cNvPr id="2" name="TextBox 1"/>
          <p:cNvSpPr txBox="1"/>
          <p:nvPr/>
        </p:nvSpPr>
        <p:spPr>
          <a:xfrm>
            <a:off x="4710157" y="1624147"/>
            <a:ext cx="4038600" cy="1754326"/>
          </a:xfrm>
          <a:prstGeom prst="rect">
            <a:avLst/>
          </a:prstGeom>
          <a:noFill/>
        </p:spPr>
        <p:txBody>
          <a:bodyPr wrap="square" rtlCol="0">
            <a:spAutoFit/>
          </a:bodyPr>
          <a:lstStyle/>
          <a:p>
            <a:pPr algn="ctr"/>
            <a:r>
              <a:rPr lang="en-US" dirty="0" smtClean="0"/>
              <a:t>Income:</a:t>
            </a:r>
          </a:p>
          <a:p>
            <a:endParaRPr lang="en-US" dirty="0"/>
          </a:p>
          <a:p>
            <a:pPr marL="285750" indent="-285750">
              <a:buFont typeface="Arial" panose="020B0604020202020204" pitchFamily="34" charset="0"/>
              <a:buChar char="•"/>
            </a:pPr>
            <a:r>
              <a:rPr lang="en-US" dirty="0" smtClean="0"/>
              <a:t>Teaching privately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Selling works to publishers </a:t>
            </a:r>
          </a:p>
          <a:p>
            <a:r>
              <a:rPr lang="en-US" dirty="0"/>
              <a:t> </a:t>
            </a:r>
            <a:r>
              <a:rPr lang="en-US" dirty="0" smtClean="0"/>
              <a:t>     (e.g., </a:t>
            </a:r>
            <a:r>
              <a:rPr lang="en-US" dirty="0" err="1" smtClean="0"/>
              <a:t>Artaria</a:t>
            </a:r>
            <a:r>
              <a:rPr lang="en-US" dirty="0" smtClean="0"/>
              <a:t>)</a:t>
            </a:r>
          </a:p>
        </p:txBody>
      </p:sp>
    </p:spTree>
    <p:extLst>
      <p:ext uri="{BB962C8B-B14F-4D97-AF65-F5344CB8AC3E}">
        <p14:creationId xmlns:p14="http://schemas.microsoft.com/office/powerpoint/2010/main" val="167414477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 y="1752600"/>
            <a:ext cx="3581400" cy="3841865"/>
          </a:xfrm>
          <a:prstGeom prst="rect">
            <a:avLst/>
          </a:prstGeom>
        </p:spPr>
      </p:pic>
      <p:sp>
        <p:nvSpPr>
          <p:cNvPr id="2" name="TextBox 1"/>
          <p:cNvSpPr txBox="1"/>
          <p:nvPr/>
        </p:nvSpPr>
        <p:spPr>
          <a:xfrm>
            <a:off x="4710157" y="1624147"/>
            <a:ext cx="4038600" cy="2862322"/>
          </a:xfrm>
          <a:prstGeom prst="rect">
            <a:avLst/>
          </a:prstGeom>
          <a:noFill/>
        </p:spPr>
        <p:txBody>
          <a:bodyPr wrap="square" rtlCol="0">
            <a:spAutoFit/>
          </a:bodyPr>
          <a:lstStyle/>
          <a:p>
            <a:pPr algn="ctr"/>
            <a:r>
              <a:rPr lang="en-US" dirty="0" smtClean="0"/>
              <a:t>Income:</a:t>
            </a:r>
          </a:p>
          <a:p>
            <a:endParaRPr lang="en-US" dirty="0"/>
          </a:p>
          <a:p>
            <a:pPr marL="285750" indent="-285750">
              <a:buFont typeface="Arial" panose="020B0604020202020204" pitchFamily="34" charset="0"/>
              <a:buChar char="•"/>
            </a:pPr>
            <a:r>
              <a:rPr lang="en-US" dirty="0" smtClean="0"/>
              <a:t>Teaching privately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Selling works to publishers </a:t>
            </a:r>
          </a:p>
          <a:p>
            <a:r>
              <a:rPr lang="en-US" dirty="0"/>
              <a:t>      (e.g., </a:t>
            </a:r>
            <a:r>
              <a:rPr lang="en-US" dirty="0" err="1" smtClean="0"/>
              <a:t>Artaria</a:t>
            </a:r>
            <a:r>
              <a:rPr lang="en-US" dirty="0" smtClean="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Performances in homes of aristocrats or wealthy bourgeoisie</a:t>
            </a:r>
          </a:p>
          <a:p>
            <a:endParaRPr lang="en-US" dirty="0"/>
          </a:p>
        </p:txBody>
      </p:sp>
      <p:sp>
        <p:nvSpPr>
          <p:cNvPr id="6" name="TextBox 5"/>
          <p:cNvSpPr txBox="1"/>
          <p:nvPr/>
        </p:nvSpPr>
        <p:spPr>
          <a:xfrm>
            <a:off x="2500357" y="550333"/>
            <a:ext cx="4419600" cy="369332"/>
          </a:xfrm>
          <a:prstGeom prst="rect">
            <a:avLst/>
          </a:prstGeom>
          <a:noFill/>
        </p:spPr>
        <p:txBody>
          <a:bodyPr wrap="square" rtlCol="0">
            <a:spAutoFit/>
          </a:bodyPr>
          <a:lstStyle/>
          <a:p>
            <a:r>
              <a:rPr lang="en-US" dirty="0" smtClean="0"/>
              <a:t>Mozart in Vienna, 1781-91: age 24-36</a:t>
            </a:r>
            <a:endParaRPr lang="en-US" dirty="0"/>
          </a:p>
        </p:txBody>
      </p:sp>
    </p:spTree>
    <p:extLst>
      <p:ext uri="{BB962C8B-B14F-4D97-AF65-F5344CB8AC3E}">
        <p14:creationId xmlns:p14="http://schemas.microsoft.com/office/powerpoint/2010/main" val="38099985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 y="1752600"/>
            <a:ext cx="3581400" cy="3841865"/>
          </a:xfrm>
          <a:prstGeom prst="rect">
            <a:avLst/>
          </a:prstGeom>
        </p:spPr>
      </p:pic>
      <p:sp>
        <p:nvSpPr>
          <p:cNvPr id="2" name="TextBox 1"/>
          <p:cNvSpPr txBox="1"/>
          <p:nvPr/>
        </p:nvSpPr>
        <p:spPr>
          <a:xfrm>
            <a:off x="4710157" y="1624147"/>
            <a:ext cx="4038600" cy="3139321"/>
          </a:xfrm>
          <a:prstGeom prst="rect">
            <a:avLst/>
          </a:prstGeom>
          <a:noFill/>
        </p:spPr>
        <p:txBody>
          <a:bodyPr wrap="square" rtlCol="0">
            <a:spAutoFit/>
          </a:bodyPr>
          <a:lstStyle/>
          <a:p>
            <a:pPr algn="ctr"/>
            <a:r>
              <a:rPr lang="en-US" dirty="0" smtClean="0"/>
              <a:t>Income:</a:t>
            </a:r>
          </a:p>
          <a:p>
            <a:endParaRPr lang="en-US" dirty="0"/>
          </a:p>
          <a:p>
            <a:pPr marL="285750" indent="-285750">
              <a:buFont typeface="Arial" panose="020B0604020202020204" pitchFamily="34" charset="0"/>
              <a:buChar char="•"/>
            </a:pPr>
            <a:r>
              <a:rPr lang="en-US" dirty="0" smtClean="0"/>
              <a:t>Teaching privately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Selling works to publishers </a:t>
            </a:r>
          </a:p>
          <a:p>
            <a:r>
              <a:rPr lang="en-US" dirty="0"/>
              <a:t>      (e.g., </a:t>
            </a:r>
            <a:r>
              <a:rPr lang="en-US" dirty="0" err="1"/>
              <a:t>Artaria</a:t>
            </a:r>
            <a:r>
              <a:rPr lang="en-US" dirty="0" smtClean="0"/>
              <a:t>)</a:t>
            </a:r>
          </a:p>
          <a:p>
            <a:endParaRPr lang="en-US" dirty="0" smtClean="0"/>
          </a:p>
          <a:p>
            <a:pPr marL="285750" indent="-285750">
              <a:buFont typeface="Arial" panose="020B0604020202020204" pitchFamily="34" charset="0"/>
              <a:buChar char="•"/>
            </a:pPr>
            <a:r>
              <a:rPr lang="en-US" dirty="0" smtClean="0"/>
              <a:t>Performances in homes of aristocrats or wealthy bourgeoisie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Benefit Concerts: “Academies”</a:t>
            </a:r>
          </a:p>
        </p:txBody>
      </p:sp>
      <p:sp>
        <p:nvSpPr>
          <p:cNvPr id="6" name="TextBox 5"/>
          <p:cNvSpPr txBox="1"/>
          <p:nvPr/>
        </p:nvSpPr>
        <p:spPr>
          <a:xfrm>
            <a:off x="2500357" y="550333"/>
            <a:ext cx="4419600" cy="369332"/>
          </a:xfrm>
          <a:prstGeom prst="rect">
            <a:avLst/>
          </a:prstGeom>
          <a:noFill/>
        </p:spPr>
        <p:txBody>
          <a:bodyPr wrap="square" rtlCol="0">
            <a:spAutoFit/>
          </a:bodyPr>
          <a:lstStyle/>
          <a:p>
            <a:r>
              <a:rPr lang="en-US" dirty="0" smtClean="0"/>
              <a:t>Mozart in Vienna, 1781-91: age 24-36</a:t>
            </a:r>
            <a:endParaRPr lang="en-US" dirty="0"/>
          </a:p>
        </p:txBody>
      </p:sp>
    </p:spTree>
    <p:extLst>
      <p:ext uri="{BB962C8B-B14F-4D97-AF65-F5344CB8AC3E}">
        <p14:creationId xmlns:p14="http://schemas.microsoft.com/office/powerpoint/2010/main" val="38099985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3856" y="609600"/>
            <a:ext cx="4048379" cy="5938943"/>
          </a:xfrm>
          <a:prstGeom prst="rect">
            <a:avLst/>
          </a:prstGeom>
        </p:spPr>
      </p:pic>
      <p:sp>
        <p:nvSpPr>
          <p:cNvPr id="7" name="TextBox 6"/>
          <p:cNvSpPr txBox="1"/>
          <p:nvPr/>
        </p:nvSpPr>
        <p:spPr>
          <a:xfrm>
            <a:off x="1524000" y="152401"/>
            <a:ext cx="6629400" cy="369332"/>
          </a:xfrm>
          <a:prstGeom prst="rect">
            <a:avLst/>
          </a:prstGeom>
          <a:noFill/>
        </p:spPr>
        <p:txBody>
          <a:bodyPr wrap="square" rtlCol="0">
            <a:spAutoFit/>
          </a:bodyPr>
          <a:lstStyle/>
          <a:p>
            <a:r>
              <a:rPr lang="en-US" dirty="0" smtClean="0"/>
              <a:t>One of Mozart’s Benefit Concerts (“Academies”): Frankfurt, 1790</a:t>
            </a:r>
            <a:endParaRPr lang="en-US" dirty="0"/>
          </a:p>
        </p:txBody>
      </p:sp>
    </p:spTree>
    <p:extLst>
      <p:ext uri="{BB962C8B-B14F-4D97-AF65-F5344CB8AC3E}">
        <p14:creationId xmlns:p14="http://schemas.microsoft.com/office/powerpoint/2010/main" val="35894710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3856" y="609600"/>
            <a:ext cx="4048379" cy="5938943"/>
          </a:xfrm>
          <a:prstGeom prst="rect">
            <a:avLst/>
          </a:prstGeom>
        </p:spPr>
      </p:pic>
      <p:sp>
        <p:nvSpPr>
          <p:cNvPr id="4" name="TextBox 3"/>
          <p:cNvSpPr txBox="1"/>
          <p:nvPr/>
        </p:nvSpPr>
        <p:spPr>
          <a:xfrm>
            <a:off x="1752600" y="152400"/>
            <a:ext cx="6096000" cy="369332"/>
          </a:xfrm>
          <a:prstGeom prst="rect">
            <a:avLst/>
          </a:prstGeom>
          <a:noFill/>
        </p:spPr>
        <p:txBody>
          <a:bodyPr wrap="square" rtlCol="0">
            <a:spAutoFit/>
          </a:bodyPr>
          <a:lstStyle/>
          <a:p>
            <a:r>
              <a:rPr lang="en-US" dirty="0" smtClean="0"/>
              <a:t>One of Mozart’s Benefit Concerts (“Academies”): 1790</a:t>
            </a:r>
            <a:endParaRPr lang="en-US" dirty="0"/>
          </a:p>
        </p:txBody>
      </p:sp>
      <p:sp>
        <p:nvSpPr>
          <p:cNvPr id="3" name="Rectangle 2"/>
          <p:cNvSpPr/>
          <p:nvPr/>
        </p:nvSpPr>
        <p:spPr>
          <a:xfrm>
            <a:off x="2971800" y="990600"/>
            <a:ext cx="29718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843044" y="838201"/>
            <a:ext cx="1813133" cy="276999"/>
          </a:xfrm>
          <a:prstGeom prst="rect">
            <a:avLst/>
          </a:prstGeom>
          <a:noFill/>
          <a:ln>
            <a:solidFill>
              <a:srgbClr val="FF0000"/>
            </a:solidFill>
          </a:ln>
        </p:spPr>
        <p:txBody>
          <a:bodyPr wrap="square" rtlCol="0">
            <a:spAutoFit/>
          </a:bodyPr>
          <a:lstStyle/>
          <a:p>
            <a:r>
              <a:rPr lang="en-US" sz="1200" dirty="0" smtClean="0"/>
              <a:t>Friday, 15 October 1790</a:t>
            </a:r>
            <a:endParaRPr lang="en-US" sz="1200" dirty="0"/>
          </a:p>
        </p:txBody>
      </p:sp>
      <p:cxnSp>
        <p:nvCxnSpPr>
          <p:cNvPr id="20" name="Straight Connector 19"/>
          <p:cNvCxnSpPr/>
          <p:nvPr/>
        </p:nvCxnSpPr>
        <p:spPr>
          <a:xfrm flipV="1">
            <a:off x="6019800" y="914400"/>
            <a:ext cx="838200" cy="190500"/>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96790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882" y="756440"/>
            <a:ext cx="4582355" cy="5644360"/>
          </a:xfrm>
          <a:prstGeom prst="rect">
            <a:avLst/>
          </a:prstGeom>
        </p:spPr>
      </p:pic>
      <p:sp>
        <p:nvSpPr>
          <p:cNvPr id="3" name="TextBox 2"/>
          <p:cNvSpPr txBox="1"/>
          <p:nvPr/>
        </p:nvSpPr>
        <p:spPr>
          <a:xfrm>
            <a:off x="1937211" y="256013"/>
            <a:ext cx="5125340" cy="369332"/>
          </a:xfrm>
          <a:prstGeom prst="rect">
            <a:avLst/>
          </a:prstGeom>
          <a:noFill/>
        </p:spPr>
        <p:txBody>
          <a:bodyPr wrap="square" rtlCol="0">
            <a:spAutoFit/>
          </a:bodyPr>
          <a:lstStyle/>
          <a:p>
            <a:r>
              <a:rPr lang="en-US" dirty="0" smtClean="0"/>
              <a:t>Mozart mostly back in Salzburg, 1773-81: age 17-25</a:t>
            </a:r>
            <a:endParaRPr lang="en-US" dirty="0"/>
          </a:p>
        </p:txBody>
      </p:sp>
      <p:sp>
        <p:nvSpPr>
          <p:cNvPr id="4" name="TextBox 3"/>
          <p:cNvSpPr txBox="1"/>
          <p:nvPr/>
        </p:nvSpPr>
        <p:spPr>
          <a:xfrm>
            <a:off x="5233751" y="1828800"/>
            <a:ext cx="3657600" cy="646331"/>
          </a:xfrm>
          <a:prstGeom prst="rect">
            <a:avLst/>
          </a:prstGeom>
          <a:noFill/>
        </p:spPr>
        <p:txBody>
          <a:bodyPr wrap="square" rtlCol="0">
            <a:spAutoFit/>
          </a:bodyPr>
          <a:lstStyle/>
          <a:p>
            <a:r>
              <a:rPr lang="en-US" dirty="0" smtClean="0"/>
              <a:t>Symphony No. 25 in G Minor, K. 183</a:t>
            </a:r>
          </a:p>
          <a:p>
            <a:r>
              <a:rPr lang="en-US" dirty="0" smtClean="0"/>
              <a:t>(October 1773) [</a:t>
            </a:r>
            <a:r>
              <a:rPr lang="en-US" i="1" dirty="0" smtClean="0"/>
              <a:t>“</a:t>
            </a:r>
            <a:r>
              <a:rPr lang="en-US" dirty="0" smtClean="0"/>
              <a:t>stormy style</a:t>
            </a:r>
            <a:r>
              <a:rPr lang="en-US" i="1" dirty="0" smtClean="0"/>
              <a:t>”</a:t>
            </a:r>
            <a:r>
              <a:rPr lang="en-US" dirty="0" smtClean="0"/>
              <a:t>]</a:t>
            </a:r>
          </a:p>
        </p:txBody>
      </p:sp>
    </p:spTree>
    <p:extLst>
      <p:ext uri="{BB962C8B-B14F-4D97-AF65-F5344CB8AC3E}">
        <p14:creationId xmlns:p14="http://schemas.microsoft.com/office/powerpoint/2010/main" val="309122180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3856" y="609600"/>
            <a:ext cx="4048379" cy="5938943"/>
          </a:xfrm>
          <a:prstGeom prst="rect">
            <a:avLst/>
          </a:prstGeom>
        </p:spPr>
      </p:pic>
      <p:sp>
        <p:nvSpPr>
          <p:cNvPr id="4" name="TextBox 3"/>
          <p:cNvSpPr txBox="1"/>
          <p:nvPr/>
        </p:nvSpPr>
        <p:spPr>
          <a:xfrm>
            <a:off x="1524000" y="152401"/>
            <a:ext cx="6629400" cy="369332"/>
          </a:xfrm>
          <a:prstGeom prst="rect">
            <a:avLst/>
          </a:prstGeom>
          <a:noFill/>
        </p:spPr>
        <p:txBody>
          <a:bodyPr wrap="square" rtlCol="0">
            <a:spAutoFit/>
          </a:bodyPr>
          <a:lstStyle/>
          <a:p>
            <a:r>
              <a:rPr lang="en-US" dirty="0" smtClean="0"/>
              <a:t>One of Mozart’s Benefit Concerts (“Academies”): Frankfurt, 1790</a:t>
            </a:r>
            <a:endParaRPr lang="en-US" dirty="0"/>
          </a:p>
        </p:txBody>
      </p:sp>
      <p:sp>
        <p:nvSpPr>
          <p:cNvPr id="3" name="Rectangle 2"/>
          <p:cNvSpPr/>
          <p:nvPr/>
        </p:nvSpPr>
        <p:spPr>
          <a:xfrm>
            <a:off x="2971800" y="990600"/>
            <a:ext cx="29718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843044" y="838201"/>
            <a:ext cx="1813133" cy="276999"/>
          </a:xfrm>
          <a:prstGeom prst="rect">
            <a:avLst/>
          </a:prstGeom>
          <a:noFill/>
          <a:ln>
            <a:solidFill>
              <a:srgbClr val="FF0000"/>
            </a:solidFill>
          </a:ln>
        </p:spPr>
        <p:txBody>
          <a:bodyPr wrap="square" rtlCol="0">
            <a:spAutoFit/>
          </a:bodyPr>
          <a:lstStyle/>
          <a:p>
            <a:r>
              <a:rPr lang="en-US" sz="1200" dirty="0" smtClean="0"/>
              <a:t>Friday, 15 October 1790</a:t>
            </a:r>
            <a:endParaRPr lang="en-US" sz="1200" dirty="0"/>
          </a:p>
        </p:txBody>
      </p:sp>
      <p:sp>
        <p:nvSpPr>
          <p:cNvPr id="6" name="TextBox 5"/>
          <p:cNvSpPr txBox="1"/>
          <p:nvPr/>
        </p:nvSpPr>
        <p:spPr>
          <a:xfrm>
            <a:off x="6598778" y="2197693"/>
            <a:ext cx="2057400" cy="276999"/>
          </a:xfrm>
          <a:prstGeom prst="rect">
            <a:avLst/>
          </a:prstGeom>
          <a:noFill/>
          <a:ln>
            <a:solidFill>
              <a:srgbClr val="00B0F0"/>
            </a:solidFill>
          </a:ln>
        </p:spPr>
        <p:txBody>
          <a:bodyPr wrap="square" rtlCol="0">
            <a:spAutoFit/>
          </a:bodyPr>
          <a:lstStyle/>
          <a:p>
            <a:r>
              <a:rPr lang="en-US" sz="1200" dirty="0" smtClean="0"/>
              <a:t>To be given for his benefit</a:t>
            </a:r>
            <a:endParaRPr lang="en-US" sz="1200" dirty="0"/>
          </a:p>
        </p:txBody>
      </p:sp>
      <p:sp>
        <p:nvSpPr>
          <p:cNvPr id="7" name="Rectangle 6"/>
          <p:cNvSpPr/>
          <p:nvPr/>
        </p:nvSpPr>
        <p:spPr>
          <a:xfrm>
            <a:off x="3581400" y="2246092"/>
            <a:ext cx="1676400" cy="268508"/>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p:nvPr/>
        </p:nvCxnSpPr>
        <p:spPr>
          <a:xfrm flipV="1">
            <a:off x="6019800" y="914400"/>
            <a:ext cx="838200" cy="190500"/>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564421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3856" y="609600"/>
            <a:ext cx="4048379" cy="5938943"/>
          </a:xfrm>
          <a:prstGeom prst="rect">
            <a:avLst/>
          </a:prstGeom>
        </p:spPr>
      </p:pic>
      <p:sp>
        <p:nvSpPr>
          <p:cNvPr id="3" name="Rectangle 2"/>
          <p:cNvSpPr/>
          <p:nvPr/>
        </p:nvSpPr>
        <p:spPr>
          <a:xfrm>
            <a:off x="2971800" y="990600"/>
            <a:ext cx="29718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843044" y="838201"/>
            <a:ext cx="1813133" cy="276999"/>
          </a:xfrm>
          <a:prstGeom prst="rect">
            <a:avLst/>
          </a:prstGeom>
          <a:noFill/>
          <a:ln>
            <a:solidFill>
              <a:srgbClr val="FF0000"/>
            </a:solidFill>
          </a:ln>
        </p:spPr>
        <p:txBody>
          <a:bodyPr wrap="square" rtlCol="0">
            <a:spAutoFit/>
          </a:bodyPr>
          <a:lstStyle/>
          <a:p>
            <a:r>
              <a:rPr lang="en-US" sz="1200" dirty="0" smtClean="0"/>
              <a:t>Friday, 15 October 1790</a:t>
            </a:r>
            <a:endParaRPr lang="en-US" sz="1200" dirty="0"/>
          </a:p>
        </p:txBody>
      </p:sp>
      <p:sp>
        <p:nvSpPr>
          <p:cNvPr id="6" name="TextBox 5"/>
          <p:cNvSpPr txBox="1"/>
          <p:nvPr/>
        </p:nvSpPr>
        <p:spPr>
          <a:xfrm>
            <a:off x="6598778" y="2197693"/>
            <a:ext cx="2057400" cy="276999"/>
          </a:xfrm>
          <a:prstGeom prst="rect">
            <a:avLst/>
          </a:prstGeom>
          <a:noFill/>
          <a:ln>
            <a:solidFill>
              <a:srgbClr val="00B0F0"/>
            </a:solidFill>
          </a:ln>
        </p:spPr>
        <p:txBody>
          <a:bodyPr wrap="square" rtlCol="0">
            <a:spAutoFit/>
          </a:bodyPr>
          <a:lstStyle/>
          <a:p>
            <a:r>
              <a:rPr lang="en-US" sz="1200" dirty="0" smtClean="0"/>
              <a:t>To be given for his benefit</a:t>
            </a:r>
            <a:endParaRPr lang="en-US" sz="1200" dirty="0"/>
          </a:p>
        </p:txBody>
      </p:sp>
      <p:sp>
        <p:nvSpPr>
          <p:cNvPr id="7" name="Rectangle 6"/>
          <p:cNvSpPr/>
          <p:nvPr/>
        </p:nvSpPr>
        <p:spPr>
          <a:xfrm>
            <a:off x="3581400" y="2246092"/>
            <a:ext cx="1676400" cy="268508"/>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933700" y="2743200"/>
            <a:ext cx="3009900" cy="990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p:nvPr/>
        </p:nvCxnSpPr>
        <p:spPr>
          <a:xfrm flipV="1">
            <a:off x="6019800" y="914400"/>
            <a:ext cx="838200" cy="190500"/>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endCxn id="6" idx="1"/>
          </p:cNvCxnSpPr>
          <p:nvPr/>
        </p:nvCxnSpPr>
        <p:spPr>
          <a:xfrm>
            <a:off x="5257800" y="2336192"/>
            <a:ext cx="1340978" cy="1"/>
          </a:xfrm>
          <a:prstGeom prst="line">
            <a:avLst/>
          </a:prstGeom>
          <a:ln>
            <a:solidFill>
              <a:srgbClr val="00B0F0"/>
            </a:solidFill>
            <a:prstDash val="lg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264992" y="3074857"/>
            <a:ext cx="664434" cy="49343"/>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524000" y="152401"/>
            <a:ext cx="6629400" cy="369332"/>
          </a:xfrm>
          <a:prstGeom prst="rect">
            <a:avLst/>
          </a:prstGeom>
          <a:noFill/>
        </p:spPr>
        <p:txBody>
          <a:bodyPr wrap="square" rtlCol="0">
            <a:spAutoFit/>
          </a:bodyPr>
          <a:lstStyle/>
          <a:p>
            <a:r>
              <a:rPr lang="en-US" dirty="0" smtClean="0"/>
              <a:t>One of Mozart’s Benefit Concerts (“Academies”): Frankfurt, 1790</a:t>
            </a:r>
            <a:endParaRPr lang="en-US" dirty="0"/>
          </a:p>
        </p:txBody>
      </p:sp>
      <p:sp>
        <p:nvSpPr>
          <p:cNvPr id="26" name="TextBox 25"/>
          <p:cNvSpPr txBox="1"/>
          <p:nvPr/>
        </p:nvSpPr>
        <p:spPr>
          <a:xfrm>
            <a:off x="207592" y="2474692"/>
            <a:ext cx="2057400" cy="1200329"/>
          </a:xfrm>
          <a:prstGeom prst="rect">
            <a:avLst/>
          </a:prstGeom>
          <a:noFill/>
          <a:ln>
            <a:solidFill>
              <a:srgbClr val="FF0000"/>
            </a:solidFill>
          </a:ln>
        </p:spPr>
        <p:txBody>
          <a:bodyPr wrap="square" rtlCol="0">
            <a:spAutoFit/>
          </a:bodyPr>
          <a:lstStyle/>
          <a:p>
            <a:pPr algn="ctr"/>
            <a:r>
              <a:rPr lang="en-US" sz="1200" dirty="0" smtClean="0"/>
              <a:t>Part 1</a:t>
            </a:r>
          </a:p>
          <a:p>
            <a:pPr marL="171450" indent="-171450">
              <a:buFont typeface="Arial" panose="020B0604020202020204" pitchFamily="34" charset="0"/>
              <a:buChar char="•"/>
            </a:pPr>
            <a:r>
              <a:rPr lang="en-US" sz="1200" dirty="0" smtClean="0"/>
              <a:t>A new symphony</a:t>
            </a:r>
          </a:p>
          <a:p>
            <a:pPr marL="171450" indent="-171450">
              <a:buFont typeface="Arial" panose="020B0604020202020204" pitchFamily="34" charset="0"/>
              <a:buChar char="•"/>
            </a:pPr>
            <a:r>
              <a:rPr lang="en-US" sz="1200" dirty="0" smtClean="0"/>
              <a:t>An aria</a:t>
            </a:r>
          </a:p>
          <a:p>
            <a:pPr marL="171450" indent="-171450">
              <a:buFont typeface="Arial" panose="020B0604020202020204" pitchFamily="34" charset="0"/>
              <a:buChar char="•"/>
            </a:pPr>
            <a:r>
              <a:rPr lang="en-US" sz="1200" dirty="0" smtClean="0"/>
              <a:t>A piano concerto (Mozart performing) [No. 26 in D]</a:t>
            </a:r>
          </a:p>
          <a:p>
            <a:pPr marL="171450" indent="-171450">
              <a:buFont typeface="Arial" panose="020B0604020202020204" pitchFamily="34" charset="0"/>
              <a:buChar char="•"/>
            </a:pPr>
            <a:r>
              <a:rPr lang="en-US" sz="1200" dirty="0" smtClean="0"/>
              <a:t>Another aria</a:t>
            </a:r>
            <a:endParaRPr lang="en-US" sz="1200" dirty="0"/>
          </a:p>
        </p:txBody>
      </p:sp>
    </p:spTree>
    <p:extLst>
      <p:ext uri="{BB962C8B-B14F-4D97-AF65-F5344CB8AC3E}">
        <p14:creationId xmlns:p14="http://schemas.microsoft.com/office/powerpoint/2010/main" val="259564421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3856" y="609600"/>
            <a:ext cx="4048379" cy="5938943"/>
          </a:xfrm>
          <a:prstGeom prst="rect">
            <a:avLst/>
          </a:prstGeom>
        </p:spPr>
      </p:pic>
      <p:sp>
        <p:nvSpPr>
          <p:cNvPr id="3" name="Rectangle 2"/>
          <p:cNvSpPr/>
          <p:nvPr/>
        </p:nvSpPr>
        <p:spPr>
          <a:xfrm>
            <a:off x="2971800" y="990600"/>
            <a:ext cx="29718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843044" y="838201"/>
            <a:ext cx="1813133" cy="276999"/>
          </a:xfrm>
          <a:prstGeom prst="rect">
            <a:avLst/>
          </a:prstGeom>
          <a:noFill/>
          <a:ln>
            <a:solidFill>
              <a:srgbClr val="FF0000"/>
            </a:solidFill>
          </a:ln>
        </p:spPr>
        <p:txBody>
          <a:bodyPr wrap="square" rtlCol="0">
            <a:spAutoFit/>
          </a:bodyPr>
          <a:lstStyle/>
          <a:p>
            <a:r>
              <a:rPr lang="en-US" sz="1200" dirty="0" smtClean="0"/>
              <a:t>Friday, 15 October 1790</a:t>
            </a:r>
            <a:endParaRPr lang="en-US" sz="1200" dirty="0"/>
          </a:p>
        </p:txBody>
      </p:sp>
      <p:sp>
        <p:nvSpPr>
          <p:cNvPr id="6" name="TextBox 5"/>
          <p:cNvSpPr txBox="1"/>
          <p:nvPr/>
        </p:nvSpPr>
        <p:spPr>
          <a:xfrm>
            <a:off x="6598778" y="2197693"/>
            <a:ext cx="2057400" cy="276999"/>
          </a:xfrm>
          <a:prstGeom prst="rect">
            <a:avLst/>
          </a:prstGeom>
          <a:noFill/>
          <a:ln>
            <a:solidFill>
              <a:srgbClr val="00B0F0"/>
            </a:solidFill>
          </a:ln>
        </p:spPr>
        <p:txBody>
          <a:bodyPr wrap="square" rtlCol="0">
            <a:spAutoFit/>
          </a:bodyPr>
          <a:lstStyle/>
          <a:p>
            <a:r>
              <a:rPr lang="en-US" sz="1200" dirty="0" smtClean="0"/>
              <a:t>To be given for his benefit</a:t>
            </a:r>
            <a:endParaRPr lang="en-US" sz="1200" dirty="0"/>
          </a:p>
        </p:txBody>
      </p:sp>
      <p:sp>
        <p:nvSpPr>
          <p:cNvPr id="7" name="Rectangle 6"/>
          <p:cNvSpPr/>
          <p:nvPr/>
        </p:nvSpPr>
        <p:spPr>
          <a:xfrm>
            <a:off x="3581400" y="2246092"/>
            <a:ext cx="1676400" cy="268508"/>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933700" y="2743200"/>
            <a:ext cx="3009900" cy="990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971800" y="3886200"/>
            <a:ext cx="3009900" cy="99060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p:nvPr/>
        </p:nvCxnSpPr>
        <p:spPr>
          <a:xfrm flipV="1">
            <a:off x="6019800" y="914400"/>
            <a:ext cx="838200" cy="190500"/>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endCxn id="6" idx="1"/>
          </p:cNvCxnSpPr>
          <p:nvPr/>
        </p:nvCxnSpPr>
        <p:spPr>
          <a:xfrm>
            <a:off x="5257800" y="2336192"/>
            <a:ext cx="1340978" cy="1"/>
          </a:xfrm>
          <a:prstGeom prst="line">
            <a:avLst/>
          </a:prstGeom>
          <a:ln>
            <a:solidFill>
              <a:srgbClr val="00B0F0"/>
            </a:solidFill>
            <a:prstDash val="lg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264992" y="3074857"/>
            <a:ext cx="664434" cy="49343"/>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6019800" y="3810000"/>
            <a:ext cx="606040" cy="571500"/>
          </a:xfrm>
          <a:prstGeom prst="line">
            <a:avLst/>
          </a:prstGeom>
          <a:ln>
            <a:solidFill>
              <a:srgbClr val="00B0F0"/>
            </a:solidFill>
            <a:prstDash val="lgDash"/>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524000" y="152401"/>
            <a:ext cx="6629400" cy="369332"/>
          </a:xfrm>
          <a:prstGeom prst="rect">
            <a:avLst/>
          </a:prstGeom>
          <a:noFill/>
        </p:spPr>
        <p:txBody>
          <a:bodyPr wrap="square" rtlCol="0">
            <a:spAutoFit/>
          </a:bodyPr>
          <a:lstStyle/>
          <a:p>
            <a:r>
              <a:rPr lang="en-US" dirty="0" smtClean="0"/>
              <a:t>One of Mozart’s Benefit Concerts (“Academies”): Frankfurt, 1790</a:t>
            </a:r>
            <a:endParaRPr lang="en-US" dirty="0"/>
          </a:p>
        </p:txBody>
      </p:sp>
      <p:sp>
        <p:nvSpPr>
          <p:cNvPr id="31" name="TextBox 30"/>
          <p:cNvSpPr txBox="1"/>
          <p:nvPr/>
        </p:nvSpPr>
        <p:spPr>
          <a:xfrm>
            <a:off x="207592" y="2474692"/>
            <a:ext cx="2057400" cy="1200329"/>
          </a:xfrm>
          <a:prstGeom prst="rect">
            <a:avLst/>
          </a:prstGeom>
          <a:noFill/>
          <a:ln>
            <a:solidFill>
              <a:srgbClr val="FF0000"/>
            </a:solidFill>
          </a:ln>
        </p:spPr>
        <p:txBody>
          <a:bodyPr wrap="square" rtlCol="0">
            <a:spAutoFit/>
          </a:bodyPr>
          <a:lstStyle/>
          <a:p>
            <a:pPr algn="ctr"/>
            <a:r>
              <a:rPr lang="en-US" sz="1200" dirty="0" smtClean="0"/>
              <a:t>Part 1</a:t>
            </a:r>
          </a:p>
          <a:p>
            <a:pPr marL="171450" indent="-171450">
              <a:buFont typeface="Arial" panose="020B0604020202020204" pitchFamily="34" charset="0"/>
              <a:buChar char="•"/>
            </a:pPr>
            <a:r>
              <a:rPr lang="en-US" sz="1200" dirty="0" smtClean="0"/>
              <a:t>A new symphony</a:t>
            </a:r>
          </a:p>
          <a:p>
            <a:pPr marL="171450" indent="-171450">
              <a:buFont typeface="Arial" panose="020B0604020202020204" pitchFamily="34" charset="0"/>
              <a:buChar char="•"/>
            </a:pPr>
            <a:r>
              <a:rPr lang="en-US" sz="1200" dirty="0" smtClean="0"/>
              <a:t>An aria</a:t>
            </a:r>
          </a:p>
          <a:p>
            <a:pPr marL="171450" indent="-171450">
              <a:buFont typeface="Arial" panose="020B0604020202020204" pitchFamily="34" charset="0"/>
              <a:buChar char="•"/>
            </a:pPr>
            <a:r>
              <a:rPr lang="en-US" sz="1200" dirty="0" smtClean="0"/>
              <a:t>A piano concerto (Mozart performing) [No. 26 in D]</a:t>
            </a:r>
          </a:p>
          <a:p>
            <a:pPr marL="171450" indent="-171450">
              <a:buFont typeface="Arial" panose="020B0604020202020204" pitchFamily="34" charset="0"/>
              <a:buChar char="•"/>
            </a:pPr>
            <a:r>
              <a:rPr lang="en-US" sz="1200" dirty="0" smtClean="0"/>
              <a:t>Another aria</a:t>
            </a:r>
            <a:endParaRPr lang="en-US" sz="1200" dirty="0"/>
          </a:p>
        </p:txBody>
      </p:sp>
      <p:sp>
        <p:nvSpPr>
          <p:cNvPr id="32" name="TextBox 31"/>
          <p:cNvSpPr txBox="1"/>
          <p:nvPr/>
        </p:nvSpPr>
        <p:spPr>
          <a:xfrm>
            <a:off x="6625840" y="3446227"/>
            <a:ext cx="2057400" cy="1754326"/>
          </a:xfrm>
          <a:prstGeom prst="rect">
            <a:avLst/>
          </a:prstGeom>
          <a:noFill/>
          <a:ln>
            <a:solidFill>
              <a:srgbClr val="00B0F0"/>
            </a:solidFill>
          </a:ln>
        </p:spPr>
        <p:txBody>
          <a:bodyPr wrap="square" rtlCol="0">
            <a:spAutoFit/>
          </a:bodyPr>
          <a:lstStyle/>
          <a:p>
            <a:pPr algn="ctr"/>
            <a:r>
              <a:rPr lang="en-US" sz="1200" dirty="0" smtClean="0"/>
              <a:t>Part 2</a:t>
            </a:r>
          </a:p>
          <a:p>
            <a:pPr marL="171450" indent="-171450">
              <a:buFont typeface="Arial" panose="020B0604020202020204" pitchFamily="34" charset="0"/>
              <a:buChar char="•"/>
            </a:pPr>
            <a:r>
              <a:rPr lang="en-US" sz="1200" dirty="0" smtClean="0"/>
              <a:t>Another piano concerto (Mozart performing) </a:t>
            </a:r>
          </a:p>
          <a:p>
            <a:r>
              <a:rPr lang="en-US" sz="1200" dirty="0"/>
              <a:t> </a:t>
            </a:r>
            <a:r>
              <a:rPr lang="en-US" sz="1200" dirty="0" smtClean="0"/>
              <a:t>     [No. 19 in F]</a:t>
            </a:r>
          </a:p>
          <a:p>
            <a:pPr marL="171450" indent="-171450">
              <a:buFont typeface="Arial" panose="020B0604020202020204" pitchFamily="34" charset="0"/>
              <a:buChar char="•"/>
            </a:pPr>
            <a:r>
              <a:rPr lang="en-US" sz="1200" dirty="0" smtClean="0"/>
              <a:t>A duet</a:t>
            </a:r>
          </a:p>
          <a:p>
            <a:pPr marL="171450" indent="-171450">
              <a:buFont typeface="Arial" panose="020B0604020202020204" pitchFamily="34" charset="0"/>
              <a:buChar char="•"/>
            </a:pPr>
            <a:r>
              <a:rPr lang="en-US" sz="1200" dirty="0" smtClean="0"/>
              <a:t>A “fantasy” (Mozart improvising at the keyboard)</a:t>
            </a:r>
          </a:p>
          <a:p>
            <a:pPr marL="171450" indent="-171450">
              <a:buFont typeface="Arial" panose="020B0604020202020204" pitchFamily="34" charset="0"/>
              <a:buChar char="•"/>
            </a:pPr>
            <a:r>
              <a:rPr lang="en-US" sz="1200" dirty="0" smtClean="0"/>
              <a:t>Another symphony</a:t>
            </a:r>
            <a:endParaRPr lang="en-US" sz="1200" dirty="0"/>
          </a:p>
        </p:txBody>
      </p:sp>
    </p:spTree>
    <p:extLst>
      <p:ext uri="{BB962C8B-B14F-4D97-AF65-F5344CB8AC3E}">
        <p14:creationId xmlns:p14="http://schemas.microsoft.com/office/powerpoint/2010/main" val="259564421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3856" y="609600"/>
            <a:ext cx="4048379" cy="5938943"/>
          </a:xfrm>
          <a:prstGeom prst="rect">
            <a:avLst/>
          </a:prstGeom>
        </p:spPr>
      </p:pic>
      <p:sp>
        <p:nvSpPr>
          <p:cNvPr id="4" name="TextBox 3"/>
          <p:cNvSpPr txBox="1"/>
          <p:nvPr/>
        </p:nvSpPr>
        <p:spPr>
          <a:xfrm>
            <a:off x="1752600" y="152400"/>
            <a:ext cx="6096000" cy="369332"/>
          </a:xfrm>
          <a:prstGeom prst="rect">
            <a:avLst/>
          </a:prstGeom>
          <a:noFill/>
        </p:spPr>
        <p:txBody>
          <a:bodyPr wrap="square" rtlCol="0">
            <a:spAutoFit/>
          </a:bodyPr>
          <a:lstStyle/>
          <a:p>
            <a:r>
              <a:rPr lang="en-US" dirty="0" smtClean="0"/>
              <a:t>One of Mozart’s Benefit Concerts (“Academies”): 1790</a:t>
            </a:r>
            <a:endParaRPr lang="en-US" dirty="0"/>
          </a:p>
        </p:txBody>
      </p:sp>
      <p:sp>
        <p:nvSpPr>
          <p:cNvPr id="3" name="Rectangle 2"/>
          <p:cNvSpPr/>
          <p:nvPr/>
        </p:nvSpPr>
        <p:spPr>
          <a:xfrm>
            <a:off x="2971800" y="990600"/>
            <a:ext cx="29718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843044" y="838201"/>
            <a:ext cx="1813133" cy="276999"/>
          </a:xfrm>
          <a:prstGeom prst="rect">
            <a:avLst/>
          </a:prstGeom>
          <a:noFill/>
          <a:ln>
            <a:solidFill>
              <a:srgbClr val="FF0000"/>
            </a:solidFill>
          </a:ln>
        </p:spPr>
        <p:txBody>
          <a:bodyPr wrap="square" rtlCol="0">
            <a:spAutoFit/>
          </a:bodyPr>
          <a:lstStyle/>
          <a:p>
            <a:r>
              <a:rPr lang="en-US" sz="1200" dirty="0" smtClean="0"/>
              <a:t>Friday, 15 October 1790</a:t>
            </a:r>
            <a:endParaRPr lang="en-US" sz="1200" dirty="0"/>
          </a:p>
        </p:txBody>
      </p:sp>
      <p:sp>
        <p:nvSpPr>
          <p:cNvPr id="6" name="TextBox 5"/>
          <p:cNvSpPr txBox="1"/>
          <p:nvPr/>
        </p:nvSpPr>
        <p:spPr>
          <a:xfrm>
            <a:off x="6598778" y="2197693"/>
            <a:ext cx="2057400" cy="276999"/>
          </a:xfrm>
          <a:prstGeom prst="rect">
            <a:avLst/>
          </a:prstGeom>
          <a:noFill/>
          <a:ln>
            <a:solidFill>
              <a:srgbClr val="00B0F0"/>
            </a:solidFill>
          </a:ln>
        </p:spPr>
        <p:txBody>
          <a:bodyPr wrap="square" rtlCol="0">
            <a:spAutoFit/>
          </a:bodyPr>
          <a:lstStyle/>
          <a:p>
            <a:r>
              <a:rPr lang="en-US" sz="1200" dirty="0" smtClean="0"/>
              <a:t>To be given for his benefit</a:t>
            </a:r>
            <a:endParaRPr lang="en-US" sz="1200" dirty="0"/>
          </a:p>
        </p:txBody>
      </p:sp>
      <p:sp>
        <p:nvSpPr>
          <p:cNvPr id="7" name="Rectangle 6"/>
          <p:cNvSpPr/>
          <p:nvPr/>
        </p:nvSpPr>
        <p:spPr>
          <a:xfrm>
            <a:off x="3581400" y="2246092"/>
            <a:ext cx="1676400" cy="268508"/>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933700" y="2743200"/>
            <a:ext cx="3009900" cy="990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971800" y="3886200"/>
            <a:ext cx="3009900" cy="99060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06524" y="4803913"/>
            <a:ext cx="2057400" cy="461665"/>
          </a:xfrm>
          <a:prstGeom prst="rect">
            <a:avLst/>
          </a:prstGeom>
          <a:noFill/>
          <a:ln>
            <a:solidFill>
              <a:srgbClr val="FF0000"/>
            </a:solidFill>
          </a:ln>
        </p:spPr>
        <p:txBody>
          <a:bodyPr wrap="square" rtlCol="0">
            <a:spAutoFit/>
          </a:bodyPr>
          <a:lstStyle/>
          <a:p>
            <a:pPr algn="ctr"/>
            <a:r>
              <a:rPr lang="en-US" sz="1200" dirty="0" smtClean="0"/>
              <a:t>The price of tickets in loges, parquet, and gallery</a:t>
            </a:r>
            <a:endParaRPr lang="en-US" sz="1200" dirty="0"/>
          </a:p>
        </p:txBody>
      </p:sp>
      <p:sp>
        <p:nvSpPr>
          <p:cNvPr id="14" name="Rectangle 13"/>
          <p:cNvSpPr/>
          <p:nvPr/>
        </p:nvSpPr>
        <p:spPr>
          <a:xfrm>
            <a:off x="2929426" y="5015887"/>
            <a:ext cx="3014173" cy="4538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p:nvPr/>
        </p:nvCxnSpPr>
        <p:spPr>
          <a:xfrm flipV="1">
            <a:off x="6019800" y="914400"/>
            <a:ext cx="838200" cy="190500"/>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2" idx="3"/>
            <a:endCxn id="14" idx="1"/>
          </p:cNvCxnSpPr>
          <p:nvPr/>
        </p:nvCxnSpPr>
        <p:spPr>
          <a:xfrm>
            <a:off x="2263924" y="5034746"/>
            <a:ext cx="665502" cy="208044"/>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endCxn id="6" idx="1"/>
          </p:cNvCxnSpPr>
          <p:nvPr/>
        </p:nvCxnSpPr>
        <p:spPr>
          <a:xfrm>
            <a:off x="5257800" y="2336192"/>
            <a:ext cx="1340978" cy="1"/>
          </a:xfrm>
          <a:prstGeom prst="line">
            <a:avLst/>
          </a:prstGeom>
          <a:ln>
            <a:solidFill>
              <a:srgbClr val="00B0F0"/>
            </a:solidFill>
            <a:prstDash val="lg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264992" y="3074857"/>
            <a:ext cx="664434" cy="49343"/>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6019800" y="3810000"/>
            <a:ext cx="606040" cy="571500"/>
          </a:xfrm>
          <a:prstGeom prst="line">
            <a:avLst/>
          </a:prstGeom>
          <a:ln>
            <a:solidFill>
              <a:srgbClr val="00B0F0"/>
            </a:solidFill>
            <a:prstDash val="lgDash"/>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07592" y="2474692"/>
            <a:ext cx="2057400" cy="1200329"/>
          </a:xfrm>
          <a:prstGeom prst="rect">
            <a:avLst/>
          </a:prstGeom>
          <a:noFill/>
          <a:ln>
            <a:solidFill>
              <a:srgbClr val="FF0000"/>
            </a:solidFill>
          </a:ln>
        </p:spPr>
        <p:txBody>
          <a:bodyPr wrap="square" rtlCol="0">
            <a:spAutoFit/>
          </a:bodyPr>
          <a:lstStyle/>
          <a:p>
            <a:pPr algn="ctr"/>
            <a:r>
              <a:rPr lang="en-US" sz="1200" dirty="0" smtClean="0"/>
              <a:t>Part 1</a:t>
            </a:r>
          </a:p>
          <a:p>
            <a:pPr marL="171450" indent="-171450">
              <a:buFont typeface="Arial" panose="020B0604020202020204" pitchFamily="34" charset="0"/>
              <a:buChar char="•"/>
            </a:pPr>
            <a:r>
              <a:rPr lang="en-US" sz="1200" dirty="0" smtClean="0"/>
              <a:t>A new symphony</a:t>
            </a:r>
          </a:p>
          <a:p>
            <a:pPr marL="171450" indent="-171450">
              <a:buFont typeface="Arial" panose="020B0604020202020204" pitchFamily="34" charset="0"/>
              <a:buChar char="•"/>
            </a:pPr>
            <a:r>
              <a:rPr lang="en-US" sz="1200" dirty="0" smtClean="0"/>
              <a:t>An aria</a:t>
            </a:r>
          </a:p>
          <a:p>
            <a:pPr marL="171450" indent="-171450">
              <a:buFont typeface="Arial" panose="020B0604020202020204" pitchFamily="34" charset="0"/>
              <a:buChar char="•"/>
            </a:pPr>
            <a:r>
              <a:rPr lang="en-US" sz="1200" dirty="0" smtClean="0"/>
              <a:t>A piano concerto (Mozart performing) [No. 26 in D]</a:t>
            </a:r>
          </a:p>
          <a:p>
            <a:pPr marL="171450" indent="-171450">
              <a:buFont typeface="Arial" panose="020B0604020202020204" pitchFamily="34" charset="0"/>
              <a:buChar char="•"/>
            </a:pPr>
            <a:r>
              <a:rPr lang="en-US" sz="1200" dirty="0" smtClean="0"/>
              <a:t>Another aria</a:t>
            </a:r>
            <a:endParaRPr lang="en-US" sz="1200" dirty="0"/>
          </a:p>
        </p:txBody>
      </p:sp>
      <p:sp>
        <p:nvSpPr>
          <p:cNvPr id="29" name="TextBox 28"/>
          <p:cNvSpPr txBox="1"/>
          <p:nvPr/>
        </p:nvSpPr>
        <p:spPr>
          <a:xfrm>
            <a:off x="6625840" y="3446227"/>
            <a:ext cx="2057400" cy="1754326"/>
          </a:xfrm>
          <a:prstGeom prst="rect">
            <a:avLst/>
          </a:prstGeom>
          <a:noFill/>
          <a:ln>
            <a:solidFill>
              <a:srgbClr val="00B0F0"/>
            </a:solidFill>
          </a:ln>
        </p:spPr>
        <p:txBody>
          <a:bodyPr wrap="square" rtlCol="0">
            <a:spAutoFit/>
          </a:bodyPr>
          <a:lstStyle/>
          <a:p>
            <a:pPr algn="ctr"/>
            <a:r>
              <a:rPr lang="en-US" sz="1200" dirty="0" smtClean="0"/>
              <a:t>Part 2</a:t>
            </a:r>
          </a:p>
          <a:p>
            <a:pPr marL="171450" indent="-171450">
              <a:buFont typeface="Arial" panose="020B0604020202020204" pitchFamily="34" charset="0"/>
              <a:buChar char="•"/>
            </a:pPr>
            <a:r>
              <a:rPr lang="en-US" sz="1200" dirty="0" smtClean="0"/>
              <a:t>Another piano concerto (Mozart performing) </a:t>
            </a:r>
          </a:p>
          <a:p>
            <a:r>
              <a:rPr lang="en-US" sz="1200" dirty="0"/>
              <a:t> </a:t>
            </a:r>
            <a:r>
              <a:rPr lang="en-US" sz="1200" dirty="0" smtClean="0"/>
              <a:t>     [No. 19 in F]</a:t>
            </a:r>
          </a:p>
          <a:p>
            <a:pPr marL="171450" indent="-171450">
              <a:buFont typeface="Arial" panose="020B0604020202020204" pitchFamily="34" charset="0"/>
              <a:buChar char="•"/>
            </a:pPr>
            <a:r>
              <a:rPr lang="en-US" sz="1200" dirty="0" smtClean="0"/>
              <a:t>A duet</a:t>
            </a:r>
          </a:p>
          <a:p>
            <a:pPr marL="171450" indent="-171450">
              <a:buFont typeface="Arial" panose="020B0604020202020204" pitchFamily="34" charset="0"/>
              <a:buChar char="•"/>
            </a:pPr>
            <a:r>
              <a:rPr lang="en-US" sz="1200" dirty="0" smtClean="0"/>
              <a:t>A “fantasy” (Mozart improvising at the keyboard)</a:t>
            </a:r>
          </a:p>
          <a:p>
            <a:pPr marL="171450" indent="-171450">
              <a:buFont typeface="Arial" panose="020B0604020202020204" pitchFamily="34" charset="0"/>
              <a:buChar char="•"/>
            </a:pPr>
            <a:r>
              <a:rPr lang="en-US" sz="1200" dirty="0" smtClean="0"/>
              <a:t>Another symphony</a:t>
            </a:r>
            <a:endParaRPr lang="en-US" sz="1200" dirty="0"/>
          </a:p>
        </p:txBody>
      </p:sp>
    </p:spTree>
    <p:extLst>
      <p:ext uri="{BB962C8B-B14F-4D97-AF65-F5344CB8AC3E}">
        <p14:creationId xmlns:p14="http://schemas.microsoft.com/office/powerpoint/2010/main" val="259564421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3856" y="609600"/>
            <a:ext cx="4048379" cy="5938943"/>
          </a:xfrm>
          <a:prstGeom prst="rect">
            <a:avLst/>
          </a:prstGeom>
        </p:spPr>
      </p:pic>
      <p:sp>
        <p:nvSpPr>
          <p:cNvPr id="3" name="Rectangle 2"/>
          <p:cNvSpPr/>
          <p:nvPr/>
        </p:nvSpPr>
        <p:spPr>
          <a:xfrm>
            <a:off x="2971800" y="990600"/>
            <a:ext cx="29718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843044" y="838201"/>
            <a:ext cx="1813133" cy="276999"/>
          </a:xfrm>
          <a:prstGeom prst="rect">
            <a:avLst/>
          </a:prstGeom>
          <a:noFill/>
          <a:ln>
            <a:solidFill>
              <a:srgbClr val="FF0000"/>
            </a:solidFill>
          </a:ln>
        </p:spPr>
        <p:txBody>
          <a:bodyPr wrap="square" rtlCol="0">
            <a:spAutoFit/>
          </a:bodyPr>
          <a:lstStyle/>
          <a:p>
            <a:r>
              <a:rPr lang="en-US" sz="1200" dirty="0" smtClean="0"/>
              <a:t>Friday, 15 October 1790</a:t>
            </a:r>
            <a:endParaRPr lang="en-US" sz="1200" dirty="0"/>
          </a:p>
        </p:txBody>
      </p:sp>
      <p:sp>
        <p:nvSpPr>
          <p:cNvPr id="6" name="TextBox 5"/>
          <p:cNvSpPr txBox="1"/>
          <p:nvPr/>
        </p:nvSpPr>
        <p:spPr>
          <a:xfrm>
            <a:off x="6598778" y="2197693"/>
            <a:ext cx="2057400" cy="276999"/>
          </a:xfrm>
          <a:prstGeom prst="rect">
            <a:avLst/>
          </a:prstGeom>
          <a:noFill/>
          <a:ln>
            <a:solidFill>
              <a:srgbClr val="00B0F0"/>
            </a:solidFill>
          </a:ln>
        </p:spPr>
        <p:txBody>
          <a:bodyPr wrap="square" rtlCol="0">
            <a:spAutoFit/>
          </a:bodyPr>
          <a:lstStyle/>
          <a:p>
            <a:r>
              <a:rPr lang="en-US" sz="1200" dirty="0" smtClean="0"/>
              <a:t>To be given for his benefit</a:t>
            </a:r>
            <a:endParaRPr lang="en-US" sz="1200" dirty="0"/>
          </a:p>
        </p:txBody>
      </p:sp>
      <p:sp>
        <p:nvSpPr>
          <p:cNvPr id="7" name="Rectangle 6"/>
          <p:cNvSpPr/>
          <p:nvPr/>
        </p:nvSpPr>
        <p:spPr>
          <a:xfrm>
            <a:off x="3581400" y="2246092"/>
            <a:ext cx="1676400" cy="268508"/>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933700" y="2743200"/>
            <a:ext cx="3009900" cy="990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971800" y="3886200"/>
            <a:ext cx="3009900" cy="99060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06524" y="4803913"/>
            <a:ext cx="2057400" cy="461665"/>
          </a:xfrm>
          <a:prstGeom prst="rect">
            <a:avLst/>
          </a:prstGeom>
          <a:noFill/>
          <a:ln>
            <a:solidFill>
              <a:srgbClr val="FF0000"/>
            </a:solidFill>
          </a:ln>
        </p:spPr>
        <p:txBody>
          <a:bodyPr wrap="square" rtlCol="0">
            <a:spAutoFit/>
          </a:bodyPr>
          <a:lstStyle/>
          <a:p>
            <a:pPr algn="ctr"/>
            <a:r>
              <a:rPr lang="en-US" sz="1200" dirty="0" smtClean="0"/>
              <a:t>The price of tickets in loges, parquet, and gallery</a:t>
            </a:r>
            <a:endParaRPr lang="en-US" sz="1200" dirty="0"/>
          </a:p>
        </p:txBody>
      </p:sp>
      <p:sp>
        <p:nvSpPr>
          <p:cNvPr id="13" name="TextBox 12"/>
          <p:cNvSpPr txBox="1"/>
          <p:nvPr/>
        </p:nvSpPr>
        <p:spPr>
          <a:xfrm>
            <a:off x="76200" y="5732925"/>
            <a:ext cx="2057400" cy="461665"/>
          </a:xfrm>
          <a:prstGeom prst="rect">
            <a:avLst/>
          </a:prstGeom>
          <a:noFill/>
          <a:ln>
            <a:solidFill>
              <a:srgbClr val="00B0F0"/>
            </a:solidFill>
          </a:ln>
        </p:spPr>
        <p:txBody>
          <a:bodyPr wrap="square" rtlCol="0">
            <a:spAutoFit/>
          </a:bodyPr>
          <a:lstStyle/>
          <a:p>
            <a:pPr algn="ctr"/>
            <a:r>
              <a:rPr lang="en-US" sz="1200" dirty="0" smtClean="0"/>
              <a:t>Tickets can be obtained from Mozart himself</a:t>
            </a:r>
            <a:endParaRPr lang="en-US" sz="1200" dirty="0"/>
          </a:p>
        </p:txBody>
      </p:sp>
      <p:sp>
        <p:nvSpPr>
          <p:cNvPr id="14" name="Rectangle 13"/>
          <p:cNvSpPr/>
          <p:nvPr/>
        </p:nvSpPr>
        <p:spPr>
          <a:xfrm>
            <a:off x="2929426" y="5015887"/>
            <a:ext cx="3014173" cy="4538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590800" y="5471925"/>
            <a:ext cx="1295400" cy="22860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p:nvPr/>
        </p:nvCxnSpPr>
        <p:spPr>
          <a:xfrm flipV="1">
            <a:off x="6019800" y="914400"/>
            <a:ext cx="838200" cy="190500"/>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2" idx="3"/>
            <a:endCxn id="14" idx="1"/>
          </p:cNvCxnSpPr>
          <p:nvPr/>
        </p:nvCxnSpPr>
        <p:spPr>
          <a:xfrm>
            <a:off x="2263924" y="5034746"/>
            <a:ext cx="665502" cy="208044"/>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endCxn id="6" idx="1"/>
          </p:cNvCxnSpPr>
          <p:nvPr/>
        </p:nvCxnSpPr>
        <p:spPr>
          <a:xfrm>
            <a:off x="5257800" y="2336192"/>
            <a:ext cx="1340978" cy="1"/>
          </a:xfrm>
          <a:prstGeom prst="line">
            <a:avLst/>
          </a:prstGeom>
          <a:ln>
            <a:solidFill>
              <a:srgbClr val="00B0F0"/>
            </a:solidFill>
            <a:prstDash val="lg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264992" y="3074857"/>
            <a:ext cx="664434" cy="49343"/>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13" idx="3"/>
          </p:cNvCxnSpPr>
          <p:nvPr/>
        </p:nvCxnSpPr>
        <p:spPr>
          <a:xfrm flipV="1">
            <a:off x="2133600" y="5586227"/>
            <a:ext cx="463609" cy="377531"/>
          </a:xfrm>
          <a:prstGeom prst="line">
            <a:avLst/>
          </a:prstGeom>
          <a:ln>
            <a:solidFill>
              <a:srgbClr val="00B0F0"/>
            </a:solidFill>
            <a:prstDash val="lg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6019800" y="3810000"/>
            <a:ext cx="606040" cy="571500"/>
          </a:xfrm>
          <a:prstGeom prst="line">
            <a:avLst/>
          </a:prstGeom>
          <a:ln>
            <a:solidFill>
              <a:srgbClr val="00B0F0"/>
            </a:solidFill>
            <a:prstDash val="lgDash"/>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524000" y="152401"/>
            <a:ext cx="6629400" cy="369332"/>
          </a:xfrm>
          <a:prstGeom prst="rect">
            <a:avLst/>
          </a:prstGeom>
          <a:noFill/>
        </p:spPr>
        <p:txBody>
          <a:bodyPr wrap="square" rtlCol="0">
            <a:spAutoFit/>
          </a:bodyPr>
          <a:lstStyle/>
          <a:p>
            <a:r>
              <a:rPr lang="en-US" dirty="0" smtClean="0"/>
              <a:t>One of Mozart’s Benefit Concerts (“Academies”): Frankfurt, 1790</a:t>
            </a:r>
            <a:endParaRPr lang="en-US" dirty="0"/>
          </a:p>
        </p:txBody>
      </p:sp>
      <p:sp>
        <p:nvSpPr>
          <p:cNvPr id="31" name="TextBox 30"/>
          <p:cNvSpPr txBox="1"/>
          <p:nvPr/>
        </p:nvSpPr>
        <p:spPr>
          <a:xfrm>
            <a:off x="207592" y="2474692"/>
            <a:ext cx="2057400" cy="1200329"/>
          </a:xfrm>
          <a:prstGeom prst="rect">
            <a:avLst/>
          </a:prstGeom>
          <a:noFill/>
          <a:ln>
            <a:solidFill>
              <a:srgbClr val="FF0000"/>
            </a:solidFill>
          </a:ln>
        </p:spPr>
        <p:txBody>
          <a:bodyPr wrap="square" rtlCol="0">
            <a:spAutoFit/>
          </a:bodyPr>
          <a:lstStyle/>
          <a:p>
            <a:pPr algn="ctr"/>
            <a:r>
              <a:rPr lang="en-US" sz="1200" dirty="0" smtClean="0"/>
              <a:t>Part 1</a:t>
            </a:r>
          </a:p>
          <a:p>
            <a:pPr marL="171450" indent="-171450">
              <a:buFont typeface="Arial" panose="020B0604020202020204" pitchFamily="34" charset="0"/>
              <a:buChar char="•"/>
            </a:pPr>
            <a:r>
              <a:rPr lang="en-US" sz="1200" dirty="0" smtClean="0"/>
              <a:t>A new symphony</a:t>
            </a:r>
          </a:p>
          <a:p>
            <a:pPr marL="171450" indent="-171450">
              <a:buFont typeface="Arial" panose="020B0604020202020204" pitchFamily="34" charset="0"/>
              <a:buChar char="•"/>
            </a:pPr>
            <a:r>
              <a:rPr lang="en-US" sz="1200" dirty="0" smtClean="0"/>
              <a:t>An aria</a:t>
            </a:r>
          </a:p>
          <a:p>
            <a:pPr marL="171450" indent="-171450">
              <a:buFont typeface="Arial" panose="020B0604020202020204" pitchFamily="34" charset="0"/>
              <a:buChar char="•"/>
            </a:pPr>
            <a:r>
              <a:rPr lang="en-US" sz="1200" dirty="0" smtClean="0"/>
              <a:t>A piano concerto (Mozart performing) [No. 26 in D]</a:t>
            </a:r>
          </a:p>
          <a:p>
            <a:pPr marL="171450" indent="-171450">
              <a:buFont typeface="Arial" panose="020B0604020202020204" pitchFamily="34" charset="0"/>
              <a:buChar char="•"/>
            </a:pPr>
            <a:r>
              <a:rPr lang="en-US" sz="1200" dirty="0" smtClean="0"/>
              <a:t>Another aria</a:t>
            </a:r>
            <a:endParaRPr lang="en-US" sz="1200" dirty="0"/>
          </a:p>
        </p:txBody>
      </p:sp>
      <p:sp>
        <p:nvSpPr>
          <p:cNvPr id="32" name="TextBox 31"/>
          <p:cNvSpPr txBox="1"/>
          <p:nvPr/>
        </p:nvSpPr>
        <p:spPr>
          <a:xfrm>
            <a:off x="6625840" y="3446227"/>
            <a:ext cx="2057400" cy="1754326"/>
          </a:xfrm>
          <a:prstGeom prst="rect">
            <a:avLst/>
          </a:prstGeom>
          <a:noFill/>
          <a:ln>
            <a:solidFill>
              <a:srgbClr val="00B0F0"/>
            </a:solidFill>
          </a:ln>
        </p:spPr>
        <p:txBody>
          <a:bodyPr wrap="square" rtlCol="0">
            <a:spAutoFit/>
          </a:bodyPr>
          <a:lstStyle/>
          <a:p>
            <a:pPr algn="ctr"/>
            <a:r>
              <a:rPr lang="en-US" sz="1200" dirty="0" smtClean="0"/>
              <a:t>Part 2</a:t>
            </a:r>
          </a:p>
          <a:p>
            <a:pPr marL="171450" indent="-171450">
              <a:buFont typeface="Arial" panose="020B0604020202020204" pitchFamily="34" charset="0"/>
              <a:buChar char="•"/>
            </a:pPr>
            <a:r>
              <a:rPr lang="en-US" sz="1200" dirty="0" smtClean="0"/>
              <a:t>Another piano concerto (Mozart performing) </a:t>
            </a:r>
          </a:p>
          <a:p>
            <a:r>
              <a:rPr lang="en-US" sz="1200" dirty="0"/>
              <a:t> </a:t>
            </a:r>
            <a:r>
              <a:rPr lang="en-US" sz="1200" dirty="0" smtClean="0"/>
              <a:t>     [No. 19 in F]</a:t>
            </a:r>
          </a:p>
          <a:p>
            <a:pPr marL="171450" indent="-171450">
              <a:buFont typeface="Arial" panose="020B0604020202020204" pitchFamily="34" charset="0"/>
              <a:buChar char="•"/>
            </a:pPr>
            <a:r>
              <a:rPr lang="en-US" sz="1200" dirty="0" smtClean="0"/>
              <a:t>A duet</a:t>
            </a:r>
          </a:p>
          <a:p>
            <a:pPr marL="171450" indent="-171450">
              <a:buFont typeface="Arial" panose="020B0604020202020204" pitchFamily="34" charset="0"/>
              <a:buChar char="•"/>
            </a:pPr>
            <a:r>
              <a:rPr lang="en-US" sz="1200" dirty="0" smtClean="0"/>
              <a:t>A “fantasy” (Mozart improvising at the keyboard)</a:t>
            </a:r>
          </a:p>
          <a:p>
            <a:pPr marL="171450" indent="-171450">
              <a:buFont typeface="Arial" panose="020B0604020202020204" pitchFamily="34" charset="0"/>
              <a:buChar char="•"/>
            </a:pPr>
            <a:r>
              <a:rPr lang="en-US" sz="1200" dirty="0" smtClean="0"/>
              <a:t>Another symphony</a:t>
            </a:r>
            <a:endParaRPr lang="en-US" sz="1200" dirty="0"/>
          </a:p>
        </p:txBody>
      </p:sp>
    </p:spTree>
    <p:extLst>
      <p:ext uri="{BB962C8B-B14F-4D97-AF65-F5344CB8AC3E}">
        <p14:creationId xmlns:p14="http://schemas.microsoft.com/office/powerpoint/2010/main" val="259564421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3856" y="609600"/>
            <a:ext cx="4048379" cy="5938943"/>
          </a:xfrm>
          <a:prstGeom prst="rect">
            <a:avLst/>
          </a:prstGeom>
        </p:spPr>
      </p:pic>
      <p:sp>
        <p:nvSpPr>
          <p:cNvPr id="3" name="Rectangle 2"/>
          <p:cNvSpPr/>
          <p:nvPr/>
        </p:nvSpPr>
        <p:spPr>
          <a:xfrm>
            <a:off x="2971800" y="990600"/>
            <a:ext cx="29718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843044" y="838201"/>
            <a:ext cx="1813133" cy="276999"/>
          </a:xfrm>
          <a:prstGeom prst="rect">
            <a:avLst/>
          </a:prstGeom>
          <a:noFill/>
          <a:ln>
            <a:solidFill>
              <a:srgbClr val="FF0000"/>
            </a:solidFill>
          </a:ln>
        </p:spPr>
        <p:txBody>
          <a:bodyPr wrap="square" rtlCol="0">
            <a:spAutoFit/>
          </a:bodyPr>
          <a:lstStyle/>
          <a:p>
            <a:r>
              <a:rPr lang="en-US" sz="1200" dirty="0" smtClean="0"/>
              <a:t>Friday, 15 October 1790</a:t>
            </a:r>
            <a:endParaRPr lang="en-US" sz="1200" dirty="0"/>
          </a:p>
        </p:txBody>
      </p:sp>
      <p:sp>
        <p:nvSpPr>
          <p:cNvPr id="6" name="TextBox 5"/>
          <p:cNvSpPr txBox="1"/>
          <p:nvPr/>
        </p:nvSpPr>
        <p:spPr>
          <a:xfrm>
            <a:off x="6598778" y="2197693"/>
            <a:ext cx="2057400" cy="276999"/>
          </a:xfrm>
          <a:prstGeom prst="rect">
            <a:avLst/>
          </a:prstGeom>
          <a:noFill/>
          <a:ln>
            <a:solidFill>
              <a:srgbClr val="00B0F0"/>
            </a:solidFill>
          </a:ln>
        </p:spPr>
        <p:txBody>
          <a:bodyPr wrap="square" rtlCol="0">
            <a:spAutoFit/>
          </a:bodyPr>
          <a:lstStyle/>
          <a:p>
            <a:r>
              <a:rPr lang="en-US" sz="1200" dirty="0" smtClean="0"/>
              <a:t>To be given for his benefit</a:t>
            </a:r>
            <a:endParaRPr lang="en-US" sz="1200" dirty="0"/>
          </a:p>
        </p:txBody>
      </p:sp>
      <p:sp>
        <p:nvSpPr>
          <p:cNvPr id="7" name="Rectangle 6"/>
          <p:cNvSpPr/>
          <p:nvPr/>
        </p:nvSpPr>
        <p:spPr>
          <a:xfrm>
            <a:off x="3581400" y="2246092"/>
            <a:ext cx="1676400" cy="268508"/>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933700" y="2743200"/>
            <a:ext cx="3009900" cy="990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625840" y="3446227"/>
            <a:ext cx="2057400" cy="1754326"/>
          </a:xfrm>
          <a:prstGeom prst="rect">
            <a:avLst/>
          </a:prstGeom>
          <a:noFill/>
          <a:ln>
            <a:solidFill>
              <a:srgbClr val="00B0F0"/>
            </a:solidFill>
          </a:ln>
        </p:spPr>
        <p:txBody>
          <a:bodyPr wrap="square" rtlCol="0">
            <a:spAutoFit/>
          </a:bodyPr>
          <a:lstStyle/>
          <a:p>
            <a:pPr algn="ctr"/>
            <a:r>
              <a:rPr lang="en-US" sz="1200" dirty="0" smtClean="0"/>
              <a:t>Part 2</a:t>
            </a:r>
          </a:p>
          <a:p>
            <a:pPr marL="171450" indent="-171450">
              <a:buFont typeface="Arial" panose="020B0604020202020204" pitchFamily="34" charset="0"/>
              <a:buChar char="•"/>
            </a:pPr>
            <a:r>
              <a:rPr lang="en-US" sz="1200" dirty="0" smtClean="0"/>
              <a:t>Another piano concerto (Mozart performing) </a:t>
            </a:r>
          </a:p>
          <a:p>
            <a:r>
              <a:rPr lang="en-US" sz="1200" dirty="0"/>
              <a:t> </a:t>
            </a:r>
            <a:r>
              <a:rPr lang="en-US" sz="1200" dirty="0" smtClean="0"/>
              <a:t>     [No. 19 in F]</a:t>
            </a:r>
          </a:p>
          <a:p>
            <a:pPr marL="171450" indent="-171450">
              <a:buFont typeface="Arial" panose="020B0604020202020204" pitchFamily="34" charset="0"/>
              <a:buChar char="•"/>
            </a:pPr>
            <a:r>
              <a:rPr lang="en-US" sz="1200" dirty="0" smtClean="0"/>
              <a:t>A duet</a:t>
            </a:r>
          </a:p>
          <a:p>
            <a:pPr marL="171450" indent="-171450">
              <a:buFont typeface="Arial" panose="020B0604020202020204" pitchFamily="34" charset="0"/>
              <a:buChar char="•"/>
            </a:pPr>
            <a:r>
              <a:rPr lang="en-US" sz="1200" dirty="0" smtClean="0"/>
              <a:t>A “fantasy” (Mozart improvising at the keyboard)</a:t>
            </a:r>
          </a:p>
          <a:p>
            <a:pPr marL="171450" indent="-171450">
              <a:buFont typeface="Arial" panose="020B0604020202020204" pitchFamily="34" charset="0"/>
              <a:buChar char="•"/>
            </a:pPr>
            <a:r>
              <a:rPr lang="en-US" sz="1200" dirty="0" smtClean="0"/>
              <a:t>Another symphony</a:t>
            </a:r>
            <a:endParaRPr lang="en-US" sz="1200" dirty="0"/>
          </a:p>
        </p:txBody>
      </p:sp>
      <p:sp>
        <p:nvSpPr>
          <p:cNvPr id="11" name="Rectangle 10"/>
          <p:cNvSpPr/>
          <p:nvPr/>
        </p:nvSpPr>
        <p:spPr>
          <a:xfrm>
            <a:off x="2971800" y="3886200"/>
            <a:ext cx="3009900" cy="99060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06524" y="4803913"/>
            <a:ext cx="2057400" cy="461665"/>
          </a:xfrm>
          <a:prstGeom prst="rect">
            <a:avLst/>
          </a:prstGeom>
          <a:noFill/>
          <a:ln>
            <a:solidFill>
              <a:srgbClr val="FF0000"/>
            </a:solidFill>
          </a:ln>
        </p:spPr>
        <p:txBody>
          <a:bodyPr wrap="square" rtlCol="0">
            <a:spAutoFit/>
          </a:bodyPr>
          <a:lstStyle/>
          <a:p>
            <a:pPr algn="ctr"/>
            <a:r>
              <a:rPr lang="en-US" sz="1200" dirty="0" smtClean="0"/>
              <a:t>The price of tickets in loges, parquet, and gallery</a:t>
            </a:r>
            <a:endParaRPr lang="en-US" sz="1200" dirty="0"/>
          </a:p>
        </p:txBody>
      </p:sp>
      <p:sp>
        <p:nvSpPr>
          <p:cNvPr id="13" name="TextBox 12"/>
          <p:cNvSpPr txBox="1"/>
          <p:nvPr/>
        </p:nvSpPr>
        <p:spPr>
          <a:xfrm>
            <a:off x="76200" y="5732925"/>
            <a:ext cx="2057400" cy="461665"/>
          </a:xfrm>
          <a:prstGeom prst="rect">
            <a:avLst/>
          </a:prstGeom>
          <a:noFill/>
          <a:ln>
            <a:solidFill>
              <a:srgbClr val="00B0F0"/>
            </a:solidFill>
          </a:ln>
        </p:spPr>
        <p:txBody>
          <a:bodyPr wrap="square" rtlCol="0">
            <a:spAutoFit/>
          </a:bodyPr>
          <a:lstStyle/>
          <a:p>
            <a:pPr algn="ctr"/>
            <a:r>
              <a:rPr lang="en-US" sz="1200" dirty="0" smtClean="0"/>
              <a:t>Tickets can be obtained from Mozart himself</a:t>
            </a:r>
            <a:endParaRPr lang="en-US" sz="1200" dirty="0"/>
          </a:p>
        </p:txBody>
      </p:sp>
      <p:sp>
        <p:nvSpPr>
          <p:cNvPr id="14" name="Rectangle 13"/>
          <p:cNvSpPr/>
          <p:nvPr/>
        </p:nvSpPr>
        <p:spPr>
          <a:xfrm>
            <a:off x="2929426" y="5015887"/>
            <a:ext cx="3014173" cy="4538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590800" y="5471925"/>
            <a:ext cx="1295400" cy="22860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819400" y="6096000"/>
            <a:ext cx="29718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6627976" y="5963758"/>
            <a:ext cx="2057400" cy="276999"/>
          </a:xfrm>
          <a:prstGeom prst="rect">
            <a:avLst/>
          </a:prstGeom>
          <a:noFill/>
          <a:ln>
            <a:solidFill>
              <a:srgbClr val="FF0000"/>
            </a:solidFill>
          </a:ln>
        </p:spPr>
        <p:txBody>
          <a:bodyPr wrap="square" rtlCol="0">
            <a:spAutoFit/>
          </a:bodyPr>
          <a:lstStyle/>
          <a:p>
            <a:r>
              <a:rPr lang="en-US" sz="1200" dirty="0" smtClean="0"/>
              <a:t>The concert begins at 11 a.m.</a:t>
            </a:r>
            <a:endParaRPr lang="en-US" sz="1200" dirty="0"/>
          </a:p>
        </p:txBody>
      </p:sp>
      <p:cxnSp>
        <p:nvCxnSpPr>
          <p:cNvPr id="20" name="Straight Connector 19"/>
          <p:cNvCxnSpPr/>
          <p:nvPr/>
        </p:nvCxnSpPr>
        <p:spPr>
          <a:xfrm flipV="1">
            <a:off x="6019800" y="914400"/>
            <a:ext cx="838200" cy="190500"/>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5789776" y="6129840"/>
            <a:ext cx="838200" cy="190500"/>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2" idx="3"/>
            <a:endCxn id="14" idx="1"/>
          </p:cNvCxnSpPr>
          <p:nvPr/>
        </p:nvCxnSpPr>
        <p:spPr>
          <a:xfrm>
            <a:off x="2263924" y="5034746"/>
            <a:ext cx="665502" cy="208044"/>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endCxn id="6" idx="1"/>
          </p:cNvCxnSpPr>
          <p:nvPr/>
        </p:nvCxnSpPr>
        <p:spPr>
          <a:xfrm>
            <a:off x="5257800" y="2336192"/>
            <a:ext cx="1340978" cy="1"/>
          </a:xfrm>
          <a:prstGeom prst="line">
            <a:avLst/>
          </a:prstGeom>
          <a:ln>
            <a:solidFill>
              <a:srgbClr val="00B0F0"/>
            </a:solidFill>
            <a:prstDash val="lg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264992" y="3074857"/>
            <a:ext cx="664434" cy="49343"/>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13" idx="3"/>
          </p:cNvCxnSpPr>
          <p:nvPr/>
        </p:nvCxnSpPr>
        <p:spPr>
          <a:xfrm flipV="1">
            <a:off x="2133600" y="5586227"/>
            <a:ext cx="463609" cy="377531"/>
          </a:xfrm>
          <a:prstGeom prst="line">
            <a:avLst/>
          </a:prstGeom>
          <a:ln>
            <a:solidFill>
              <a:srgbClr val="00B0F0"/>
            </a:solidFill>
            <a:prstDash val="lgDash"/>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07592" y="2474692"/>
            <a:ext cx="2057400" cy="1200329"/>
          </a:xfrm>
          <a:prstGeom prst="rect">
            <a:avLst/>
          </a:prstGeom>
          <a:noFill/>
          <a:ln>
            <a:solidFill>
              <a:srgbClr val="FF0000"/>
            </a:solidFill>
          </a:ln>
        </p:spPr>
        <p:txBody>
          <a:bodyPr wrap="square" rtlCol="0">
            <a:spAutoFit/>
          </a:bodyPr>
          <a:lstStyle/>
          <a:p>
            <a:pPr algn="ctr"/>
            <a:r>
              <a:rPr lang="en-US" sz="1200" dirty="0" smtClean="0"/>
              <a:t>Part 1</a:t>
            </a:r>
          </a:p>
          <a:p>
            <a:pPr marL="171450" indent="-171450">
              <a:buFont typeface="Arial" panose="020B0604020202020204" pitchFamily="34" charset="0"/>
              <a:buChar char="•"/>
            </a:pPr>
            <a:r>
              <a:rPr lang="en-US" sz="1200" dirty="0" smtClean="0"/>
              <a:t>A new symphony</a:t>
            </a:r>
          </a:p>
          <a:p>
            <a:pPr marL="171450" indent="-171450">
              <a:buFont typeface="Arial" panose="020B0604020202020204" pitchFamily="34" charset="0"/>
              <a:buChar char="•"/>
            </a:pPr>
            <a:r>
              <a:rPr lang="en-US" sz="1200" dirty="0" smtClean="0"/>
              <a:t>An aria</a:t>
            </a:r>
          </a:p>
          <a:p>
            <a:pPr marL="171450" indent="-171450">
              <a:buFont typeface="Arial" panose="020B0604020202020204" pitchFamily="34" charset="0"/>
              <a:buChar char="•"/>
            </a:pPr>
            <a:r>
              <a:rPr lang="en-US" sz="1200" dirty="0" smtClean="0"/>
              <a:t>A piano concerto (Mozart performing) [No. 26 in D]</a:t>
            </a:r>
          </a:p>
          <a:p>
            <a:pPr marL="171450" indent="-171450">
              <a:buFont typeface="Arial" panose="020B0604020202020204" pitchFamily="34" charset="0"/>
              <a:buChar char="•"/>
            </a:pPr>
            <a:r>
              <a:rPr lang="en-US" sz="1200" dirty="0" smtClean="0"/>
              <a:t>Another aria</a:t>
            </a:r>
            <a:endParaRPr lang="en-US" sz="1200" dirty="0"/>
          </a:p>
        </p:txBody>
      </p:sp>
      <p:cxnSp>
        <p:nvCxnSpPr>
          <p:cNvPr id="26" name="Straight Connector 25"/>
          <p:cNvCxnSpPr/>
          <p:nvPr/>
        </p:nvCxnSpPr>
        <p:spPr>
          <a:xfrm flipV="1">
            <a:off x="6019800" y="3810000"/>
            <a:ext cx="606040" cy="571500"/>
          </a:xfrm>
          <a:prstGeom prst="line">
            <a:avLst/>
          </a:prstGeom>
          <a:ln>
            <a:solidFill>
              <a:srgbClr val="00B0F0"/>
            </a:solidFill>
            <a:prstDash val="lgDash"/>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524000" y="152401"/>
            <a:ext cx="6629400" cy="369332"/>
          </a:xfrm>
          <a:prstGeom prst="rect">
            <a:avLst/>
          </a:prstGeom>
          <a:noFill/>
        </p:spPr>
        <p:txBody>
          <a:bodyPr wrap="square" rtlCol="0">
            <a:spAutoFit/>
          </a:bodyPr>
          <a:lstStyle/>
          <a:p>
            <a:r>
              <a:rPr lang="en-US" dirty="0" smtClean="0"/>
              <a:t>One of Mozart’s Benefit Concerts (“Academies”): Frankfurt, 1790</a:t>
            </a:r>
            <a:endParaRPr lang="en-US" dirty="0"/>
          </a:p>
        </p:txBody>
      </p:sp>
    </p:spTree>
    <p:extLst>
      <p:ext uri="{BB962C8B-B14F-4D97-AF65-F5344CB8AC3E}">
        <p14:creationId xmlns:p14="http://schemas.microsoft.com/office/powerpoint/2010/main" val="259564421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 y="1752600"/>
            <a:ext cx="3581400" cy="3841865"/>
          </a:xfrm>
          <a:prstGeom prst="rect">
            <a:avLst/>
          </a:prstGeom>
        </p:spPr>
      </p:pic>
      <p:sp>
        <p:nvSpPr>
          <p:cNvPr id="2" name="TextBox 1"/>
          <p:cNvSpPr txBox="1"/>
          <p:nvPr/>
        </p:nvSpPr>
        <p:spPr>
          <a:xfrm>
            <a:off x="4710157" y="1624147"/>
            <a:ext cx="4038600" cy="4247317"/>
          </a:xfrm>
          <a:prstGeom prst="rect">
            <a:avLst/>
          </a:prstGeom>
          <a:noFill/>
        </p:spPr>
        <p:txBody>
          <a:bodyPr wrap="square" rtlCol="0">
            <a:spAutoFit/>
          </a:bodyPr>
          <a:lstStyle/>
          <a:p>
            <a:pPr algn="ctr"/>
            <a:r>
              <a:rPr lang="en-US" dirty="0" smtClean="0"/>
              <a:t>Income:</a:t>
            </a:r>
          </a:p>
          <a:p>
            <a:endParaRPr lang="en-US" dirty="0"/>
          </a:p>
          <a:p>
            <a:pPr marL="285750" indent="-285750">
              <a:buFont typeface="Arial" panose="020B0604020202020204" pitchFamily="34" charset="0"/>
              <a:buChar char="•"/>
            </a:pPr>
            <a:r>
              <a:rPr lang="en-US" dirty="0" smtClean="0"/>
              <a:t>Teaching privately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Selling works to publishers (e.g., </a:t>
            </a:r>
            <a:r>
              <a:rPr lang="en-US" dirty="0" err="1" smtClean="0"/>
              <a:t>Artaria</a:t>
            </a:r>
            <a:r>
              <a:rPr lang="en-US" dirty="0" smtClean="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Performances in homes of aristocrats or wealthy bourgeoisie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Benefit Concerts: “Academies”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1787-89: Beginning to obtain posts at the Habsburg court—future beginning to look more secure</a:t>
            </a:r>
            <a:endParaRPr lang="en-US" dirty="0"/>
          </a:p>
        </p:txBody>
      </p:sp>
      <p:sp>
        <p:nvSpPr>
          <p:cNvPr id="6" name="TextBox 5"/>
          <p:cNvSpPr txBox="1"/>
          <p:nvPr/>
        </p:nvSpPr>
        <p:spPr>
          <a:xfrm>
            <a:off x="2500357" y="550333"/>
            <a:ext cx="4419600" cy="369332"/>
          </a:xfrm>
          <a:prstGeom prst="rect">
            <a:avLst/>
          </a:prstGeom>
          <a:noFill/>
        </p:spPr>
        <p:txBody>
          <a:bodyPr wrap="square" rtlCol="0">
            <a:spAutoFit/>
          </a:bodyPr>
          <a:lstStyle/>
          <a:p>
            <a:r>
              <a:rPr lang="en-US" dirty="0" smtClean="0"/>
              <a:t>Mozart in Vienna, 1781-91: age 24-36</a:t>
            </a:r>
            <a:endParaRPr lang="en-US" dirty="0"/>
          </a:p>
        </p:txBody>
      </p:sp>
    </p:spTree>
    <p:extLst>
      <p:ext uri="{BB962C8B-B14F-4D97-AF65-F5344CB8AC3E}">
        <p14:creationId xmlns:p14="http://schemas.microsoft.com/office/powerpoint/2010/main" val="38099985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699" y="1143000"/>
            <a:ext cx="4572000" cy="4572000"/>
          </a:xfrm>
          <a:prstGeom prst="rect">
            <a:avLst/>
          </a:prstGeom>
        </p:spPr>
      </p:pic>
      <p:sp>
        <p:nvSpPr>
          <p:cNvPr id="3" name="TextBox 2"/>
          <p:cNvSpPr txBox="1"/>
          <p:nvPr/>
        </p:nvSpPr>
        <p:spPr>
          <a:xfrm>
            <a:off x="2286000" y="381000"/>
            <a:ext cx="5029200" cy="369332"/>
          </a:xfrm>
          <a:prstGeom prst="rect">
            <a:avLst/>
          </a:prstGeom>
          <a:noFill/>
        </p:spPr>
        <p:txBody>
          <a:bodyPr wrap="square" rtlCol="0">
            <a:spAutoFit/>
          </a:bodyPr>
          <a:lstStyle/>
          <a:p>
            <a:r>
              <a:rPr lang="en-US" dirty="0" smtClean="0"/>
              <a:t>Influential Music Circle in Vienna, 1780s, 1790s</a:t>
            </a:r>
            <a:endParaRPr lang="en-US" dirty="0"/>
          </a:p>
        </p:txBody>
      </p:sp>
      <p:sp>
        <p:nvSpPr>
          <p:cNvPr id="4" name="TextBox 3"/>
          <p:cNvSpPr txBox="1"/>
          <p:nvPr/>
        </p:nvSpPr>
        <p:spPr>
          <a:xfrm>
            <a:off x="685800" y="5943600"/>
            <a:ext cx="4214501" cy="369332"/>
          </a:xfrm>
          <a:prstGeom prst="rect">
            <a:avLst/>
          </a:prstGeom>
          <a:noFill/>
        </p:spPr>
        <p:txBody>
          <a:bodyPr wrap="square" rtlCol="0">
            <a:spAutoFit/>
          </a:bodyPr>
          <a:lstStyle/>
          <a:p>
            <a:r>
              <a:rPr lang="en-US" dirty="0" smtClean="0"/>
              <a:t>Baron Gottfried van </a:t>
            </a:r>
            <a:r>
              <a:rPr lang="en-US" dirty="0" err="1" smtClean="0"/>
              <a:t>Swieten</a:t>
            </a:r>
            <a:r>
              <a:rPr lang="en-US" dirty="0" smtClean="0"/>
              <a:t> (1733-1803)</a:t>
            </a:r>
            <a:endParaRPr lang="en-US" dirty="0"/>
          </a:p>
        </p:txBody>
      </p:sp>
      <p:sp>
        <p:nvSpPr>
          <p:cNvPr id="5" name="TextBox 4"/>
          <p:cNvSpPr txBox="1"/>
          <p:nvPr/>
        </p:nvSpPr>
        <p:spPr>
          <a:xfrm>
            <a:off x="5257800" y="1219200"/>
            <a:ext cx="3581400" cy="64633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Viennese aristocrat, ambassador to Berlin court</a:t>
            </a:r>
          </a:p>
        </p:txBody>
      </p:sp>
    </p:spTree>
    <p:extLst>
      <p:ext uri="{BB962C8B-B14F-4D97-AF65-F5344CB8AC3E}">
        <p14:creationId xmlns:p14="http://schemas.microsoft.com/office/powerpoint/2010/main" val="71503866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699" y="1143000"/>
            <a:ext cx="4572000" cy="4572000"/>
          </a:xfrm>
          <a:prstGeom prst="rect">
            <a:avLst/>
          </a:prstGeom>
        </p:spPr>
      </p:pic>
      <p:sp>
        <p:nvSpPr>
          <p:cNvPr id="3" name="TextBox 2"/>
          <p:cNvSpPr txBox="1"/>
          <p:nvPr/>
        </p:nvSpPr>
        <p:spPr>
          <a:xfrm>
            <a:off x="2286000" y="381000"/>
            <a:ext cx="5029200" cy="369332"/>
          </a:xfrm>
          <a:prstGeom prst="rect">
            <a:avLst/>
          </a:prstGeom>
          <a:noFill/>
        </p:spPr>
        <p:txBody>
          <a:bodyPr wrap="square" rtlCol="0">
            <a:spAutoFit/>
          </a:bodyPr>
          <a:lstStyle/>
          <a:p>
            <a:r>
              <a:rPr lang="en-US" dirty="0" smtClean="0"/>
              <a:t>Influential Music Circle in Vienna, 1780s, 1790s</a:t>
            </a:r>
            <a:endParaRPr lang="en-US" dirty="0"/>
          </a:p>
        </p:txBody>
      </p:sp>
      <p:sp>
        <p:nvSpPr>
          <p:cNvPr id="4" name="TextBox 3"/>
          <p:cNvSpPr txBox="1"/>
          <p:nvPr/>
        </p:nvSpPr>
        <p:spPr>
          <a:xfrm>
            <a:off x="685800" y="5943600"/>
            <a:ext cx="4214501" cy="369332"/>
          </a:xfrm>
          <a:prstGeom prst="rect">
            <a:avLst/>
          </a:prstGeom>
          <a:noFill/>
        </p:spPr>
        <p:txBody>
          <a:bodyPr wrap="square" rtlCol="0">
            <a:spAutoFit/>
          </a:bodyPr>
          <a:lstStyle/>
          <a:p>
            <a:r>
              <a:rPr lang="en-US" dirty="0" smtClean="0"/>
              <a:t>Baron Gottfried van </a:t>
            </a:r>
            <a:r>
              <a:rPr lang="en-US" dirty="0" err="1" smtClean="0"/>
              <a:t>Swieten</a:t>
            </a:r>
            <a:r>
              <a:rPr lang="en-US" dirty="0" smtClean="0"/>
              <a:t> (1733-1803)</a:t>
            </a:r>
            <a:endParaRPr lang="en-US" dirty="0"/>
          </a:p>
        </p:txBody>
      </p:sp>
      <p:sp>
        <p:nvSpPr>
          <p:cNvPr id="5" name="TextBox 4"/>
          <p:cNvSpPr txBox="1"/>
          <p:nvPr/>
        </p:nvSpPr>
        <p:spPr>
          <a:xfrm>
            <a:off x="5257800" y="1219200"/>
            <a:ext cx="3581400" cy="1477328"/>
          </a:xfrm>
          <a:prstGeom prst="rect">
            <a:avLst/>
          </a:prstGeom>
          <a:noFill/>
        </p:spPr>
        <p:txBody>
          <a:bodyPr wrap="square" rtlCol="0">
            <a:spAutoFit/>
          </a:bodyPr>
          <a:lstStyle/>
          <a:p>
            <a:pPr marL="285750" indent="-285750">
              <a:buFont typeface="Arial" panose="020B0604020202020204" pitchFamily="34" charset="0"/>
              <a:buChar char="•"/>
            </a:pPr>
            <a:r>
              <a:rPr lang="en-US" dirty="0" smtClean="0"/>
              <a:t>Viennese aristocrat, ambassador to Berlin court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C. P. E. Bach supporter</a:t>
            </a:r>
          </a:p>
          <a:p>
            <a:endParaRPr lang="en-US" dirty="0"/>
          </a:p>
        </p:txBody>
      </p:sp>
    </p:spTree>
    <p:extLst>
      <p:ext uri="{BB962C8B-B14F-4D97-AF65-F5344CB8AC3E}">
        <p14:creationId xmlns:p14="http://schemas.microsoft.com/office/powerpoint/2010/main" val="356814376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699" y="1143000"/>
            <a:ext cx="4572000" cy="4572000"/>
          </a:xfrm>
          <a:prstGeom prst="rect">
            <a:avLst/>
          </a:prstGeom>
        </p:spPr>
      </p:pic>
      <p:sp>
        <p:nvSpPr>
          <p:cNvPr id="3" name="TextBox 2"/>
          <p:cNvSpPr txBox="1"/>
          <p:nvPr/>
        </p:nvSpPr>
        <p:spPr>
          <a:xfrm>
            <a:off x="2286000" y="381000"/>
            <a:ext cx="5029200" cy="369332"/>
          </a:xfrm>
          <a:prstGeom prst="rect">
            <a:avLst/>
          </a:prstGeom>
          <a:noFill/>
        </p:spPr>
        <p:txBody>
          <a:bodyPr wrap="square" rtlCol="0">
            <a:spAutoFit/>
          </a:bodyPr>
          <a:lstStyle/>
          <a:p>
            <a:r>
              <a:rPr lang="en-US" dirty="0" smtClean="0"/>
              <a:t>Influential Music Circle in Vienna, 1780s, 1790s</a:t>
            </a:r>
            <a:endParaRPr lang="en-US" dirty="0"/>
          </a:p>
        </p:txBody>
      </p:sp>
      <p:sp>
        <p:nvSpPr>
          <p:cNvPr id="4" name="TextBox 3"/>
          <p:cNvSpPr txBox="1"/>
          <p:nvPr/>
        </p:nvSpPr>
        <p:spPr>
          <a:xfrm>
            <a:off x="685800" y="5943600"/>
            <a:ext cx="4214501" cy="369332"/>
          </a:xfrm>
          <a:prstGeom prst="rect">
            <a:avLst/>
          </a:prstGeom>
          <a:noFill/>
        </p:spPr>
        <p:txBody>
          <a:bodyPr wrap="square" rtlCol="0">
            <a:spAutoFit/>
          </a:bodyPr>
          <a:lstStyle/>
          <a:p>
            <a:r>
              <a:rPr lang="en-US" dirty="0" smtClean="0"/>
              <a:t>Baron Gottfried van </a:t>
            </a:r>
            <a:r>
              <a:rPr lang="en-US" dirty="0" err="1" smtClean="0"/>
              <a:t>Swieten</a:t>
            </a:r>
            <a:r>
              <a:rPr lang="en-US" dirty="0" smtClean="0"/>
              <a:t> (1733-1803)</a:t>
            </a:r>
            <a:endParaRPr lang="en-US" dirty="0"/>
          </a:p>
        </p:txBody>
      </p:sp>
      <p:sp>
        <p:nvSpPr>
          <p:cNvPr id="5" name="TextBox 4"/>
          <p:cNvSpPr txBox="1"/>
          <p:nvPr/>
        </p:nvSpPr>
        <p:spPr>
          <a:xfrm>
            <a:off x="5257800" y="1219200"/>
            <a:ext cx="3581400" cy="2031325"/>
          </a:xfrm>
          <a:prstGeom prst="rect">
            <a:avLst/>
          </a:prstGeom>
          <a:noFill/>
        </p:spPr>
        <p:txBody>
          <a:bodyPr wrap="square" rtlCol="0">
            <a:spAutoFit/>
          </a:bodyPr>
          <a:lstStyle/>
          <a:p>
            <a:pPr marL="285750" indent="-285750">
              <a:buFont typeface="Arial" panose="020B0604020202020204" pitchFamily="34" charset="0"/>
              <a:buChar char="•"/>
            </a:pPr>
            <a:r>
              <a:rPr lang="en-US" dirty="0" smtClean="0"/>
              <a:t>Viennese aristocrat, ambassador to Berlin court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C. P. E. Bach supporter</a:t>
            </a:r>
          </a:p>
          <a:p>
            <a:endParaRPr lang="en-US" dirty="0"/>
          </a:p>
          <a:p>
            <a:pPr marL="285750" indent="-285750">
              <a:buFont typeface="Arial" panose="020B0604020202020204" pitchFamily="34" charset="0"/>
              <a:buChar char="•"/>
            </a:pPr>
            <a:r>
              <a:rPr lang="en-US" dirty="0" smtClean="0"/>
              <a:t>Super-connoisseur and patron of music</a:t>
            </a:r>
          </a:p>
        </p:txBody>
      </p:sp>
    </p:spTree>
    <p:extLst>
      <p:ext uri="{BB962C8B-B14F-4D97-AF65-F5344CB8AC3E}">
        <p14:creationId xmlns:p14="http://schemas.microsoft.com/office/powerpoint/2010/main" val="35681437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882" y="756440"/>
            <a:ext cx="4582355" cy="5644360"/>
          </a:xfrm>
          <a:prstGeom prst="rect">
            <a:avLst/>
          </a:prstGeom>
        </p:spPr>
      </p:pic>
      <p:sp>
        <p:nvSpPr>
          <p:cNvPr id="4" name="TextBox 3"/>
          <p:cNvSpPr txBox="1"/>
          <p:nvPr/>
        </p:nvSpPr>
        <p:spPr>
          <a:xfrm>
            <a:off x="5233751" y="1828800"/>
            <a:ext cx="3657600" cy="1477328"/>
          </a:xfrm>
          <a:prstGeom prst="rect">
            <a:avLst/>
          </a:prstGeom>
          <a:noFill/>
        </p:spPr>
        <p:txBody>
          <a:bodyPr wrap="square" rtlCol="0">
            <a:spAutoFit/>
          </a:bodyPr>
          <a:lstStyle/>
          <a:p>
            <a:r>
              <a:rPr lang="en-US" dirty="0" smtClean="0"/>
              <a:t>Symphony No. 25 in G Minor, K. 183</a:t>
            </a:r>
          </a:p>
          <a:p>
            <a:r>
              <a:rPr lang="en-US" dirty="0" smtClean="0"/>
              <a:t>(October 1773) [</a:t>
            </a:r>
            <a:r>
              <a:rPr lang="en-US" i="1" dirty="0" smtClean="0"/>
              <a:t>“</a:t>
            </a:r>
            <a:r>
              <a:rPr lang="en-US" dirty="0"/>
              <a:t>stormy style</a:t>
            </a:r>
            <a:r>
              <a:rPr lang="en-US" i="1" dirty="0" smtClean="0"/>
              <a:t>”</a:t>
            </a:r>
            <a:r>
              <a:rPr lang="en-US" dirty="0" smtClean="0"/>
              <a:t>)</a:t>
            </a:r>
          </a:p>
          <a:p>
            <a:endParaRPr lang="en-US" dirty="0"/>
          </a:p>
          <a:p>
            <a:r>
              <a:rPr lang="en-US" dirty="0" smtClean="0"/>
              <a:t>Symphony No. 29 in A, K. 201</a:t>
            </a:r>
          </a:p>
          <a:p>
            <a:r>
              <a:rPr lang="en-US" dirty="0" smtClean="0"/>
              <a:t>(April 1774)</a:t>
            </a:r>
          </a:p>
        </p:txBody>
      </p:sp>
      <p:sp>
        <p:nvSpPr>
          <p:cNvPr id="5" name="TextBox 4"/>
          <p:cNvSpPr txBox="1"/>
          <p:nvPr/>
        </p:nvSpPr>
        <p:spPr>
          <a:xfrm>
            <a:off x="1937211" y="256013"/>
            <a:ext cx="5125340" cy="369332"/>
          </a:xfrm>
          <a:prstGeom prst="rect">
            <a:avLst/>
          </a:prstGeom>
          <a:noFill/>
        </p:spPr>
        <p:txBody>
          <a:bodyPr wrap="square" rtlCol="0">
            <a:spAutoFit/>
          </a:bodyPr>
          <a:lstStyle/>
          <a:p>
            <a:r>
              <a:rPr lang="en-US" dirty="0" smtClean="0"/>
              <a:t>Mozart mostly back in Salzburg, 1773-81: age 17-25</a:t>
            </a:r>
            <a:endParaRPr lang="en-US" dirty="0"/>
          </a:p>
        </p:txBody>
      </p:sp>
    </p:spTree>
    <p:extLst>
      <p:ext uri="{BB962C8B-B14F-4D97-AF65-F5344CB8AC3E}">
        <p14:creationId xmlns:p14="http://schemas.microsoft.com/office/powerpoint/2010/main" val="404260646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699" y="1143000"/>
            <a:ext cx="4572000" cy="4572000"/>
          </a:xfrm>
          <a:prstGeom prst="rect">
            <a:avLst/>
          </a:prstGeom>
        </p:spPr>
      </p:pic>
      <p:sp>
        <p:nvSpPr>
          <p:cNvPr id="3" name="TextBox 2"/>
          <p:cNvSpPr txBox="1"/>
          <p:nvPr/>
        </p:nvSpPr>
        <p:spPr>
          <a:xfrm>
            <a:off x="2286000" y="381000"/>
            <a:ext cx="5029200" cy="369332"/>
          </a:xfrm>
          <a:prstGeom prst="rect">
            <a:avLst/>
          </a:prstGeom>
          <a:noFill/>
        </p:spPr>
        <p:txBody>
          <a:bodyPr wrap="square" rtlCol="0">
            <a:spAutoFit/>
          </a:bodyPr>
          <a:lstStyle/>
          <a:p>
            <a:r>
              <a:rPr lang="en-US" dirty="0" smtClean="0"/>
              <a:t>Influential Music Circle in Vienna, 1780s, 1790s</a:t>
            </a:r>
            <a:endParaRPr lang="en-US" dirty="0"/>
          </a:p>
        </p:txBody>
      </p:sp>
      <p:sp>
        <p:nvSpPr>
          <p:cNvPr id="4" name="TextBox 3"/>
          <p:cNvSpPr txBox="1"/>
          <p:nvPr/>
        </p:nvSpPr>
        <p:spPr>
          <a:xfrm>
            <a:off x="685800" y="5943600"/>
            <a:ext cx="4214501" cy="369332"/>
          </a:xfrm>
          <a:prstGeom prst="rect">
            <a:avLst/>
          </a:prstGeom>
          <a:noFill/>
        </p:spPr>
        <p:txBody>
          <a:bodyPr wrap="square" rtlCol="0">
            <a:spAutoFit/>
          </a:bodyPr>
          <a:lstStyle/>
          <a:p>
            <a:r>
              <a:rPr lang="en-US" dirty="0" smtClean="0"/>
              <a:t>Baron Gottfried van </a:t>
            </a:r>
            <a:r>
              <a:rPr lang="en-US" dirty="0" err="1" smtClean="0"/>
              <a:t>Swieten</a:t>
            </a:r>
            <a:r>
              <a:rPr lang="en-US" dirty="0" smtClean="0"/>
              <a:t> (1733-1803)</a:t>
            </a:r>
            <a:endParaRPr lang="en-US" dirty="0"/>
          </a:p>
        </p:txBody>
      </p:sp>
      <p:sp>
        <p:nvSpPr>
          <p:cNvPr id="5" name="TextBox 4"/>
          <p:cNvSpPr txBox="1"/>
          <p:nvPr/>
        </p:nvSpPr>
        <p:spPr>
          <a:xfrm>
            <a:off x="5257800" y="1219200"/>
            <a:ext cx="3581400" cy="313932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Viennese aristocrat, ambassador to Berlin court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C. P. E. Bach supporter</a:t>
            </a:r>
          </a:p>
          <a:p>
            <a:endParaRPr lang="en-US" dirty="0"/>
          </a:p>
          <a:p>
            <a:pPr marL="285750" indent="-285750">
              <a:buFont typeface="Arial" panose="020B0604020202020204" pitchFamily="34" charset="0"/>
              <a:buChar char="•"/>
            </a:pPr>
            <a:r>
              <a:rPr lang="en-US" dirty="0" smtClean="0"/>
              <a:t>Super-connoisseur and patron of music</a:t>
            </a:r>
          </a:p>
          <a:p>
            <a:endParaRPr lang="en-US" dirty="0"/>
          </a:p>
          <a:p>
            <a:pPr marL="285750" indent="-285750">
              <a:buFont typeface="Arial" panose="020B0604020202020204" pitchFamily="34" charset="0"/>
              <a:buChar char="•"/>
            </a:pPr>
            <a:r>
              <a:rPr lang="en-US" dirty="0" smtClean="0"/>
              <a:t>Encourages a new , worshipful attitude toward music (silence, reverence, study)</a:t>
            </a:r>
          </a:p>
        </p:txBody>
      </p:sp>
    </p:spTree>
    <p:extLst>
      <p:ext uri="{BB962C8B-B14F-4D97-AF65-F5344CB8AC3E}">
        <p14:creationId xmlns:p14="http://schemas.microsoft.com/office/powerpoint/2010/main" val="356814376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699" y="1143000"/>
            <a:ext cx="4572000" cy="4572000"/>
          </a:xfrm>
          <a:prstGeom prst="rect">
            <a:avLst/>
          </a:prstGeom>
        </p:spPr>
      </p:pic>
      <p:sp>
        <p:nvSpPr>
          <p:cNvPr id="3" name="TextBox 2"/>
          <p:cNvSpPr txBox="1"/>
          <p:nvPr/>
        </p:nvSpPr>
        <p:spPr>
          <a:xfrm>
            <a:off x="2286000" y="381000"/>
            <a:ext cx="5029200" cy="369332"/>
          </a:xfrm>
          <a:prstGeom prst="rect">
            <a:avLst/>
          </a:prstGeom>
          <a:noFill/>
        </p:spPr>
        <p:txBody>
          <a:bodyPr wrap="square" rtlCol="0">
            <a:spAutoFit/>
          </a:bodyPr>
          <a:lstStyle/>
          <a:p>
            <a:r>
              <a:rPr lang="en-US" dirty="0" smtClean="0"/>
              <a:t>Influential Music Circle in Vienna, 1780s, 1790s</a:t>
            </a:r>
            <a:endParaRPr lang="en-US" dirty="0"/>
          </a:p>
        </p:txBody>
      </p:sp>
      <p:sp>
        <p:nvSpPr>
          <p:cNvPr id="4" name="TextBox 3"/>
          <p:cNvSpPr txBox="1"/>
          <p:nvPr/>
        </p:nvSpPr>
        <p:spPr>
          <a:xfrm>
            <a:off x="685800" y="5943600"/>
            <a:ext cx="4214501" cy="369332"/>
          </a:xfrm>
          <a:prstGeom prst="rect">
            <a:avLst/>
          </a:prstGeom>
          <a:noFill/>
        </p:spPr>
        <p:txBody>
          <a:bodyPr wrap="square" rtlCol="0">
            <a:spAutoFit/>
          </a:bodyPr>
          <a:lstStyle/>
          <a:p>
            <a:r>
              <a:rPr lang="en-US" dirty="0" smtClean="0"/>
              <a:t>Baron Gottfried van </a:t>
            </a:r>
            <a:r>
              <a:rPr lang="en-US" dirty="0" err="1" smtClean="0"/>
              <a:t>Swieten</a:t>
            </a:r>
            <a:r>
              <a:rPr lang="en-US" dirty="0" smtClean="0"/>
              <a:t> (1733-1803)</a:t>
            </a:r>
            <a:endParaRPr lang="en-US" dirty="0"/>
          </a:p>
        </p:txBody>
      </p:sp>
      <p:sp>
        <p:nvSpPr>
          <p:cNvPr id="5" name="TextBox 4"/>
          <p:cNvSpPr txBox="1"/>
          <p:nvPr/>
        </p:nvSpPr>
        <p:spPr>
          <a:xfrm>
            <a:off x="5257800" y="1219200"/>
            <a:ext cx="3581400" cy="4524315"/>
          </a:xfrm>
          <a:prstGeom prst="rect">
            <a:avLst/>
          </a:prstGeom>
          <a:noFill/>
        </p:spPr>
        <p:txBody>
          <a:bodyPr wrap="square" rtlCol="0">
            <a:spAutoFit/>
          </a:bodyPr>
          <a:lstStyle/>
          <a:p>
            <a:pPr marL="285750" indent="-285750">
              <a:buFont typeface="Arial" panose="020B0604020202020204" pitchFamily="34" charset="0"/>
              <a:buChar char="•"/>
            </a:pPr>
            <a:r>
              <a:rPr lang="en-US" dirty="0" smtClean="0"/>
              <a:t>Viennese aristocrat, ambassador to Berlin court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C. P. E. Bach supporter</a:t>
            </a:r>
          </a:p>
          <a:p>
            <a:endParaRPr lang="en-US" dirty="0"/>
          </a:p>
          <a:p>
            <a:pPr marL="285750" indent="-285750">
              <a:buFont typeface="Arial" panose="020B0604020202020204" pitchFamily="34" charset="0"/>
              <a:buChar char="•"/>
            </a:pPr>
            <a:r>
              <a:rPr lang="en-US" dirty="0" smtClean="0"/>
              <a:t>Super-connoisseur and patron of music</a:t>
            </a:r>
          </a:p>
          <a:p>
            <a:endParaRPr lang="en-US" dirty="0"/>
          </a:p>
          <a:p>
            <a:pPr marL="285750" indent="-285750">
              <a:buFont typeface="Arial" panose="020B0604020202020204" pitchFamily="34" charset="0"/>
              <a:buChar char="•"/>
            </a:pPr>
            <a:r>
              <a:rPr lang="en-US" dirty="0" smtClean="0"/>
              <a:t>Encourages a new , worshipful attitude toward music (silence, reverence, study)</a:t>
            </a:r>
          </a:p>
          <a:p>
            <a:endParaRPr lang="en-US" dirty="0" smtClean="0"/>
          </a:p>
          <a:p>
            <a:pPr marL="285750" indent="-285750">
              <a:buFont typeface="Arial" panose="020B0604020202020204" pitchFamily="34" charset="0"/>
              <a:buChar char="•"/>
            </a:pPr>
            <a:r>
              <a:rPr lang="en-US" dirty="0"/>
              <a:t>Sunday concerts at his residence (both new and old music</a:t>
            </a:r>
            <a:r>
              <a:rPr lang="en-US" dirty="0" smtClean="0"/>
              <a:t>)</a:t>
            </a:r>
          </a:p>
          <a:p>
            <a:endParaRPr lang="en-US" dirty="0"/>
          </a:p>
          <a:p>
            <a:endParaRPr lang="en-US" dirty="0"/>
          </a:p>
        </p:txBody>
      </p:sp>
    </p:spTree>
    <p:extLst>
      <p:ext uri="{BB962C8B-B14F-4D97-AF65-F5344CB8AC3E}">
        <p14:creationId xmlns:p14="http://schemas.microsoft.com/office/powerpoint/2010/main" val="356814376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699" y="1143000"/>
            <a:ext cx="4572000" cy="4572000"/>
          </a:xfrm>
          <a:prstGeom prst="rect">
            <a:avLst/>
          </a:prstGeom>
        </p:spPr>
      </p:pic>
      <p:sp>
        <p:nvSpPr>
          <p:cNvPr id="3" name="TextBox 2"/>
          <p:cNvSpPr txBox="1"/>
          <p:nvPr/>
        </p:nvSpPr>
        <p:spPr>
          <a:xfrm>
            <a:off x="2286000" y="381000"/>
            <a:ext cx="5029200" cy="369332"/>
          </a:xfrm>
          <a:prstGeom prst="rect">
            <a:avLst/>
          </a:prstGeom>
          <a:noFill/>
        </p:spPr>
        <p:txBody>
          <a:bodyPr wrap="square" rtlCol="0">
            <a:spAutoFit/>
          </a:bodyPr>
          <a:lstStyle/>
          <a:p>
            <a:r>
              <a:rPr lang="en-US" dirty="0" smtClean="0"/>
              <a:t>Influential Music Circle in Vienna, 1780s, 1790s</a:t>
            </a:r>
            <a:endParaRPr lang="en-US" dirty="0"/>
          </a:p>
        </p:txBody>
      </p:sp>
      <p:sp>
        <p:nvSpPr>
          <p:cNvPr id="4" name="TextBox 3"/>
          <p:cNvSpPr txBox="1"/>
          <p:nvPr/>
        </p:nvSpPr>
        <p:spPr>
          <a:xfrm>
            <a:off x="685800" y="5943600"/>
            <a:ext cx="4214501" cy="369332"/>
          </a:xfrm>
          <a:prstGeom prst="rect">
            <a:avLst/>
          </a:prstGeom>
          <a:noFill/>
        </p:spPr>
        <p:txBody>
          <a:bodyPr wrap="square" rtlCol="0">
            <a:spAutoFit/>
          </a:bodyPr>
          <a:lstStyle/>
          <a:p>
            <a:r>
              <a:rPr lang="en-US" dirty="0" smtClean="0"/>
              <a:t>Baron Gottfried van </a:t>
            </a:r>
            <a:r>
              <a:rPr lang="en-US" dirty="0" err="1" smtClean="0"/>
              <a:t>Swieten</a:t>
            </a:r>
            <a:r>
              <a:rPr lang="en-US" dirty="0" smtClean="0"/>
              <a:t> (1733-1803)</a:t>
            </a:r>
            <a:endParaRPr lang="en-US" dirty="0"/>
          </a:p>
        </p:txBody>
      </p:sp>
      <p:sp>
        <p:nvSpPr>
          <p:cNvPr id="5" name="TextBox 4"/>
          <p:cNvSpPr txBox="1"/>
          <p:nvPr/>
        </p:nvSpPr>
        <p:spPr>
          <a:xfrm>
            <a:off x="5257800" y="1219200"/>
            <a:ext cx="3581400" cy="5078313"/>
          </a:xfrm>
          <a:prstGeom prst="rect">
            <a:avLst/>
          </a:prstGeom>
          <a:noFill/>
        </p:spPr>
        <p:txBody>
          <a:bodyPr wrap="square" rtlCol="0">
            <a:spAutoFit/>
          </a:bodyPr>
          <a:lstStyle/>
          <a:p>
            <a:pPr marL="285750" indent="-285750">
              <a:buFont typeface="Arial" panose="020B0604020202020204" pitchFamily="34" charset="0"/>
              <a:buChar char="•"/>
            </a:pPr>
            <a:r>
              <a:rPr lang="en-US" dirty="0" smtClean="0"/>
              <a:t>Viennese aristocrat, ambassador to Berlin court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C. P. E. Bach supporter</a:t>
            </a:r>
          </a:p>
          <a:p>
            <a:endParaRPr lang="en-US" dirty="0"/>
          </a:p>
          <a:p>
            <a:pPr marL="285750" indent="-285750">
              <a:buFont typeface="Arial" panose="020B0604020202020204" pitchFamily="34" charset="0"/>
              <a:buChar char="•"/>
            </a:pPr>
            <a:r>
              <a:rPr lang="en-US" dirty="0" smtClean="0"/>
              <a:t>Super-connoisseur and patron of music</a:t>
            </a:r>
          </a:p>
          <a:p>
            <a:endParaRPr lang="en-US" dirty="0"/>
          </a:p>
          <a:p>
            <a:pPr marL="285750" indent="-285750">
              <a:buFont typeface="Arial" panose="020B0604020202020204" pitchFamily="34" charset="0"/>
              <a:buChar char="•"/>
            </a:pPr>
            <a:r>
              <a:rPr lang="en-US" dirty="0" smtClean="0"/>
              <a:t>Encourages a new , worshipful attitude toward music (silence, reverence, study)</a:t>
            </a:r>
          </a:p>
          <a:p>
            <a:endParaRPr lang="en-US" dirty="0" smtClean="0"/>
          </a:p>
          <a:p>
            <a:pPr marL="285750" indent="-285750">
              <a:buFont typeface="Arial" panose="020B0604020202020204" pitchFamily="34" charset="0"/>
              <a:buChar char="•"/>
            </a:pPr>
            <a:r>
              <a:rPr lang="en-US" dirty="0"/>
              <a:t>Sunday concerts at his residence (both new and old music</a:t>
            </a:r>
            <a:r>
              <a:rPr lang="en-US" dirty="0" smtClean="0"/>
              <a:t>)</a:t>
            </a:r>
          </a:p>
          <a:p>
            <a:endParaRPr lang="en-US" dirty="0"/>
          </a:p>
          <a:p>
            <a:pPr marL="285750" indent="-285750">
              <a:buFont typeface="Arial" panose="020B0604020202020204" pitchFamily="34" charset="0"/>
              <a:buChar char="•"/>
            </a:pPr>
            <a:r>
              <a:rPr lang="en-US" dirty="0" smtClean="0"/>
              <a:t>Enthusiast also for the “forgotten” works of J. S. Bach [!]</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95627595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10900" y="533399"/>
            <a:ext cx="5838202" cy="646331"/>
          </a:xfrm>
          <a:prstGeom prst="rect">
            <a:avLst/>
          </a:prstGeom>
          <a:noFill/>
        </p:spPr>
        <p:txBody>
          <a:bodyPr wrap="square" rtlCol="0">
            <a:spAutoFit/>
          </a:bodyPr>
          <a:lstStyle/>
          <a:p>
            <a:pPr algn="ctr"/>
            <a:r>
              <a:rPr lang="en-US" dirty="0" smtClean="0"/>
              <a:t>Early 1780s (via van </a:t>
            </a:r>
            <a:r>
              <a:rPr lang="en-US" dirty="0" err="1" smtClean="0"/>
              <a:t>Swieten</a:t>
            </a:r>
            <a:r>
              <a:rPr lang="en-US" dirty="0" smtClean="0"/>
              <a:t>): Mozart “introduced” </a:t>
            </a:r>
          </a:p>
          <a:p>
            <a:pPr algn="ctr"/>
            <a:r>
              <a:rPr lang="en-US" dirty="0" smtClean="0"/>
              <a:t>to the contrapuntal </a:t>
            </a:r>
            <a:r>
              <a:rPr lang="en-US" dirty="0"/>
              <a:t>w</a:t>
            </a:r>
            <a:r>
              <a:rPr lang="en-US" dirty="0" smtClean="0"/>
              <a:t>orks of J. S. Bach</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424710"/>
            <a:ext cx="2209800" cy="289767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43" y="4292476"/>
            <a:ext cx="2119357" cy="2273492"/>
          </a:xfrm>
          <a:prstGeom prst="rect">
            <a:avLst/>
          </a:prstGeom>
        </p:spPr>
      </p:pic>
      <p:sp>
        <p:nvSpPr>
          <p:cNvPr id="6" name="TextBox 5"/>
          <p:cNvSpPr txBox="1"/>
          <p:nvPr/>
        </p:nvSpPr>
        <p:spPr>
          <a:xfrm>
            <a:off x="4114800" y="2590800"/>
            <a:ext cx="3352800" cy="381000"/>
          </a:xfrm>
          <a:prstGeom prst="rect">
            <a:avLst/>
          </a:prstGeom>
          <a:noFill/>
        </p:spPr>
        <p:txBody>
          <a:bodyPr wrap="square" rtlCol="0">
            <a:spAutoFit/>
          </a:bodyPr>
          <a:lstStyle/>
          <a:p>
            <a:r>
              <a:rPr lang="en-US" dirty="0" smtClean="0"/>
              <a:t>Beginning his “return to history”?</a:t>
            </a:r>
            <a:endParaRPr lang="en-US" dirty="0"/>
          </a:p>
        </p:txBody>
      </p:sp>
      <p:sp>
        <p:nvSpPr>
          <p:cNvPr id="7" name="TextBox 6"/>
          <p:cNvSpPr txBox="1"/>
          <p:nvPr/>
        </p:nvSpPr>
        <p:spPr>
          <a:xfrm>
            <a:off x="3733800" y="5257799"/>
            <a:ext cx="4572000" cy="646331"/>
          </a:xfrm>
          <a:prstGeom prst="rect">
            <a:avLst/>
          </a:prstGeom>
          <a:noFill/>
        </p:spPr>
        <p:txBody>
          <a:bodyPr wrap="square" rtlCol="0">
            <a:spAutoFit/>
          </a:bodyPr>
          <a:lstStyle/>
          <a:p>
            <a:r>
              <a:rPr lang="en-US" dirty="0" smtClean="0"/>
              <a:t>String transcriptions of several preludes and fugues from </a:t>
            </a:r>
            <a:r>
              <a:rPr lang="en-US" i="1" dirty="0" smtClean="0"/>
              <a:t>The Well-Tempered Clavier</a:t>
            </a:r>
            <a:endParaRPr lang="en-US" i="1" dirty="0"/>
          </a:p>
        </p:txBody>
      </p:sp>
      <p:cxnSp>
        <p:nvCxnSpPr>
          <p:cNvPr id="9" name="Straight Arrow Connector 8"/>
          <p:cNvCxnSpPr/>
          <p:nvPr/>
        </p:nvCxnSpPr>
        <p:spPr>
          <a:xfrm>
            <a:off x="2971800" y="2781300"/>
            <a:ext cx="11430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608386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643782"/>
            <a:ext cx="6753314" cy="369332"/>
          </a:xfrm>
          <a:prstGeom prst="rect">
            <a:avLst/>
          </a:prstGeom>
          <a:noFill/>
        </p:spPr>
        <p:txBody>
          <a:bodyPr wrap="square" rtlCol="0">
            <a:spAutoFit/>
          </a:bodyPr>
          <a:lstStyle/>
          <a:p>
            <a:r>
              <a:rPr lang="en-US" dirty="0" smtClean="0"/>
              <a:t>Mozart, Vienna, 1781-91: the Decade of Astonishing Production</a:t>
            </a:r>
            <a:endParaRPr lang="en-US" dirty="0"/>
          </a:p>
        </p:txBody>
      </p:sp>
    </p:spTree>
    <p:extLst>
      <p:ext uri="{BB962C8B-B14F-4D97-AF65-F5344CB8AC3E}">
        <p14:creationId xmlns:p14="http://schemas.microsoft.com/office/powerpoint/2010/main" val="28290713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643782"/>
            <a:ext cx="6753314" cy="369332"/>
          </a:xfrm>
          <a:prstGeom prst="rect">
            <a:avLst/>
          </a:prstGeom>
          <a:noFill/>
        </p:spPr>
        <p:txBody>
          <a:bodyPr wrap="square" rtlCol="0">
            <a:spAutoFit/>
          </a:bodyPr>
          <a:lstStyle/>
          <a:p>
            <a:r>
              <a:rPr lang="en-US" dirty="0" smtClean="0"/>
              <a:t>Mozart, Vienna, 1781-91: the Decade of Astonishing Production</a:t>
            </a:r>
            <a:endParaRPr lang="en-US" dirty="0"/>
          </a:p>
        </p:txBody>
      </p:sp>
      <p:sp>
        <p:nvSpPr>
          <p:cNvPr id="4" name="TextBox 3"/>
          <p:cNvSpPr txBox="1"/>
          <p:nvPr/>
        </p:nvSpPr>
        <p:spPr>
          <a:xfrm>
            <a:off x="1143000" y="2209800"/>
            <a:ext cx="7391400" cy="64633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Seven Operas (</a:t>
            </a:r>
            <a:r>
              <a:rPr lang="en-US" dirty="0" err="1" smtClean="0"/>
              <a:t>seria</a:t>
            </a:r>
            <a:r>
              <a:rPr lang="en-US" dirty="0" smtClean="0"/>
              <a:t>, buffa, Singspiel)</a:t>
            </a:r>
          </a:p>
          <a:p>
            <a:endParaRPr lang="en-US" dirty="0"/>
          </a:p>
        </p:txBody>
      </p:sp>
    </p:spTree>
    <p:extLst>
      <p:ext uri="{BB962C8B-B14F-4D97-AF65-F5344CB8AC3E}">
        <p14:creationId xmlns:p14="http://schemas.microsoft.com/office/powerpoint/2010/main" val="392821644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643782"/>
            <a:ext cx="6753314" cy="369332"/>
          </a:xfrm>
          <a:prstGeom prst="rect">
            <a:avLst/>
          </a:prstGeom>
          <a:noFill/>
        </p:spPr>
        <p:txBody>
          <a:bodyPr wrap="square" rtlCol="0">
            <a:spAutoFit/>
          </a:bodyPr>
          <a:lstStyle/>
          <a:p>
            <a:r>
              <a:rPr lang="en-US" dirty="0" smtClean="0"/>
              <a:t>Mozart, Vienna, 1781-91: the Decade of Astonishing Production</a:t>
            </a:r>
            <a:endParaRPr lang="en-US" dirty="0"/>
          </a:p>
        </p:txBody>
      </p:sp>
      <p:sp>
        <p:nvSpPr>
          <p:cNvPr id="4" name="TextBox 3"/>
          <p:cNvSpPr txBox="1"/>
          <p:nvPr/>
        </p:nvSpPr>
        <p:spPr>
          <a:xfrm>
            <a:off x="1143000" y="2209800"/>
            <a:ext cx="7391400"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Seven Operas (</a:t>
            </a:r>
            <a:r>
              <a:rPr lang="en-US" dirty="0" err="1" smtClean="0"/>
              <a:t>seria</a:t>
            </a:r>
            <a:r>
              <a:rPr lang="en-US" dirty="0" smtClean="0"/>
              <a:t>, buffa, Singspiel)</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Choral Work: C Minor Mass (1782-83) (+ the incomplete </a:t>
            </a:r>
            <a:r>
              <a:rPr lang="en-US" i="1" dirty="0" smtClean="0"/>
              <a:t>Requiem</a:t>
            </a:r>
            <a:r>
              <a:rPr lang="en-US" dirty="0" smtClean="0"/>
              <a:t>, 1791)</a:t>
            </a:r>
          </a:p>
          <a:p>
            <a:endParaRPr lang="en-US" dirty="0"/>
          </a:p>
        </p:txBody>
      </p:sp>
    </p:spTree>
    <p:extLst>
      <p:ext uri="{BB962C8B-B14F-4D97-AF65-F5344CB8AC3E}">
        <p14:creationId xmlns:p14="http://schemas.microsoft.com/office/powerpoint/2010/main" val="108869991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643782"/>
            <a:ext cx="6753314" cy="369332"/>
          </a:xfrm>
          <a:prstGeom prst="rect">
            <a:avLst/>
          </a:prstGeom>
          <a:noFill/>
        </p:spPr>
        <p:txBody>
          <a:bodyPr wrap="square" rtlCol="0">
            <a:spAutoFit/>
          </a:bodyPr>
          <a:lstStyle/>
          <a:p>
            <a:r>
              <a:rPr lang="en-US" dirty="0" smtClean="0"/>
              <a:t>Mozart, Vienna, 1781-91: the Decade of Astonishing Production</a:t>
            </a:r>
            <a:endParaRPr lang="en-US" dirty="0"/>
          </a:p>
        </p:txBody>
      </p:sp>
      <p:sp>
        <p:nvSpPr>
          <p:cNvPr id="4" name="TextBox 3"/>
          <p:cNvSpPr txBox="1"/>
          <p:nvPr/>
        </p:nvSpPr>
        <p:spPr>
          <a:xfrm>
            <a:off x="1143000" y="2209800"/>
            <a:ext cx="7391400" cy="1754326"/>
          </a:xfrm>
          <a:prstGeom prst="rect">
            <a:avLst/>
          </a:prstGeom>
          <a:noFill/>
        </p:spPr>
        <p:txBody>
          <a:bodyPr wrap="square" rtlCol="0">
            <a:spAutoFit/>
          </a:bodyPr>
          <a:lstStyle/>
          <a:p>
            <a:pPr marL="285750" indent="-285750">
              <a:buFont typeface="Arial" panose="020B0604020202020204" pitchFamily="34" charset="0"/>
              <a:buChar char="•"/>
            </a:pPr>
            <a:r>
              <a:rPr lang="en-US" dirty="0" smtClean="0"/>
              <a:t>Seven Operas (</a:t>
            </a:r>
            <a:r>
              <a:rPr lang="en-US" dirty="0" err="1" smtClean="0"/>
              <a:t>seria</a:t>
            </a:r>
            <a:r>
              <a:rPr lang="en-US" dirty="0" smtClean="0"/>
              <a:t>, buffa, Singspiel)</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Choral Work: C Minor Mass (1782-83) (+ the incomplete </a:t>
            </a:r>
            <a:r>
              <a:rPr lang="en-US" i="1" dirty="0" smtClean="0"/>
              <a:t>Requiem</a:t>
            </a:r>
            <a:r>
              <a:rPr lang="en-US" dirty="0" smtClean="0"/>
              <a:t>, 1791)</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Numerous Piano Sonatas, Violin Sonatas</a:t>
            </a:r>
          </a:p>
          <a:p>
            <a:endParaRPr lang="en-US" dirty="0"/>
          </a:p>
        </p:txBody>
      </p:sp>
    </p:spTree>
    <p:extLst>
      <p:ext uri="{BB962C8B-B14F-4D97-AF65-F5344CB8AC3E}">
        <p14:creationId xmlns:p14="http://schemas.microsoft.com/office/powerpoint/2010/main" val="108869991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643782"/>
            <a:ext cx="6753314" cy="369332"/>
          </a:xfrm>
          <a:prstGeom prst="rect">
            <a:avLst/>
          </a:prstGeom>
          <a:noFill/>
        </p:spPr>
        <p:txBody>
          <a:bodyPr wrap="square" rtlCol="0">
            <a:spAutoFit/>
          </a:bodyPr>
          <a:lstStyle/>
          <a:p>
            <a:r>
              <a:rPr lang="en-US" dirty="0" smtClean="0"/>
              <a:t>Mozart, Vienna, 1781-91: the Decade of Astonishing Production</a:t>
            </a:r>
            <a:endParaRPr lang="en-US" dirty="0"/>
          </a:p>
        </p:txBody>
      </p:sp>
      <p:sp>
        <p:nvSpPr>
          <p:cNvPr id="4" name="TextBox 3"/>
          <p:cNvSpPr txBox="1"/>
          <p:nvPr/>
        </p:nvSpPr>
        <p:spPr>
          <a:xfrm>
            <a:off x="1143000" y="2209800"/>
            <a:ext cx="7391400" cy="2308324"/>
          </a:xfrm>
          <a:prstGeom prst="rect">
            <a:avLst/>
          </a:prstGeom>
          <a:noFill/>
        </p:spPr>
        <p:txBody>
          <a:bodyPr wrap="square" rtlCol="0">
            <a:spAutoFit/>
          </a:bodyPr>
          <a:lstStyle/>
          <a:p>
            <a:pPr marL="285750" indent="-285750">
              <a:buFont typeface="Arial" panose="020B0604020202020204" pitchFamily="34" charset="0"/>
              <a:buChar char="•"/>
            </a:pPr>
            <a:r>
              <a:rPr lang="en-US" dirty="0" smtClean="0"/>
              <a:t>Seven Operas (</a:t>
            </a:r>
            <a:r>
              <a:rPr lang="en-US" dirty="0" err="1" smtClean="0"/>
              <a:t>seria</a:t>
            </a:r>
            <a:r>
              <a:rPr lang="en-US" dirty="0" smtClean="0"/>
              <a:t>, buffa, Singspiel)</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Choral Work: C Minor Mass (1782-83) (+ the incomplete </a:t>
            </a:r>
            <a:r>
              <a:rPr lang="en-US" i="1" dirty="0" smtClean="0"/>
              <a:t>Requiem</a:t>
            </a:r>
            <a:r>
              <a:rPr lang="en-US" dirty="0" smtClean="0"/>
              <a:t>, 1791)</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Numerous Piano Sonatas, Violin Sonatas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Numerous Concertos (esp. Seventeen Piano </a:t>
            </a:r>
            <a:r>
              <a:rPr lang="en-US" dirty="0"/>
              <a:t>Concertos, “Nos. </a:t>
            </a:r>
            <a:r>
              <a:rPr lang="en-US" dirty="0" smtClean="0"/>
              <a:t>11-27”)</a:t>
            </a:r>
          </a:p>
          <a:p>
            <a:endParaRPr lang="en-US" dirty="0"/>
          </a:p>
        </p:txBody>
      </p:sp>
    </p:spTree>
    <p:extLst>
      <p:ext uri="{BB962C8B-B14F-4D97-AF65-F5344CB8AC3E}">
        <p14:creationId xmlns:p14="http://schemas.microsoft.com/office/powerpoint/2010/main" val="108869991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643782"/>
            <a:ext cx="6753314" cy="369332"/>
          </a:xfrm>
          <a:prstGeom prst="rect">
            <a:avLst/>
          </a:prstGeom>
          <a:noFill/>
        </p:spPr>
        <p:txBody>
          <a:bodyPr wrap="square" rtlCol="0">
            <a:spAutoFit/>
          </a:bodyPr>
          <a:lstStyle/>
          <a:p>
            <a:r>
              <a:rPr lang="en-US" dirty="0" smtClean="0"/>
              <a:t>Mozart, Vienna, 1781-91: the Decade of Astonishing Production</a:t>
            </a:r>
            <a:endParaRPr lang="en-US" dirty="0"/>
          </a:p>
        </p:txBody>
      </p:sp>
      <p:sp>
        <p:nvSpPr>
          <p:cNvPr id="4" name="TextBox 3"/>
          <p:cNvSpPr txBox="1"/>
          <p:nvPr/>
        </p:nvSpPr>
        <p:spPr>
          <a:xfrm>
            <a:off x="1143000" y="2209800"/>
            <a:ext cx="7391400" cy="2862322"/>
          </a:xfrm>
          <a:prstGeom prst="rect">
            <a:avLst/>
          </a:prstGeom>
          <a:noFill/>
        </p:spPr>
        <p:txBody>
          <a:bodyPr wrap="square" rtlCol="0">
            <a:spAutoFit/>
          </a:bodyPr>
          <a:lstStyle/>
          <a:p>
            <a:pPr marL="285750" indent="-285750">
              <a:buFont typeface="Arial" panose="020B0604020202020204" pitchFamily="34" charset="0"/>
              <a:buChar char="•"/>
            </a:pPr>
            <a:r>
              <a:rPr lang="en-US" dirty="0" smtClean="0"/>
              <a:t>Seven Operas (</a:t>
            </a:r>
            <a:r>
              <a:rPr lang="en-US" dirty="0" err="1" smtClean="0"/>
              <a:t>seria</a:t>
            </a:r>
            <a:r>
              <a:rPr lang="en-US" dirty="0" smtClean="0"/>
              <a:t>, buffa, Singspiel)</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Choral Work: C Minor Mass (1782-83) (+ the incomplete </a:t>
            </a:r>
            <a:r>
              <a:rPr lang="en-US" i="1" dirty="0" smtClean="0"/>
              <a:t>Requiem</a:t>
            </a:r>
            <a:r>
              <a:rPr lang="en-US" dirty="0" smtClean="0"/>
              <a:t>, 1791)</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Numerous Piano Sonatas, Violin Sonatas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Numerous Concertos (esp. Seventeen Piano </a:t>
            </a:r>
            <a:r>
              <a:rPr lang="en-US" dirty="0"/>
              <a:t>Concertos, “Nos. </a:t>
            </a:r>
            <a:r>
              <a:rPr lang="en-US" dirty="0" smtClean="0"/>
              <a:t>11-27”)</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Six [Grand] Symphonies (“Nos. 35, 36, 38, 39, 40, 41”)</a:t>
            </a:r>
          </a:p>
          <a:p>
            <a:endParaRPr lang="en-US" dirty="0"/>
          </a:p>
        </p:txBody>
      </p:sp>
    </p:spTree>
    <p:extLst>
      <p:ext uri="{BB962C8B-B14F-4D97-AF65-F5344CB8AC3E}">
        <p14:creationId xmlns:p14="http://schemas.microsoft.com/office/powerpoint/2010/main" val="10886999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882" y="756440"/>
            <a:ext cx="4582355" cy="5644360"/>
          </a:xfrm>
          <a:prstGeom prst="rect">
            <a:avLst/>
          </a:prstGeom>
        </p:spPr>
      </p:pic>
      <p:sp>
        <p:nvSpPr>
          <p:cNvPr id="4" name="TextBox 3"/>
          <p:cNvSpPr txBox="1"/>
          <p:nvPr/>
        </p:nvSpPr>
        <p:spPr>
          <a:xfrm>
            <a:off x="5233751" y="1828800"/>
            <a:ext cx="3657600" cy="2585323"/>
          </a:xfrm>
          <a:prstGeom prst="rect">
            <a:avLst/>
          </a:prstGeom>
          <a:noFill/>
        </p:spPr>
        <p:txBody>
          <a:bodyPr wrap="square" rtlCol="0">
            <a:spAutoFit/>
          </a:bodyPr>
          <a:lstStyle/>
          <a:p>
            <a:r>
              <a:rPr lang="en-US" dirty="0" smtClean="0"/>
              <a:t>Symphony No. 25 in G Minor, K. 183</a:t>
            </a:r>
          </a:p>
          <a:p>
            <a:r>
              <a:rPr lang="en-US" dirty="0"/>
              <a:t>(October 1773) [</a:t>
            </a:r>
            <a:r>
              <a:rPr lang="en-US" i="1" dirty="0"/>
              <a:t>“</a:t>
            </a:r>
            <a:r>
              <a:rPr lang="en-US" dirty="0"/>
              <a:t>stormy style</a:t>
            </a:r>
            <a:r>
              <a:rPr lang="en-US" i="1" dirty="0"/>
              <a:t>”</a:t>
            </a:r>
            <a:r>
              <a:rPr lang="en-US" dirty="0"/>
              <a:t>)</a:t>
            </a:r>
          </a:p>
          <a:p>
            <a:endParaRPr lang="en-US" dirty="0"/>
          </a:p>
          <a:p>
            <a:r>
              <a:rPr lang="en-US" dirty="0" smtClean="0"/>
              <a:t>Symphony No. 29 in A, K. 201</a:t>
            </a:r>
          </a:p>
          <a:p>
            <a:r>
              <a:rPr lang="en-US" dirty="0" smtClean="0"/>
              <a:t>(April 1774)</a:t>
            </a:r>
          </a:p>
          <a:p>
            <a:endParaRPr lang="en-US" dirty="0" smtClean="0"/>
          </a:p>
          <a:p>
            <a:r>
              <a:rPr lang="en-US" dirty="0" smtClean="0"/>
              <a:t>Five Piano Sonatas, K. 279-283</a:t>
            </a:r>
          </a:p>
          <a:p>
            <a:r>
              <a:rPr lang="en-US" dirty="0" smtClean="0"/>
              <a:t>(Munich trip, 1775)</a:t>
            </a:r>
          </a:p>
          <a:p>
            <a:endParaRPr lang="en-US" dirty="0"/>
          </a:p>
        </p:txBody>
      </p:sp>
      <p:sp>
        <p:nvSpPr>
          <p:cNvPr id="5" name="TextBox 4"/>
          <p:cNvSpPr txBox="1"/>
          <p:nvPr/>
        </p:nvSpPr>
        <p:spPr>
          <a:xfrm>
            <a:off x="1937211" y="256013"/>
            <a:ext cx="5125340" cy="369332"/>
          </a:xfrm>
          <a:prstGeom prst="rect">
            <a:avLst/>
          </a:prstGeom>
          <a:noFill/>
        </p:spPr>
        <p:txBody>
          <a:bodyPr wrap="square" rtlCol="0">
            <a:spAutoFit/>
          </a:bodyPr>
          <a:lstStyle/>
          <a:p>
            <a:r>
              <a:rPr lang="en-US" dirty="0" smtClean="0"/>
              <a:t>Mozart mostly back in Salzburg, 1773-81: age 17-25</a:t>
            </a:r>
            <a:endParaRPr lang="en-US" dirty="0"/>
          </a:p>
        </p:txBody>
      </p:sp>
    </p:spTree>
    <p:extLst>
      <p:ext uri="{BB962C8B-B14F-4D97-AF65-F5344CB8AC3E}">
        <p14:creationId xmlns:p14="http://schemas.microsoft.com/office/powerpoint/2010/main" val="404260646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643782"/>
            <a:ext cx="6753314" cy="369332"/>
          </a:xfrm>
          <a:prstGeom prst="rect">
            <a:avLst/>
          </a:prstGeom>
          <a:noFill/>
        </p:spPr>
        <p:txBody>
          <a:bodyPr wrap="square" rtlCol="0">
            <a:spAutoFit/>
          </a:bodyPr>
          <a:lstStyle/>
          <a:p>
            <a:r>
              <a:rPr lang="en-US" dirty="0" smtClean="0"/>
              <a:t>Mozart, Vienna, 1781-91: the Decade of Astonishing Production</a:t>
            </a:r>
            <a:endParaRPr lang="en-US" dirty="0"/>
          </a:p>
        </p:txBody>
      </p:sp>
      <p:sp>
        <p:nvSpPr>
          <p:cNvPr id="4" name="TextBox 3"/>
          <p:cNvSpPr txBox="1"/>
          <p:nvPr/>
        </p:nvSpPr>
        <p:spPr>
          <a:xfrm>
            <a:off x="1143000" y="2209800"/>
            <a:ext cx="7391400" cy="3416320"/>
          </a:xfrm>
          <a:prstGeom prst="rect">
            <a:avLst/>
          </a:prstGeom>
          <a:noFill/>
        </p:spPr>
        <p:txBody>
          <a:bodyPr wrap="square" rtlCol="0">
            <a:spAutoFit/>
          </a:bodyPr>
          <a:lstStyle/>
          <a:p>
            <a:pPr marL="285750" indent="-285750">
              <a:buFont typeface="Arial" panose="020B0604020202020204" pitchFamily="34" charset="0"/>
              <a:buChar char="•"/>
            </a:pPr>
            <a:r>
              <a:rPr lang="en-US" dirty="0" smtClean="0"/>
              <a:t>Seven Operas (</a:t>
            </a:r>
            <a:r>
              <a:rPr lang="en-US" dirty="0" err="1" smtClean="0"/>
              <a:t>seria</a:t>
            </a:r>
            <a:r>
              <a:rPr lang="en-US" dirty="0" smtClean="0"/>
              <a:t>, buffa, Singspiel)</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Choral Work: C Minor Mass (1782-83) (+ the incomplete </a:t>
            </a:r>
            <a:r>
              <a:rPr lang="en-US" i="1" dirty="0" smtClean="0"/>
              <a:t>Requiem</a:t>
            </a:r>
            <a:r>
              <a:rPr lang="en-US" dirty="0" smtClean="0"/>
              <a:t>, 1791)</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Numerous Piano Sonatas, Violin Sonatas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Numerous Concertos (esp. Seventeen Piano </a:t>
            </a:r>
            <a:r>
              <a:rPr lang="en-US" dirty="0"/>
              <a:t>Concertos, “Nos. </a:t>
            </a:r>
            <a:r>
              <a:rPr lang="en-US" dirty="0" smtClean="0"/>
              <a:t>11-27”)</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Six [Grand] Symphonies (“Nos. 35, 36, 38, 39, 40, 41”)</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Many Works of Chamber </a:t>
            </a:r>
            <a:r>
              <a:rPr lang="en-US" dirty="0"/>
              <a:t>M</a:t>
            </a:r>
            <a:r>
              <a:rPr lang="en-US" dirty="0" smtClean="0"/>
              <a:t>usic (quartets, quintets, etc.)</a:t>
            </a:r>
          </a:p>
          <a:p>
            <a:endParaRPr lang="en-US" dirty="0"/>
          </a:p>
        </p:txBody>
      </p:sp>
    </p:spTree>
    <p:extLst>
      <p:ext uri="{BB962C8B-B14F-4D97-AF65-F5344CB8AC3E}">
        <p14:creationId xmlns:p14="http://schemas.microsoft.com/office/powerpoint/2010/main" val="108869991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533400"/>
            <a:ext cx="4572000" cy="369332"/>
          </a:xfrm>
          <a:prstGeom prst="rect">
            <a:avLst/>
          </a:prstGeom>
          <a:noFill/>
        </p:spPr>
        <p:txBody>
          <a:bodyPr wrap="square" rtlCol="0">
            <a:spAutoFit/>
          </a:bodyPr>
          <a:lstStyle/>
          <a:p>
            <a:r>
              <a:rPr lang="en-US" dirty="0" smtClean="0"/>
              <a:t>Mozart: The Six Quartets Dedicated to Haydn</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73471" y="1029717"/>
            <a:ext cx="2951883" cy="4367168"/>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9609" y="1318661"/>
            <a:ext cx="3048000" cy="4078224"/>
          </a:xfrm>
          <a:prstGeom prst="rect">
            <a:avLst/>
          </a:prstGeom>
        </p:spPr>
      </p:pic>
      <p:sp>
        <p:nvSpPr>
          <p:cNvPr id="5" name="TextBox 4"/>
          <p:cNvSpPr txBox="1"/>
          <p:nvPr/>
        </p:nvSpPr>
        <p:spPr>
          <a:xfrm>
            <a:off x="679202" y="5585861"/>
            <a:ext cx="3429000" cy="369332"/>
          </a:xfrm>
          <a:prstGeom prst="rect">
            <a:avLst/>
          </a:prstGeom>
          <a:noFill/>
        </p:spPr>
        <p:txBody>
          <a:bodyPr wrap="square" rtlCol="0">
            <a:spAutoFit/>
          </a:bodyPr>
          <a:lstStyle/>
          <a:p>
            <a:r>
              <a:rPr lang="en-US" dirty="0" smtClean="0"/>
              <a:t>Haydn: Six Quartets, op. 33 (1781)</a:t>
            </a:r>
            <a:endParaRPr lang="en-US" dirty="0"/>
          </a:p>
        </p:txBody>
      </p:sp>
      <p:sp>
        <p:nvSpPr>
          <p:cNvPr id="6" name="TextBox 5"/>
          <p:cNvSpPr txBox="1"/>
          <p:nvPr/>
        </p:nvSpPr>
        <p:spPr>
          <a:xfrm>
            <a:off x="5173472" y="5585861"/>
            <a:ext cx="3733800" cy="369332"/>
          </a:xfrm>
          <a:prstGeom prst="rect">
            <a:avLst/>
          </a:prstGeom>
          <a:noFill/>
        </p:spPr>
        <p:txBody>
          <a:bodyPr wrap="square" rtlCol="0">
            <a:spAutoFit/>
          </a:bodyPr>
          <a:lstStyle/>
          <a:p>
            <a:r>
              <a:rPr lang="en-US" dirty="0" smtClean="0"/>
              <a:t>Mozart: Six Quartets in Reply (1785)</a:t>
            </a:r>
            <a:endParaRPr lang="en-US" dirty="0"/>
          </a:p>
        </p:txBody>
      </p:sp>
    </p:spTree>
    <p:extLst>
      <p:ext uri="{BB962C8B-B14F-4D97-AF65-F5344CB8AC3E}">
        <p14:creationId xmlns:p14="http://schemas.microsoft.com/office/powerpoint/2010/main" val="367495420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517169"/>
            <a:ext cx="8392668" cy="6184072"/>
          </a:xfrm>
          <a:prstGeom prst="rect">
            <a:avLst/>
          </a:prstGeom>
        </p:spPr>
      </p:pic>
      <p:sp>
        <p:nvSpPr>
          <p:cNvPr id="3" name="TextBox 2"/>
          <p:cNvSpPr txBox="1"/>
          <p:nvPr/>
        </p:nvSpPr>
        <p:spPr>
          <a:xfrm>
            <a:off x="2971800" y="152400"/>
            <a:ext cx="2819400" cy="369332"/>
          </a:xfrm>
          <a:prstGeom prst="rect">
            <a:avLst/>
          </a:prstGeom>
          <a:noFill/>
        </p:spPr>
        <p:txBody>
          <a:bodyPr wrap="square" rtlCol="0">
            <a:spAutoFit/>
          </a:bodyPr>
          <a:lstStyle/>
          <a:p>
            <a:r>
              <a:rPr lang="en-US" dirty="0" smtClean="0"/>
              <a:t>K. 387 in G, first movement</a:t>
            </a:r>
            <a:endParaRPr lang="en-US" dirty="0"/>
          </a:p>
        </p:txBody>
      </p:sp>
    </p:spTree>
    <p:extLst>
      <p:ext uri="{BB962C8B-B14F-4D97-AF65-F5344CB8AC3E}">
        <p14:creationId xmlns:p14="http://schemas.microsoft.com/office/powerpoint/2010/main" val="57820157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612495"/>
            <a:ext cx="7991980" cy="6250138"/>
          </a:xfrm>
          <a:prstGeom prst="rect">
            <a:avLst/>
          </a:prstGeom>
        </p:spPr>
      </p:pic>
      <p:sp>
        <p:nvSpPr>
          <p:cNvPr id="3" name="TextBox 2"/>
          <p:cNvSpPr txBox="1"/>
          <p:nvPr/>
        </p:nvSpPr>
        <p:spPr>
          <a:xfrm>
            <a:off x="3200400" y="266664"/>
            <a:ext cx="2286000" cy="369332"/>
          </a:xfrm>
          <a:prstGeom prst="rect">
            <a:avLst/>
          </a:prstGeom>
          <a:noFill/>
        </p:spPr>
        <p:txBody>
          <a:bodyPr wrap="square" rtlCol="0">
            <a:spAutoFit/>
          </a:bodyPr>
          <a:lstStyle/>
          <a:p>
            <a:r>
              <a:rPr lang="en-US" dirty="0" smtClean="0"/>
              <a:t>K. 387 in G, finale</a:t>
            </a:r>
            <a:endParaRPr lang="en-US" dirty="0"/>
          </a:p>
        </p:txBody>
      </p:sp>
    </p:spTree>
    <p:extLst>
      <p:ext uri="{BB962C8B-B14F-4D97-AF65-F5344CB8AC3E}">
        <p14:creationId xmlns:p14="http://schemas.microsoft.com/office/powerpoint/2010/main" val="118194685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957" y="685800"/>
            <a:ext cx="8499183" cy="5989901"/>
          </a:xfrm>
          <a:prstGeom prst="rect">
            <a:avLst/>
          </a:prstGeom>
        </p:spPr>
      </p:pic>
      <p:sp>
        <p:nvSpPr>
          <p:cNvPr id="3" name="TextBox 2"/>
          <p:cNvSpPr txBox="1"/>
          <p:nvPr/>
        </p:nvSpPr>
        <p:spPr>
          <a:xfrm>
            <a:off x="2286000" y="173767"/>
            <a:ext cx="3929552" cy="369332"/>
          </a:xfrm>
          <a:prstGeom prst="rect">
            <a:avLst/>
          </a:prstGeom>
          <a:noFill/>
        </p:spPr>
        <p:txBody>
          <a:bodyPr wrap="square" rtlCol="0">
            <a:spAutoFit/>
          </a:bodyPr>
          <a:lstStyle/>
          <a:p>
            <a:r>
              <a:rPr lang="en-US" dirty="0" smtClean="0"/>
              <a:t>K. 458 in B-flat (“Hunt”), first movement</a:t>
            </a:r>
            <a:endParaRPr lang="en-US" dirty="0"/>
          </a:p>
        </p:txBody>
      </p:sp>
    </p:spTree>
    <p:extLst>
      <p:ext uri="{BB962C8B-B14F-4D97-AF65-F5344CB8AC3E}">
        <p14:creationId xmlns:p14="http://schemas.microsoft.com/office/powerpoint/2010/main" val="252426828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208002"/>
            <a:ext cx="4572000" cy="369332"/>
          </a:xfrm>
          <a:prstGeom prst="rect">
            <a:avLst/>
          </a:prstGeom>
          <a:noFill/>
        </p:spPr>
        <p:txBody>
          <a:bodyPr wrap="square" rtlCol="0">
            <a:spAutoFit/>
          </a:bodyPr>
          <a:lstStyle/>
          <a:p>
            <a:r>
              <a:rPr lang="en-US" dirty="0" smtClean="0"/>
              <a:t>Mozart: The Six Quartets Dedicated to Haydn</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57092" y="656075"/>
            <a:ext cx="2951883" cy="4367168"/>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230" y="945019"/>
            <a:ext cx="3048000" cy="4078224"/>
          </a:xfrm>
          <a:prstGeom prst="rect">
            <a:avLst/>
          </a:prstGeom>
        </p:spPr>
      </p:pic>
      <p:sp>
        <p:nvSpPr>
          <p:cNvPr id="5" name="TextBox 4"/>
          <p:cNvSpPr txBox="1"/>
          <p:nvPr/>
        </p:nvSpPr>
        <p:spPr>
          <a:xfrm>
            <a:off x="662823" y="5212219"/>
            <a:ext cx="3429000" cy="369332"/>
          </a:xfrm>
          <a:prstGeom prst="rect">
            <a:avLst/>
          </a:prstGeom>
          <a:noFill/>
        </p:spPr>
        <p:txBody>
          <a:bodyPr wrap="square" rtlCol="0">
            <a:spAutoFit/>
          </a:bodyPr>
          <a:lstStyle/>
          <a:p>
            <a:r>
              <a:rPr lang="en-US" dirty="0" smtClean="0"/>
              <a:t>Haydn: Six Quartets, op. 33 (1781)</a:t>
            </a:r>
            <a:endParaRPr lang="en-US" dirty="0"/>
          </a:p>
        </p:txBody>
      </p:sp>
      <p:sp>
        <p:nvSpPr>
          <p:cNvPr id="6" name="TextBox 5"/>
          <p:cNvSpPr txBox="1"/>
          <p:nvPr/>
        </p:nvSpPr>
        <p:spPr>
          <a:xfrm>
            <a:off x="5157093" y="5212219"/>
            <a:ext cx="3733800" cy="369332"/>
          </a:xfrm>
          <a:prstGeom prst="rect">
            <a:avLst/>
          </a:prstGeom>
          <a:noFill/>
        </p:spPr>
        <p:txBody>
          <a:bodyPr wrap="square" rtlCol="0">
            <a:spAutoFit/>
          </a:bodyPr>
          <a:lstStyle/>
          <a:p>
            <a:r>
              <a:rPr lang="en-US" dirty="0" smtClean="0"/>
              <a:t>Mozart: Six Quartets in Reply (1785)</a:t>
            </a:r>
            <a:endParaRPr lang="en-US" dirty="0"/>
          </a:p>
        </p:txBody>
      </p:sp>
      <p:sp>
        <p:nvSpPr>
          <p:cNvPr id="7" name="TextBox 6"/>
          <p:cNvSpPr txBox="1"/>
          <p:nvPr/>
        </p:nvSpPr>
        <p:spPr>
          <a:xfrm>
            <a:off x="662823" y="5791200"/>
            <a:ext cx="7871577" cy="738664"/>
          </a:xfrm>
          <a:prstGeom prst="rect">
            <a:avLst/>
          </a:prstGeom>
          <a:noFill/>
        </p:spPr>
        <p:txBody>
          <a:bodyPr wrap="square" rtlCol="0">
            <a:spAutoFit/>
          </a:bodyPr>
          <a:lstStyle/>
          <a:p>
            <a:r>
              <a:rPr lang="en-US" sz="1400" dirty="0" smtClean="0"/>
              <a:t>Leopold Mozart to Wolfgang, February 1785: “Herr Haydn said to me, ‘I tell you before God and as an honest man that your son is the greatest composer I know, either personally or by reputation.  He has taste and, moreover, the greatest possible knowledge of the science of composing.’”</a:t>
            </a:r>
            <a:endParaRPr lang="en-US" sz="1400" dirty="0"/>
          </a:p>
        </p:txBody>
      </p:sp>
    </p:spTree>
    <p:extLst>
      <p:ext uri="{BB962C8B-B14F-4D97-AF65-F5344CB8AC3E}">
        <p14:creationId xmlns:p14="http://schemas.microsoft.com/office/powerpoint/2010/main" val="237952282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222" y="752890"/>
            <a:ext cx="8580120" cy="6104398"/>
          </a:xfrm>
          <a:prstGeom prst="rect">
            <a:avLst/>
          </a:prstGeom>
        </p:spPr>
      </p:pic>
      <p:sp>
        <p:nvSpPr>
          <p:cNvPr id="3" name="TextBox 2"/>
          <p:cNvSpPr txBox="1"/>
          <p:nvPr/>
        </p:nvSpPr>
        <p:spPr>
          <a:xfrm>
            <a:off x="2148982" y="327098"/>
            <a:ext cx="4800600" cy="369332"/>
          </a:xfrm>
          <a:prstGeom prst="rect">
            <a:avLst/>
          </a:prstGeom>
          <a:noFill/>
        </p:spPr>
        <p:txBody>
          <a:bodyPr wrap="square" rtlCol="0">
            <a:spAutoFit/>
          </a:bodyPr>
          <a:lstStyle/>
          <a:p>
            <a:r>
              <a:rPr lang="en-US" dirty="0" smtClean="0"/>
              <a:t>K.465 in C (“Dissonance”), first movement</a:t>
            </a:r>
            <a:endParaRPr lang="en-US" dirty="0"/>
          </a:p>
        </p:txBody>
      </p:sp>
    </p:spTree>
    <p:extLst>
      <p:ext uri="{BB962C8B-B14F-4D97-AF65-F5344CB8AC3E}">
        <p14:creationId xmlns:p14="http://schemas.microsoft.com/office/powerpoint/2010/main" val="243130825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2334" y="609600"/>
            <a:ext cx="10456333" cy="5071322"/>
          </a:xfrm>
          <a:prstGeom prst="rect">
            <a:avLst/>
          </a:prstGeom>
        </p:spPr>
      </p:pic>
    </p:spTree>
    <p:extLst>
      <p:ext uri="{BB962C8B-B14F-4D97-AF65-F5344CB8AC3E}">
        <p14:creationId xmlns:p14="http://schemas.microsoft.com/office/powerpoint/2010/main" val="51636884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2334" y="609600"/>
            <a:ext cx="10456333" cy="5071322"/>
          </a:xfrm>
          <a:prstGeom prst="rect">
            <a:avLst/>
          </a:prstGeom>
        </p:spPr>
      </p:pic>
      <p:sp>
        <p:nvSpPr>
          <p:cNvPr id="3" name="Rectangle 2"/>
          <p:cNvSpPr/>
          <p:nvPr/>
        </p:nvSpPr>
        <p:spPr>
          <a:xfrm>
            <a:off x="228600" y="3632832"/>
            <a:ext cx="4572000" cy="307777"/>
          </a:xfrm>
          <a:prstGeom prst="rect">
            <a:avLst/>
          </a:prstGeom>
        </p:spPr>
        <p:txBody>
          <a:bodyPr>
            <a:spAutoFit/>
          </a:bodyPr>
          <a:lstStyle/>
          <a:p>
            <a:pPr marL="285750" indent="-285750">
              <a:buFont typeface="Arial" panose="020B0604020202020204" pitchFamily="34" charset="0"/>
              <a:buChar char="•"/>
            </a:pPr>
            <a:r>
              <a:rPr lang="en-US" sz="1400" dirty="0">
                <a:solidFill>
                  <a:schemeClr val="bg1"/>
                </a:solidFill>
              </a:rPr>
              <a:t>A Major, K. 488/ii (1786</a:t>
            </a:r>
            <a:r>
              <a:rPr lang="en-US" sz="1400" dirty="0" smtClean="0">
                <a:solidFill>
                  <a:schemeClr val="bg1"/>
                </a:solidFill>
              </a:rPr>
              <a:t>)</a:t>
            </a:r>
            <a:endParaRPr lang="en-US" sz="1400" dirty="0">
              <a:solidFill>
                <a:schemeClr val="bg1"/>
              </a:solidFill>
            </a:endParaRPr>
          </a:p>
        </p:txBody>
      </p:sp>
    </p:spTree>
    <p:extLst>
      <p:ext uri="{BB962C8B-B14F-4D97-AF65-F5344CB8AC3E}">
        <p14:creationId xmlns:p14="http://schemas.microsoft.com/office/powerpoint/2010/main" val="222225076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2334" y="609600"/>
            <a:ext cx="10456333" cy="5071322"/>
          </a:xfrm>
          <a:prstGeom prst="rect">
            <a:avLst/>
          </a:prstGeom>
        </p:spPr>
      </p:pic>
      <p:sp>
        <p:nvSpPr>
          <p:cNvPr id="3" name="Rectangle 2"/>
          <p:cNvSpPr/>
          <p:nvPr/>
        </p:nvSpPr>
        <p:spPr>
          <a:xfrm>
            <a:off x="228600" y="3632832"/>
            <a:ext cx="4572000" cy="954107"/>
          </a:xfrm>
          <a:prstGeom prst="rect">
            <a:avLst/>
          </a:prstGeom>
        </p:spPr>
        <p:txBody>
          <a:bodyPr>
            <a:spAutoFit/>
          </a:bodyPr>
          <a:lstStyle/>
          <a:p>
            <a:pPr marL="285750" indent="-285750">
              <a:buFont typeface="Arial" panose="020B0604020202020204" pitchFamily="34" charset="0"/>
              <a:buChar char="•"/>
            </a:pPr>
            <a:r>
              <a:rPr lang="en-US" sz="1400" dirty="0">
                <a:solidFill>
                  <a:schemeClr val="bg1"/>
                </a:solidFill>
              </a:rPr>
              <a:t>A Major, K. 488/ii (1786)</a:t>
            </a:r>
          </a:p>
          <a:p>
            <a:pPr marL="285750" indent="-285750">
              <a:buFont typeface="Arial" panose="020B0604020202020204" pitchFamily="34" charset="0"/>
              <a:buChar char="•"/>
            </a:pPr>
            <a:endParaRPr lang="en-US" sz="1400" dirty="0">
              <a:solidFill>
                <a:schemeClr val="bg1"/>
              </a:solidFill>
            </a:endParaRPr>
          </a:p>
          <a:p>
            <a:pPr marL="285750" indent="-285750">
              <a:buFont typeface="Arial" panose="020B0604020202020204" pitchFamily="34" charset="0"/>
              <a:buChar char="•"/>
            </a:pPr>
            <a:r>
              <a:rPr lang="en-US" sz="1400" dirty="0">
                <a:solidFill>
                  <a:schemeClr val="bg1"/>
                </a:solidFill>
              </a:rPr>
              <a:t>A Major, K. 488/ii  (f-sharp minor; minor-mode siciliana)</a:t>
            </a:r>
          </a:p>
          <a:p>
            <a:pPr marL="285750" indent="-285750">
              <a:buFont typeface="Arial" panose="020B0604020202020204" pitchFamily="34" charset="0"/>
              <a:buChar char="•"/>
            </a:pPr>
            <a:endParaRPr lang="en-US" sz="1400" dirty="0">
              <a:solidFill>
                <a:schemeClr val="bg1"/>
              </a:solidFill>
            </a:endParaRPr>
          </a:p>
        </p:txBody>
      </p:sp>
    </p:spTree>
    <p:extLst>
      <p:ext uri="{BB962C8B-B14F-4D97-AF65-F5344CB8AC3E}">
        <p14:creationId xmlns:p14="http://schemas.microsoft.com/office/powerpoint/2010/main" val="4175030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882" y="756440"/>
            <a:ext cx="4582355" cy="5644360"/>
          </a:xfrm>
          <a:prstGeom prst="rect">
            <a:avLst/>
          </a:prstGeom>
        </p:spPr>
      </p:pic>
      <p:sp>
        <p:nvSpPr>
          <p:cNvPr id="4" name="TextBox 3"/>
          <p:cNvSpPr txBox="1"/>
          <p:nvPr/>
        </p:nvSpPr>
        <p:spPr>
          <a:xfrm>
            <a:off x="5233751" y="1828800"/>
            <a:ext cx="3657600" cy="3139321"/>
          </a:xfrm>
          <a:prstGeom prst="rect">
            <a:avLst/>
          </a:prstGeom>
          <a:noFill/>
        </p:spPr>
        <p:txBody>
          <a:bodyPr wrap="square" rtlCol="0">
            <a:spAutoFit/>
          </a:bodyPr>
          <a:lstStyle/>
          <a:p>
            <a:r>
              <a:rPr lang="en-US" dirty="0" smtClean="0"/>
              <a:t>Symphony No. 25 in G Minor, K. 183</a:t>
            </a:r>
          </a:p>
          <a:p>
            <a:r>
              <a:rPr lang="en-US" dirty="0"/>
              <a:t>(October 1773) [</a:t>
            </a:r>
            <a:r>
              <a:rPr lang="en-US" i="1" dirty="0"/>
              <a:t>“</a:t>
            </a:r>
            <a:r>
              <a:rPr lang="en-US" dirty="0"/>
              <a:t>stormy style</a:t>
            </a:r>
            <a:r>
              <a:rPr lang="en-US" i="1" dirty="0"/>
              <a:t>”</a:t>
            </a:r>
            <a:r>
              <a:rPr lang="en-US" dirty="0"/>
              <a:t>)</a:t>
            </a:r>
          </a:p>
          <a:p>
            <a:endParaRPr lang="en-US" dirty="0"/>
          </a:p>
          <a:p>
            <a:r>
              <a:rPr lang="en-US" dirty="0" smtClean="0"/>
              <a:t>Symphony No. 29 in A, K. 201</a:t>
            </a:r>
          </a:p>
          <a:p>
            <a:r>
              <a:rPr lang="en-US" dirty="0" smtClean="0"/>
              <a:t>(April 1774)</a:t>
            </a:r>
          </a:p>
          <a:p>
            <a:endParaRPr lang="en-US" dirty="0" smtClean="0"/>
          </a:p>
          <a:p>
            <a:r>
              <a:rPr lang="en-US" dirty="0" smtClean="0"/>
              <a:t>Five Piano Sonatas, K. 279-283</a:t>
            </a:r>
          </a:p>
          <a:p>
            <a:r>
              <a:rPr lang="en-US" dirty="0" smtClean="0"/>
              <a:t>(Munich trip, 1775)</a:t>
            </a:r>
          </a:p>
          <a:p>
            <a:endParaRPr lang="en-US" dirty="0"/>
          </a:p>
          <a:p>
            <a:r>
              <a:rPr lang="en-US" dirty="0" smtClean="0"/>
              <a:t>Bassoon Concerto in B-flat, K. 191</a:t>
            </a:r>
          </a:p>
          <a:p>
            <a:r>
              <a:rPr lang="en-US" dirty="0" smtClean="0"/>
              <a:t>(June 1774)</a:t>
            </a:r>
            <a:endParaRPr lang="en-US" dirty="0"/>
          </a:p>
        </p:txBody>
      </p:sp>
      <p:sp>
        <p:nvSpPr>
          <p:cNvPr id="5" name="TextBox 4"/>
          <p:cNvSpPr txBox="1"/>
          <p:nvPr/>
        </p:nvSpPr>
        <p:spPr>
          <a:xfrm>
            <a:off x="1937211" y="256013"/>
            <a:ext cx="5125340" cy="369332"/>
          </a:xfrm>
          <a:prstGeom prst="rect">
            <a:avLst/>
          </a:prstGeom>
          <a:noFill/>
        </p:spPr>
        <p:txBody>
          <a:bodyPr wrap="square" rtlCol="0">
            <a:spAutoFit/>
          </a:bodyPr>
          <a:lstStyle/>
          <a:p>
            <a:r>
              <a:rPr lang="en-US" dirty="0" smtClean="0"/>
              <a:t>Mozart mostly back in Salzburg, 1773-81: age 17-25</a:t>
            </a:r>
            <a:endParaRPr lang="en-US" dirty="0"/>
          </a:p>
        </p:txBody>
      </p:sp>
    </p:spTree>
    <p:extLst>
      <p:ext uri="{BB962C8B-B14F-4D97-AF65-F5344CB8AC3E}">
        <p14:creationId xmlns:p14="http://schemas.microsoft.com/office/powerpoint/2010/main" val="404260646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2334" y="609600"/>
            <a:ext cx="10456333" cy="5071322"/>
          </a:xfrm>
          <a:prstGeom prst="rect">
            <a:avLst/>
          </a:prstGeom>
        </p:spPr>
      </p:pic>
      <p:sp>
        <p:nvSpPr>
          <p:cNvPr id="3" name="Rectangle 2"/>
          <p:cNvSpPr/>
          <p:nvPr/>
        </p:nvSpPr>
        <p:spPr>
          <a:xfrm>
            <a:off x="228600" y="3632832"/>
            <a:ext cx="4572000" cy="1384995"/>
          </a:xfrm>
          <a:prstGeom prst="rect">
            <a:avLst/>
          </a:prstGeom>
        </p:spPr>
        <p:txBody>
          <a:bodyPr>
            <a:spAutoFit/>
          </a:bodyPr>
          <a:lstStyle/>
          <a:p>
            <a:pPr marL="285750" indent="-285750">
              <a:buFont typeface="Arial" panose="020B0604020202020204" pitchFamily="34" charset="0"/>
              <a:buChar char="•"/>
            </a:pPr>
            <a:r>
              <a:rPr lang="en-US" sz="1400" dirty="0">
                <a:solidFill>
                  <a:schemeClr val="bg1"/>
                </a:solidFill>
              </a:rPr>
              <a:t>A Major, K. 488/ii (1786)</a:t>
            </a:r>
          </a:p>
          <a:p>
            <a:pPr marL="285750" indent="-285750">
              <a:buFont typeface="Arial" panose="020B0604020202020204" pitchFamily="34" charset="0"/>
              <a:buChar char="•"/>
            </a:pPr>
            <a:endParaRPr lang="en-US" sz="1400" dirty="0">
              <a:solidFill>
                <a:schemeClr val="bg1"/>
              </a:solidFill>
            </a:endParaRPr>
          </a:p>
          <a:p>
            <a:pPr marL="285750" indent="-285750">
              <a:buFont typeface="Arial" panose="020B0604020202020204" pitchFamily="34" charset="0"/>
              <a:buChar char="•"/>
            </a:pPr>
            <a:r>
              <a:rPr lang="en-US" sz="1400" dirty="0">
                <a:solidFill>
                  <a:schemeClr val="bg1"/>
                </a:solidFill>
              </a:rPr>
              <a:t>A Major, K. 488/ii  (f-sharp minor; minor-mode siciliana)</a:t>
            </a:r>
          </a:p>
          <a:p>
            <a:pPr marL="285750" indent="-285750">
              <a:buFont typeface="Arial" panose="020B0604020202020204" pitchFamily="34" charset="0"/>
              <a:buChar char="•"/>
            </a:pPr>
            <a:endParaRPr lang="en-US" sz="1400" dirty="0">
              <a:solidFill>
                <a:schemeClr val="bg1"/>
              </a:solidFill>
            </a:endParaRPr>
          </a:p>
          <a:p>
            <a:pPr marL="285750" indent="-285750">
              <a:buFont typeface="Arial" panose="020B0604020202020204" pitchFamily="34" charset="0"/>
              <a:buChar char="•"/>
            </a:pPr>
            <a:r>
              <a:rPr lang="en-US" sz="1400" dirty="0">
                <a:solidFill>
                  <a:schemeClr val="bg1"/>
                </a:solidFill>
              </a:rPr>
              <a:t>D Minor, K. 466/</a:t>
            </a:r>
            <a:r>
              <a:rPr lang="en-US" sz="1400" dirty="0" err="1">
                <a:solidFill>
                  <a:schemeClr val="bg1"/>
                </a:solidFill>
              </a:rPr>
              <a:t>i</a:t>
            </a:r>
            <a:r>
              <a:rPr lang="en-US" sz="1400" dirty="0">
                <a:solidFill>
                  <a:schemeClr val="bg1"/>
                </a:solidFill>
              </a:rPr>
              <a:t> (1785)</a:t>
            </a:r>
          </a:p>
          <a:p>
            <a:pPr marL="285750" indent="-285750">
              <a:buFont typeface="Arial" panose="020B0604020202020204" pitchFamily="34" charset="0"/>
              <a:buChar char="•"/>
            </a:pPr>
            <a:endParaRPr lang="en-US" sz="1400" dirty="0">
              <a:solidFill>
                <a:schemeClr val="bg1"/>
              </a:solidFill>
            </a:endParaRPr>
          </a:p>
        </p:txBody>
      </p:sp>
    </p:spTree>
    <p:extLst>
      <p:ext uri="{BB962C8B-B14F-4D97-AF65-F5344CB8AC3E}">
        <p14:creationId xmlns:p14="http://schemas.microsoft.com/office/powerpoint/2010/main" val="41750308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2334" y="609600"/>
            <a:ext cx="10456333" cy="5071322"/>
          </a:xfrm>
          <a:prstGeom prst="rect">
            <a:avLst/>
          </a:prstGeom>
        </p:spPr>
      </p:pic>
      <p:sp>
        <p:nvSpPr>
          <p:cNvPr id="3" name="Rectangle 2"/>
          <p:cNvSpPr/>
          <p:nvPr/>
        </p:nvSpPr>
        <p:spPr>
          <a:xfrm>
            <a:off x="228600" y="3632832"/>
            <a:ext cx="4572000" cy="1815882"/>
          </a:xfrm>
          <a:prstGeom prst="rect">
            <a:avLst/>
          </a:prstGeom>
        </p:spPr>
        <p:txBody>
          <a:bodyPr>
            <a:spAutoFit/>
          </a:bodyPr>
          <a:lstStyle/>
          <a:p>
            <a:pPr marL="285750" indent="-285750">
              <a:buFont typeface="Arial" panose="020B0604020202020204" pitchFamily="34" charset="0"/>
              <a:buChar char="•"/>
            </a:pPr>
            <a:r>
              <a:rPr lang="en-US" sz="1400" dirty="0">
                <a:solidFill>
                  <a:schemeClr val="bg1"/>
                </a:solidFill>
              </a:rPr>
              <a:t>A Major, K. 488/ii (1786)</a:t>
            </a:r>
          </a:p>
          <a:p>
            <a:pPr marL="285750" indent="-285750">
              <a:buFont typeface="Arial" panose="020B0604020202020204" pitchFamily="34" charset="0"/>
              <a:buChar char="•"/>
            </a:pPr>
            <a:endParaRPr lang="en-US" sz="1400" dirty="0">
              <a:solidFill>
                <a:schemeClr val="bg1"/>
              </a:solidFill>
            </a:endParaRPr>
          </a:p>
          <a:p>
            <a:pPr marL="285750" indent="-285750">
              <a:buFont typeface="Arial" panose="020B0604020202020204" pitchFamily="34" charset="0"/>
              <a:buChar char="•"/>
            </a:pPr>
            <a:r>
              <a:rPr lang="en-US" sz="1400" dirty="0">
                <a:solidFill>
                  <a:schemeClr val="bg1"/>
                </a:solidFill>
              </a:rPr>
              <a:t>A Major, K. 488/ii  (f-sharp minor; minor-mode siciliana)</a:t>
            </a:r>
          </a:p>
          <a:p>
            <a:pPr marL="285750" indent="-285750">
              <a:buFont typeface="Arial" panose="020B0604020202020204" pitchFamily="34" charset="0"/>
              <a:buChar char="•"/>
            </a:pPr>
            <a:endParaRPr lang="en-US" sz="1400" dirty="0">
              <a:solidFill>
                <a:schemeClr val="bg1"/>
              </a:solidFill>
            </a:endParaRPr>
          </a:p>
          <a:p>
            <a:pPr marL="285750" indent="-285750">
              <a:buFont typeface="Arial" panose="020B0604020202020204" pitchFamily="34" charset="0"/>
              <a:buChar char="•"/>
            </a:pPr>
            <a:r>
              <a:rPr lang="en-US" sz="1400" dirty="0">
                <a:solidFill>
                  <a:schemeClr val="bg1"/>
                </a:solidFill>
              </a:rPr>
              <a:t>D Minor, K. 466/</a:t>
            </a:r>
            <a:r>
              <a:rPr lang="en-US" sz="1400" dirty="0" err="1">
                <a:solidFill>
                  <a:schemeClr val="bg1"/>
                </a:solidFill>
              </a:rPr>
              <a:t>i</a:t>
            </a:r>
            <a:r>
              <a:rPr lang="en-US" sz="1400" dirty="0">
                <a:solidFill>
                  <a:schemeClr val="bg1"/>
                </a:solidFill>
              </a:rPr>
              <a:t> (1785)</a:t>
            </a:r>
          </a:p>
          <a:p>
            <a:pPr marL="285750" indent="-285750">
              <a:buFont typeface="Arial" panose="020B0604020202020204" pitchFamily="34" charset="0"/>
              <a:buChar char="•"/>
            </a:pPr>
            <a:endParaRPr lang="en-US" sz="1400" dirty="0">
              <a:solidFill>
                <a:schemeClr val="bg1"/>
              </a:solidFill>
            </a:endParaRPr>
          </a:p>
          <a:p>
            <a:pPr marL="285750" indent="-285750">
              <a:buFont typeface="Arial" panose="020B0604020202020204" pitchFamily="34" charset="0"/>
              <a:buChar char="•"/>
            </a:pPr>
            <a:r>
              <a:rPr lang="en-US" sz="1400" dirty="0">
                <a:solidFill>
                  <a:schemeClr val="bg1"/>
                </a:solidFill>
              </a:rPr>
              <a:t>C Minor, K. 491/</a:t>
            </a:r>
            <a:r>
              <a:rPr lang="en-US" sz="1400" dirty="0" err="1">
                <a:solidFill>
                  <a:schemeClr val="bg1"/>
                </a:solidFill>
              </a:rPr>
              <a:t>i</a:t>
            </a:r>
            <a:r>
              <a:rPr lang="en-US" sz="1400" dirty="0">
                <a:solidFill>
                  <a:schemeClr val="bg1"/>
                </a:solidFill>
              </a:rPr>
              <a:t> (1786)</a:t>
            </a:r>
          </a:p>
          <a:p>
            <a:pPr marL="285750" indent="-285750">
              <a:buFont typeface="Arial" panose="020B0604020202020204" pitchFamily="34" charset="0"/>
              <a:buChar char="•"/>
            </a:pPr>
            <a:endParaRPr lang="en-US" sz="1400" dirty="0">
              <a:solidFill>
                <a:schemeClr val="bg1"/>
              </a:solidFill>
            </a:endParaRPr>
          </a:p>
        </p:txBody>
      </p:sp>
    </p:spTree>
    <p:extLst>
      <p:ext uri="{BB962C8B-B14F-4D97-AF65-F5344CB8AC3E}">
        <p14:creationId xmlns:p14="http://schemas.microsoft.com/office/powerpoint/2010/main" val="41750308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2334" y="609600"/>
            <a:ext cx="10456333" cy="5071322"/>
          </a:xfrm>
          <a:prstGeom prst="rect">
            <a:avLst/>
          </a:prstGeom>
        </p:spPr>
      </p:pic>
      <p:sp>
        <p:nvSpPr>
          <p:cNvPr id="3" name="Rectangle 2"/>
          <p:cNvSpPr/>
          <p:nvPr/>
        </p:nvSpPr>
        <p:spPr>
          <a:xfrm>
            <a:off x="228600" y="3632832"/>
            <a:ext cx="4572000" cy="2031325"/>
          </a:xfrm>
          <a:prstGeom prst="rect">
            <a:avLst/>
          </a:prstGeom>
        </p:spPr>
        <p:txBody>
          <a:bodyPr>
            <a:spAutoFit/>
          </a:bodyPr>
          <a:lstStyle/>
          <a:p>
            <a:pPr marL="285750" indent="-285750">
              <a:buFont typeface="Arial" panose="020B0604020202020204" pitchFamily="34" charset="0"/>
              <a:buChar char="•"/>
            </a:pPr>
            <a:r>
              <a:rPr lang="en-US" sz="1400" dirty="0">
                <a:solidFill>
                  <a:schemeClr val="bg1"/>
                </a:solidFill>
              </a:rPr>
              <a:t>A Major, K. 488/ii (1786)</a:t>
            </a:r>
          </a:p>
          <a:p>
            <a:pPr marL="285750" indent="-285750">
              <a:buFont typeface="Arial" panose="020B0604020202020204" pitchFamily="34" charset="0"/>
              <a:buChar char="•"/>
            </a:pPr>
            <a:endParaRPr lang="en-US" sz="1400" dirty="0">
              <a:solidFill>
                <a:schemeClr val="bg1"/>
              </a:solidFill>
            </a:endParaRPr>
          </a:p>
          <a:p>
            <a:pPr marL="285750" indent="-285750">
              <a:buFont typeface="Arial" panose="020B0604020202020204" pitchFamily="34" charset="0"/>
              <a:buChar char="•"/>
            </a:pPr>
            <a:r>
              <a:rPr lang="en-US" sz="1400" dirty="0">
                <a:solidFill>
                  <a:schemeClr val="bg1"/>
                </a:solidFill>
              </a:rPr>
              <a:t>A Major, K. 488/ii  (f-sharp minor; minor-mode siciliana)</a:t>
            </a:r>
          </a:p>
          <a:p>
            <a:pPr marL="285750" indent="-285750">
              <a:buFont typeface="Arial" panose="020B0604020202020204" pitchFamily="34" charset="0"/>
              <a:buChar char="•"/>
            </a:pPr>
            <a:endParaRPr lang="en-US" sz="1400" dirty="0">
              <a:solidFill>
                <a:schemeClr val="bg1"/>
              </a:solidFill>
            </a:endParaRPr>
          </a:p>
          <a:p>
            <a:pPr marL="285750" indent="-285750">
              <a:buFont typeface="Arial" panose="020B0604020202020204" pitchFamily="34" charset="0"/>
              <a:buChar char="•"/>
            </a:pPr>
            <a:r>
              <a:rPr lang="en-US" sz="1400" dirty="0">
                <a:solidFill>
                  <a:schemeClr val="bg1"/>
                </a:solidFill>
              </a:rPr>
              <a:t>D Minor, K. 466/</a:t>
            </a:r>
            <a:r>
              <a:rPr lang="en-US" sz="1400" dirty="0" err="1">
                <a:solidFill>
                  <a:schemeClr val="bg1"/>
                </a:solidFill>
              </a:rPr>
              <a:t>i</a:t>
            </a:r>
            <a:r>
              <a:rPr lang="en-US" sz="1400" dirty="0">
                <a:solidFill>
                  <a:schemeClr val="bg1"/>
                </a:solidFill>
              </a:rPr>
              <a:t> (1785)</a:t>
            </a:r>
          </a:p>
          <a:p>
            <a:pPr marL="285750" indent="-285750">
              <a:buFont typeface="Arial" panose="020B0604020202020204" pitchFamily="34" charset="0"/>
              <a:buChar char="•"/>
            </a:pPr>
            <a:endParaRPr lang="en-US" sz="1400" dirty="0">
              <a:solidFill>
                <a:schemeClr val="bg1"/>
              </a:solidFill>
            </a:endParaRPr>
          </a:p>
          <a:p>
            <a:pPr marL="285750" indent="-285750">
              <a:buFont typeface="Arial" panose="020B0604020202020204" pitchFamily="34" charset="0"/>
              <a:buChar char="•"/>
            </a:pPr>
            <a:r>
              <a:rPr lang="en-US" sz="1400" dirty="0">
                <a:solidFill>
                  <a:schemeClr val="bg1"/>
                </a:solidFill>
              </a:rPr>
              <a:t>C Minor, K. 491/</a:t>
            </a:r>
            <a:r>
              <a:rPr lang="en-US" sz="1400" dirty="0" err="1">
                <a:solidFill>
                  <a:schemeClr val="bg1"/>
                </a:solidFill>
              </a:rPr>
              <a:t>i</a:t>
            </a:r>
            <a:r>
              <a:rPr lang="en-US" sz="1400" dirty="0">
                <a:solidFill>
                  <a:schemeClr val="bg1"/>
                </a:solidFill>
              </a:rPr>
              <a:t> (1786)</a:t>
            </a:r>
          </a:p>
          <a:p>
            <a:pPr marL="285750" indent="-285750">
              <a:buFont typeface="Arial" panose="020B0604020202020204" pitchFamily="34" charset="0"/>
              <a:buChar char="•"/>
            </a:pPr>
            <a:endParaRPr lang="en-US" sz="1400" dirty="0">
              <a:solidFill>
                <a:schemeClr val="bg1"/>
              </a:solidFill>
            </a:endParaRPr>
          </a:p>
          <a:p>
            <a:pPr marL="285750" indent="-285750">
              <a:buFont typeface="Arial" panose="020B0604020202020204" pitchFamily="34" charset="0"/>
              <a:buChar char="•"/>
            </a:pPr>
            <a:r>
              <a:rPr lang="en-US" sz="1400" dirty="0">
                <a:solidFill>
                  <a:schemeClr val="bg1"/>
                </a:solidFill>
              </a:rPr>
              <a:t>C Minor, K. 491/iii (1786)</a:t>
            </a:r>
          </a:p>
        </p:txBody>
      </p:sp>
    </p:spTree>
    <p:extLst>
      <p:ext uri="{BB962C8B-B14F-4D97-AF65-F5344CB8AC3E}">
        <p14:creationId xmlns:p14="http://schemas.microsoft.com/office/powerpoint/2010/main" val="41750308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00600" y="2424157"/>
            <a:ext cx="3657600" cy="2308324"/>
          </a:xfrm>
          <a:prstGeom prst="rect">
            <a:avLst/>
          </a:prstGeom>
          <a:noFill/>
        </p:spPr>
        <p:txBody>
          <a:bodyPr wrap="square" rtlCol="0">
            <a:spAutoFit/>
          </a:bodyPr>
          <a:lstStyle/>
          <a:p>
            <a:r>
              <a:rPr lang="en-US" dirty="0" smtClean="0"/>
              <a:t>Mozart to his father, 28 December 1782: [My new piano concertos are] something between too easy and too difficult. . . Here and there sustaining the interest of connoisseurs only, but in such a way the non-connoisseurs must also be pleased with it without knowing why.”</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143000"/>
            <a:ext cx="3919780" cy="4204855"/>
          </a:xfrm>
          <a:prstGeom prst="rect">
            <a:avLst/>
          </a:prstGeom>
        </p:spPr>
      </p:pic>
    </p:spTree>
    <p:extLst>
      <p:ext uri="{BB962C8B-B14F-4D97-AF65-F5344CB8AC3E}">
        <p14:creationId xmlns:p14="http://schemas.microsoft.com/office/powerpoint/2010/main" val="11000066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H="1">
            <a:off x="1910697" y="1074634"/>
            <a:ext cx="2286000" cy="25829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a:endCxn id="9" idx="0"/>
          </p:cNvCxnSpPr>
          <p:nvPr/>
        </p:nvCxnSpPr>
        <p:spPr>
          <a:xfrm>
            <a:off x="4196697" y="1066800"/>
            <a:ext cx="2590800" cy="25979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505200" y="579197"/>
            <a:ext cx="1638300" cy="369332"/>
          </a:xfrm>
          <a:prstGeom prst="rect">
            <a:avLst/>
          </a:prstGeom>
          <a:noFill/>
        </p:spPr>
        <p:txBody>
          <a:bodyPr wrap="square" rtlCol="0">
            <a:spAutoFit/>
          </a:bodyPr>
          <a:lstStyle/>
          <a:p>
            <a:r>
              <a:rPr lang="en-US" dirty="0" smtClean="0"/>
              <a:t>The Dilemma?</a:t>
            </a:r>
            <a:endParaRPr lang="en-US" dirty="0"/>
          </a:p>
        </p:txBody>
      </p:sp>
      <p:sp>
        <p:nvSpPr>
          <p:cNvPr id="8" name="TextBox 7"/>
          <p:cNvSpPr txBox="1"/>
          <p:nvPr/>
        </p:nvSpPr>
        <p:spPr>
          <a:xfrm>
            <a:off x="539096" y="3657600"/>
            <a:ext cx="2966103" cy="2123658"/>
          </a:xfrm>
          <a:prstGeom prst="rect">
            <a:avLst/>
          </a:prstGeom>
          <a:noFill/>
          <a:ln w="12700">
            <a:solidFill>
              <a:schemeClr val="tx1"/>
            </a:solidFill>
          </a:ln>
        </p:spPr>
        <p:txBody>
          <a:bodyPr wrap="square" rtlCol="0">
            <a:spAutoFit/>
          </a:bodyPr>
          <a:lstStyle/>
          <a:p>
            <a:r>
              <a:rPr lang="en-US" dirty="0" smtClean="0"/>
              <a:t>“Kenner” (Connoisseur)</a:t>
            </a:r>
          </a:p>
          <a:p>
            <a:endParaRPr lang="en-US" dirty="0"/>
          </a:p>
          <a:p>
            <a:pPr marL="171450" indent="-171450">
              <a:buFont typeface="Arial" panose="020B0604020202020204" pitchFamily="34" charset="0"/>
              <a:buChar char="•"/>
            </a:pPr>
            <a:r>
              <a:rPr lang="en-US" sz="1200" dirty="0" smtClean="0"/>
              <a:t>Growing “Cult” of Art Music (for Insiders)</a:t>
            </a:r>
          </a:p>
          <a:p>
            <a:pPr marL="171450" indent="-171450">
              <a:buFont typeface="Arial" panose="020B0604020202020204" pitchFamily="34" charset="0"/>
              <a:buChar char="•"/>
            </a:pPr>
            <a:endParaRPr lang="en-US" sz="1200" dirty="0" smtClean="0"/>
          </a:p>
          <a:p>
            <a:pPr marL="171450" indent="-171450">
              <a:buFont typeface="Arial" panose="020B0604020202020204" pitchFamily="34" charset="0"/>
              <a:buChar char="•"/>
            </a:pPr>
            <a:r>
              <a:rPr lang="en-US" sz="1200" dirty="0" smtClean="0"/>
              <a:t>“Higher Level” of Sophisticated Composition</a:t>
            </a:r>
          </a:p>
          <a:p>
            <a:pPr marL="171450" indent="-171450">
              <a:buFont typeface="Arial" panose="020B0604020202020204" pitchFamily="34" charset="0"/>
              <a:buChar char="•"/>
            </a:pPr>
            <a:endParaRPr lang="en-US" sz="1200" dirty="0" smtClean="0"/>
          </a:p>
          <a:p>
            <a:pPr marL="171450" indent="-171450">
              <a:buFont typeface="Arial" panose="020B0604020202020204" pitchFamily="34" charset="0"/>
              <a:buChar char="•"/>
            </a:pPr>
            <a:r>
              <a:rPr lang="en-US" sz="1200" dirty="0" smtClean="0"/>
              <a:t>More Aesthetic/Philosophical Claims</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smtClean="0"/>
              <a:t>Aristocratic Patrons</a:t>
            </a:r>
          </a:p>
        </p:txBody>
      </p:sp>
      <p:sp>
        <p:nvSpPr>
          <p:cNvPr id="9" name="TextBox 8"/>
          <p:cNvSpPr txBox="1"/>
          <p:nvPr/>
        </p:nvSpPr>
        <p:spPr>
          <a:xfrm>
            <a:off x="5415897" y="3664721"/>
            <a:ext cx="2743200" cy="2123658"/>
          </a:xfrm>
          <a:prstGeom prst="rect">
            <a:avLst/>
          </a:prstGeom>
          <a:noFill/>
          <a:ln>
            <a:solidFill>
              <a:schemeClr val="tx1"/>
            </a:solidFill>
          </a:ln>
        </p:spPr>
        <p:txBody>
          <a:bodyPr wrap="square" rtlCol="0">
            <a:spAutoFit/>
          </a:bodyPr>
          <a:lstStyle/>
          <a:p>
            <a:r>
              <a:rPr lang="en-US" dirty="0" smtClean="0"/>
              <a:t>“</a:t>
            </a:r>
            <a:r>
              <a:rPr lang="en-US" dirty="0" err="1" smtClean="0"/>
              <a:t>Liebhaber</a:t>
            </a:r>
            <a:r>
              <a:rPr lang="en-US" dirty="0" smtClean="0"/>
              <a:t>” (Amateur)</a:t>
            </a:r>
          </a:p>
          <a:p>
            <a:endParaRPr lang="en-US" dirty="0"/>
          </a:p>
          <a:p>
            <a:r>
              <a:rPr lang="en-US" sz="1200" dirty="0" smtClean="0"/>
              <a:t>Domestic Consumption for a “Universal Public”</a:t>
            </a:r>
          </a:p>
          <a:p>
            <a:endParaRPr lang="en-US" sz="1200" dirty="0"/>
          </a:p>
          <a:p>
            <a:r>
              <a:rPr lang="en-US" sz="1200" dirty="0" smtClean="0"/>
              <a:t>Art: Taste, moderation, simplicity for a wider appeal</a:t>
            </a:r>
          </a:p>
          <a:p>
            <a:endParaRPr lang="en-US" sz="1200" dirty="0"/>
          </a:p>
          <a:p>
            <a:r>
              <a:rPr lang="en-US" sz="1200" dirty="0" smtClean="0"/>
              <a:t>Avoidance of Excessive Subtlety or Complexity</a:t>
            </a:r>
            <a:endParaRPr lang="en-US" sz="1200" dirty="0"/>
          </a:p>
        </p:txBody>
      </p:sp>
    </p:spTree>
    <p:extLst>
      <p:ext uri="{BB962C8B-B14F-4D97-AF65-F5344CB8AC3E}">
        <p14:creationId xmlns:p14="http://schemas.microsoft.com/office/powerpoint/2010/main" val="148378683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H="1">
            <a:off x="1910697" y="1074634"/>
            <a:ext cx="2286000" cy="25829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a:endCxn id="9" idx="0"/>
          </p:cNvCxnSpPr>
          <p:nvPr/>
        </p:nvCxnSpPr>
        <p:spPr>
          <a:xfrm>
            <a:off x="4196697" y="1066800"/>
            <a:ext cx="2590800" cy="25979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505200" y="579197"/>
            <a:ext cx="1638300" cy="369332"/>
          </a:xfrm>
          <a:prstGeom prst="rect">
            <a:avLst/>
          </a:prstGeom>
          <a:noFill/>
        </p:spPr>
        <p:txBody>
          <a:bodyPr wrap="square" rtlCol="0">
            <a:spAutoFit/>
          </a:bodyPr>
          <a:lstStyle/>
          <a:p>
            <a:r>
              <a:rPr lang="en-US" dirty="0" smtClean="0"/>
              <a:t>The Dilemma?</a:t>
            </a:r>
            <a:endParaRPr lang="en-US" dirty="0"/>
          </a:p>
        </p:txBody>
      </p:sp>
      <p:sp>
        <p:nvSpPr>
          <p:cNvPr id="8" name="TextBox 7"/>
          <p:cNvSpPr txBox="1"/>
          <p:nvPr/>
        </p:nvSpPr>
        <p:spPr>
          <a:xfrm>
            <a:off x="539096" y="3657600"/>
            <a:ext cx="2966103" cy="2123658"/>
          </a:xfrm>
          <a:prstGeom prst="rect">
            <a:avLst/>
          </a:prstGeom>
          <a:noFill/>
          <a:ln w="12700">
            <a:solidFill>
              <a:schemeClr val="tx1"/>
            </a:solidFill>
          </a:ln>
        </p:spPr>
        <p:txBody>
          <a:bodyPr wrap="square" rtlCol="0">
            <a:spAutoFit/>
          </a:bodyPr>
          <a:lstStyle/>
          <a:p>
            <a:r>
              <a:rPr lang="en-US" dirty="0" smtClean="0"/>
              <a:t>“Kenner” (Connoisseur)</a:t>
            </a:r>
          </a:p>
          <a:p>
            <a:endParaRPr lang="en-US" dirty="0"/>
          </a:p>
          <a:p>
            <a:pPr marL="171450" indent="-171450">
              <a:buFont typeface="Arial" panose="020B0604020202020204" pitchFamily="34" charset="0"/>
              <a:buChar char="•"/>
            </a:pPr>
            <a:r>
              <a:rPr lang="en-US" sz="1200" dirty="0" smtClean="0"/>
              <a:t>Growing “Cult” of Art Music (for Insiders)</a:t>
            </a:r>
          </a:p>
          <a:p>
            <a:pPr marL="171450" indent="-171450">
              <a:buFont typeface="Arial" panose="020B0604020202020204" pitchFamily="34" charset="0"/>
              <a:buChar char="•"/>
            </a:pPr>
            <a:endParaRPr lang="en-US" sz="1200" dirty="0" smtClean="0"/>
          </a:p>
          <a:p>
            <a:pPr marL="171450" indent="-171450">
              <a:buFont typeface="Arial" panose="020B0604020202020204" pitchFamily="34" charset="0"/>
              <a:buChar char="•"/>
            </a:pPr>
            <a:r>
              <a:rPr lang="en-US" sz="1200" dirty="0" smtClean="0"/>
              <a:t>“Higher Level” of Sophisticated Composition</a:t>
            </a:r>
          </a:p>
          <a:p>
            <a:pPr marL="171450" indent="-171450">
              <a:buFont typeface="Arial" panose="020B0604020202020204" pitchFamily="34" charset="0"/>
              <a:buChar char="•"/>
            </a:pPr>
            <a:endParaRPr lang="en-US" sz="1200" dirty="0" smtClean="0"/>
          </a:p>
          <a:p>
            <a:pPr marL="171450" indent="-171450">
              <a:buFont typeface="Arial" panose="020B0604020202020204" pitchFamily="34" charset="0"/>
              <a:buChar char="•"/>
            </a:pPr>
            <a:r>
              <a:rPr lang="en-US" sz="1200" dirty="0" smtClean="0"/>
              <a:t>More Aesthetic/Philosophical Claims</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smtClean="0"/>
              <a:t>Aristocratic Patrons</a:t>
            </a:r>
          </a:p>
        </p:txBody>
      </p:sp>
      <p:sp>
        <p:nvSpPr>
          <p:cNvPr id="9" name="TextBox 8"/>
          <p:cNvSpPr txBox="1"/>
          <p:nvPr/>
        </p:nvSpPr>
        <p:spPr>
          <a:xfrm>
            <a:off x="5415897" y="3664721"/>
            <a:ext cx="2743200" cy="2123658"/>
          </a:xfrm>
          <a:prstGeom prst="rect">
            <a:avLst/>
          </a:prstGeom>
          <a:noFill/>
          <a:ln>
            <a:solidFill>
              <a:schemeClr val="tx1"/>
            </a:solidFill>
          </a:ln>
        </p:spPr>
        <p:txBody>
          <a:bodyPr wrap="square" rtlCol="0">
            <a:spAutoFit/>
          </a:bodyPr>
          <a:lstStyle/>
          <a:p>
            <a:r>
              <a:rPr lang="en-US" dirty="0" smtClean="0"/>
              <a:t>“</a:t>
            </a:r>
            <a:r>
              <a:rPr lang="en-US" dirty="0" err="1" smtClean="0"/>
              <a:t>Liebhaber</a:t>
            </a:r>
            <a:r>
              <a:rPr lang="en-US" dirty="0" smtClean="0"/>
              <a:t>” (Amateur)</a:t>
            </a:r>
          </a:p>
          <a:p>
            <a:endParaRPr lang="en-US" dirty="0"/>
          </a:p>
          <a:p>
            <a:r>
              <a:rPr lang="en-US" sz="1200" dirty="0" smtClean="0"/>
              <a:t>Domestic Consumption for a “Universal Public”</a:t>
            </a:r>
          </a:p>
          <a:p>
            <a:endParaRPr lang="en-US" sz="1200" dirty="0"/>
          </a:p>
          <a:p>
            <a:r>
              <a:rPr lang="en-US" sz="1200" dirty="0" smtClean="0"/>
              <a:t>Art: Taste, moderation, simplicity for a wider appeal</a:t>
            </a:r>
          </a:p>
          <a:p>
            <a:endParaRPr lang="en-US" sz="1200" dirty="0"/>
          </a:p>
          <a:p>
            <a:r>
              <a:rPr lang="en-US" sz="1200" dirty="0" smtClean="0"/>
              <a:t>Avoidance of Excessive Subtlety or Complexity</a:t>
            </a:r>
            <a:endParaRPr lang="en-US" sz="1200" dirty="0"/>
          </a:p>
        </p:txBody>
      </p:sp>
      <p:sp>
        <p:nvSpPr>
          <p:cNvPr id="12" name="TextBox 11"/>
          <p:cNvSpPr txBox="1"/>
          <p:nvPr/>
        </p:nvSpPr>
        <p:spPr>
          <a:xfrm>
            <a:off x="5414473" y="948529"/>
            <a:ext cx="3270903" cy="646331"/>
          </a:xfrm>
          <a:prstGeom prst="rect">
            <a:avLst/>
          </a:prstGeom>
          <a:noFill/>
        </p:spPr>
        <p:txBody>
          <a:bodyPr wrap="square" rtlCol="0">
            <a:spAutoFit/>
          </a:bodyPr>
          <a:lstStyle/>
          <a:p>
            <a:r>
              <a:rPr lang="en-US" sz="1200" dirty="0" smtClean="0"/>
              <a:t>C.P.E. Bach, Six Collections of Keyboard Music “</a:t>
            </a:r>
            <a:r>
              <a:rPr lang="en-US" sz="1200" i="1" dirty="0" err="1" smtClean="0"/>
              <a:t>für</a:t>
            </a:r>
            <a:r>
              <a:rPr lang="en-US" sz="1200" i="1" dirty="0" smtClean="0"/>
              <a:t> </a:t>
            </a:r>
            <a:r>
              <a:rPr lang="en-US" sz="1200" i="1" dirty="0"/>
              <a:t>Kenner und </a:t>
            </a:r>
            <a:r>
              <a:rPr lang="en-US" sz="1200" i="1" dirty="0" err="1"/>
              <a:t>Liebhaber</a:t>
            </a:r>
            <a:r>
              <a:rPr lang="en-US" sz="1200" dirty="0"/>
              <a:t>” (publ. 1779-1787</a:t>
            </a:r>
            <a:r>
              <a:rPr lang="en-US" sz="1200" dirty="0" smtClean="0"/>
              <a:t>): sonatas, rondos, fantasias</a:t>
            </a:r>
            <a:endParaRPr lang="en-US" sz="1200" dirty="0"/>
          </a:p>
        </p:txBody>
      </p:sp>
      <p:sp>
        <p:nvSpPr>
          <p:cNvPr id="10" name="TextBox 9"/>
          <p:cNvSpPr txBox="1"/>
          <p:nvPr/>
        </p:nvSpPr>
        <p:spPr>
          <a:xfrm>
            <a:off x="152400" y="1066746"/>
            <a:ext cx="3083253" cy="1107996"/>
          </a:xfrm>
          <a:prstGeom prst="rect">
            <a:avLst/>
          </a:prstGeom>
          <a:noFill/>
        </p:spPr>
        <p:txBody>
          <a:bodyPr wrap="square" rtlCol="0">
            <a:spAutoFit/>
          </a:bodyPr>
          <a:lstStyle/>
          <a:p>
            <a:r>
              <a:rPr lang="en-US" sz="1100" dirty="0" smtClean="0"/>
              <a:t>Mozart to his father, 28 December 1782: [My new piano concertos are] something between too easy and too difficult. . . Here and there sustaining the interest of connoisseurs only, but in such a way the non-connoisseurs must also be pleased with it without knowing why.”</a:t>
            </a:r>
            <a:endParaRPr lang="en-US" sz="1100" dirty="0"/>
          </a:p>
        </p:txBody>
      </p:sp>
    </p:spTree>
    <p:extLst>
      <p:ext uri="{BB962C8B-B14F-4D97-AF65-F5344CB8AC3E}">
        <p14:creationId xmlns:p14="http://schemas.microsoft.com/office/powerpoint/2010/main" val="2451172658"/>
      </p:ext>
    </p:extLst>
  </p:cSld>
  <p:clrMapOvr>
    <a:masterClrMapping/>
  </p:clrMapOvr>
  <mc:AlternateContent xmlns:mc="http://schemas.openxmlformats.org/markup-compatibility/2006" xmlns:p14="http://schemas.microsoft.com/office/powerpoint/2010/main">
    <mc:Choice Requires="p14">
      <p:transition spd="slow" p14:dur="2500"/>
    </mc:Choice>
    <mc:Fallback xmlns="">
      <p:transition spd="slow"/>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9200" y="465034"/>
            <a:ext cx="2971800" cy="4101086"/>
          </a:xfrm>
          <a:prstGeom prst="rect">
            <a:avLst/>
          </a:prstGeom>
        </p:spPr>
      </p:pic>
      <p:sp>
        <p:nvSpPr>
          <p:cNvPr id="3" name="TextBox 2"/>
          <p:cNvSpPr txBox="1"/>
          <p:nvPr/>
        </p:nvSpPr>
        <p:spPr>
          <a:xfrm>
            <a:off x="5105400" y="4622343"/>
            <a:ext cx="2895600" cy="369332"/>
          </a:xfrm>
          <a:prstGeom prst="rect">
            <a:avLst/>
          </a:prstGeom>
          <a:noFill/>
        </p:spPr>
        <p:txBody>
          <a:bodyPr wrap="square" rtlCol="0">
            <a:spAutoFit/>
          </a:bodyPr>
          <a:lstStyle/>
          <a:p>
            <a:r>
              <a:rPr lang="en-US" dirty="0" smtClean="0"/>
              <a:t>Karl </a:t>
            </a:r>
            <a:r>
              <a:rPr lang="en-US" dirty="0" err="1" smtClean="0"/>
              <a:t>Ditters</a:t>
            </a:r>
            <a:r>
              <a:rPr lang="en-US" dirty="0" smtClean="0"/>
              <a:t> von Dittersdorf</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217" y="417488"/>
            <a:ext cx="3919780" cy="4204855"/>
          </a:xfrm>
          <a:prstGeom prst="rect">
            <a:avLst/>
          </a:prstGeom>
        </p:spPr>
      </p:pic>
      <p:sp>
        <p:nvSpPr>
          <p:cNvPr id="5" name="TextBox 4"/>
          <p:cNvSpPr txBox="1"/>
          <p:nvPr/>
        </p:nvSpPr>
        <p:spPr>
          <a:xfrm>
            <a:off x="1752600" y="5638800"/>
            <a:ext cx="5981700" cy="646331"/>
          </a:xfrm>
          <a:prstGeom prst="rect">
            <a:avLst/>
          </a:prstGeom>
          <a:noFill/>
        </p:spPr>
        <p:txBody>
          <a:bodyPr wrap="square" rtlCol="0">
            <a:spAutoFit/>
          </a:bodyPr>
          <a:lstStyle/>
          <a:p>
            <a:r>
              <a:rPr lang="en-US" dirty="0" smtClean="0"/>
              <a:t>“Mozart’s string quartets . . . because of their unrelenting, </a:t>
            </a:r>
          </a:p>
          <a:p>
            <a:r>
              <a:rPr lang="en-US" dirty="0" smtClean="0"/>
              <a:t>extreme artfulness, are not everyone’s purchase.”  (1788)</a:t>
            </a:r>
            <a:endParaRPr lang="en-US" dirty="0"/>
          </a:p>
        </p:txBody>
      </p:sp>
    </p:spTree>
    <p:extLst>
      <p:ext uri="{BB962C8B-B14F-4D97-AF65-F5344CB8AC3E}">
        <p14:creationId xmlns:p14="http://schemas.microsoft.com/office/powerpoint/2010/main" val="118508709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H="1">
            <a:off x="1910697" y="1074634"/>
            <a:ext cx="2286000" cy="25829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a:endCxn id="9" idx="0"/>
          </p:cNvCxnSpPr>
          <p:nvPr/>
        </p:nvCxnSpPr>
        <p:spPr>
          <a:xfrm>
            <a:off x="4196697" y="1066800"/>
            <a:ext cx="2590800" cy="25979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505200" y="579197"/>
            <a:ext cx="1638300" cy="369332"/>
          </a:xfrm>
          <a:prstGeom prst="rect">
            <a:avLst/>
          </a:prstGeom>
          <a:noFill/>
        </p:spPr>
        <p:txBody>
          <a:bodyPr wrap="square" rtlCol="0">
            <a:spAutoFit/>
          </a:bodyPr>
          <a:lstStyle/>
          <a:p>
            <a:r>
              <a:rPr lang="en-US" dirty="0" smtClean="0"/>
              <a:t>The Dilemma?</a:t>
            </a:r>
            <a:endParaRPr lang="en-US" dirty="0"/>
          </a:p>
        </p:txBody>
      </p:sp>
      <p:sp>
        <p:nvSpPr>
          <p:cNvPr id="8" name="TextBox 7"/>
          <p:cNvSpPr txBox="1"/>
          <p:nvPr/>
        </p:nvSpPr>
        <p:spPr>
          <a:xfrm>
            <a:off x="539096" y="3657600"/>
            <a:ext cx="2966103" cy="2123658"/>
          </a:xfrm>
          <a:prstGeom prst="rect">
            <a:avLst/>
          </a:prstGeom>
          <a:noFill/>
          <a:ln w="12700">
            <a:solidFill>
              <a:schemeClr val="tx1"/>
            </a:solidFill>
          </a:ln>
        </p:spPr>
        <p:txBody>
          <a:bodyPr wrap="square" rtlCol="0">
            <a:spAutoFit/>
          </a:bodyPr>
          <a:lstStyle/>
          <a:p>
            <a:r>
              <a:rPr lang="en-US" dirty="0" smtClean="0"/>
              <a:t>“Kenner” (Connoisseur)</a:t>
            </a:r>
          </a:p>
          <a:p>
            <a:endParaRPr lang="en-US" dirty="0"/>
          </a:p>
          <a:p>
            <a:pPr marL="171450" indent="-171450">
              <a:buFont typeface="Arial" panose="020B0604020202020204" pitchFamily="34" charset="0"/>
              <a:buChar char="•"/>
            </a:pPr>
            <a:r>
              <a:rPr lang="en-US" sz="1200" dirty="0" smtClean="0"/>
              <a:t>Growing “Cult” of Art Music (for Insiders)</a:t>
            </a:r>
          </a:p>
          <a:p>
            <a:pPr marL="171450" indent="-171450">
              <a:buFont typeface="Arial" panose="020B0604020202020204" pitchFamily="34" charset="0"/>
              <a:buChar char="•"/>
            </a:pPr>
            <a:endParaRPr lang="en-US" sz="1200" dirty="0" smtClean="0"/>
          </a:p>
          <a:p>
            <a:pPr marL="171450" indent="-171450">
              <a:buFont typeface="Arial" panose="020B0604020202020204" pitchFamily="34" charset="0"/>
              <a:buChar char="•"/>
            </a:pPr>
            <a:r>
              <a:rPr lang="en-US" sz="1200" dirty="0" smtClean="0"/>
              <a:t>“Higher Level” of Sophisticated Composition</a:t>
            </a:r>
          </a:p>
          <a:p>
            <a:pPr marL="171450" indent="-171450">
              <a:buFont typeface="Arial" panose="020B0604020202020204" pitchFamily="34" charset="0"/>
              <a:buChar char="•"/>
            </a:pPr>
            <a:endParaRPr lang="en-US" sz="1200" dirty="0" smtClean="0"/>
          </a:p>
          <a:p>
            <a:pPr marL="171450" indent="-171450">
              <a:buFont typeface="Arial" panose="020B0604020202020204" pitchFamily="34" charset="0"/>
              <a:buChar char="•"/>
            </a:pPr>
            <a:r>
              <a:rPr lang="en-US" sz="1200" dirty="0" smtClean="0"/>
              <a:t>More Aesthetic/Philosophical Claims</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smtClean="0"/>
              <a:t>Aristocratic Patrons</a:t>
            </a:r>
          </a:p>
        </p:txBody>
      </p:sp>
      <p:sp>
        <p:nvSpPr>
          <p:cNvPr id="9" name="TextBox 8"/>
          <p:cNvSpPr txBox="1"/>
          <p:nvPr/>
        </p:nvSpPr>
        <p:spPr>
          <a:xfrm>
            <a:off x="5415897" y="3664721"/>
            <a:ext cx="2743200" cy="2123658"/>
          </a:xfrm>
          <a:prstGeom prst="rect">
            <a:avLst/>
          </a:prstGeom>
          <a:noFill/>
          <a:ln>
            <a:solidFill>
              <a:schemeClr val="tx1"/>
            </a:solidFill>
          </a:ln>
        </p:spPr>
        <p:txBody>
          <a:bodyPr wrap="square" rtlCol="0">
            <a:spAutoFit/>
          </a:bodyPr>
          <a:lstStyle/>
          <a:p>
            <a:r>
              <a:rPr lang="en-US" dirty="0" smtClean="0"/>
              <a:t>“</a:t>
            </a:r>
            <a:r>
              <a:rPr lang="en-US" dirty="0" err="1" smtClean="0"/>
              <a:t>Liebhaber</a:t>
            </a:r>
            <a:r>
              <a:rPr lang="en-US" dirty="0" smtClean="0"/>
              <a:t>” (Amateur)</a:t>
            </a:r>
          </a:p>
          <a:p>
            <a:endParaRPr lang="en-US" dirty="0"/>
          </a:p>
          <a:p>
            <a:r>
              <a:rPr lang="en-US" sz="1200" dirty="0" smtClean="0"/>
              <a:t>Domestic Consumption for a “Universal Public”</a:t>
            </a:r>
          </a:p>
          <a:p>
            <a:endParaRPr lang="en-US" sz="1200" dirty="0"/>
          </a:p>
          <a:p>
            <a:r>
              <a:rPr lang="en-US" sz="1200" dirty="0" smtClean="0"/>
              <a:t>Art: Taste, moderation, simplicity for a wider appeal</a:t>
            </a:r>
          </a:p>
          <a:p>
            <a:endParaRPr lang="en-US" sz="1200" dirty="0"/>
          </a:p>
          <a:p>
            <a:r>
              <a:rPr lang="en-US" sz="1200" dirty="0" smtClean="0"/>
              <a:t>Avoidance of Excessive Subtlety or Complexity</a:t>
            </a:r>
            <a:endParaRPr lang="en-US" sz="1200" dirty="0"/>
          </a:p>
        </p:txBody>
      </p:sp>
      <p:sp>
        <p:nvSpPr>
          <p:cNvPr id="12" name="TextBox 11"/>
          <p:cNvSpPr txBox="1"/>
          <p:nvPr/>
        </p:nvSpPr>
        <p:spPr>
          <a:xfrm>
            <a:off x="5414473" y="948529"/>
            <a:ext cx="3270903" cy="646331"/>
          </a:xfrm>
          <a:prstGeom prst="rect">
            <a:avLst/>
          </a:prstGeom>
          <a:noFill/>
        </p:spPr>
        <p:txBody>
          <a:bodyPr wrap="square" rtlCol="0">
            <a:spAutoFit/>
          </a:bodyPr>
          <a:lstStyle/>
          <a:p>
            <a:r>
              <a:rPr lang="en-US" sz="1200" dirty="0" smtClean="0"/>
              <a:t>C.P.E. Bach, Six Collections of Keyboard Music “</a:t>
            </a:r>
            <a:r>
              <a:rPr lang="en-US" sz="1200" i="1" dirty="0" err="1" smtClean="0"/>
              <a:t>für</a:t>
            </a:r>
            <a:r>
              <a:rPr lang="en-US" sz="1200" i="1" dirty="0" smtClean="0"/>
              <a:t> </a:t>
            </a:r>
            <a:r>
              <a:rPr lang="en-US" sz="1200" i="1" dirty="0"/>
              <a:t>Kenner und </a:t>
            </a:r>
            <a:r>
              <a:rPr lang="en-US" sz="1200" i="1" dirty="0" err="1"/>
              <a:t>Liebhaber</a:t>
            </a:r>
            <a:r>
              <a:rPr lang="en-US" sz="1200" dirty="0"/>
              <a:t>” (publ. 1779-1787</a:t>
            </a:r>
            <a:r>
              <a:rPr lang="en-US" sz="1200" dirty="0" smtClean="0"/>
              <a:t>): sonatas, rondos, fantasias</a:t>
            </a:r>
            <a:endParaRPr lang="en-US" sz="1200" dirty="0"/>
          </a:p>
        </p:txBody>
      </p:sp>
      <p:sp>
        <p:nvSpPr>
          <p:cNvPr id="10" name="TextBox 9"/>
          <p:cNvSpPr txBox="1"/>
          <p:nvPr/>
        </p:nvSpPr>
        <p:spPr>
          <a:xfrm>
            <a:off x="152400" y="1066746"/>
            <a:ext cx="3083253" cy="1107996"/>
          </a:xfrm>
          <a:prstGeom prst="rect">
            <a:avLst/>
          </a:prstGeom>
          <a:noFill/>
        </p:spPr>
        <p:txBody>
          <a:bodyPr wrap="square" rtlCol="0">
            <a:spAutoFit/>
          </a:bodyPr>
          <a:lstStyle/>
          <a:p>
            <a:r>
              <a:rPr lang="en-US" sz="1100" dirty="0" smtClean="0"/>
              <a:t>Mozart to his father, 28 December 1782: [My new piano concertos are] something between too easy and too difficult. . . Here and there sustaining the interest of connoisseurs only, but in such a way the non-connoisseurs must also be pleased with it without knowing why.”</a:t>
            </a:r>
            <a:endParaRPr lang="en-US" sz="1100" dirty="0"/>
          </a:p>
        </p:txBody>
      </p:sp>
    </p:spTree>
    <p:extLst>
      <p:ext uri="{BB962C8B-B14F-4D97-AF65-F5344CB8AC3E}">
        <p14:creationId xmlns:p14="http://schemas.microsoft.com/office/powerpoint/2010/main" val="2089696152"/>
      </p:ext>
    </p:extLst>
  </p:cSld>
  <p:clrMapOvr>
    <a:masterClrMapping/>
  </p:clrMapOvr>
  <mc:AlternateContent xmlns:mc="http://schemas.openxmlformats.org/markup-compatibility/2006" xmlns:p14="http://schemas.microsoft.com/office/powerpoint/2010/main">
    <mc:Choice Requires="p14">
      <p:transition spd="slow" p14:dur="2500"/>
    </mc:Choice>
    <mc:Fallback xmlns="">
      <p:transition spd="slow"/>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H="1">
            <a:off x="1600200" y="1066800"/>
            <a:ext cx="2596497" cy="3429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4196697" y="1066800"/>
            <a:ext cx="1295400" cy="12989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505200" y="579197"/>
            <a:ext cx="1638300" cy="369332"/>
          </a:xfrm>
          <a:prstGeom prst="rect">
            <a:avLst/>
          </a:prstGeom>
          <a:noFill/>
        </p:spPr>
        <p:txBody>
          <a:bodyPr wrap="square" rtlCol="0">
            <a:spAutoFit/>
          </a:bodyPr>
          <a:lstStyle/>
          <a:p>
            <a:r>
              <a:rPr lang="en-US" dirty="0" smtClean="0"/>
              <a:t>The Dilemma?</a:t>
            </a:r>
            <a:endParaRPr lang="en-US" dirty="0"/>
          </a:p>
        </p:txBody>
      </p:sp>
      <p:sp>
        <p:nvSpPr>
          <p:cNvPr id="8" name="TextBox 7"/>
          <p:cNvSpPr txBox="1"/>
          <p:nvPr/>
        </p:nvSpPr>
        <p:spPr>
          <a:xfrm>
            <a:off x="427645" y="4495800"/>
            <a:ext cx="2966103" cy="2123658"/>
          </a:xfrm>
          <a:prstGeom prst="rect">
            <a:avLst/>
          </a:prstGeom>
          <a:noFill/>
          <a:ln w="57150">
            <a:solidFill>
              <a:schemeClr val="tx1"/>
            </a:solidFill>
          </a:ln>
        </p:spPr>
        <p:txBody>
          <a:bodyPr wrap="square" rtlCol="0">
            <a:spAutoFit/>
          </a:bodyPr>
          <a:lstStyle/>
          <a:p>
            <a:r>
              <a:rPr lang="en-US" dirty="0" smtClean="0"/>
              <a:t>“Kenner” (Connoisseur)</a:t>
            </a:r>
          </a:p>
          <a:p>
            <a:endParaRPr lang="en-US" dirty="0"/>
          </a:p>
          <a:p>
            <a:pPr marL="171450" indent="-171450">
              <a:buFont typeface="Arial" panose="020B0604020202020204" pitchFamily="34" charset="0"/>
              <a:buChar char="•"/>
            </a:pPr>
            <a:r>
              <a:rPr lang="en-US" sz="1200" dirty="0" smtClean="0"/>
              <a:t>Growing “Cult” of Art Music (for Insiders)</a:t>
            </a:r>
          </a:p>
          <a:p>
            <a:pPr marL="171450" indent="-171450">
              <a:buFont typeface="Arial" panose="020B0604020202020204" pitchFamily="34" charset="0"/>
              <a:buChar char="•"/>
            </a:pPr>
            <a:endParaRPr lang="en-US" sz="1200" dirty="0" smtClean="0"/>
          </a:p>
          <a:p>
            <a:pPr marL="171450" indent="-171450">
              <a:buFont typeface="Arial" panose="020B0604020202020204" pitchFamily="34" charset="0"/>
              <a:buChar char="•"/>
            </a:pPr>
            <a:r>
              <a:rPr lang="en-US" sz="1200" dirty="0" smtClean="0"/>
              <a:t>“Higher Level” of Sophisticated Composition</a:t>
            </a:r>
          </a:p>
          <a:p>
            <a:pPr marL="171450" indent="-171450">
              <a:buFont typeface="Arial" panose="020B0604020202020204" pitchFamily="34" charset="0"/>
              <a:buChar char="•"/>
            </a:pPr>
            <a:endParaRPr lang="en-US" sz="1200" dirty="0" smtClean="0"/>
          </a:p>
          <a:p>
            <a:pPr marL="171450" indent="-171450">
              <a:buFont typeface="Arial" panose="020B0604020202020204" pitchFamily="34" charset="0"/>
              <a:buChar char="•"/>
            </a:pPr>
            <a:r>
              <a:rPr lang="en-US" sz="1200" dirty="0" smtClean="0"/>
              <a:t>More Aesthetic/Philosophical Claims</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smtClean="0"/>
              <a:t>Aristocratic Patrons</a:t>
            </a:r>
          </a:p>
        </p:txBody>
      </p:sp>
      <p:sp>
        <p:nvSpPr>
          <p:cNvPr id="9" name="TextBox 8"/>
          <p:cNvSpPr txBox="1"/>
          <p:nvPr/>
        </p:nvSpPr>
        <p:spPr>
          <a:xfrm>
            <a:off x="5334000" y="2399943"/>
            <a:ext cx="2743200" cy="1438855"/>
          </a:xfrm>
          <a:prstGeom prst="rect">
            <a:avLst/>
          </a:prstGeom>
          <a:noFill/>
          <a:ln>
            <a:solidFill>
              <a:schemeClr val="tx1"/>
            </a:solidFill>
          </a:ln>
        </p:spPr>
        <p:txBody>
          <a:bodyPr wrap="square" rtlCol="0">
            <a:spAutoFit/>
          </a:bodyPr>
          <a:lstStyle/>
          <a:p>
            <a:r>
              <a:rPr lang="en-US" sz="1400" dirty="0" smtClean="0"/>
              <a:t>“</a:t>
            </a:r>
            <a:r>
              <a:rPr lang="en-US" sz="1400" dirty="0" err="1" smtClean="0"/>
              <a:t>Liebhaber</a:t>
            </a:r>
            <a:r>
              <a:rPr lang="en-US" sz="1400" dirty="0" smtClean="0"/>
              <a:t>” (Amateur)</a:t>
            </a:r>
          </a:p>
          <a:p>
            <a:endParaRPr lang="en-US" sz="1050" dirty="0"/>
          </a:p>
          <a:p>
            <a:r>
              <a:rPr lang="en-US" sz="1050" dirty="0" smtClean="0"/>
              <a:t>Domestic Consumption for a “Universal Public”</a:t>
            </a:r>
          </a:p>
          <a:p>
            <a:endParaRPr lang="en-US" sz="1050" dirty="0"/>
          </a:p>
          <a:p>
            <a:r>
              <a:rPr lang="en-US" sz="1050" dirty="0" smtClean="0"/>
              <a:t>Art: Taste, moderation, simplicity for a wider appeal</a:t>
            </a:r>
          </a:p>
          <a:p>
            <a:endParaRPr lang="en-US" sz="1050" dirty="0"/>
          </a:p>
          <a:p>
            <a:r>
              <a:rPr lang="en-US" sz="1050" dirty="0" smtClean="0"/>
              <a:t>Avoidance of Excessive Subtlety or Complexity</a:t>
            </a:r>
            <a:endParaRPr lang="en-US" sz="1050" dirty="0"/>
          </a:p>
        </p:txBody>
      </p:sp>
    </p:spTree>
    <p:extLst>
      <p:ext uri="{BB962C8B-B14F-4D97-AF65-F5344CB8AC3E}">
        <p14:creationId xmlns:p14="http://schemas.microsoft.com/office/powerpoint/2010/main" val="1889150446"/>
      </p:ext>
    </p:extLst>
  </p:cSld>
  <p:clrMapOvr>
    <a:masterClrMapping/>
  </p:clrMapOvr>
  <p:transition>
    <p:fad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1447800"/>
            <a:ext cx="7467600" cy="4247317"/>
          </a:xfrm>
          <a:prstGeom prst="rect">
            <a:avLst/>
          </a:prstGeom>
          <a:noFill/>
        </p:spPr>
        <p:txBody>
          <a:bodyPr wrap="square" rtlCol="0">
            <a:spAutoFit/>
          </a:bodyPr>
          <a:lstStyle/>
          <a:p>
            <a:r>
              <a:rPr lang="en-US" dirty="0" smtClean="0"/>
              <a:t>Not only do Mozart’s uncanny human portraits in sound seem to resonate with the reality of a concrete personality; they inspire empathy as well—and this was Mozart’s other breakthrough.  One is apt to respond to a work by him not only thinking “it’s about him,” but also by thinking that, somehow, “it’s about me.”  The bond of kinship thus established between the composer’s subjectivity and the listener’s—a human bond of empathy seemingly capable of transcending differences in age, rank, gender, nation, or any other barrier—is supremely in the optimistic spirit of the Enlightenment.  When the feat is duplicated [by Mozart] in the wordless realm of instrumental music . . . that music is invested with a sense of importance—indeed, of virtual holiness—it had never known before.  We can begin to see why Mozart could be worshiped, particularly by his nineteenth-century posterity, as a kind of musical god who worked a beneficent, miraculous influence in the world.</a:t>
            </a:r>
          </a:p>
          <a:p>
            <a:endParaRPr lang="en-US" dirty="0"/>
          </a:p>
          <a:p>
            <a:pPr algn="r"/>
            <a:r>
              <a:rPr lang="en-US" dirty="0" smtClean="0"/>
              <a:t>Richard Taruskin, II, 475</a:t>
            </a:r>
            <a:endParaRPr lang="en-US" dirty="0"/>
          </a:p>
        </p:txBody>
      </p:sp>
      <p:sp>
        <p:nvSpPr>
          <p:cNvPr id="3" name="Rectangle 2"/>
          <p:cNvSpPr/>
          <p:nvPr/>
        </p:nvSpPr>
        <p:spPr>
          <a:xfrm>
            <a:off x="4572000" y="2032000"/>
            <a:ext cx="3733800" cy="330200"/>
          </a:xfrm>
          <a:prstGeom prst="rect">
            <a:avLst/>
          </a:prstGeom>
          <a:solidFill>
            <a:srgbClr val="FFFF0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889000" y="2341032"/>
            <a:ext cx="7416800" cy="325967"/>
          </a:xfrm>
          <a:prstGeom prst="rect">
            <a:avLst/>
          </a:prstGeom>
          <a:solidFill>
            <a:srgbClr val="FFFF0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89000" y="2614724"/>
            <a:ext cx="1092200" cy="357076"/>
          </a:xfrm>
          <a:prstGeom prst="rect">
            <a:avLst/>
          </a:prstGeom>
          <a:solidFill>
            <a:srgbClr val="FFFF0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07808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2120</TotalTime>
  <Words>4859</Words>
  <Application>Microsoft Office PowerPoint</Application>
  <PresentationFormat>On-screen Show (4:3)</PresentationFormat>
  <Paragraphs>841</Paragraphs>
  <Slides>101</Slides>
  <Notes>0</Notes>
  <HiddenSlides>0</HiddenSlides>
  <MMClips>0</MMClips>
  <ScaleCrop>false</ScaleCrop>
  <HeadingPairs>
    <vt:vector size="4" baseType="variant">
      <vt:variant>
        <vt:lpstr>Theme</vt:lpstr>
      </vt:variant>
      <vt:variant>
        <vt:i4>1</vt:i4>
      </vt:variant>
      <vt:variant>
        <vt:lpstr>Slide Titles</vt:lpstr>
      </vt:variant>
      <vt:variant>
        <vt:i4>101</vt:i4>
      </vt:variant>
    </vt:vector>
  </HeadingPairs>
  <TitlesOfParts>
    <vt:vector size="10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Faculty Support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Hepokoski, James</dc:creator>
  <cp:lastModifiedBy>Hepokoski, James</cp:lastModifiedBy>
  <cp:revision>147</cp:revision>
  <dcterms:created xsi:type="dcterms:W3CDTF">2015-11-17T20:46:00Z</dcterms:created>
  <dcterms:modified xsi:type="dcterms:W3CDTF">2019-02-17T15:33:09Z</dcterms:modified>
</cp:coreProperties>
</file>