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07" r:id="rId2"/>
    <p:sldId id="258" r:id="rId3"/>
    <p:sldId id="302" r:id="rId4"/>
    <p:sldId id="317" r:id="rId5"/>
    <p:sldId id="319" r:id="rId6"/>
    <p:sldId id="318" r:id="rId7"/>
    <p:sldId id="309" r:id="rId8"/>
    <p:sldId id="257" r:id="rId9"/>
    <p:sldId id="265" r:id="rId10"/>
    <p:sldId id="266" r:id="rId11"/>
    <p:sldId id="259" r:id="rId12"/>
    <p:sldId id="267" r:id="rId13"/>
    <p:sldId id="264" r:id="rId14"/>
    <p:sldId id="303" r:id="rId15"/>
    <p:sldId id="260" r:id="rId16"/>
    <p:sldId id="270" r:id="rId17"/>
    <p:sldId id="269" r:id="rId18"/>
    <p:sldId id="261" r:id="rId19"/>
    <p:sldId id="300" r:id="rId20"/>
    <p:sldId id="262" r:id="rId21"/>
    <p:sldId id="271" r:id="rId22"/>
    <p:sldId id="263" r:id="rId23"/>
    <p:sldId id="282" r:id="rId24"/>
    <p:sldId id="305" r:id="rId25"/>
    <p:sldId id="281" r:id="rId26"/>
    <p:sldId id="272" r:id="rId27"/>
    <p:sldId id="273" r:id="rId28"/>
    <p:sldId id="304" r:id="rId29"/>
    <p:sldId id="283" r:id="rId30"/>
    <p:sldId id="274" r:id="rId31"/>
    <p:sldId id="275" r:id="rId32"/>
    <p:sldId id="320" r:id="rId33"/>
    <p:sldId id="321" r:id="rId34"/>
    <p:sldId id="308" r:id="rId35"/>
    <p:sldId id="276" r:id="rId36"/>
    <p:sldId id="277" r:id="rId37"/>
    <p:sldId id="278" r:id="rId38"/>
    <p:sldId id="322" r:id="rId39"/>
    <p:sldId id="284" r:id="rId40"/>
    <p:sldId id="306" r:id="rId41"/>
    <p:sldId id="285" r:id="rId42"/>
    <p:sldId id="279" r:id="rId43"/>
    <p:sldId id="286" r:id="rId44"/>
    <p:sldId id="292" r:id="rId45"/>
    <p:sldId id="280" r:id="rId46"/>
    <p:sldId id="287" r:id="rId47"/>
    <p:sldId id="288" r:id="rId48"/>
    <p:sldId id="312" r:id="rId49"/>
    <p:sldId id="289" r:id="rId50"/>
    <p:sldId id="290" r:id="rId51"/>
    <p:sldId id="299" r:id="rId52"/>
    <p:sldId id="29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7CA28-C2FA-45FA-B862-44898FA05D1B}" type="datetimeFigureOut">
              <a:rPr lang="en-US" smtClean="0"/>
              <a:t>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563A8-26A2-41B9-B889-9B70C0C71159}" type="slidenum">
              <a:rPr lang="en-US" smtClean="0"/>
              <a:t>‹#›</a:t>
            </a:fld>
            <a:endParaRPr lang="en-US"/>
          </a:p>
        </p:txBody>
      </p:sp>
    </p:spTree>
    <p:extLst>
      <p:ext uri="{BB962C8B-B14F-4D97-AF65-F5344CB8AC3E}">
        <p14:creationId xmlns:p14="http://schemas.microsoft.com/office/powerpoint/2010/main" val="281927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F563A8-26A2-41B9-B889-9B70C0C71159}" type="slidenum">
              <a:rPr lang="en-US" smtClean="0"/>
              <a:t>20</a:t>
            </a:fld>
            <a:endParaRPr lang="en-US"/>
          </a:p>
        </p:txBody>
      </p:sp>
    </p:spTree>
    <p:extLst>
      <p:ext uri="{BB962C8B-B14F-4D97-AF65-F5344CB8AC3E}">
        <p14:creationId xmlns:p14="http://schemas.microsoft.com/office/powerpoint/2010/main" val="2811954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F563A8-26A2-41B9-B889-9B70C0C71159}" type="slidenum">
              <a:rPr lang="en-US" smtClean="0"/>
              <a:t>21</a:t>
            </a:fld>
            <a:endParaRPr lang="en-US"/>
          </a:p>
        </p:txBody>
      </p:sp>
    </p:spTree>
    <p:extLst>
      <p:ext uri="{BB962C8B-B14F-4D97-AF65-F5344CB8AC3E}">
        <p14:creationId xmlns:p14="http://schemas.microsoft.com/office/powerpoint/2010/main" val="281195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F7E85D-FF5F-4860-AF06-FDBF9D8FC55B}"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69E54-578B-4D55-A7A5-F3B718368C67}" type="slidenum">
              <a:rPr lang="en-US" smtClean="0"/>
              <a:t>‹#›</a:t>
            </a:fld>
            <a:endParaRPr lang="en-US"/>
          </a:p>
        </p:txBody>
      </p:sp>
    </p:spTree>
    <p:extLst>
      <p:ext uri="{BB962C8B-B14F-4D97-AF65-F5344CB8AC3E}">
        <p14:creationId xmlns:p14="http://schemas.microsoft.com/office/powerpoint/2010/main" val="351348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7E85D-FF5F-4860-AF06-FDBF9D8FC55B}"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69E54-578B-4D55-A7A5-F3B718368C67}" type="slidenum">
              <a:rPr lang="en-US" smtClean="0"/>
              <a:t>‹#›</a:t>
            </a:fld>
            <a:endParaRPr lang="en-US"/>
          </a:p>
        </p:txBody>
      </p:sp>
    </p:spTree>
    <p:extLst>
      <p:ext uri="{BB962C8B-B14F-4D97-AF65-F5344CB8AC3E}">
        <p14:creationId xmlns:p14="http://schemas.microsoft.com/office/powerpoint/2010/main" val="17690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7E85D-FF5F-4860-AF06-FDBF9D8FC55B}"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69E54-578B-4D55-A7A5-F3B718368C67}" type="slidenum">
              <a:rPr lang="en-US" smtClean="0"/>
              <a:t>‹#›</a:t>
            </a:fld>
            <a:endParaRPr lang="en-US"/>
          </a:p>
        </p:txBody>
      </p:sp>
    </p:spTree>
    <p:extLst>
      <p:ext uri="{BB962C8B-B14F-4D97-AF65-F5344CB8AC3E}">
        <p14:creationId xmlns:p14="http://schemas.microsoft.com/office/powerpoint/2010/main" val="144390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7E85D-FF5F-4860-AF06-FDBF9D8FC55B}"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69E54-578B-4D55-A7A5-F3B718368C67}" type="slidenum">
              <a:rPr lang="en-US" smtClean="0"/>
              <a:t>‹#›</a:t>
            </a:fld>
            <a:endParaRPr lang="en-US"/>
          </a:p>
        </p:txBody>
      </p:sp>
    </p:spTree>
    <p:extLst>
      <p:ext uri="{BB962C8B-B14F-4D97-AF65-F5344CB8AC3E}">
        <p14:creationId xmlns:p14="http://schemas.microsoft.com/office/powerpoint/2010/main" val="308508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F7E85D-FF5F-4860-AF06-FDBF9D8FC55B}"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69E54-578B-4D55-A7A5-F3B718368C67}" type="slidenum">
              <a:rPr lang="en-US" smtClean="0"/>
              <a:t>‹#›</a:t>
            </a:fld>
            <a:endParaRPr lang="en-US"/>
          </a:p>
        </p:txBody>
      </p:sp>
    </p:spTree>
    <p:extLst>
      <p:ext uri="{BB962C8B-B14F-4D97-AF65-F5344CB8AC3E}">
        <p14:creationId xmlns:p14="http://schemas.microsoft.com/office/powerpoint/2010/main" val="412519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F7E85D-FF5F-4860-AF06-FDBF9D8FC55B}"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69E54-578B-4D55-A7A5-F3B718368C67}" type="slidenum">
              <a:rPr lang="en-US" smtClean="0"/>
              <a:t>‹#›</a:t>
            </a:fld>
            <a:endParaRPr lang="en-US"/>
          </a:p>
        </p:txBody>
      </p:sp>
    </p:spTree>
    <p:extLst>
      <p:ext uri="{BB962C8B-B14F-4D97-AF65-F5344CB8AC3E}">
        <p14:creationId xmlns:p14="http://schemas.microsoft.com/office/powerpoint/2010/main" val="323984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F7E85D-FF5F-4860-AF06-FDBF9D8FC55B}" type="datetimeFigureOut">
              <a:rPr lang="en-US" smtClean="0"/>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69E54-578B-4D55-A7A5-F3B718368C67}" type="slidenum">
              <a:rPr lang="en-US" smtClean="0"/>
              <a:t>‹#›</a:t>
            </a:fld>
            <a:endParaRPr lang="en-US"/>
          </a:p>
        </p:txBody>
      </p:sp>
    </p:spTree>
    <p:extLst>
      <p:ext uri="{BB962C8B-B14F-4D97-AF65-F5344CB8AC3E}">
        <p14:creationId xmlns:p14="http://schemas.microsoft.com/office/powerpoint/2010/main" val="329866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F7E85D-FF5F-4860-AF06-FDBF9D8FC55B}"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69E54-578B-4D55-A7A5-F3B718368C67}" type="slidenum">
              <a:rPr lang="en-US" smtClean="0"/>
              <a:t>‹#›</a:t>
            </a:fld>
            <a:endParaRPr lang="en-US"/>
          </a:p>
        </p:txBody>
      </p:sp>
    </p:spTree>
    <p:extLst>
      <p:ext uri="{BB962C8B-B14F-4D97-AF65-F5344CB8AC3E}">
        <p14:creationId xmlns:p14="http://schemas.microsoft.com/office/powerpoint/2010/main" val="170499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7E85D-FF5F-4860-AF06-FDBF9D8FC55B}" type="datetimeFigureOut">
              <a:rPr lang="en-US" smtClean="0"/>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69E54-578B-4D55-A7A5-F3B718368C67}" type="slidenum">
              <a:rPr lang="en-US" smtClean="0"/>
              <a:t>‹#›</a:t>
            </a:fld>
            <a:endParaRPr lang="en-US"/>
          </a:p>
        </p:txBody>
      </p:sp>
    </p:spTree>
    <p:extLst>
      <p:ext uri="{BB962C8B-B14F-4D97-AF65-F5344CB8AC3E}">
        <p14:creationId xmlns:p14="http://schemas.microsoft.com/office/powerpoint/2010/main" val="323468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7E85D-FF5F-4860-AF06-FDBF9D8FC55B}"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69E54-578B-4D55-A7A5-F3B718368C67}" type="slidenum">
              <a:rPr lang="en-US" smtClean="0"/>
              <a:t>‹#›</a:t>
            </a:fld>
            <a:endParaRPr lang="en-US"/>
          </a:p>
        </p:txBody>
      </p:sp>
    </p:spTree>
    <p:extLst>
      <p:ext uri="{BB962C8B-B14F-4D97-AF65-F5344CB8AC3E}">
        <p14:creationId xmlns:p14="http://schemas.microsoft.com/office/powerpoint/2010/main" val="55293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7E85D-FF5F-4860-AF06-FDBF9D8FC55B}"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69E54-578B-4D55-A7A5-F3B718368C67}" type="slidenum">
              <a:rPr lang="en-US" smtClean="0"/>
              <a:t>‹#›</a:t>
            </a:fld>
            <a:endParaRPr lang="en-US"/>
          </a:p>
        </p:txBody>
      </p:sp>
    </p:spTree>
    <p:extLst>
      <p:ext uri="{BB962C8B-B14F-4D97-AF65-F5344CB8AC3E}">
        <p14:creationId xmlns:p14="http://schemas.microsoft.com/office/powerpoint/2010/main" val="301138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7E85D-FF5F-4860-AF06-FDBF9D8FC55B}" type="datetimeFigureOut">
              <a:rPr lang="en-US" smtClean="0"/>
              <a:t>2/17/2019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69E54-578B-4D55-A7A5-F3B718368C67}" type="slidenum">
              <a:rPr lang="en-US" smtClean="0"/>
              <a:t>‹#›</a:t>
            </a:fld>
            <a:endParaRPr lang="en-US"/>
          </a:p>
        </p:txBody>
      </p:sp>
    </p:spTree>
    <p:extLst>
      <p:ext uri="{BB962C8B-B14F-4D97-AF65-F5344CB8AC3E}">
        <p14:creationId xmlns:p14="http://schemas.microsoft.com/office/powerpoint/2010/main" val="2537240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9448800" cy="70866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7" y="1133561"/>
            <a:ext cx="4260273" cy="56085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910" y="1158758"/>
            <a:ext cx="4717999" cy="5555673"/>
          </a:xfrm>
          <a:prstGeom prst="rect">
            <a:avLst/>
          </a:prstGeom>
        </p:spPr>
      </p:pic>
      <p:sp>
        <p:nvSpPr>
          <p:cNvPr id="6" name="TextBox 5"/>
          <p:cNvSpPr txBox="1"/>
          <p:nvPr/>
        </p:nvSpPr>
        <p:spPr>
          <a:xfrm>
            <a:off x="2698173" y="401782"/>
            <a:ext cx="3124200" cy="461665"/>
          </a:xfrm>
          <a:prstGeom prst="rect">
            <a:avLst/>
          </a:prstGeom>
          <a:noFill/>
        </p:spPr>
        <p:txBody>
          <a:bodyPr wrap="square" rtlCol="0">
            <a:spAutoFit/>
          </a:bodyPr>
          <a:lstStyle/>
          <a:p>
            <a:r>
              <a:rPr lang="en-US" sz="2400" dirty="0" smtClean="0">
                <a:solidFill>
                  <a:schemeClr val="bg1"/>
                </a:solidFill>
              </a:rPr>
              <a:t>Mozart: Child Prodigy</a:t>
            </a:r>
            <a:endParaRPr lang="en-US" sz="2400" dirty="0">
              <a:solidFill>
                <a:schemeClr val="bg1"/>
              </a:solidFill>
            </a:endParaRPr>
          </a:p>
        </p:txBody>
      </p:sp>
    </p:spTree>
    <p:extLst>
      <p:ext uri="{BB962C8B-B14F-4D97-AF65-F5344CB8AC3E}">
        <p14:creationId xmlns:p14="http://schemas.microsoft.com/office/powerpoint/2010/main" val="3616029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62000"/>
            <a:ext cx="7315200" cy="5486400"/>
          </a:xfrm>
          <a:prstGeom prst="rect">
            <a:avLst/>
          </a:prstGeom>
        </p:spPr>
      </p:pic>
    </p:spTree>
    <p:extLst>
      <p:ext uri="{BB962C8B-B14F-4D97-AF65-F5344CB8AC3E}">
        <p14:creationId xmlns:p14="http://schemas.microsoft.com/office/powerpoint/2010/main" val="1285986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762001"/>
            <a:ext cx="3624288" cy="5181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76" y="762000"/>
            <a:ext cx="4092135" cy="5181600"/>
          </a:xfrm>
          <a:prstGeom prst="rect">
            <a:avLst/>
          </a:prstGeom>
        </p:spPr>
      </p:pic>
      <p:sp>
        <p:nvSpPr>
          <p:cNvPr id="4" name="TextBox 3"/>
          <p:cNvSpPr txBox="1"/>
          <p:nvPr/>
        </p:nvSpPr>
        <p:spPr>
          <a:xfrm>
            <a:off x="1066800" y="6195704"/>
            <a:ext cx="7315200" cy="338554"/>
          </a:xfrm>
          <a:prstGeom prst="rect">
            <a:avLst/>
          </a:prstGeom>
          <a:noFill/>
        </p:spPr>
        <p:txBody>
          <a:bodyPr wrap="square" rtlCol="0">
            <a:spAutoFit/>
          </a:bodyPr>
          <a:lstStyle/>
          <a:p>
            <a:r>
              <a:rPr lang="en-US" sz="1600" dirty="0" smtClean="0"/>
              <a:t>Leopold Mozart (1719-1787)                                          Anna Maria Mozart (1720-1778)</a:t>
            </a:r>
            <a:endParaRPr lang="en-US" sz="1600" dirty="0"/>
          </a:p>
        </p:txBody>
      </p:sp>
    </p:spTree>
    <p:extLst>
      <p:ext uri="{BB962C8B-B14F-4D97-AF65-F5344CB8AC3E}">
        <p14:creationId xmlns:p14="http://schemas.microsoft.com/office/powerpoint/2010/main" val="2741639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480197"/>
            <a:ext cx="2895600" cy="3666507"/>
          </a:xfrm>
          <a:prstGeom prst="rect">
            <a:avLst/>
          </a:prstGeom>
        </p:spPr>
      </p:pic>
      <p:sp>
        <p:nvSpPr>
          <p:cNvPr id="4" name="TextBox 3"/>
          <p:cNvSpPr txBox="1"/>
          <p:nvPr/>
        </p:nvSpPr>
        <p:spPr>
          <a:xfrm>
            <a:off x="457200" y="5274960"/>
            <a:ext cx="2667000" cy="338554"/>
          </a:xfrm>
          <a:prstGeom prst="rect">
            <a:avLst/>
          </a:prstGeom>
          <a:noFill/>
        </p:spPr>
        <p:txBody>
          <a:bodyPr wrap="square" rtlCol="0">
            <a:spAutoFit/>
          </a:bodyPr>
          <a:lstStyle/>
          <a:p>
            <a:r>
              <a:rPr lang="en-US" sz="1600" dirty="0" smtClean="0"/>
              <a:t>Leopold Mozart (1719-1787)</a:t>
            </a:r>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555763"/>
            <a:ext cx="4495800" cy="2809875"/>
          </a:xfrm>
          <a:prstGeom prst="rect">
            <a:avLst/>
          </a:prstGeom>
        </p:spPr>
      </p:pic>
      <p:sp>
        <p:nvSpPr>
          <p:cNvPr id="6" name="TextBox 5"/>
          <p:cNvSpPr txBox="1"/>
          <p:nvPr/>
        </p:nvSpPr>
        <p:spPr>
          <a:xfrm>
            <a:off x="5040594" y="6365638"/>
            <a:ext cx="2057400" cy="338554"/>
          </a:xfrm>
          <a:prstGeom prst="rect">
            <a:avLst/>
          </a:prstGeom>
          <a:noFill/>
        </p:spPr>
        <p:txBody>
          <a:bodyPr wrap="square" rtlCol="0">
            <a:spAutoFit/>
          </a:bodyPr>
          <a:lstStyle/>
          <a:p>
            <a:r>
              <a:rPr lang="en-US" sz="1600" dirty="0" smtClean="0"/>
              <a:t>Salzburg: Cathedral</a:t>
            </a:r>
            <a:endParaRPr lang="en-US" sz="1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252101"/>
            <a:ext cx="4572000" cy="2945423"/>
          </a:xfrm>
          <a:prstGeom prst="rect">
            <a:avLst/>
          </a:prstGeom>
        </p:spPr>
      </p:pic>
      <p:sp>
        <p:nvSpPr>
          <p:cNvPr id="8" name="TextBox 7"/>
          <p:cNvSpPr txBox="1"/>
          <p:nvPr/>
        </p:nvSpPr>
        <p:spPr>
          <a:xfrm>
            <a:off x="5143500" y="3230071"/>
            <a:ext cx="2057400" cy="338554"/>
          </a:xfrm>
          <a:prstGeom prst="rect">
            <a:avLst/>
          </a:prstGeom>
          <a:noFill/>
        </p:spPr>
        <p:txBody>
          <a:bodyPr wrap="square" rtlCol="0">
            <a:spAutoFit/>
          </a:bodyPr>
          <a:lstStyle/>
          <a:p>
            <a:r>
              <a:rPr lang="en-US" sz="1600" dirty="0" smtClean="0"/>
              <a:t>Salzburg: Court</a:t>
            </a:r>
            <a:endParaRPr lang="en-US" sz="1600" dirty="0"/>
          </a:p>
        </p:txBody>
      </p:sp>
    </p:spTree>
    <p:extLst>
      <p:ext uri="{BB962C8B-B14F-4D97-AF65-F5344CB8AC3E}">
        <p14:creationId xmlns:p14="http://schemas.microsoft.com/office/powerpoint/2010/main" val="3214397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3" y="761570"/>
            <a:ext cx="3091304" cy="4419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761569"/>
            <a:ext cx="3490350" cy="4419600"/>
          </a:xfrm>
          <a:prstGeom prst="rect">
            <a:avLst/>
          </a:prstGeom>
        </p:spPr>
      </p:pic>
      <p:sp>
        <p:nvSpPr>
          <p:cNvPr id="4" name="TextBox 3"/>
          <p:cNvSpPr txBox="1"/>
          <p:nvPr/>
        </p:nvSpPr>
        <p:spPr>
          <a:xfrm>
            <a:off x="1219200" y="5299385"/>
            <a:ext cx="7467600" cy="338554"/>
          </a:xfrm>
          <a:prstGeom prst="rect">
            <a:avLst/>
          </a:prstGeom>
          <a:noFill/>
        </p:spPr>
        <p:txBody>
          <a:bodyPr wrap="square" rtlCol="0">
            <a:spAutoFit/>
          </a:bodyPr>
          <a:lstStyle/>
          <a:p>
            <a:r>
              <a:rPr lang="en-US" sz="1600" dirty="0" smtClean="0"/>
              <a:t>     Leopold Mozart (1719-1787)                                      Anna Maria Mozart (1720-1778)</a:t>
            </a:r>
            <a:endParaRPr lang="en-US" sz="1600" dirty="0"/>
          </a:p>
        </p:txBody>
      </p:sp>
      <p:sp>
        <p:nvSpPr>
          <p:cNvPr id="5" name="TextBox 4"/>
          <p:cNvSpPr txBox="1"/>
          <p:nvPr/>
        </p:nvSpPr>
        <p:spPr>
          <a:xfrm>
            <a:off x="2895600" y="5791200"/>
            <a:ext cx="41148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Marianne (Maria Anna): “</a:t>
            </a:r>
            <a:r>
              <a:rPr lang="en-US" sz="1600" dirty="0" err="1" smtClean="0"/>
              <a:t>Nannerl</a:t>
            </a:r>
            <a:r>
              <a:rPr lang="en-US" sz="1600" dirty="0" smtClean="0"/>
              <a:t>” (b. 1751)</a:t>
            </a:r>
          </a:p>
          <a:p>
            <a:pPr marL="285750" indent="-285750">
              <a:buFont typeface="Arial" panose="020B0604020202020204" pitchFamily="34" charset="0"/>
              <a:buChar char="•"/>
            </a:pPr>
            <a:r>
              <a:rPr lang="en-US" sz="1600" dirty="0" smtClean="0"/>
              <a:t>Wolfgang (b. 1756)</a:t>
            </a:r>
            <a:endParaRPr lang="en-US" sz="1600" dirty="0"/>
          </a:p>
        </p:txBody>
      </p:sp>
    </p:spTree>
    <p:extLst>
      <p:ext uri="{BB962C8B-B14F-4D97-AF65-F5344CB8AC3E}">
        <p14:creationId xmlns:p14="http://schemas.microsoft.com/office/powerpoint/2010/main" val="1729322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481" y="2971800"/>
            <a:ext cx="6199909" cy="3416320"/>
          </a:xfrm>
          <a:prstGeom prst="rect">
            <a:avLst/>
          </a:prstGeom>
          <a:noFill/>
        </p:spPr>
        <p:txBody>
          <a:bodyPr wrap="square" rtlCol="0">
            <a:spAutoFit/>
          </a:bodyPr>
          <a:lstStyle/>
          <a:p>
            <a:r>
              <a:rPr lang="en-US" dirty="0" smtClean="0"/>
              <a:t>At first we laughed at what seemed such pure gibberish, but his father then began to observe the most important matter, the notes and the music.  He stared long at the sheet, and then tears, tears of joy and wonder, fell from his eyes.  “Look, Herr </a:t>
            </a:r>
            <a:r>
              <a:rPr lang="en-US" dirty="0" err="1" smtClean="0"/>
              <a:t>Schachtner</a:t>
            </a:r>
            <a:r>
              <a:rPr lang="en-US" dirty="0" smtClean="0"/>
              <a:t>,” he said, “see how correctly and properly it is all written, only it can’t be used, for it is so very difficult that no one could play it.”</a:t>
            </a:r>
          </a:p>
          <a:p>
            <a:endParaRPr lang="en-US" dirty="0"/>
          </a:p>
          <a:p>
            <a:r>
              <a:rPr lang="en-US" dirty="0"/>
              <a:t>[</a:t>
            </a:r>
            <a:r>
              <a:rPr lang="en-US" dirty="0" smtClean="0"/>
              <a:t>Four-year-old] </a:t>
            </a:r>
            <a:r>
              <a:rPr lang="en-US" dirty="0" err="1" smtClean="0"/>
              <a:t>Wolfgangerl</a:t>
            </a:r>
            <a:r>
              <a:rPr lang="en-US" dirty="0" smtClean="0"/>
              <a:t> said, “That’s why it’s a concerto.  You must practice it until you get it right.  Look!  That’s how it goes.”   He played and managed to bring out just enough to give us a notion of what he intended.</a:t>
            </a:r>
          </a:p>
        </p:txBody>
      </p:sp>
      <p:sp>
        <p:nvSpPr>
          <p:cNvPr id="3" name="TextBox 2"/>
          <p:cNvSpPr txBox="1"/>
          <p:nvPr/>
        </p:nvSpPr>
        <p:spPr>
          <a:xfrm>
            <a:off x="1143000" y="685800"/>
            <a:ext cx="6705600" cy="923330"/>
          </a:xfrm>
          <a:prstGeom prst="rect">
            <a:avLst/>
          </a:prstGeom>
          <a:noFill/>
          <a:ln>
            <a:solidFill>
              <a:schemeClr val="tx1"/>
            </a:solidFill>
          </a:ln>
        </p:spPr>
        <p:txBody>
          <a:bodyPr wrap="square" rtlCol="0">
            <a:spAutoFit/>
          </a:bodyPr>
          <a:lstStyle/>
          <a:p>
            <a:r>
              <a:rPr lang="en-US" dirty="0" smtClean="0"/>
              <a:t>The Salzburg court trumpeter, Johann </a:t>
            </a:r>
            <a:r>
              <a:rPr lang="en-US" dirty="0" err="1" smtClean="0"/>
              <a:t>Schachtner</a:t>
            </a:r>
            <a:r>
              <a:rPr lang="en-US" dirty="0" smtClean="0"/>
              <a:t>, reports on a visit to the Mozart home, c. 1760, where he noticed that the four-year-old Wolfgang had been writing inkblot-scrawls on music paper:</a:t>
            </a:r>
            <a:endParaRPr lang="en-US" dirty="0"/>
          </a:p>
        </p:txBody>
      </p:sp>
    </p:spTree>
    <p:extLst>
      <p:ext uri="{BB962C8B-B14F-4D97-AF65-F5344CB8AC3E}">
        <p14:creationId xmlns:p14="http://schemas.microsoft.com/office/powerpoint/2010/main" val="884139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8879" y="609600"/>
            <a:ext cx="4038600" cy="369332"/>
          </a:xfrm>
          <a:prstGeom prst="rect">
            <a:avLst/>
          </a:prstGeom>
          <a:noFill/>
        </p:spPr>
        <p:txBody>
          <a:bodyPr wrap="square" rtlCol="0">
            <a:spAutoFit/>
          </a:bodyPr>
          <a:lstStyle/>
          <a:p>
            <a:r>
              <a:rPr lang="en-US" dirty="0" smtClean="0"/>
              <a:t>Mozart’s Earliest Surviving Compositions:</a:t>
            </a:r>
            <a:endParaRPr lang="en-US" dirty="0"/>
          </a:p>
        </p:txBody>
      </p:sp>
      <p:sp>
        <p:nvSpPr>
          <p:cNvPr id="3" name="TextBox 2"/>
          <p:cNvSpPr txBox="1"/>
          <p:nvPr/>
        </p:nvSpPr>
        <p:spPr>
          <a:xfrm>
            <a:off x="304800" y="3052465"/>
            <a:ext cx="4724400" cy="923330"/>
          </a:xfrm>
          <a:prstGeom prst="rect">
            <a:avLst/>
          </a:prstGeom>
          <a:noFill/>
        </p:spPr>
        <p:txBody>
          <a:bodyPr wrap="square" rtlCol="0">
            <a:spAutoFit/>
          </a:bodyPr>
          <a:lstStyle/>
          <a:p>
            <a:r>
              <a:rPr lang="en-US" dirty="0" smtClean="0"/>
              <a:t>Minuet in G, K. 1 (December 1761, almost age 6)</a:t>
            </a:r>
          </a:p>
          <a:p>
            <a:endParaRPr lang="en-US" dirty="0"/>
          </a:p>
          <a:p>
            <a:r>
              <a:rPr lang="en-US" dirty="0" smtClean="0"/>
              <a:t>Minuet in F, K. 2 (January 1762, age 6)</a:t>
            </a:r>
            <a:endParaRPr lang="en-US" dirty="0"/>
          </a:p>
        </p:txBody>
      </p:sp>
    </p:spTree>
    <p:extLst>
      <p:ext uri="{BB962C8B-B14F-4D97-AF65-F5344CB8AC3E}">
        <p14:creationId xmlns:p14="http://schemas.microsoft.com/office/powerpoint/2010/main" val="566193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8879" y="609600"/>
            <a:ext cx="4038600" cy="369332"/>
          </a:xfrm>
          <a:prstGeom prst="rect">
            <a:avLst/>
          </a:prstGeom>
          <a:noFill/>
        </p:spPr>
        <p:txBody>
          <a:bodyPr wrap="square" rtlCol="0">
            <a:spAutoFit/>
          </a:bodyPr>
          <a:lstStyle/>
          <a:p>
            <a:r>
              <a:rPr lang="en-US" dirty="0" smtClean="0"/>
              <a:t>Mozart’s Earliest Surviving Compositions: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345" y="1075449"/>
            <a:ext cx="4075586" cy="5782551"/>
          </a:xfrm>
          <a:prstGeom prst="rect">
            <a:avLst/>
          </a:prstGeom>
        </p:spPr>
      </p:pic>
      <p:sp>
        <p:nvSpPr>
          <p:cNvPr id="5" name="Rectangle 4"/>
          <p:cNvSpPr/>
          <p:nvPr/>
        </p:nvSpPr>
        <p:spPr>
          <a:xfrm>
            <a:off x="4622313" y="6324600"/>
            <a:ext cx="419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3052465"/>
            <a:ext cx="4724400" cy="923330"/>
          </a:xfrm>
          <a:prstGeom prst="rect">
            <a:avLst/>
          </a:prstGeom>
          <a:noFill/>
        </p:spPr>
        <p:txBody>
          <a:bodyPr wrap="square" rtlCol="0">
            <a:spAutoFit/>
          </a:bodyPr>
          <a:lstStyle/>
          <a:p>
            <a:r>
              <a:rPr lang="en-US" dirty="0" smtClean="0">
                <a:solidFill>
                  <a:srgbClr val="FF0000"/>
                </a:solidFill>
              </a:rPr>
              <a:t>Minuet in G, K. 1 (December 1761, almost age 6)</a:t>
            </a:r>
          </a:p>
          <a:p>
            <a:endParaRPr lang="en-US" dirty="0"/>
          </a:p>
          <a:p>
            <a:r>
              <a:rPr lang="en-US" dirty="0" smtClean="0"/>
              <a:t>Minuet in F, K. 2 (January 1762, age 6)</a:t>
            </a:r>
            <a:endParaRPr lang="en-US" dirty="0"/>
          </a:p>
        </p:txBody>
      </p:sp>
    </p:spTree>
    <p:extLst>
      <p:ext uri="{BB962C8B-B14F-4D97-AF65-F5344CB8AC3E}">
        <p14:creationId xmlns:p14="http://schemas.microsoft.com/office/powerpoint/2010/main" val="3561894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8879" y="609600"/>
            <a:ext cx="4038600" cy="369332"/>
          </a:xfrm>
          <a:prstGeom prst="rect">
            <a:avLst/>
          </a:prstGeom>
          <a:noFill/>
        </p:spPr>
        <p:txBody>
          <a:bodyPr wrap="square" rtlCol="0">
            <a:spAutoFit/>
          </a:bodyPr>
          <a:lstStyle/>
          <a:p>
            <a:r>
              <a:rPr lang="en-US" dirty="0" smtClean="0"/>
              <a:t>Mozart’s Earliest Surviving Compositions: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0729" y="1130272"/>
            <a:ext cx="4073271" cy="5762364"/>
          </a:xfrm>
          <a:prstGeom prst="rect">
            <a:avLst/>
          </a:prstGeom>
        </p:spPr>
      </p:pic>
      <p:sp>
        <p:nvSpPr>
          <p:cNvPr id="6" name="TextBox 5"/>
          <p:cNvSpPr txBox="1"/>
          <p:nvPr/>
        </p:nvSpPr>
        <p:spPr>
          <a:xfrm>
            <a:off x="304800" y="3052465"/>
            <a:ext cx="4724400" cy="923330"/>
          </a:xfrm>
          <a:prstGeom prst="rect">
            <a:avLst/>
          </a:prstGeom>
          <a:noFill/>
        </p:spPr>
        <p:txBody>
          <a:bodyPr wrap="square" rtlCol="0">
            <a:spAutoFit/>
          </a:bodyPr>
          <a:lstStyle/>
          <a:p>
            <a:r>
              <a:rPr lang="en-US" dirty="0" smtClean="0"/>
              <a:t>Minuet in G, K. 1 (December 1761, almost age 6)</a:t>
            </a:r>
          </a:p>
          <a:p>
            <a:endParaRPr lang="en-US" dirty="0"/>
          </a:p>
          <a:p>
            <a:r>
              <a:rPr lang="en-US" dirty="0" smtClean="0">
                <a:solidFill>
                  <a:srgbClr val="FF0000"/>
                </a:solidFill>
              </a:rPr>
              <a:t>Minuet in F, K. 2 (January 1762, age 6)</a:t>
            </a:r>
            <a:endParaRPr lang="en-US" dirty="0">
              <a:solidFill>
                <a:srgbClr val="FF0000"/>
              </a:solidFill>
            </a:endParaRPr>
          </a:p>
        </p:txBody>
      </p:sp>
    </p:spTree>
    <p:extLst>
      <p:ext uri="{BB962C8B-B14F-4D97-AF65-F5344CB8AC3E}">
        <p14:creationId xmlns:p14="http://schemas.microsoft.com/office/powerpoint/2010/main" val="545979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6550" y="696044"/>
            <a:ext cx="3124200" cy="369332"/>
          </a:xfrm>
          <a:prstGeom prst="rect">
            <a:avLst/>
          </a:prstGeom>
          <a:noFill/>
        </p:spPr>
        <p:txBody>
          <a:bodyPr wrap="square" rtlCol="0">
            <a:spAutoFit/>
          </a:bodyPr>
          <a:lstStyle/>
          <a:p>
            <a:r>
              <a:rPr lang="en-US" dirty="0" smtClean="0"/>
              <a:t>The Child Mozart on Display</a:t>
            </a:r>
            <a:endParaRPr lang="en-US" dirty="0"/>
          </a:p>
        </p:txBody>
      </p:sp>
      <p:sp>
        <p:nvSpPr>
          <p:cNvPr id="3" name="TextBox 2"/>
          <p:cNvSpPr txBox="1"/>
          <p:nvPr/>
        </p:nvSpPr>
        <p:spPr>
          <a:xfrm>
            <a:off x="1219200" y="1447800"/>
            <a:ext cx="6934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January 1762 (age 6) – Munich, performed for the Elector of Bavaria, Maximilian III.</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135" y="2308789"/>
            <a:ext cx="2955470" cy="39624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9500" y="2371130"/>
            <a:ext cx="6030150" cy="3409045"/>
          </a:xfrm>
          <a:prstGeom prst="rect">
            <a:avLst/>
          </a:prstGeom>
        </p:spPr>
      </p:pic>
      <p:sp>
        <p:nvSpPr>
          <p:cNvPr id="8" name="TextBox 7"/>
          <p:cNvSpPr txBox="1"/>
          <p:nvPr/>
        </p:nvSpPr>
        <p:spPr>
          <a:xfrm>
            <a:off x="4421558" y="5844328"/>
            <a:ext cx="3124200" cy="338554"/>
          </a:xfrm>
          <a:prstGeom prst="rect">
            <a:avLst/>
          </a:prstGeom>
          <a:noFill/>
        </p:spPr>
        <p:txBody>
          <a:bodyPr wrap="square" rtlCol="0">
            <a:spAutoFit/>
          </a:bodyPr>
          <a:lstStyle/>
          <a:p>
            <a:r>
              <a:rPr lang="en-US" sz="1600" dirty="0" smtClean="0"/>
              <a:t>Munich, </a:t>
            </a:r>
            <a:r>
              <a:rPr lang="en-US" sz="1600" dirty="0" err="1" smtClean="0"/>
              <a:t>Nymphenburg</a:t>
            </a:r>
            <a:r>
              <a:rPr lang="en-US" sz="1600" dirty="0" smtClean="0"/>
              <a:t> Palace</a:t>
            </a:r>
            <a:endParaRPr lang="en-US" sz="1600" dirty="0"/>
          </a:p>
        </p:txBody>
      </p:sp>
    </p:spTree>
    <p:extLst>
      <p:ext uri="{BB962C8B-B14F-4D97-AF65-F5344CB8AC3E}">
        <p14:creationId xmlns:p14="http://schemas.microsoft.com/office/powerpoint/2010/main" val="4106441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6550" y="696044"/>
            <a:ext cx="3124200" cy="369332"/>
          </a:xfrm>
          <a:prstGeom prst="rect">
            <a:avLst/>
          </a:prstGeom>
          <a:noFill/>
        </p:spPr>
        <p:txBody>
          <a:bodyPr wrap="square" rtlCol="0">
            <a:spAutoFit/>
          </a:bodyPr>
          <a:lstStyle/>
          <a:p>
            <a:r>
              <a:rPr lang="en-US" dirty="0" smtClean="0"/>
              <a:t>The Child Mozart on Display</a:t>
            </a:r>
            <a:endParaRPr lang="en-US" dirty="0"/>
          </a:p>
        </p:txBody>
      </p:sp>
      <p:sp>
        <p:nvSpPr>
          <p:cNvPr id="3" name="TextBox 2"/>
          <p:cNvSpPr txBox="1"/>
          <p:nvPr/>
        </p:nvSpPr>
        <p:spPr>
          <a:xfrm>
            <a:off x="1219200" y="1447800"/>
            <a:ext cx="6934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January 1762 (age 6) – Munich, performed for the Elector of Bavaria, Maximilian III.</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October-December 1762 (age 6) – Vienna (Imperial Capital)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81" y="2743200"/>
            <a:ext cx="7713238" cy="3856619"/>
          </a:xfrm>
          <a:prstGeom prst="rect">
            <a:avLst/>
          </a:prstGeom>
        </p:spPr>
      </p:pic>
      <p:sp>
        <p:nvSpPr>
          <p:cNvPr id="5" name="Rounded Rectangle 4"/>
          <p:cNvSpPr/>
          <p:nvPr/>
        </p:nvSpPr>
        <p:spPr>
          <a:xfrm>
            <a:off x="685800" y="2133600"/>
            <a:ext cx="76200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1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927" y="609600"/>
            <a:ext cx="4785102" cy="5133109"/>
          </a:xfrm>
          <a:prstGeom prst="rect">
            <a:avLst/>
          </a:prstGeom>
        </p:spPr>
      </p:pic>
      <p:sp>
        <p:nvSpPr>
          <p:cNvPr id="3" name="TextBox 2"/>
          <p:cNvSpPr txBox="1"/>
          <p:nvPr/>
        </p:nvSpPr>
        <p:spPr>
          <a:xfrm>
            <a:off x="1932709" y="5897479"/>
            <a:ext cx="5096829" cy="369332"/>
          </a:xfrm>
          <a:prstGeom prst="rect">
            <a:avLst/>
          </a:prstGeom>
          <a:noFill/>
        </p:spPr>
        <p:txBody>
          <a:bodyPr wrap="square" rtlCol="0">
            <a:spAutoFit/>
          </a:bodyPr>
          <a:lstStyle/>
          <a:p>
            <a:r>
              <a:rPr lang="en-US" dirty="0" smtClean="0"/>
              <a:t>January 1756 [Salzburg] – December 1791 [Vienna]</a:t>
            </a:r>
            <a:endParaRPr lang="en-US" dirty="0"/>
          </a:p>
        </p:txBody>
      </p:sp>
    </p:spTree>
    <p:extLst>
      <p:ext uri="{BB962C8B-B14F-4D97-AF65-F5344CB8AC3E}">
        <p14:creationId xmlns:p14="http://schemas.microsoft.com/office/powerpoint/2010/main" val="554575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4439" y="678873"/>
            <a:ext cx="5257800" cy="369332"/>
          </a:xfrm>
          <a:prstGeom prst="rect">
            <a:avLst/>
          </a:prstGeom>
          <a:noFill/>
        </p:spPr>
        <p:txBody>
          <a:bodyPr wrap="square" rtlCol="0">
            <a:spAutoFit/>
          </a:bodyPr>
          <a:lstStyle/>
          <a:p>
            <a:r>
              <a:rPr lang="en-US" dirty="0" smtClean="0"/>
              <a:t>The Child Mozart in Vienna, October-December 1762</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0662" y="1783479"/>
            <a:ext cx="2928407" cy="36290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19" y="1783479"/>
            <a:ext cx="5806440" cy="3629025"/>
          </a:xfrm>
          <a:prstGeom prst="rect">
            <a:avLst/>
          </a:prstGeom>
        </p:spPr>
      </p:pic>
      <p:sp>
        <p:nvSpPr>
          <p:cNvPr id="5" name="TextBox 4"/>
          <p:cNvSpPr txBox="1"/>
          <p:nvPr/>
        </p:nvSpPr>
        <p:spPr>
          <a:xfrm>
            <a:off x="2044439" y="5547645"/>
            <a:ext cx="2057400" cy="369332"/>
          </a:xfrm>
          <a:prstGeom prst="rect">
            <a:avLst/>
          </a:prstGeom>
          <a:noFill/>
        </p:spPr>
        <p:txBody>
          <a:bodyPr wrap="square" rtlCol="0">
            <a:spAutoFit/>
          </a:bodyPr>
          <a:lstStyle/>
          <a:p>
            <a:r>
              <a:rPr lang="en-US" dirty="0" err="1"/>
              <a:t>Schönbrunn</a:t>
            </a:r>
            <a:r>
              <a:rPr lang="en-US" dirty="0"/>
              <a:t> </a:t>
            </a:r>
            <a:r>
              <a:rPr lang="en-US" dirty="0" smtClean="0"/>
              <a:t>Palace</a:t>
            </a:r>
            <a:endParaRPr lang="en-US" dirty="0"/>
          </a:p>
        </p:txBody>
      </p:sp>
      <p:sp>
        <p:nvSpPr>
          <p:cNvPr id="6" name="TextBox 5"/>
          <p:cNvSpPr txBox="1"/>
          <p:nvPr/>
        </p:nvSpPr>
        <p:spPr>
          <a:xfrm>
            <a:off x="6324600" y="5529129"/>
            <a:ext cx="2487538" cy="369332"/>
          </a:xfrm>
          <a:prstGeom prst="rect">
            <a:avLst/>
          </a:prstGeom>
          <a:noFill/>
        </p:spPr>
        <p:txBody>
          <a:bodyPr wrap="square" rtlCol="0">
            <a:spAutoFit/>
          </a:bodyPr>
          <a:lstStyle/>
          <a:p>
            <a:r>
              <a:rPr lang="en-US" dirty="0" smtClean="0"/>
              <a:t>Empress Maria Theresa</a:t>
            </a:r>
            <a:endParaRPr lang="en-US" dirty="0"/>
          </a:p>
        </p:txBody>
      </p:sp>
    </p:spTree>
    <p:extLst>
      <p:ext uri="{BB962C8B-B14F-4D97-AF65-F5344CB8AC3E}">
        <p14:creationId xmlns:p14="http://schemas.microsoft.com/office/powerpoint/2010/main" val="2054625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0662" y="1783479"/>
            <a:ext cx="2928407" cy="3629025"/>
          </a:xfrm>
          <a:prstGeom prst="rect">
            <a:avLst/>
          </a:prstGeom>
        </p:spPr>
      </p:pic>
      <p:sp>
        <p:nvSpPr>
          <p:cNvPr id="5" name="TextBox 4"/>
          <p:cNvSpPr txBox="1"/>
          <p:nvPr/>
        </p:nvSpPr>
        <p:spPr>
          <a:xfrm>
            <a:off x="2044439" y="5547645"/>
            <a:ext cx="2057400" cy="369332"/>
          </a:xfrm>
          <a:prstGeom prst="rect">
            <a:avLst/>
          </a:prstGeom>
          <a:noFill/>
        </p:spPr>
        <p:txBody>
          <a:bodyPr wrap="square" rtlCol="0">
            <a:spAutoFit/>
          </a:bodyPr>
          <a:lstStyle/>
          <a:p>
            <a:r>
              <a:rPr lang="en-US" dirty="0" err="1"/>
              <a:t>Schönbrunn</a:t>
            </a:r>
            <a:r>
              <a:rPr lang="en-US" dirty="0"/>
              <a:t> </a:t>
            </a:r>
            <a:r>
              <a:rPr lang="en-US" dirty="0" smtClean="0"/>
              <a:t>Palace</a:t>
            </a:r>
            <a:endParaRPr lang="en-US" dirty="0"/>
          </a:p>
        </p:txBody>
      </p:sp>
      <p:sp>
        <p:nvSpPr>
          <p:cNvPr id="6" name="TextBox 5"/>
          <p:cNvSpPr txBox="1"/>
          <p:nvPr/>
        </p:nvSpPr>
        <p:spPr>
          <a:xfrm>
            <a:off x="6324600" y="5529129"/>
            <a:ext cx="2487538" cy="369332"/>
          </a:xfrm>
          <a:prstGeom prst="rect">
            <a:avLst/>
          </a:prstGeom>
          <a:noFill/>
        </p:spPr>
        <p:txBody>
          <a:bodyPr wrap="square" rtlCol="0">
            <a:spAutoFit/>
          </a:bodyPr>
          <a:lstStyle/>
          <a:p>
            <a:r>
              <a:rPr lang="en-US" dirty="0" smtClean="0"/>
              <a:t>Empress Maria Theresa</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396" y="1783479"/>
            <a:ext cx="5486266" cy="3657511"/>
          </a:xfrm>
          <a:prstGeom prst="rect">
            <a:avLst/>
          </a:prstGeom>
        </p:spPr>
      </p:pic>
      <p:sp>
        <p:nvSpPr>
          <p:cNvPr id="8" name="TextBox 7"/>
          <p:cNvSpPr txBox="1"/>
          <p:nvPr/>
        </p:nvSpPr>
        <p:spPr>
          <a:xfrm>
            <a:off x="2044439" y="678873"/>
            <a:ext cx="5257800" cy="369332"/>
          </a:xfrm>
          <a:prstGeom prst="rect">
            <a:avLst/>
          </a:prstGeom>
          <a:noFill/>
        </p:spPr>
        <p:txBody>
          <a:bodyPr wrap="square" rtlCol="0">
            <a:spAutoFit/>
          </a:bodyPr>
          <a:lstStyle/>
          <a:p>
            <a:r>
              <a:rPr lang="en-US" dirty="0" smtClean="0"/>
              <a:t>The Child Mozart in Vienna, October-December 1762</a:t>
            </a:r>
            <a:endParaRPr lang="en-US" dirty="0"/>
          </a:p>
        </p:txBody>
      </p:sp>
    </p:spTree>
    <p:extLst>
      <p:ext uri="{BB962C8B-B14F-4D97-AF65-F5344CB8AC3E}">
        <p14:creationId xmlns:p14="http://schemas.microsoft.com/office/powerpoint/2010/main" val="3897615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875" y="609600"/>
            <a:ext cx="7239000" cy="5207000"/>
          </a:xfrm>
          <a:prstGeom prst="rect">
            <a:avLst/>
          </a:prstGeom>
        </p:spPr>
      </p:pic>
      <p:sp>
        <p:nvSpPr>
          <p:cNvPr id="3" name="TextBox 2"/>
          <p:cNvSpPr txBox="1"/>
          <p:nvPr/>
        </p:nvSpPr>
        <p:spPr>
          <a:xfrm>
            <a:off x="1143000" y="6096000"/>
            <a:ext cx="7239000" cy="584775"/>
          </a:xfrm>
          <a:prstGeom prst="rect">
            <a:avLst/>
          </a:prstGeom>
          <a:noFill/>
        </p:spPr>
        <p:txBody>
          <a:bodyPr wrap="square" rtlCol="0">
            <a:spAutoFit/>
          </a:bodyPr>
          <a:lstStyle/>
          <a:p>
            <a:pPr algn="ctr"/>
            <a:r>
              <a:rPr lang="en-US" sz="1600" dirty="0" smtClean="0"/>
              <a:t>Joseph II Presents Mozart (Age 6) to Empress Maria Theresa at </a:t>
            </a:r>
            <a:r>
              <a:rPr lang="en-US" sz="1600" dirty="0" err="1" smtClean="0"/>
              <a:t>Schönbrunn</a:t>
            </a:r>
            <a:endParaRPr lang="en-US" sz="1600" dirty="0" smtClean="0"/>
          </a:p>
          <a:p>
            <a:pPr algn="ctr"/>
            <a:r>
              <a:rPr lang="en-US" sz="1600" dirty="0" smtClean="0"/>
              <a:t>(Edward Ender, 1869) </a:t>
            </a:r>
            <a:endParaRPr lang="en-US" sz="1600" dirty="0"/>
          </a:p>
        </p:txBody>
      </p:sp>
    </p:spTree>
    <p:extLst>
      <p:ext uri="{BB962C8B-B14F-4D97-AF65-F5344CB8AC3E}">
        <p14:creationId xmlns:p14="http://schemas.microsoft.com/office/powerpoint/2010/main" val="3580661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00" y="395901"/>
            <a:ext cx="4191000" cy="5517382"/>
          </a:xfrm>
          <a:prstGeom prst="rect">
            <a:avLst/>
          </a:prstGeom>
        </p:spPr>
      </p:pic>
      <p:sp>
        <p:nvSpPr>
          <p:cNvPr id="3" name="TextBox 2"/>
          <p:cNvSpPr txBox="1"/>
          <p:nvPr/>
        </p:nvSpPr>
        <p:spPr>
          <a:xfrm>
            <a:off x="2133600" y="5940345"/>
            <a:ext cx="5029200" cy="584775"/>
          </a:xfrm>
          <a:prstGeom prst="rect">
            <a:avLst/>
          </a:prstGeom>
          <a:noFill/>
        </p:spPr>
        <p:txBody>
          <a:bodyPr wrap="square" rtlCol="0">
            <a:spAutoFit/>
          </a:bodyPr>
          <a:lstStyle/>
          <a:p>
            <a:pPr algn="ctr"/>
            <a:r>
              <a:rPr lang="en-US" sz="1600" dirty="0" smtClean="0"/>
              <a:t>Mozart, Age 6, in the formal clothing given to him </a:t>
            </a:r>
          </a:p>
          <a:p>
            <a:pPr algn="ctr"/>
            <a:r>
              <a:rPr lang="en-US" sz="1600" dirty="0" smtClean="0"/>
              <a:t>by the Empress Maria Theresa (painting, anon., 1762-63) </a:t>
            </a:r>
            <a:endParaRPr lang="en-US" sz="1600" dirty="0"/>
          </a:p>
        </p:txBody>
      </p:sp>
    </p:spTree>
    <p:extLst>
      <p:ext uri="{BB962C8B-B14F-4D97-AF65-F5344CB8AC3E}">
        <p14:creationId xmlns:p14="http://schemas.microsoft.com/office/powerpoint/2010/main" val="4010388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10967"/>
            <a:ext cx="3704415" cy="4876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78920"/>
            <a:ext cx="3708288" cy="4908847"/>
          </a:xfrm>
          <a:prstGeom prst="rect">
            <a:avLst/>
          </a:prstGeom>
        </p:spPr>
      </p:pic>
      <p:sp>
        <p:nvSpPr>
          <p:cNvPr id="4" name="TextBox 3"/>
          <p:cNvSpPr txBox="1"/>
          <p:nvPr/>
        </p:nvSpPr>
        <p:spPr>
          <a:xfrm>
            <a:off x="2895600" y="553559"/>
            <a:ext cx="3048000" cy="369332"/>
          </a:xfrm>
          <a:prstGeom prst="rect">
            <a:avLst/>
          </a:prstGeom>
          <a:noFill/>
        </p:spPr>
        <p:txBody>
          <a:bodyPr wrap="square" rtlCol="0">
            <a:spAutoFit/>
          </a:bodyPr>
          <a:lstStyle/>
          <a:p>
            <a:r>
              <a:rPr lang="en-US" dirty="0" smtClean="0"/>
              <a:t>Wolfgang and </a:t>
            </a:r>
            <a:r>
              <a:rPr lang="en-US" dirty="0" err="1" smtClean="0"/>
              <a:t>Nannerl</a:t>
            </a:r>
            <a:r>
              <a:rPr lang="en-US" dirty="0" smtClean="0"/>
              <a:t>, 1763</a:t>
            </a:r>
            <a:endParaRPr lang="en-US" dirty="0"/>
          </a:p>
        </p:txBody>
      </p:sp>
    </p:spTree>
    <p:extLst>
      <p:ext uri="{BB962C8B-B14F-4D97-AF65-F5344CB8AC3E}">
        <p14:creationId xmlns:p14="http://schemas.microsoft.com/office/powerpoint/2010/main" val="1930771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76400"/>
            <a:ext cx="3467100" cy="45643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60733"/>
            <a:ext cx="3562350" cy="4510768"/>
          </a:xfrm>
          <a:prstGeom prst="rect">
            <a:avLst/>
          </a:prstGeom>
        </p:spPr>
      </p:pic>
      <p:sp>
        <p:nvSpPr>
          <p:cNvPr id="7" name="TextBox 6"/>
          <p:cNvSpPr txBox="1"/>
          <p:nvPr/>
        </p:nvSpPr>
        <p:spPr>
          <a:xfrm>
            <a:off x="1606804" y="420468"/>
            <a:ext cx="6019800" cy="923330"/>
          </a:xfrm>
          <a:prstGeom prst="rect">
            <a:avLst/>
          </a:prstGeom>
          <a:noFill/>
        </p:spPr>
        <p:txBody>
          <a:bodyPr wrap="square" rtlCol="0">
            <a:spAutoFit/>
          </a:bodyPr>
          <a:lstStyle/>
          <a:p>
            <a:pPr algn="ctr"/>
            <a:r>
              <a:rPr lang="en-US" dirty="0" smtClean="0"/>
              <a:t>The Child Mozart on Display:</a:t>
            </a:r>
          </a:p>
          <a:p>
            <a:pPr algn="ctr"/>
            <a:r>
              <a:rPr lang="en-US" dirty="0" smtClean="0"/>
              <a:t>The Grand Tour of 3 ½ Years (80 cities): age 7-10</a:t>
            </a:r>
          </a:p>
          <a:p>
            <a:pPr algn="ctr"/>
            <a:r>
              <a:rPr lang="en-US" dirty="0" smtClean="0"/>
              <a:t>June 1763-November 1766</a:t>
            </a:r>
            <a:endParaRPr lang="en-US" dirty="0"/>
          </a:p>
        </p:txBody>
      </p:sp>
    </p:spTree>
    <p:extLst>
      <p:ext uri="{BB962C8B-B14F-4D97-AF65-F5344CB8AC3E}">
        <p14:creationId xmlns:p14="http://schemas.microsoft.com/office/powerpoint/2010/main" val="2428016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44" y="1676400"/>
            <a:ext cx="8111173" cy="4495800"/>
          </a:xfrm>
          <a:prstGeom prst="rect">
            <a:avLst/>
          </a:prstGeom>
        </p:spPr>
      </p:pic>
      <p:sp>
        <p:nvSpPr>
          <p:cNvPr id="4" name="Oval 3"/>
          <p:cNvSpPr/>
          <p:nvPr/>
        </p:nvSpPr>
        <p:spPr>
          <a:xfrm>
            <a:off x="6858000" y="4191000"/>
            <a:ext cx="914400" cy="914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6804" y="420468"/>
            <a:ext cx="6019800" cy="923330"/>
          </a:xfrm>
          <a:prstGeom prst="rect">
            <a:avLst/>
          </a:prstGeom>
          <a:noFill/>
        </p:spPr>
        <p:txBody>
          <a:bodyPr wrap="square" rtlCol="0">
            <a:spAutoFit/>
          </a:bodyPr>
          <a:lstStyle/>
          <a:p>
            <a:pPr algn="ctr"/>
            <a:r>
              <a:rPr lang="en-US" dirty="0" smtClean="0"/>
              <a:t>The Child Mozart on Display:</a:t>
            </a:r>
          </a:p>
          <a:p>
            <a:pPr algn="ctr"/>
            <a:r>
              <a:rPr lang="en-US" dirty="0" smtClean="0"/>
              <a:t>The Grand Tour of 3 ½ Years (80 cities): age 7-10</a:t>
            </a:r>
          </a:p>
          <a:p>
            <a:pPr algn="ctr"/>
            <a:r>
              <a:rPr lang="en-US" dirty="0" smtClean="0"/>
              <a:t>June 1763-November 1766</a:t>
            </a:r>
            <a:endParaRPr lang="en-US" dirty="0"/>
          </a:p>
        </p:txBody>
      </p:sp>
    </p:spTree>
    <p:extLst>
      <p:ext uri="{BB962C8B-B14F-4D97-AF65-F5344CB8AC3E}">
        <p14:creationId xmlns:p14="http://schemas.microsoft.com/office/powerpoint/2010/main" val="38859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905000"/>
            <a:ext cx="4572000" cy="4572000"/>
          </a:xfrm>
          <a:prstGeom prst="rect">
            <a:avLst/>
          </a:prstGeom>
        </p:spPr>
      </p:pic>
      <p:sp>
        <p:nvSpPr>
          <p:cNvPr id="6" name="Rectangle 5"/>
          <p:cNvSpPr/>
          <p:nvPr/>
        </p:nvSpPr>
        <p:spPr>
          <a:xfrm>
            <a:off x="3139867" y="6019800"/>
            <a:ext cx="6019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067" y="2862971"/>
            <a:ext cx="2133600" cy="270163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6" y="2876579"/>
            <a:ext cx="2041825" cy="2688028"/>
          </a:xfrm>
          <a:prstGeom prst="rect">
            <a:avLst/>
          </a:prstGeom>
        </p:spPr>
      </p:pic>
      <p:sp>
        <p:nvSpPr>
          <p:cNvPr id="10" name="TextBox 9"/>
          <p:cNvSpPr txBox="1"/>
          <p:nvPr/>
        </p:nvSpPr>
        <p:spPr>
          <a:xfrm>
            <a:off x="1606804" y="420468"/>
            <a:ext cx="6019800" cy="923330"/>
          </a:xfrm>
          <a:prstGeom prst="rect">
            <a:avLst/>
          </a:prstGeom>
          <a:noFill/>
        </p:spPr>
        <p:txBody>
          <a:bodyPr wrap="square" rtlCol="0">
            <a:spAutoFit/>
          </a:bodyPr>
          <a:lstStyle/>
          <a:p>
            <a:pPr algn="ctr"/>
            <a:r>
              <a:rPr lang="en-US" dirty="0" smtClean="0"/>
              <a:t>The Child Mozart on Display:</a:t>
            </a:r>
          </a:p>
          <a:p>
            <a:pPr algn="ctr"/>
            <a:r>
              <a:rPr lang="en-US" dirty="0" smtClean="0"/>
              <a:t>The Grand Tour of 3 ½ Years (80 cities): age 7-10</a:t>
            </a:r>
          </a:p>
          <a:p>
            <a:pPr algn="ctr"/>
            <a:r>
              <a:rPr lang="en-US" dirty="0" smtClean="0"/>
              <a:t>June 1763-November 1766</a:t>
            </a:r>
            <a:endParaRPr lang="en-US" dirty="0"/>
          </a:p>
        </p:txBody>
      </p:sp>
    </p:spTree>
    <p:extLst>
      <p:ext uri="{BB962C8B-B14F-4D97-AF65-F5344CB8AC3E}">
        <p14:creationId xmlns:p14="http://schemas.microsoft.com/office/powerpoint/2010/main" val="4196659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44" y="1676400"/>
            <a:ext cx="8111173" cy="4495800"/>
          </a:xfrm>
          <a:prstGeom prst="rect">
            <a:avLst/>
          </a:prstGeom>
        </p:spPr>
      </p:pic>
      <p:sp>
        <p:nvSpPr>
          <p:cNvPr id="4" name="Oval 3"/>
          <p:cNvSpPr/>
          <p:nvPr/>
        </p:nvSpPr>
        <p:spPr>
          <a:xfrm>
            <a:off x="6858000" y="4191000"/>
            <a:ext cx="914400" cy="914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6804" y="420468"/>
            <a:ext cx="6019800" cy="923330"/>
          </a:xfrm>
          <a:prstGeom prst="rect">
            <a:avLst/>
          </a:prstGeom>
          <a:noFill/>
        </p:spPr>
        <p:txBody>
          <a:bodyPr wrap="square" rtlCol="0">
            <a:spAutoFit/>
          </a:bodyPr>
          <a:lstStyle/>
          <a:p>
            <a:pPr algn="ctr"/>
            <a:r>
              <a:rPr lang="en-US" dirty="0" smtClean="0"/>
              <a:t>The Child Mozart on Display:</a:t>
            </a:r>
          </a:p>
          <a:p>
            <a:pPr algn="ctr"/>
            <a:r>
              <a:rPr lang="en-US" dirty="0" smtClean="0"/>
              <a:t>The Grand Tour of 3 ½ Years (80 cities): age 7-10</a:t>
            </a:r>
          </a:p>
          <a:p>
            <a:pPr algn="ctr"/>
            <a:r>
              <a:rPr lang="en-US" dirty="0" smtClean="0"/>
              <a:t>June 1763-November 1766</a:t>
            </a:r>
            <a:endParaRPr lang="en-US" dirty="0"/>
          </a:p>
        </p:txBody>
      </p:sp>
    </p:spTree>
    <p:extLst>
      <p:ext uri="{BB962C8B-B14F-4D97-AF65-F5344CB8AC3E}">
        <p14:creationId xmlns:p14="http://schemas.microsoft.com/office/powerpoint/2010/main" val="3312838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881641"/>
            <a:ext cx="6019800" cy="369332"/>
          </a:xfrm>
          <a:prstGeom prst="rect">
            <a:avLst/>
          </a:prstGeom>
          <a:noFill/>
        </p:spPr>
        <p:txBody>
          <a:bodyPr wrap="square" rtlCol="0">
            <a:spAutoFit/>
          </a:bodyPr>
          <a:lstStyle/>
          <a:p>
            <a:r>
              <a:rPr lang="en-US" dirty="0" smtClean="0"/>
              <a:t>The Child Mozart in Paris, November 1763-April 1764: age 7-8</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1822" y="2520731"/>
            <a:ext cx="4998578" cy="27171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520731"/>
            <a:ext cx="2133600" cy="27016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7535"/>
            <a:ext cx="2041825" cy="2688028"/>
          </a:xfrm>
          <a:prstGeom prst="rect">
            <a:avLst/>
          </a:prstGeom>
        </p:spPr>
      </p:pic>
    </p:spTree>
    <p:extLst>
      <p:ext uri="{BB962C8B-B14F-4D97-AF65-F5344CB8AC3E}">
        <p14:creationId xmlns:p14="http://schemas.microsoft.com/office/powerpoint/2010/main" val="569307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927" y="609600"/>
            <a:ext cx="4785102" cy="5133109"/>
          </a:xfrm>
          <a:prstGeom prst="rect">
            <a:avLst/>
          </a:prstGeom>
        </p:spPr>
      </p:pic>
      <p:sp>
        <p:nvSpPr>
          <p:cNvPr id="3" name="TextBox 2"/>
          <p:cNvSpPr txBox="1"/>
          <p:nvPr/>
        </p:nvSpPr>
        <p:spPr>
          <a:xfrm>
            <a:off x="2438400" y="5911333"/>
            <a:ext cx="3886200" cy="369332"/>
          </a:xfrm>
          <a:prstGeom prst="rect">
            <a:avLst/>
          </a:prstGeom>
          <a:noFill/>
        </p:spPr>
        <p:txBody>
          <a:bodyPr wrap="square" rtlCol="0">
            <a:spAutoFit/>
          </a:bodyPr>
          <a:lstStyle/>
          <a:p>
            <a:r>
              <a:rPr lang="en-US" dirty="0" smtClean="0"/>
              <a:t>The Vienna Years, 1781-91, age 25-35</a:t>
            </a:r>
            <a:endParaRPr lang="en-US" dirty="0"/>
          </a:p>
        </p:txBody>
      </p:sp>
    </p:spTree>
    <p:extLst>
      <p:ext uri="{BB962C8B-B14F-4D97-AF65-F5344CB8AC3E}">
        <p14:creationId xmlns:p14="http://schemas.microsoft.com/office/powerpoint/2010/main" val="2319506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240" y="2022938"/>
            <a:ext cx="5048130" cy="335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443858"/>
            <a:ext cx="2133600" cy="27016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 y="2520731"/>
            <a:ext cx="1993769" cy="2624763"/>
          </a:xfrm>
          <a:prstGeom prst="rect">
            <a:avLst/>
          </a:prstGeom>
        </p:spPr>
      </p:pic>
      <p:sp>
        <p:nvSpPr>
          <p:cNvPr id="5" name="TextBox 4"/>
          <p:cNvSpPr txBox="1"/>
          <p:nvPr/>
        </p:nvSpPr>
        <p:spPr>
          <a:xfrm>
            <a:off x="1524000" y="762000"/>
            <a:ext cx="5943600" cy="646331"/>
          </a:xfrm>
          <a:prstGeom prst="rect">
            <a:avLst/>
          </a:prstGeom>
          <a:noFill/>
        </p:spPr>
        <p:txBody>
          <a:bodyPr wrap="square" rtlCol="0">
            <a:spAutoFit/>
          </a:bodyPr>
          <a:lstStyle/>
          <a:p>
            <a:pPr algn="ctr"/>
            <a:r>
              <a:rPr lang="en-US" dirty="0" smtClean="0"/>
              <a:t>Mozart, early 1764 (age 8), performs at Versailles </a:t>
            </a:r>
          </a:p>
          <a:p>
            <a:pPr algn="ctr"/>
            <a:r>
              <a:rPr lang="en-US" dirty="0"/>
              <a:t>f</a:t>
            </a:r>
            <a:r>
              <a:rPr lang="en-US" dirty="0" smtClean="0"/>
              <a:t>or King Louis XV and the Queen Consort Marie</a:t>
            </a:r>
            <a:endParaRPr lang="en-US" dirty="0"/>
          </a:p>
        </p:txBody>
      </p:sp>
    </p:spTree>
    <p:extLst>
      <p:ext uri="{BB962C8B-B14F-4D97-AF65-F5344CB8AC3E}">
        <p14:creationId xmlns:p14="http://schemas.microsoft.com/office/powerpoint/2010/main" val="1651016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7200"/>
            <a:ext cx="6019800" cy="369332"/>
          </a:xfrm>
          <a:prstGeom prst="rect">
            <a:avLst/>
          </a:prstGeom>
          <a:noFill/>
        </p:spPr>
        <p:txBody>
          <a:bodyPr wrap="square" rtlCol="0">
            <a:spAutoFit/>
          </a:bodyPr>
          <a:lstStyle/>
          <a:p>
            <a:r>
              <a:rPr lang="en-US" dirty="0" smtClean="0"/>
              <a:t>The Child Mozart in Paris, November 1763-April 1764: age 7-8</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31" y="1219200"/>
            <a:ext cx="4207380" cy="4954394"/>
          </a:xfrm>
          <a:prstGeom prst="rect">
            <a:avLst/>
          </a:prstGeom>
        </p:spPr>
      </p:pic>
      <p:sp>
        <p:nvSpPr>
          <p:cNvPr id="4" name="TextBox 3"/>
          <p:cNvSpPr txBox="1"/>
          <p:nvPr/>
        </p:nvSpPr>
        <p:spPr>
          <a:xfrm>
            <a:off x="5257800" y="2895600"/>
            <a:ext cx="3581400" cy="1200329"/>
          </a:xfrm>
          <a:prstGeom prst="rect">
            <a:avLst/>
          </a:prstGeom>
          <a:noFill/>
        </p:spPr>
        <p:txBody>
          <a:bodyPr wrap="square" rtlCol="0">
            <a:spAutoFit/>
          </a:bodyPr>
          <a:lstStyle/>
          <a:p>
            <a:r>
              <a:rPr lang="en-US" dirty="0" smtClean="0"/>
              <a:t>Violin Sonata in C, K. 6 (1764)</a:t>
            </a:r>
          </a:p>
          <a:p>
            <a:endParaRPr lang="en-US" dirty="0"/>
          </a:p>
          <a:p>
            <a:endParaRPr lang="en-US" dirty="0" smtClean="0"/>
          </a:p>
          <a:p>
            <a:r>
              <a:rPr lang="en-US" dirty="0" smtClean="0"/>
              <a:t>Violin Sonata in D, K. 7 (1764)</a:t>
            </a:r>
            <a:endParaRPr lang="en-US" dirty="0"/>
          </a:p>
        </p:txBody>
      </p:sp>
    </p:spTree>
    <p:extLst>
      <p:ext uri="{BB962C8B-B14F-4D97-AF65-F5344CB8AC3E}">
        <p14:creationId xmlns:p14="http://schemas.microsoft.com/office/powerpoint/2010/main" val="3845415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7200"/>
            <a:ext cx="6019800" cy="369332"/>
          </a:xfrm>
          <a:prstGeom prst="rect">
            <a:avLst/>
          </a:prstGeom>
          <a:noFill/>
        </p:spPr>
        <p:txBody>
          <a:bodyPr wrap="square" rtlCol="0">
            <a:spAutoFit/>
          </a:bodyPr>
          <a:lstStyle/>
          <a:p>
            <a:r>
              <a:rPr lang="en-US" dirty="0" smtClean="0"/>
              <a:t>The Child Mozart in Paris, November 1763-April 1764: age 7-8</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31" y="1219200"/>
            <a:ext cx="4207380" cy="4954394"/>
          </a:xfrm>
          <a:prstGeom prst="rect">
            <a:avLst/>
          </a:prstGeom>
        </p:spPr>
      </p:pic>
      <p:sp>
        <p:nvSpPr>
          <p:cNvPr id="4" name="TextBox 3"/>
          <p:cNvSpPr txBox="1"/>
          <p:nvPr/>
        </p:nvSpPr>
        <p:spPr>
          <a:xfrm>
            <a:off x="5257800" y="2895600"/>
            <a:ext cx="3581400" cy="1200329"/>
          </a:xfrm>
          <a:prstGeom prst="rect">
            <a:avLst/>
          </a:prstGeom>
          <a:noFill/>
        </p:spPr>
        <p:txBody>
          <a:bodyPr wrap="square" rtlCol="0">
            <a:spAutoFit/>
          </a:bodyPr>
          <a:lstStyle/>
          <a:p>
            <a:r>
              <a:rPr lang="en-US" dirty="0" smtClean="0"/>
              <a:t>Violin Sonata in C, K. 6 (1764)</a:t>
            </a:r>
          </a:p>
          <a:p>
            <a:endParaRPr lang="en-US" dirty="0"/>
          </a:p>
          <a:p>
            <a:endParaRPr lang="en-US" dirty="0" smtClean="0"/>
          </a:p>
          <a:p>
            <a:r>
              <a:rPr lang="en-US" dirty="0" smtClean="0"/>
              <a:t>Violin Sonata in D, K. 7 (1764)</a:t>
            </a:r>
            <a:endParaRPr lang="en-US" dirty="0"/>
          </a:p>
        </p:txBody>
      </p:sp>
      <p:sp>
        <p:nvSpPr>
          <p:cNvPr id="5" name="Rounded Rectangle 4"/>
          <p:cNvSpPr/>
          <p:nvPr/>
        </p:nvSpPr>
        <p:spPr>
          <a:xfrm>
            <a:off x="5181600" y="2895600"/>
            <a:ext cx="3200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028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7200"/>
            <a:ext cx="6019800" cy="369332"/>
          </a:xfrm>
          <a:prstGeom prst="rect">
            <a:avLst/>
          </a:prstGeom>
          <a:noFill/>
        </p:spPr>
        <p:txBody>
          <a:bodyPr wrap="square" rtlCol="0">
            <a:spAutoFit/>
          </a:bodyPr>
          <a:lstStyle/>
          <a:p>
            <a:r>
              <a:rPr lang="en-US" dirty="0" smtClean="0"/>
              <a:t>The Child Mozart in Paris, November 1763-April 1764: age 7-8</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31" y="1219200"/>
            <a:ext cx="4207380" cy="4954394"/>
          </a:xfrm>
          <a:prstGeom prst="rect">
            <a:avLst/>
          </a:prstGeom>
        </p:spPr>
      </p:pic>
      <p:sp>
        <p:nvSpPr>
          <p:cNvPr id="4" name="TextBox 3"/>
          <p:cNvSpPr txBox="1"/>
          <p:nvPr/>
        </p:nvSpPr>
        <p:spPr>
          <a:xfrm>
            <a:off x="5257800" y="2895600"/>
            <a:ext cx="3581400" cy="1200329"/>
          </a:xfrm>
          <a:prstGeom prst="rect">
            <a:avLst/>
          </a:prstGeom>
          <a:noFill/>
        </p:spPr>
        <p:txBody>
          <a:bodyPr wrap="square" rtlCol="0">
            <a:spAutoFit/>
          </a:bodyPr>
          <a:lstStyle/>
          <a:p>
            <a:r>
              <a:rPr lang="en-US" dirty="0" smtClean="0"/>
              <a:t>Violin Sonata in C, K. 6 (1764)</a:t>
            </a:r>
          </a:p>
          <a:p>
            <a:endParaRPr lang="en-US" dirty="0"/>
          </a:p>
          <a:p>
            <a:endParaRPr lang="en-US" dirty="0" smtClean="0"/>
          </a:p>
          <a:p>
            <a:r>
              <a:rPr lang="en-US" dirty="0" smtClean="0"/>
              <a:t>Violin Sonata in D, K. 7 (1764)</a:t>
            </a:r>
            <a:endParaRPr lang="en-US" dirty="0"/>
          </a:p>
        </p:txBody>
      </p:sp>
      <p:sp>
        <p:nvSpPr>
          <p:cNvPr id="6" name="Rounded Rectangle 5"/>
          <p:cNvSpPr/>
          <p:nvPr/>
        </p:nvSpPr>
        <p:spPr>
          <a:xfrm>
            <a:off x="5202382" y="3638729"/>
            <a:ext cx="3200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028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44" y="1676400"/>
            <a:ext cx="8111173" cy="4495800"/>
          </a:xfrm>
          <a:prstGeom prst="rect">
            <a:avLst/>
          </a:prstGeom>
        </p:spPr>
      </p:pic>
      <p:sp>
        <p:nvSpPr>
          <p:cNvPr id="4" name="Oval 3"/>
          <p:cNvSpPr/>
          <p:nvPr/>
        </p:nvSpPr>
        <p:spPr>
          <a:xfrm>
            <a:off x="6858000" y="4191000"/>
            <a:ext cx="914400" cy="914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6804" y="420468"/>
            <a:ext cx="6019800" cy="923330"/>
          </a:xfrm>
          <a:prstGeom prst="rect">
            <a:avLst/>
          </a:prstGeom>
          <a:noFill/>
        </p:spPr>
        <p:txBody>
          <a:bodyPr wrap="square" rtlCol="0">
            <a:spAutoFit/>
          </a:bodyPr>
          <a:lstStyle/>
          <a:p>
            <a:pPr algn="ctr"/>
            <a:r>
              <a:rPr lang="en-US" dirty="0" smtClean="0"/>
              <a:t>The Child Mozart on Display:</a:t>
            </a:r>
          </a:p>
          <a:p>
            <a:pPr algn="ctr"/>
            <a:r>
              <a:rPr lang="en-US" dirty="0" smtClean="0"/>
              <a:t>The Grand Tour of 3 ½ Years (80 cities): age 7-10</a:t>
            </a:r>
          </a:p>
          <a:p>
            <a:pPr algn="ctr"/>
            <a:r>
              <a:rPr lang="en-US" dirty="0" smtClean="0"/>
              <a:t>June 1763-November 1766</a:t>
            </a:r>
            <a:endParaRPr lang="en-US" dirty="0"/>
          </a:p>
        </p:txBody>
      </p:sp>
    </p:spTree>
    <p:extLst>
      <p:ext uri="{BB962C8B-B14F-4D97-AF65-F5344CB8AC3E}">
        <p14:creationId xmlns:p14="http://schemas.microsoft.com/office/powerpoint/2010/main" val="3990975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6142" y="533400"/>
            <a:ext cx="6019800" cy="369332"/>
          </a:xfrm>
          <a:prstGeom prst="rect">
            <a:avLst/>
          </a:prstGeom>
          <a:noFill/>
        </p:spPr>
        <p:txBody>
          <a:bodyPr wrap="square" rtlCol="0">
            <a:spAutoFit/>
          </a:bodyPr>
          <a:lstStyle/>
          <a:p>
            <a:r>
              <a:rPr lang="en-US" dirty="0" smtClean="0"/>
              <a:t>The Child Mozart in London, April 1764-August 1765: age 8-9</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600" y="2358335"/>
            <a:ext cx="5021799" cy="28994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443858"/>
            <a:ext cx="2133600" cy="27016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 y="2520731"/>
            <a:ext cx="1993769" cy="2624763"/>
          </a:xfrm>
          <a:prstGeom prst="rect">
            <a:avLst/>
          </a:prstGeom>
        </p:spPr>
      </p:pic>
    </p:spTree>
    <p:extLst>
      <p:ext uri="{BB962C8B-B14F-4D97-AF65-F5344CB8AC3E}">
        <p14:creationId xmlns:p14="http://schemas.microsoft.com/office/powerpoint/2010/main" val="149346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676400"/>
            <a:ext cx="5657849" cy="377189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437" y="1638300"/>
            <a:ext cx="2750903" cy="3810000"/>
          </a:xfrm>
          <a:prstGeom prst="rect">
            <a:avLst/>
          </a:prstGeom>
        </p:spPr>
      </p:pic>
      <p:sp>
        <p:nvSpPr>
          <p:cNvPr id="4" name="TextBox 3"/>
          <p:cNvSpPr txBox="1"/>
          <p:nvPr/>
        </p:nvSpPr>
        <p:spPr>
          <a:xfrm>
            <a:off x="1286142" y="533400"/>
            <a:ext cx="6019800" cy="369332"/>
          </a:xfrm>
          <a:prstGeom prst="rect">
            <a:avLst/>
          </a:prstGeom>
          <a:noFill/>
        </p:spPr>
        <p:txBody>
          <a:bodyPr wrap="square" rtlCol="0">
            <a:spAutoFit/>
          </a:bodyPr>
          <a:lstStyle/>
          <a:p>
            <a:r>
              <a:rPr lang="en-US" dirty="0" smtClean="0"/>
              <a:t>The Child Mozart in London, April 1764-August 1765: age 8-9</a:t>
            </a:r>
            <a:endParaRPr lang="en-US" dirty="0"/>
          </a:p>
        </p:txBody>
      </p:sp>
      <p:sp>
        <p:nvSpPr>
          <p:cNvPr id="5" name="TextBox 4"/>
          <p:cNvSpPr txBox="1"/>
          <p:nvPr/>
        </p:nvSpPr>
        <p:spPr>
          <a:xfrm>
            <a:off x="1702037" y="5855293"/>
            <a:ext cx="2209800" cy="369332"/>
          </a:xfrm>
          <a:prstGeom prst="rect">
            <a:avLst/>
          </a:prstGeom>
          <a:noFill/>
        </p:spPr>
        <p:txBody>
          <a:bodyPr wrap="square" rtlCol="0">
            <a:spAutoFit/>
          </a:bodyPr>
          <a:lstStyle/>
          <a:p>
            <a:r>
              <a:rPr lang="en-US" dirty="0" smtClean="0"/>
              <a:t>Buckingham House</a:t>
            </a:r>
            <a:endParaRPr lang="en-US" dirty="0"/>
          </a:p>
        </p:txBody>
      </p:sp>
      <p:sp>
        <p:nvSpPr>
          <p:cNvPr id="6" name="TextBox 5"/>
          <p:cNvSpPr txBox="1"/>
          <p:nvPr/>
        </p:nvSpPr>
        <p:spPr>
          <a:xfrm>
            <a:off x="6350237" y="5791200"/>
            <a:ext cx="1667142" cy="369332"/>
          </a:xfrm>
          <a:prstGeom prst="rect">
            <a:avLst/>
          </a:prstGeom>
          <a:noFill/>
        </p:spPr>
        <p:txBody>
          <a:bodyPr wrap="square" rtlCol="0">
            <a:spAutoFit/>
          </a:bodyPr>
          <a:lstStyle/>
          <a:p>
            <a:r>
              <a:rPr lang="en-US" dirty="0" smtClean="0"/>
              <a:t>King George III</a:t>
            </a:r>
            <a:endParaRPr lang="en-US" dirty="0"/>
          </a:p>
        </p:txBody>
      </p:sp>
    </p:spTree>
    <p:extLst>
      <p:ext uri="{BB962C8B-B14F-4D97-AF65-F5344CB8AC3E}">
        <p14:creationId xmlns:p14="http://schemas.microsoft.com/office/powerpoint/2010/main" val="2396761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143000"/>
            <a:ext cx="3872458" cy="4724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074" y="2133600"/>
            <a:ext cx="2225295" cy="2929563"/>
          </a:xfrm>
          <a:prstGeom prst="rect">
            <a:avLst/>
          </a:prstGeom>
        </p:spPr>
      </p:pic>
      <p:sp>
        <p:nvSpPr>
          <p:cNvPr id="4" name="TextBox 3"/>
          <p:cNvSpPr txBox="1"/>
          <p:nvPr/>
        </p:nvSpPr>
        <p:spPr>
          <a:xfrm>
            <a:off x="1286142" y="533400"/>
            <a:ext cx="6019800" cy="369332"/>
          </a:xfrm>
          <a:prstGeom prst="rect">
            <a:avLst/>
          </a:prstGeom>
          <a:noFill/>
        </p:spPr>
        <p:txBody>
          <a:bodyPr wrap="square" rtlCol="0">
            <a:spAutoFit/>
          </a:bodyPr>
          <a:lstStyle/>
          <a:p>
            <a:r>
              <a:rPr lang="en-US" dirty="0" smtClean="0"/>
              <a:t>The Child Mozart in London, April 1764-August 1765: age 8-9</a:t>
            </a:r>
            <a:endParaRPr lang="en-US" dirty="0"/>
          </a:p>
        </p:txBody>
      </p:sp>
      <p:sp>
        <p:nvSpPr>
          <p:cNvPr id="5" name="TextBox 4"/>
          <p:cNvSpPr txBox="1"/>
          <p:nvPr/>
        </p:nvSpPr>
        <p:spPr>
          <a:xfrm>
            <a:off x="4510544" y="5962195"/>
            <a:ext cx="3552914" cy="646331"/>
          </a:xfrm>
          <a:prstGeom prst="rect">
            <a:avLst/>
          </a:prstGeom>
          <a:noFill/>
        </p:spPr>
        <p:txBody>
          <a:bodyPr wrap="square" rtlCol="0">
            <a:spAutoFit/>
          </a:bodyPr>
          <a:lstStyle/>
          <a:p>
            <a:pPr algn="ctr"/>
            <a:r>
              <a:rPr lang="en-US" dirty="0" smtClean="0"/>
              <a:t>Johann Christian Bach</a:t>
            </a:r>
          </a:p>
          <a:p>
            <a:pPr algn="ctr"/>
            <a:r>
              <a:rPr lang="en-US" dirty="0" smtClean="0"/>
              <a:t>(Bach-Abel Concerts begin, 1765)</a:t>
            </a:r>
            <a:endParaRPr lang="en-US" dirty="0"/>
          </a:p>
        </p:txBody>
      </p:sp>
    </p:spTree>
    <p:extLst>
      <p:ext uri="{BB962C8B-B14F-4D97-AF65-F5344CB8AC3E}">
        <p14:creationId xmlns:p14="http://schemas.microsoft.com/office/powerpoint/2010/main" val="32008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143000"/>
            <a:ext cx="3872458" cy="4724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074" y="2133600"/>
            <a:ext cx="2225295" cy="2929563"/>
          </a:xfrm>
          <a:prstGeom prst="rect">
            <a:avLst/>
          </a:prstGeom>
        </p:spPr>
      </p:pic>
      <p:sp>
        <p:nvSpPr>
          <p:cNvPr id="4" name="TextBox 3"/>
          <p:cNvSpPr txBox="1"/>
          <p:nvPr/>
        </p:nvSpPr>
        <p:spPr>
          <a:xfrm>
            <a:off x="1286142" y="533400"/>
            <a:ext cx="6019800" cy="369332"/>
          </a:xfrm>
          <a:prstGeom prst="rect">
            <a:avLst/>
          </a:prstGeom>
          <a:noFill/>
        </p:spPr>
        <p:txBody>
          <a:bodyPr wrap="square" rtlCol="0">
            <a:spAutoFit/>
          </a:bodyPr>
          <a:lstStyle/>
          <a:p>
            <a:r>
              <a:rPr lang="en-US" dirty="0" smtClean="0"/>
              <a:t>The Child Mozart in London, April 1764-August 1765: age 8-9</a:t>
            </a:r>
            <a:endParaRPr lang="en-US" dirty="0"/>
          </a:p>
        </p:txBody>
      </p:sp>
      <p:sp>
        <p:nvSpPr>
          <p:cNvPr id="5" name="TextBox 4"/>
          <p:cNvSpPr txBox="1"/>
          <p:nvPr/>
        </p:nvSpPr>
        <p:spPr>
          <a:xfrm>
            <a:off x="4510544" y="5962195"/>
            <a:ext cx="3552914" cy="646331"/>
          </a:xfrm>
          <a:prstGeom prst="rect">
            <a:avLst/>
          </a:prstGeom>
          <a:noFill/>
        </p:spPr>
        <p:txBody>
          <a:bodyPr wrap="square" rtlCol="0">
            <a:spAutoFit/>
          </a:bodyPr>
          <a:lstStyle/>
          <a:p>
            <a:pPr algn="ctr"/>
            <a:r>
              <a:rPr lang="en-US" dirty="0" smtClean="0"/>
              <a:t>Johann Christian Bach</a:t>
            </a:r>
          </a:p>
          <a:p>
            <a:pPr algn="ctr"/>
            <a:r>
              <a:rPr lang="en-US" dirty="0" smtClean="0"/>
              <a:t>Symphony in D, op. 3 no. 1 (1765))</a:t>
            </a:r>
            <a:endParaRPr lang="en-US" dirty="0"/>
          </a:p>
        </p:txBody>
      </p:sp>
      <p:sp>
        <p:nvSpPr>
          <p:cNvPr id="6" name="Rounded Rectangle 5"/>
          <p:cNvSpPr/>
          <p:nvPr/>
        </p:nvSpPr>
        <p:spPr>
          <a:xfrm>
            <a:off x="4441994" y="6227526"/>
            <a:ext cx="3621464"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076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21" y="2283864"/>
            <a:ext cx="2373442" cy="2895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73" y="1565614"/>
            <a:ext cx="3357127" cy="4419600"/>
          </a:xfrm>
          <a:prstGeom prst="rect">
            <a:avLst/>
          </a:prstGeom>
        </p:spPr>
      </p:pic>
      <p:sp>
        <p:nvSpPr>
          <p:cNvPr id="4" name="TextBox 3"/>
          <p:cNvSpPr txBox="1"/>
          <p:nvPr/>
        </p:nvSpPr>
        <p:spPr>
          <a:xfrm>
            <a:off x="1286142" y="533400"/>
            <a:ext cx="6019800" cy="369332"/>
          </a:xfrm>
          <a:prstGeom prst="rect">
            <a:avLst/>
          </a:prstGeom>
          <a:noFill/>
        </p:spPr>
        <p:txBody>
          <a:bodyPr wrap="square" rtlCol="0">
            <a:spAutoFit/>
          </a:bodyPr>
          <a:lstStyle/>
          <a:p>
            <a:r>
              <a:rPr lang="en-US" dirty="0" smtClean="0"/>
              <a:t>The Child Mozart in London, April 1764-August 1765: age 8-9</a:t>
            </a:r>
            <a:endParaRPr lang="en-US" dirty="0"/>
          </a:p>
        </p:txBody>
      </p:sp>
      <p:sp>
        <p:nvSpPr>
          <p:cNvPr id="5" name="TextBox 4"/>
          <p:cNvSpPr txBox="1"/>
          <p:nvPr/>
        </p:nvSpPr>
        <p:spPr>
          <a:xfrm>
            <a:off x="6155388" y="5454134"/>
            <a:ext cx="2362200" cy="369332"/>
          </a:xfrm>
          <a:prstGeom prst="rect">
            <a:avLst/>
          </a:prstGeom>
          <a:noFill/>
        </p:spPr>
        <p:txBody>
          <a:bodyPr wrap="square" rtlCol="0">
            <a:spAutoFit/>
          </a:bodyPr>
          <a:lstStyle/>
          <a:p>
            <a:r>
              <a:rPr lang="en-US" dirty="0" smtClean="0"/>
              <a:t>Johann Christian Bach</a:t>
            </a:r>
            <a:endParaRPr lang="en-US" dirty="0"/>
          </a:p>
        </p:txBody>
      </p:sp>
      <p:sp>
        <p:nvSpPr>
          <p:cNvPr id="6" name="TextBox 5"/>
          <p:cNvSpPr txBox="1"/>
          <p:nvPr/>
        </p:nvSpPr>
        <p:spPr>
          <a:xfrm>
            <a:off x="3753514" y="3581400"/>
            <a:ext cx="2357873" cy="584775"/>
          </a:xfrm>
          <a:prstGeom prst="rect">
            <a:avLst/>
          </a:prstGeom>
          <a:noFill/>
        </p:spPr>
        <p:txBody>
          <a:bodyPr wrap="square" rtlCol="0">
            <a:spAutoFit/>
          </a:bodyPr>
          <a:lstStyle/>
          <a:p>
            <a:r>
              <a:rPr lang="en-US" sz="1600" dirty="0" smtClean="0"/>
              <a:t>Symphony No. 1 in E-flat, </a:t>
            </a:r>
          </a:p>
          <a:p>
            <a:r>
              <a:rPr lang="en-US" sz="1600" dirty="0" smtClean="0"/>
              <a:t>K. 16 (late 1764)</a:t>
            </a:r>
            <a:endParaRPr lang="en-US" sz="1600" dirty="0"/>
          </a:p>
        </p:txBody>
      </p:sp>
    </p:spTree>
    <p:extLst>
      <p:ext uri="{BB962C8B-B14F-4D97-AF65-F5344CB8AC3E}">
        <p14:creationId xmlns:p14="http://schemas.microsoft.com/office/powerpoint/2010/main" val="305973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927" y="609600"/>
            <a:ext cx="4785102" cy="5133109"/>
          </a:xfrm>
          <a:prstGeom prst="rect">
            <a:avLst/>
          </a:prstGeom>
        </p:spPr>
      </p:pic>
      <p:sp>
        <p:nvSpPr>
          <p:cNvPr id="3" name="TextBox 2"/>
          <p:cNvSpPr txBox="1"/>
          <p:nvPr/>
        </p:nvSpPr>
        <p:spPr>
          <a:xfrm>
            <a:off x="2438400" y="5911333"/>
            <a:ext cx="3886200" cy="369332"/>
          </a:xfrm>
          <a:prstGeom prst="rect">
            <a:avLst/>
          </a:prstGeom>
          <a:noFill/>
        </p:spPr>
        <p:txBody>
          <a:bodyPr wrap="square" rtlCol="0">
            <a:spAutoFit/>
          </a:bodyPr>
          <a:lstStyle/>
          <a:p>
            <a:r>
              <a:rPr lang="en-US" dirty="0" smtClean="0"/>
              <a:t>The Vienna Years, 1781-91, age 25-35</a:t>
            </a:r>
            <a:endParaRPr lang="en-US" dirty="0"/>
          </a:p>
        </p:txBody>
      </p:sp>
      <p:sp>
        <p:nvSpPr>
          <p:cNvPr id="4" name="TextBox 3"/>
          <p:cNvSpPr txBox="1"/>
          <p:nvPr/>
        </p:nvSpPr>
        <p:spPr>
          <a:xfrm>
            <a:off x="2590800" y="6280665"/>
            <a:ext cx="3886200" cy="369332"/>
          </a:xfrm>
          <a:prstGeom prst="rect">
            <a:avLst/>
          </a:prstGeom>
          <a:noFill/>
        </p:spPr>
        <p:txBody>
          <a:bodyPr wrap="square" rtlCol="0">
            <a:spAutoFit/>
          </a:bodyPr>
          <a:lstStyle/>
          <a:p>
            <a:r>
              <a:rPr lang="en-US" dirty="0" smtClean="0"/>
              <a:t>Overture, </a:t>
            </a:r>
            <a:r>
              <a:rPr lang="en-US" i="1" dirty="0" smtClean="0"/>
              <a:t>Le </a:t>
            </a:r>
            <a:r>
              <a:rPr lang="en-US" i="1" dirty="0" err="1" smtClean="0"/>
              <a:t>nozze</a:t>
            </a:r>
            <a:r>
              <a:rPr lang="en-US" i="1" dirty="0" smtClean="0"/>
              <a:t> di Figaro</a:t>
            </a:r>
            <a:r>
              <a:rPr lang="en-US" dirty="0" smtClean="0"/>
              <a:t> (1786)</a:t>
            </a:r>
            <a:endParaRPr lang="en-US" dirty="0"/>
          </a:p>
        </p:txBody>
      </p:sp>
    </p:spTree>
    <p:extLst>
      <p:ext uri="{BB962C8B-B14F-4D97-AF65-F5344CB8AC3E}">
        <p14:creationId xmlns:p14="http://schemas.microsoft.com/office/powerpoint/2010/main" val="32289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895600"/>
            <a:ext cx="2604667" cy="3429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05246"/>
            <a:ext cx="4800600" cy="6078681"/>
          </a:xfrm>
          <a:prstGeom prst="rect">
            <a:avLst/>
          </a:prstGeom>
        </p:spPr>
      </p:pic>
    </p:spTree>
    <p:extLst>
      <p:ext uri="{BB962C8B-B14F-4D97-AF65-F5344CB8AC3E}">
        <p14:creationId xmlns:p14="http://schemas.microsoft.com/office/powerpoint/2010/main" val="1201754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44" y="1676400"/>
            <a:ext cx="8111173" cy="4495800"/>
          </a:xfrm>
          <a:prstGeom prst="rect">
            <a:avLst/>
          </a:prstGeom>
        </p:spPr>
      </p:pic>
      <p:sp>
        <p:nvSpPr>
          <p:cNvPr id="4" name="Oval 3"/>
          <p:cNvSpPr/>
          <p:nvPr/>
        </p:nvSpPr>
        <p:spPr>
          <a:xfrm>
            <a:off x="6858000" y="4191000"/>
            <a:ext cx="914400" cy="914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6804" y="420468"/>
            <a:ext cx="6019800" cy="923330"/>
          </a:xfrm>
          <a:prstGeom prst="rect">
            <a:avLst/>
          </a:prstGeom>
          <a:noFill/>
        </p:spPr>
        <p:txBody>
          <a:bodyPr wrap="square" rtlCol="0">
            <a:spAutoFit/>
          </a:bodyPr>
          <a:lstStyle/>
          <a:p>
            <a:pPr algn="ctr"/>
            <a:r>
              <a:rPr lang="en-US" dirty="0" smtClean="0"/>
              <a:t>The Child Mozart on Display:</a:t>
            </a:r>
          </a:p>
          <a:p>
            <a:pPr algn="ctr"/>
            <a:r>
              <a:rPr lang="en-US" dirty="0" smtClean="0"/>
              <a:t>The Grand Tour of 3 ½ Years (80 cities): age 7-10</a:t>
            </a:r>
          </a:p>
          <a:p>
            <a:pPr algn="ctr"/>
            <a:r>
              <a:rPr lang="en-US" dirty="0" smtClean="0"/>
              <a:t>June 1763-November 1766</a:t>
            </a:r>
            <a:endParaRPr lang="en-US" dirty="0"/>
          </a:p>
        </p:txBody>
      </p:sp>
    </p:spTree>
    <p:extLst>
      <p:ext uri="{BB962C8B-B14F-4D97-AF65-F5344CB8AC3E}">
        <p14:creationId xmlns:p14="http://schemas.microsoft.com/office/powerpoint/2010/main" val="2778673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43000"/>
            <a:ext cx="6553200" cy="4710113"/>
          </a:xfrm>
          <a:prstGeom prst="rect">
            <a:avLst/>
          </a:prstGeom>
        </p:spPr>
      </p:pic>
      <p:sp>
        <p:nvSpPr>
          <p:cNvPr id="3" name="TextBox 2"/>
          <p:cNvSpPr txBox="1"/>
          <p:nvPr/>
        </p:nvSpPr>
        <p:spPr>
          <a:xfrm>
            <a:off x="795471" y="609600"/>
            <a:ext cx="7400658" cy="369332"/>
          </a:xfrm>
          <a:prstGeom prst="rect">
            <a:avLst/>
          </a:prstGeom>
          <a:noFill/>
        </p:spPr>
        <p:txBody>
          <a:bodyPr wrap="square" rtlCol="0">
            <a:spAutoFit/>
          </a:bodyPr>
          <a:lstStyle/>
          <a:p>
            <a:r>
              <a:rPr lang="en-US" dirty="0" smtClean="0"/>
              <a:t>The Child Mozart in the Netherlands, September 1765-April 1766: age 9-10</a:t>
            </a:r>
            <a:endParaRPr lang="en-US" dirty="0"/>
          </a:p>
        </p:txBody>
      </p:sp>
      <p:sp>
        <p:nvSpPr>
          <p:cNvPr id="4" name="TextBox 3"/>
          <p:cNvSpPr txBox="1"/>
          <p:nvPr/>
        </p:nvSpPr>
        <p:spPr>
          <a:xfrm>
            <a:off x="3810000" y="5963896"/>
            <a:ext cx="1219200" cy="381000"/>
          </a:xfrm>
          <a:prstGeom prst="rect">
            <a:avLst/>
          </a:prstGeom>
          <a:noFill/>
        </p:spPr>
        <p:txBody>
          <a:bodyPr wrap="square" rtlCol="0">
            <a:spAutoFit/>
          </a:bodyPr>
          <a:lstStyle/>
          <a:p>
            <a:r>
              <a:rPr lang="en-US" dirty="0" smtClean="0"/>
              <a:t>The Hague</a:t>
            </a:r>
            <a:endParaRPr lang="en-US" dirty="0"/>
          </a:p>
        </p:txBody>
      </p:sp>
      <p:sp>
        <p:nvSpPr>
          <p:cNvPr id="5" name="TextBox 4"/>
          <p:cNvSpPr txBox="1"/>
          <p:nvPr/>
        </p:nvSpPr>
        <p:spPr>
          <a:xfrm>
            <a:off x="1524712" y="6340267"/>
            <a:ext cx="6248400" cy="369332"/>
          </a:xfrm>
          <a:prstGeom prst="rect">
            <a:avLst/>
          </a:prstGeom>
          <a:noFill/>
        </p:spPr>
        <p:txBody>
          <a:bodyPr wrap="square" rtlCol="0">
            <a:spAutoFit/>
          </a:bodyPr>
          <a:lstStyle/>
          <a:p>
            <a:r>
              <a:rPr lang="en-US" dirty="0" smtClean="0"/>
              <a:t>Mozart, Symphony “No. 5” in B-flat, K. 22 (December 1765)</a:t>
            </a:r>
            <a:endParaRPr lang="en-US" dirty="0"/>
          </a:p>
        </p:txBody>
      </p:sp>
    </p:spTree>
    <p:extLst>
      <p:ext uri="{BB962C8B-B14F-4D97-AF65-F5344CB8AC3E}">
        <p14:creationId xmlns:p14="http://schemas.microsoft.com/office/powerpoint/2010/main" val="2312477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44" y="1676400"/>
            <a:ext cx="8111173" cy="4495800"/>
          </a:xfrm>
          <a:prstGeom prst="rect">
            <a:avLst/>
          </a:prstGeom>
        </p:spPr>
      </p:pic>
      <p:sp>
        <p:nvSpPr>
          <p:cNvPr id="4" name="Oval 3"/>
          <p:cNvSpPr/>
          <p:nvPr/>
        </p:nvSpPr>
        <p:spPr>
          <a:xfrm>
            <a:off x="6858000" y="4191000"/>
            <a:ext cx="914400" cy="9144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6804" y="420468"/>
            <a:ext cx="6019800" cy="923330"/>
          </a:xfrm>
          <a:prstGeom prst="rect">
            <a:avLst/>
          </a:prstGeom>
          <a:noFill/>
        </p:spPr>
        <p:txBody>
          <a:bodyPr wrap="square" rtlCol="0">
            <a:spAutoFit/>
          </a:bodyPr>
          <a:lstStyle/>
          <a:p>
            <a:pPr algn="ctr"/>
            <a:r>
              <a:rPr lang="en-US" dirty="0" smtClean="0"/>
              <a:t>The Child Mozart on Display:</a:t>
            </a:r>
          </a:p>
          <a:p>
            <a:pPr algn="ctr"/>
            <a:r>
              <a:rPr lang="en-US" dirty="0" smtClean="0"/>
              <a:t>The Grand Tour of 3 ½ Years (80 cities): age 7-10</a:t>
            </a:r>
          </a:p>
          <a:p>
            <a:pPr algn="ctr"/>
            <a:r>
              <a:rPr lang="en-US" dirty="0" smtClean="0"/>
              <a:t>June 1763-November 1766</a:t>
            </a:r>
            <a:endParaRPr lang="en-US" dirty="0"/>
          </a:p>
        </p:txBody>
      </p:sp>
    </p:spTree>
    <p:extLst>
      <p:ext uri="{BB962C8B-B14F-4D97-AF65-F5344CB8AC3E}">
        <p14:creationId xmlns:p14="http://schemas.microsoft.com/office/powerpoint/2010/main" val="2254178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89155"/>
            <a:ext cx="8382000" cy="369332"/>
          </a:xfrm>
          <a:prstGeom prst="rect">
            <a:avLst/>
          </a:prstGeom>
          <a:noFill/>
        </p:spPr>
        <p:txBody>
          <a:bodyPr wrap="square" rtlCol="0">
            <a:spAutoFit/>
          </a:bodyPr>
          <a:lstStyle/>
          <a:p>
            <a:r>
              <a:rPr lang="en-US" dirty="0" smtClean="0"/>
              <a:t>After the 3 ½-Year Tour, the Mozart Family Returns to Salzburg, November 1766 (age 10)</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516" y="1447800"/>
            <a:ext cx="7467600" cy="4978400"/>
          </a:xfrm>
          <a:prstGeom prst="rect">
            <a:avLst/>
          </a:prstGeom>
        </p:spPr>
      </p:pic>
    </p:spTree>
    <p:extLst>
      <p:ext uri="{BB962C8B-B14F-4D97-AF65-F5344CB8AC3E}">
        <p14:creationId xmlns:p14="http://schemas.microsoft.com/office/powerpoint/2010/main" val="23514066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659" y="838200"/>
            <a:ext cx="6553200" cy="369332"/>
          </a:xfrm>
          <a:prstGeom prst="rect">
            <a:avLst/>
          </a:prstGeom>
          <a:noFill/>
        </p:spPr>
        <p:txBody>
          <a:bodyPr wrap="square" rtlCol="0">
            <a:spAutoFit/>
          </a:bodyPr>
          <a:lstStyle/>
          <a:p>
            <a:r>
              <a:rPr lang="en-US" dirty="0" smtClean="0"/>
              <a:t>Young Mozart in Italy, December 1769-March 1771: age 14-15</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9624" y="1793291"/>
            <a:ext cx="3225800" cy="24193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093" y="4423437"/>
            <a:ext cx="3263707" cy="21622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164" y="2400176"/>
            <a:ext cx="2636393" cy="333829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4" y="2390918"/>
            <a:ext cx="2303936" cy="2837895"/>
          </a:xfrm>
          <a:prstGeom prst="rect">
            <a:avLst/>
          </a:prstGeom>
        </p:spPr>
      </p:pic>
      <p:sp>
        <p:nvSpPr>
          <p:cNvPr id="7" name="TextBox 6"/>
          <p:cNvSpPr txBox="1"/>
          <p:nvPr/>
        </p:nvSpPr>
        <p:spPr>
          <a:xfrm>
            <a:off x="746764" y="5430689"/>
            <a:ext cx="1371600" cy="307777"/>
          </a:xfrm>
          <a:prstGeom prst="rect">
            <a:avLst/>
          </a:prstGeom>
          <a:noFill/>
        </p:spPr>
        <p:txBody>
          <a:bodyPr wrap="square" rtlCol="0">
            <a:spAutoFit/>
          </a:bodyPr>
          <a:lstStyle/>
          <a:p>
            <a:r>
              <a:rPr lang="en-US" sz="1400" dirty="0" smtClean="0"/>
              <a:t>Mozart in 1770</a:t>
            </a:r>
            <a:endParaRPr lang="en-US" sz="1400" dirty="0"/>
          </a:p>
        </p:txBody>
      </p:sp>
    </p:spTree>
    <p:extLst>
      <p:ext uri="{BB962C8B-B14F-4D97-AF65-F5344CB8AC3E}">
        <p14:creationId xmlns:p14="http://schemas.microsoft.com/office/powerpoint/2010/main" val="12366961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578" y="2310881"/>
            <a:ext cx="2444385" cy="309516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338655"/>
            <a:ext cx="2303936" cy="2837895"/>
          </a:xfrm>
          <a:prstGeom prst="rect">
            <a:avLst/>
          </a:prstGeom>
        </p:spPr>
      </p:pic>
      <p:sp>
        <p:nvSpPr>
          <p:cNvPr id="5" name="TextBox 4"/>
          <p:cNvSpPr txBox="1"/>
          <p:nvPr/>
        </p:nvSpPr>
        <p:spPr>
          <a:xfrm>
            <a:off x="533400" y="5350652"/>
            <a:ext cx="1371600" cy="307777"/>
          </a:xfrm>
          <a:prstGeom prst="rect">
            <a:avLst/>
          </a:prstGeom>
          <a:noFill/>
        </p:spPr>
        <p:txBody>
          <a:bodyPr wrap="square" rtlCol="0">
            <a:spAutoFit/>
          </a:bodyPr>
          <a:lstStyle/>
          <a:p>
            <a:r>
              <a:rPr lang="en-US" sz="1400" dirty="0" smtClean="0"/>
              <a:t>Mozart in 1770</a:t>
            </a:r>
            <a:endParaRPr lang="en-US" sz="1400" dirty="0"/>
          </a:p>
        </p:txBody>
      </p:sp>
      <p:sp>
        <p:nvSpPr>
          <p:cNvPr id="6" name="TextBox 5"/>
          <p:cNvSpPr txBox="1"/>
          <p:nvPr/>
        </p:nvSpPr>
        <p:spPr>
          <a:xfrm>
            <a:off x="1582546" y="1207809"/>
            <a:ext cx="5580254" cy="369332"/>
          </a:xfrm>
          <a:prstGeom prst="rect">
            <a:avLst/>
          </a:prstGeom>
          <a:noFill/>
        </p:spPr>
        <p:txBody>
          <a:bodyPr wrap="square" rtlCol="0">
            <a:spAutoFit/>
          </a:bodyPr>
          <a:lstStyle/>
          <a:p>
            <a:r>
              <a:rPr lang="en-US" dirty="0" smtClean="0"/>
              <a:t>Young Mozart at St. Peter’s Basilica, Rome (April 1770)</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080" y="2439369"/>
            <a:ext cx="3970207" cy="2636466"/>
          </a:xfrm>
          <a:prstGeom prst="rect">
            <a:avLst/>
          </a:prstGeom>
        </p:spPr>
      </p:pic>
    </p:spTree>
    <p:extLst>
      <p:ext uri="{BB962C8B-B14F-4D97-AF65-F5344CB8AC3E}">
        <p14:creationId xmlns:p14="http://schemas.microsoft.com/office/powerpoint/2010/main" val="19043332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11991703" cy="6858000"/>
          </a:xfrm>
          <a:prstGeom prst="rect">
            <a:avLst/>
          </a:prstGeom>
        </p:spPr>
      </p:pic>
    </p:spTree>
    <p:extLst>
      <p:ext uri="{BB962C8B-B14F-4D97-AF65-F5344CB8AC3E}">
        <p14:creationId xmlns:p14="http://schemas.microsoft.com/office/powerpoint/2010/main" val="4059403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11991703" cy="6858000"/>
          </a:xfrm>
          <a:prstGeom prst="rect">
            <a:avLst/>
          </a:prstGeom>
        </p:spPr>
      </p:pic>
      <p:sp>
        <p:nvSpPr>
          <p:cNvPr id="3" name="TextBox 2"/>
          <p:cNvSpPr txBox="1"/>
          <p:nvPr/>
        </p:nvSpPr>
        <p:spPr>
          <a:xfrm>
            <a:off x="1752600" y="152400"/>
            <a:ext cx="5638800" cy="646331"/>
          </a:xfrm>
          <a:prstGeom prst="rect">
            <a:avLst/>
          </a:prstGeom>
          <a:noFill/>
        </p:spPr>
        <p:txBody>
          <a:bodyPr wrap="square" rtlCol="0">
            <a:spAutoFit/>
          </a:bodyPr>
          <a:lstStyle/>
          <a:p>
            <a:pPr algn="ctr"/>
            <a:r>
              <a:rPr lang="en-US" dirty="0" smtClean="0">
                <a:solidFill>
                  <a:schemeClr val="bg1"/>
                </a:solidFill>
              </a:rPr>
              <a:t>Gregorio Allegri, </a:t>
            </a:r>
          </a:p>
          <a:p>
            <a:pPr algn="ctr"/>
            <a:r>
              <a:rPr lang="en-US" dirty="0" smtClean="0">
                <a:solidFill>
                  <a:schemeClr val="bg1"/>
                </a:solidFill>
              </a:rPr>
              <a:t>“Miserere” (Penitential Psalm, c. 1638)</a:t>
            </a:r>
            <a:endParaRPr lang="en-US" dirty="0">
              <a:solidFill>
                <a:schemeClr val="bg1"/>
              </a:solidFill>
            </a:endParaRPr>
          </a:p>
        </p:txBody>
      </p:sp>
    </p:spTree>
    <p:extLst>
      <p:ext uri="{BB962C8B-B14F-4D97-AF65-F5344CB8AC3E}">
        <p14:creationId xmlns:p14="http://schemas.microsoft.com/office/powerpoint/2010/main" val="11982789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295400"/>
            <a:ext cx="3531550" cy="369332"/>
          </a:xfrm>
          <a:prstGeom prst="rect">
            <a:avLst/>
          </a:prstGeom>
          <a:noFill/>
        </p:spPr>
        <p:txBody>
          <a:bodyPr wrap="square" rtlCol="0">
            <a:spAutoFit/>
          </a:bodyPr>
          <a:lstStyle/>
          <a:p>
            <a:r>
              <a:rPr lang="en-US" dirty="0" smtClean="0"/>
              <a:t>Young Mozart in Italy: Three Trips</a:t>
            </a:r>
          </a:p>
        </p:txBody>
      </p:sp>
      <p:sp>
        <p:nvSpPr>
          <p:cNvPr id="3" name="TextBox 2"/>
          <p:cNvSpPr txBox="1"/>
          <p:nvPr/>
        </p:nvSpPr>
        <p:spPr>
          <a:xfrm>
            <a:off x="2347667" y="2868098"/>
            <a:ext cx="4178911"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December 1769-March 1771: age 14-15</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August-December 1771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October 1772 – March </a:t>
            </a:r>
            <a:r>
              <a:rPr lang="en-US" dirty="0" smtClean="0"/>
              <a:t>1773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578" y="2310881"/>
            <a:ext cx="2444385" cy="30951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32" y="2350049"/>
            <a:ext cx="2303936" cy="2837895"/>
          </a:xfrm>
          <a:prstGeom prst="rect">
            <a:avLst/>
          </a:prstGeom>
        </p:spPr>
      </p:pic>
      <p:sp>
        <p:nvSpPr>
          <p:cNvPr id="6" name="TextBox 5"/>
          <p:cNvSpPr txBox="1"/>
          <p:nvPr/>
        </p:nvSpPr>
        <p:spPr>
          <a:xfrm>
            <a:off x="533400" y="5350652"/>
            <a:ext cx="1371600" cy="307777"/>
          </a:xfrm>
          <a:prstGeom prst="rect">
            <a:avLst/>
          </a:prstGeom>
          <a:noFill/>
        </p:spPr>
        <p:txBody>
          <a:bodyPr wrap="square" rtlCol="0">
            <a:spAutoFit/>
          </a:bodyPr>
          <a:lstStyle/>
          <a:p>
            <a:r>
              <a:rPr lang="en-US" sz="1400" dirty="0" smtClean="0"/>
              <a:t>Mozart in 1770</a:t>
            </a:r>
            <a:endParaRPr lang="en-US" sz="1400" dirty="0"/>
          </a:p>
        </p:txBody>
      </p:sp>
    </p:spTree>
    <p:extLst>
      <p:ext uri="{BB962C8B-B14F-4D97-AF65-F5344CB8AC3E}">
        <p14:creationId xmlns:p14="http://schemas.microsoft.com/office/powerpoint/2010/main" val="3720165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927" y="609600"/>
            <a:ext cx="4785102" cy="5133109"/>
          </a:xfrm>
          <a:prstGeom prst="rect">
            <a:avLst/>
          </a:prstGeom>
        </p:spPr>
      </p:pic>
      <p:sp>
        <p:nvSpPr>
          <p:cNvPr id="3" name="TextBox 2"/>
          <p:cNvSpPr txBox="1"/>
          <p:nvPr/>
        </p:nvSpPr>
        <p:spPr>
          <a:xfrm>
            <a:off x="2438400" y="5911333"/>
            <a:ext cx="3886200" cy="369332"/>
          </a:xfrm>
          <a:prstGeom prst="rect">
            <a:avLst/>
          </a:prstGeom>
          <a:noFill/>
        </p:spPr>
        <p:txBody>
          <a:bodyPr wrap="square" rtlCol="0">
            <a:spAutoFit/>
          </a:bodyPr>
          <a:lstStyle/>
          <a:p>
            <a:r>
              <a:rPr lang="en-US" dirty="0" smtClean="0"/>
              <a:t>The Vienna Years, 1781-91, age 25-35</a:t>
            </a:r>
            <a:endParaRPr lang="en-US" dirty="0"/>
          </a:p>
        </p:txBody>
      </p:sp>
      <p:sp>
        <p:nvSpPr>
          <p:cNvPr id="4" name="TextBox 3"/>
          <p:cNvSpPr txBox="1"/>
          <p:nvPr/>
        </p:nvSpPr>
        <p:spPr>
          <a:xfrm>
            <a:off x="2438400" y="6280665"/>
            <a:ext cx="3886200" cy="369332"/>
          </a:xfrm>
          <a:prstGeom prst="rect">
            <a:avLst/>
          </a:prstGeom>
          <a:noFill/>
        </p:spPr>
        <p:txBody>
          <a:bodyPr wrap="square" rtlCol="0">
            <a:spAutoFit/>
          </a:bodyPr>
          <a:lstStyle/>
          <a:p>
            <a:r>
              <a:rPr lang="en-US" dirty="0" smtClean="0"/>
              <a:t>Piano Concerto in B-flat, K. 595 (1791)</a:t>
            </a:r>
            <a:endParaRPr lang="en-US" dirty="0"/>
          </a:p>
        </p:txBody>
      </p:sp>
    </p:spTree>
    <p:extLst>
      <p:ext uri="{BB962C8B-B14F-4D97-AF65-F5344CB8AC3E}">
        <p14:creationId xmlns:p14="http://schemas.microsoft.com/office/powerpoint/2010/main" val="19724870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14400"/>
            <a:ext cx="4267200" cy="5256164"/>
          </a:xfrm>
          <a:prstGeom prst="rect">
            <a:avLst/>
          </a:prstGeom>
        </p:spPr>
      </p:pic>
      <p:sp>
        <p:nvSpPr>
          <p:cNvPr id="3" name="TextBox 2"/>
          <p:cNvSpPr txBox="1"/>
          <p:nvPr/>
        </p:nvSpPr>
        <p:spPr>
          <a:xfrm>
            <a:off x="5105400" y="1066800"/>
            <a:ext cx="3657600" cy="646331"/>
          </a:xfrm>
          <a:prstGeom prst="rect">
            <a:avLst/>
          </a:prstGeom>
          <a:noFill/>
        </p:spPr>
        <p:txBody>
          <a:bodyPr wrap="square" rtlCol="0">
            <a:spAutoFit/>
          </a:bodyPr>
          <a:lstStyle/>
          <a:p>
            <a:r>
              <a:rPr lang="en-US" dirty="0" smtClean="0"/>
              <a:t>“Alleluia” from the motet, “</a:t>
            </a:r>
            <a:r>
              <a:rPr lang="en-US" dirty="0" err="1" smtClean="0"/>
              <a:t>Exsultate</a:t>
            </a:r>
            <a:r>
              <a:rPr lang="en-US" dirty="0" smtClean="0"/>
              <a:t>, jubilate,” K. 165 (1773)</a:t>
            </a:r>
            <a:endParaRPr lang="en-US" dirty="0"/>
          </a:p>
        </p:txBody>
      </p:sp>
    </p:spTree>
    <p:extLst>
      <p:ext uri="{BB962C8B-B14F-4D97-AF65-F5344CB8AC3E}">
        <p14:creationId xmlns:p14="http://schemas.microsoft.com/office/powerpoint/2010/main" val="23100280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14400"/>
            <a:ext cx="4267200" cy="5256164"/>
          </a:xfrm>
          <a:prstGeom prst="rect">
            <a:avLst/>
          </a:prstGeom>
        </p:spPr>
      </p:pic>
      <p:sp>
        <p:nvSpPr>
          <p:cNvPr id="3" name="TextBox 2"/>
          <p:cNvSpPr txBox="1"/>
          <p:nvPr/>
        </p:nvSpPr>
        <p:spPr>
          <a:xfrm>
            <a:off x="5105400" y="1066800"/>
            <a:ext cx="3657600" cy="646331"/>
          </a:xfrm>
          <a:prstGeom prst="rect">
            <a:avLst/>
          </a:prstGeom>
          <a:noFill/>
        </p:spPr>
        <p:txBody>
          <a:bodyPr wrap="square" rtlCol="0">
            <a:spAutoFit/>
          </a:bodyPr>
          <a:lstStyle/>
          <a:p>
            <a:r>
              <a:rPr lang="en-US" dirty="0" smtClean="0"/>
              <a:t>“Alleluia” from the motet, “</a:t>
            </a:r>
            <a:r>
              <a:rPr lang="en-US" dirty="0" err="1" smtClean="0"/>
              <a:t>Exsultate</a:t>
            </a:r>
            <a:r>
              <a:rPr lang="en-US" dirty="0" smtClean="0"/>
              <a:t>, jubilate,” K. 165 (1773)</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266894"/>
            <a:ext cx="2057400" cy="2551176"/>
          </a:xfrm>
          <a:prstGeom prst="rect">
            <a:avLst/>
          </a:prstGeom>
        </p:spPr>
      </p:pic>
      <p:sp>
        <p:nvSpPr>
          <p:cNvPr id="5" name="TextBox 4"/>
          <p:cNvSpPr txBox="1"/>
          <p:nvPr/>
        </p:nvSpPr>
        <p:spPr>
          <a:xfrm>
            <a:off x="5593935" y="5016380"/>
            <a:ext cx="2330865" cy="276999"/>
          </a:xfrm>
          <a:prstGeom prst="rect">
            <a:avLst/>
          </a:prstGeom>
          <a:noFill/>
        </p:spPr>
        <p:txBody>
          <a:bodyPr wrap="square" rtlCol="0">
            <a:spAutoFit/>
          </a:bodyPr>
          <a:lstStyle/>
          <a:p>
            <a:r>
              <a:rPr lang="en-US" sz="1200" dirty="0" smtClean="0"/>
              <a:t>Johann Adolph </a:t>
            </a:r>
            <a:r>
              <a:rPr lang="en-US" sz="1200" dirty="0" err="1" smtClean="0"/>
              <a:t>Hasse</a:t>
            </a:r>
            <a:r>
              <a:rPr lang="en-US" sz="1200" dirty="0" smtClean="0"/>
              <a:t> (1699-1783)</a:t>
            </a:r>
            <a:endParaRPr lang="en-US" sz="1200" dirty="0"/>
          </a:p>
        </p:txBody>
      </p:sp>
    </p:spTree>
    <p:extLst>
      <p:ext uri="{BB962C8B-B14F-4D97-AF65-F5344CB8AC3E}">
        <p14:creationId xmlns:p14="http://schemas.microsoft.com/office/powerpoint/2010/main" val="14879013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14400"/>
            <a:ext cx="4267200" cy="5256164"/>
          </a:xfrm>
          <a:prstGeom prst="rect">
            <a:avLst/>
          </a:prstGeom>
        </p:spPr>
      </p:pic>
      <p:sp>
        <p:nvSpPr>
          <p:cNvPr id="3" name="TextBox 2"/>
          <p:cNvSpPr txBox="1"/>
          <p:nvPr/>
        </p:nvSpPr>
        <p:spPr>
          <a:xfrm>
            <a:off x="5105400" y="1066800"/>
            <a:ext cx="3657600" cy="646331"/>
          </a:xfrm>
          <a:prstGeom prst="rect">
            <a:avLst/>
          </a:prstGeom>
          <a:noFill/>
        </p:spPr>
        <p:txBody>
          <a:bodyPr wrap="square" rtlCol="0">
            <a:spAutoFit/>
          </a:bodyPr>
          <a:lstStyle/>
          <a:p>
            <a:r>
              <a:rPr lang="en-US" dirty="0" smtClean="0"/>
              <a:t>“Alleluia” from the motet, “</a:t>
            </a:r>
            <a:r>
              <a:rPr lang="en-US" dirty="0" err="1" smtClean="0"/>
              <a:t>Exsultate</a:t>
            </a:r>
            <a:r>
              <a:rPr lang="en-US" dirty="0" smtClean="0"/>
              <a:t>, jubilate,” K. 165 (1773)</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266894"/>
            <a:ext cx="2057400" cy="2551176"/>
          </a:xfrm>
          <a:prstGeom prst="rect">
            <a:avLst/>
          </a:prstGeom>
        </p:spPr>
      </p:pic>
      <p:sp>
        <p:nvSpPr>
          <p:cNvPr id="6" name="TextBox 5"/>
          <p:cNvSpPr txBox="1"/>
          <p:nvPr/>
        </p:nvSpPr>
        <p:spPr>
          <a:xfrm>
            <a:off x="5593935" y="5016380"/>
            <a:ext cx="2330865" cy="276999"/>
          </a:xfrm>
          <a:prstGeom prst="rect">
            <a:avLst/>
          </a:prstGeom>
          <a:noFill/>
        </p:spPr>
        <p:txBody>
          <a:bodyPr wrap="square" rtlCol="0">
            <a:spAutoFit/>
          </a:bodyPr>
          <a:lstStyle/>
          <a:p>
            <a:r>
              <a:rPr lang="en-US" sz="1200" dirty="0" smtClean="0"/>
              <a:t>Johann Adolph </a:t>
            </a:r>
            <a:r>
              <a:rPr lang="en-US" sz="1200" dirty="0" err="1" smtClean="0"/>
              <a:t>Hasse</a:t>
            </a:r>
            <a:r>
              <a:rPr lang="en-US" sz="1200" dirty="0" smtClean="0"/>
              <a:t> (1699-1783)</a:t>
            </a:r>
            <a:endParaRPr lang="en-US" sz="1200" dirty="0"/>
          </a:p>
        </p:txBody>
      </p:sp>
      <p:sp>
        <p:nvSpPr>
          <p:cNvPr id="7" name="TextBox 6"/>
          <p:cNvSpPr txBox="1"/>
          <p:nvPr/>
        </p:nvSpPr>
        <p:spPr>
          <a:xfrm>
            <a:off x="5943600" y="5637378"/>
            <a:ext cx="2362200" cy="646331"/>
          </a:xfrm>
          <a:prstGeom prst="rect">
            <a:avLst/>
          </a:prstGeom>
          <a:noFill/>
        </p:spPr>
        <p:txBody>
          <a:bodyPr wrap="square" rtlCol="0">
            <a:spAutoFit/>
          </a:bodyPr>
          <a:lstStyle/>
          <a:p>
            <a:r>
              <a:rPr lang="en-US" dirty="0" smtClean="0"/>
              <a:t>“This boy will consign </a:t>
            </a:r>
          </a:p>
          <a:p>
            <a:r>
              <a:rPr lang="en-US" dirty="0" smtClean="0"/>
              <a:t>  us all to oblivion!”</a:t>
            </a:r>
            <a:endParaRPr lang="en-US" dirty="0"/>
          </a:p>
        </p:txBody>
      </p:sp>
    </p:spTree>
    <p:extLst>
      <p:ext uri="{BB962C8B-B14F-4D97-AF65-F5344CB8AC3E}">
        <p14:creationId xmlns:p14="http://schemas.microsoft.com/office/powerpoint/2010/main" val="558883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927" y="609600"/>
            <a:ext cx="4785102" cy="5133109"/>
          </a:xfrm>
          <a:prstGeom prst="rect">
            <a:avLst/>
          </a:prstGeom>
        </p:spPr>
      </p:pic>
      <p:sp>
        <p:nvSpPr>
          <p:cNvPr id="3" name="TextBox 2"/>
          <p:cNvSpPr txBox="1"/>
          <p:nvPr/>
        </p:nvSpPr>
        <p:spPr>
          <a:xfrm>
            <a:off x="2438400" y="5911333"/>
            <a:ext cx="3886200" cy="369332"/>
          </a:xfrm>
          <a:prstGeom prst="rect">
            <a:avLst/>
          </a:prstGeom>
          <a:noFill/>
        </p:spPr>
        <p:txBody>
          <a:bodyPr wrap="square" rtlCol="0">
            <a:spAutoFit/>
          </a:bodyPr>
          <a:lstStyle/>
          <a:p>
            <a:r>
              <a:rPr lang="en-US" dirty="0" smtClean="0"/>
              <a:t>The Vienna Years, 1781-91, age 25-35</a:t>
            </a:r>
            <a:endParaRPr lang="en-US" dirty="0"/>
          </a:p>
        </p:txBody>
      </p:sp>
      <p:sp>
        <p:nvSpPr>
          <p:cNvPr id="4" name="TextBox 3"/>
          <p:cNvSpPr txBox="1"/>
          <p:nvPr/>
        </p:nvSpPr>
        <p:spPr>
          <a:xfrm>
            <a:off x="2133600" y="6248213"/>
            <a:ext cx="4953000" cy="369332"/>
          </a:xfrm>
          <a:prstGeom prst="rect">
            <a:avLst/>
          </a:prstGeom>
          <a:noFill/>
        </p:spPr>
        <p:txBody>
          <a:bodyPr wrap="square" rtlCol="0">
            <a:spAutoFit/>
          </a:bodyPr>
          <a:lstStyle/>
          <a:p>
            <a:r>
              <a:rPr lang="en-US" dirty="0" smtClean="0"/>
              <a:t>Funeral Motet, </a:t>
            </a:r>
            <a:r>
              <a:rPr lang="en-US" i="1" dirty="0" smtClean="0"/>
              <a:t>Ave </a:t>
            </a:r>
            <a:r>
              <a:rPr lang="en-US" i="1" dirty="0" err="1" smtClean="0"/>
              <a:t>verum</a:t>
            </a:r>
            <a:r>
              <a:rPr lang="en-US" i="1" dirty="0" smtClean="0"/>
              <a:t> corpus</a:t>
            </a:r>
            <a:r>
              <a:rPr lang="en-US" dirty="0" smtClean="0"/>
              <a:t>, K. 618 (1791)</a:t>
            </a:r>
            <a:endParaRPr lang="en-US" dirty="0"/>
          </a:p>
        </p:txBody>
      </p:sp>
    </p:spTree>
    <p:extLst>
      <p:ext uri="{BB962C8B-B14F-4D97-AF65-F5344CB8AC3E}">
        <p14:creationId xmlns:p14="http://schemas.microsoft.com/office/powerpoint/2010/main" val="3228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7600" y="609600"/>
            <a:ext cx="1070264" cy="369332"/>
          </a:xfrm>
          <a:prstGeom prst="rect">
            <a:avLst/>
          </a:prstGeom>
          <a:noFill/>
        </p:spPr>
        <p:txBody>
          <a:bodyPr wrap="square" rtlCol="0">
            <a:spAutoFit/>
          </a:bodyPr>
          <a:lstStyle/>
          <a:p>
            <a:r>
              <a:rPr lang="en-US" dirty="0" smtClean="0"/>
              <a:t>Salzburg</a:t>
            </a:r>
            <a:endParaRPr lang="en-US" dirty="0"/>
          </a:p>
        </p:txBody>
      </p:sp>
      <p:pic>
        <p:nvPicPr>
          <p:cNvPr id="1026" name="Picture 2" descr="Image result for salzbu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19" y="1219200"/>
            <a:ext cx="9328219" cy="489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75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44968"/>
            <a:ext cx="8077200" cy="5384800"/>
          </a:xfrm>
          <a:prstGeom prst="rect">
            <a:avLst/>
          </a:prstGeom>
        </p:spPr>
      </p:pic>
      <p:sp>
        <p:nvSpPr>
          <p:cNvPr id="3" name="TextBox 2"/>
          <p:cNvSpPr txBox="1"/>
          <p:nvPr/>
        </p:nvSpPr>
        <p:spPr>
          <a:xfrm>
            <a:off x="3733800" y="457200"/>
            <a:ext cx="990600" cy="369332"/>
          </a:xfrm>
          <a:prstGeom prst="rect">
            <a:avLst/>
          </a:prstGeom>
          <a:noFill/>
        </p:spPr>
        <p:txBody>
          <a:bodyPr wrap="square" rtlCol="0">
            <a:spAutoFit/>
          </a:bodyPr>
          <a:lstStyle/>
          <a:p>
            <a:r>
              <a:rPr lang="en-US" dirty="0" smtClean="0"/>
              <a:t>Salzburg</a:t>
            </a:r>
            <a:endParaRPr lang="en-US" dirty="0"/>
          </a:p>
        </p:txBody>
      </p:sp>
    </p:spTree>
    <p:extLst>
      <p:ext uri="{BB962C8B-B14F-4D97-AF65-F5344CB8AC3E}">
        <p14:creationId xmlns:p14="http://schemas.microsoft.com/office/powerpoint/2010/main" val="326918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914400"/>
            <a:ext cx="7455493" cy="5591620"/>
          </a:xfrm>
          <a:prstGeom prst="rect">
            <a:avLst/>
          </a:prstGeom>
        </p:spPr>
      </p:pic>
      <p:sp>
        <p:nvSpPr>
          <p:cNvPr id="3" name="TextBox 2"/>
          <p:cNvSpPr txBox="1"/>
          <p:nvPr/>
        </p:nvSpPr>
        <p:spPr>
          <a:xfrm>
            <a:off x="3200400" y="310497"/>
            <a:ext cx="2667000" cy="369332"/>
          </a:xfrm>
          <a:prstGeom prst="rect">
            <a:avLst/>
          </a:prstGeom>
          <a:noFill/>
        </p:spPr>
        <p:txBody>
          <a:bodyPr wrap="square" rtlCol="0">
            <a:spAutoFit/>
          </a:bodyPr>
          <a:lstStyle/>
          <a:p>
            <a:r>
              <a:rPr lang="en-US" dirty="0" smtClean="0"/>
              <a:t>Salzburg: </a:t>
            </a:r>
            <a:r>
              <a:rPr lang="en-US" dirty="0" err="1" smtClean="0"/>
              <a:t>Getreidegasse</a:t>
            </a:r>
            <a:endParaRPr lang="en-US" dirty="0"/>
          </a:p>
        </p:txBody>
      </p:sp>
    </p:spTree>
    <p:extLst>
      <p:ext uri="{BB962C8B-B14F-4D97-AF65-F5344CB8AC3E}">
        <p14:creationId xmlns:p14="http://schemas.microsoft.com/office/powerpoint/2010/main" val="765907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1144</Words>
  <Application>Microsoft Office PowerPoint</Application>
  <PresentationFormat>On-screen Show (4:3)</PresentationFormat>
  <Paragraphs>132</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Faculty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Hepokoski, James</dc:creator>
  <cp:lastModifiedBy>Hepokoski, James</cp:lastModifiedBy>
  <cp:revision>76</cp:revision>
  <dcterms:created xsi:type="dcterms:W3CDTF">2015-11-17T16:15:37Z</dcterms:created>
  <dcterms:modified xsi:type="dcterms:W3CDTF">2019-02-17T15:45:08Z</dcterms:modified>
</cp:coreProperties>
</file>