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5" r:id="rId2"/>
    <p:sldId id="335" r:id="rId3"/>
    <p:sldId id="333" r:id="rId4"/>
    <p:sldId id="334" r:id="rId5"/>
    <p:sldId id="344" r:id="rId6"/>
    <p:sldId id="265" r:id="rId7"/>
    <p:sldId id="330" r:id="rId8"/>
    <p:sldId id="331" r:id="rId9"/>
    <p:sldId id="268" r:id="rId10"/>
    <p:sldId id="267" r:id="rId11"/>
    <p:sldId id="270" r:id="rId12"/>
    <p:sldId id="261" r:id="rId13"/>
    <p:sldId id="271" r:id="rId14"/>
    <p:sldId id="272" r:id="rId15"/>
    <p:sldId id="262" r:id="rId16"/>
    <p:sldId id="326" r:id="rId17"/>
    <p:sldId id="273" r:id="rId18"/>
    <p:sldId id="327" r:id="rId19"/>
    <p:sldId id="329" r:id="rId20"/>
    <p:sldId id="274" r:id="rId21"/>
    <p:sldId id="336" r:id="rId22"/>
    <p:sldId id="264" r:id="rId23"/>
    <p:sldId id="279" r:id="rId24"/>
    <p:sldId id="345" r:id="rId25"/>
    <p:sldId id="346" r:id="rId26"/>
    <p:sldId id="282" r:id="rId27"/>
    <p:sldId id="292" r:id="rId28"/>
    <p:sldId id="337" r:id="rId29"/>
    <p:sldId id="289" r:id="rId30"/>
    <p:sldId id="290" r:id="rId31"/>
    <p:sldId id="291" r:id="rId32"/>
    <p:sldId id="298" r:id="rId33"/>
    <p:sldId id="299" r:id="rId34"/>
    <p:sldId id="300" r:id="rId35"/>
    <p:sldId id="338" r:id="rId36"/>
    <p:sldId id="339" r:id="rId37"/>
    <p:sldId id="284" r:id="rId38"/>
    <p:sldId id="347" r:id="rId39"/>
    <p:sldId id="348" r:id="rId40"/>
    <p:sldId id="349" r:id="rId41"/>
    <p:sldId id="350" r:id="rId42"/>
    <p:sldId id="285" r:id="rId43"/>
    <p:sldId id="306" r:id="rId44"/>
    <p:sldId id="307" r:id="rId45"/>
    <p:sldId id="311" r:id="rId46"/>
    <p:sldId id="283" r:id="rId47"/>
    <p:sldId id="315" r:id="rId48"/>
    <p:sldId id="343" r:id="rId49"/>
    <p:sldId id="316" r:id="rId50"/>
    <p:sldId id="313" r:id="rId51"/>
    <p:sldId id="318" r:id="rId52"/>
    <p:sldId id="351" r:id="rId53"/>
    <p:sldId id="352" r:id="rId54"/>
    <p:sldId id="314" r:id="rId55"/>
    <p:sldId id="319" r:id="rId56"/>
    <p:sldId id="323" r:id="rId57"/>
    <p:sldId id="324" r:id="rId58"/>
    <p:sldId id="33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FB3C3-6844-4C32-8425-D6724C2008B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4E02C-535D-4441-B717-A76A92C0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4E02C-535D-4441-B717-A76A92C0E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8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C5CA-C2CA-4A95-99D1-433734A758D9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7826-E310-4962-89F4-AEAB51FB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01174"/>
            <a:ext cx="9220200" cy="719050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0289"/>
            <a:ext cx="2848322" cy="3060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48" y="2059795"/>
            <a:ext cx="2468944" cy="3074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4" y="2106689"/>
            <a:ext cx="2793744" cy="30538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543572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1792                                             1794                                                1795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37544" y="909659"/>
            <a:ext cx="350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Mature Haydn: 1780s, 1790s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20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16" y="685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1780s: the decade of now-fully matured “Viennese Classicism”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(1781 a decisive year: Haydn’s op. 33; Mozart moves to Vienna)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16" y="1930443"/>
            <a:ext cx="2286001" cy="2452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2075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16" y="685800"/>
            <a:ext cx="685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1780s: the decade of now-fully matured “Viennese Classicism”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(1781 a decisive year: Haydn’s op. 33; Mozart moves to Vienna)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Elaborating, deepening, and monumentalizing the </a:t>
            </a:r>
            <a:r>
              <a:rPr lang="en-US" dirty="0" err="1" smtClean="0"/>
              <a:t>galant</a:t>
            </a:r>
            <a:r>
              <a:rPr lang="en-US" dirty="0" smtClean="0"/>
              <a:t> style: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Symphony, concerto, sonata, quartet, piano trio (Haydn, Mozart)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 </a:t>
            </a:r>
            <a:r>
              <a:rPr lang="en-US" dirty="0" err="1" smtClean="0"/>
              <a:t>seria</a:t>
            </a:r>
            <a:r>
              <a:rPr lang="en-US" dirty="0" smtClean="0"/>
              <a:t>, opera buffa, Singspiel (Mozart)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16" y="1930443"/>
            <a:ext cx="2286001" cy="2452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2075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362790" cy="454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94155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Eighteenth-Century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1981200"/>
            <a:ext cx="7112545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143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Paris: </a:t>
            </a:r>
            <a:r>
              <a:rPr lang="en-US" dirty="0" err="1" smtClean="0"/>
              <a:t>Palais</a:t>
            </a:r>
            <a:r>
              <a:rPr lang="en-US" dirty="0" smtClean="0"/>
              <a:t> des Tuileries, Royal Residence </a:t>
            </a:r>
          </a:p>
          <a:p>
            <a:pPr algn="ctr"/>
            <a:r>
              <a:rPr lang="en-US" dirty="0" smtClean="0"/>
              <a:t>(Concerts de la Loge </a:t>
            </a:r>
            <a:r>
              <a:rPr lang="en-US" dirty="0" err="1" smtClean="0"/>
              <a:t>Olympique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1784-85: Commission for Six Symphonies for Paris,</a:t>
            </a:r>
          </a:p>
          <a:p>
            <a:pPr algn="ctr"/>
            <a:r>
              <a:rPr lang="en-US" b="1" dirty="0" smtClean="0"/>
              <a:t>Scheduled for Performance in 1787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63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1391540"/>
            <a:ext cx="3602129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391540"/>
            <a:ext cx="360895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6291" y="633221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XVI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8691" y="633221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Marie Antoinette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1636" y="685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and Queen of France, 1787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"/>
            <a:ext cx="7391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1789: Storming of the Bastille; onset of the French Revolution;</a:t>
            </a:r>
          </a:p>
          <a:p>
            <a:endParaRPr lang="en-US" dirty="0" smtClean="0"/>
          </a:p>
          <a:p>
            <a:r>
              <a:rPr lang="en-US" dirty="0" smtClean="0"/>
              <a:t>1792: Formal arrests of Louis XVI and family; trials</a:t>
            </a:r>
          </a:p>
          <a:p>
            <a:endParaRPr lang="en-US" dirty="0"/>
          </a:p>
          <a:p>
            <a:r>
              <a:rPr lang="en-US" dirty="0" smtClean="0"/>
              <a:t>1793: January—Louis XVI guillotined; October—Marie Antoinette guillotined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1793-94: “La </a:t>
            </a:r>
            <a:r>
              <a:rPr lang="en-US" dirty="0" err="1"/>
              <a:t>T</a:t>
            </a:r>
            <a:r>
              <a:rPr lang="en-US" dirty="0" err="1" smtClean="0"/>
              <a:t>erreur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324600" cy="37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1981200"/>
            <a:ext cx="7112545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143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Paris: </a:t>
            </a:r>
            <a:r>
              <a:rPr lang="en-US" dirty="0" err="1" smtClean="0"/>
              <a:t>Palais</a:t>
            </a:r>
            <a:r>
              <a:rPr lang="en-US" dirty="0" smtClean="0"/>
              <a:t> des Tuileries, Royal Residence </a:t>
            </a:r>
          </a:p>
          <a:p>
            <a:pPr algn="ctr"/>
            <a:r>
              <a:rPr lang="en-US" dirty="0" smtClean="0"/>
              <a:t>(Concerts de la Loge </a:t>
            </a:r>
            <a:r>
              <a:rPr lang="en-US" dirty="0" err="1" smtClean="0"/>
              <a:t>Olympique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1784-85: Commission for Six Symphonies for Paris,</a:t>
            </a:r>
          </a:p>
          <a:p>
            <a:pPr algn="ctr"/>
            <a:r>
              <a:rPr lang="en-US" b="1" dirty="0" smtClean="0"/>
              <a:t>Scheduled for Performance in 1787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7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453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771828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85 in B-flat Major, “La </a:t>
            </a:r>
            <a:r>
              <a:rPr lang="en-US" dirty="0" err="1"/>
              <a:t>r</a:t>
            </a:r>
            <a:r>
              <a:rPr lang="en-US" dirty="0" err="1" smtClean="0"/>
              <a:t>eine</a:t>
            </a:r>
            <a:r>
              <a:rPr lang="en-US" dirty="0" smtClean="0"/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453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771828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85 in B-flat Major, “La </a:t>
            </a:r>
            <a:r>
              <a:rPr lang="en-US" dirty="0" err="1"/>
              <a:t>r</a:t>
            </a:r>
            <a:r>
              <a:rPr lang="en-US" dirty="0" err="1" smtClean="0"/>
              <a:t>eine</a:t>
            </a:r>
            <a:r>
              <a:rPr lang="en-US" dirty="0" smtClean="0"/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2273" y="5257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Public success</a:t>
            </a:r>
          </a:p>
        </p:txBody>
      </p:sp>
    </p:spTree>
    <p:extLst>
      <p:ext uri="{BB962C8B-B14F-4D97-AF65-F5344CB8AC3E}">
        <p14:creationId xmlns:p14="http://schemas.microsoft.com/office/powerpoint/2010/main" val="39299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453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771828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85 in B-flat Major, “La </a:t>
            </a:r>
            <a:r>
              <a:rPr lang="en-US" dirty="0" err="1"/>
              <a:t>r</a:t>
            </a:r>
            <a:r>
              <a:rPr lang="en-US" dirty="0" err="1" smtClean="0"/>
              <a:t>eine</a:t>
            </a:r>
            <a:r>
              <a:rPr lang="en-US" dirty="0" smtClean="0"/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2273" y="5257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Public success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Frequently repeated (one of the beginnings of the claim </a:t>
            </a:r>
          </a:p>
          <a:p>
            <a:r>
              <a:rPr lang="en-US" dirty="0"/>
              <a:t> </a:t>
            </a:r>
            <a:r>
              <a:rPr lang="en-US" dirty="0" smtClean="0"/>
              <a:t>    of </a:t>
            </a:r>
            <a:r>
              <a:rPr lang="en-US" u="sng" dirty="0" err="1" smtClean="0"/>
              <a:t>repertorial</a:t>
            </a:r>
            <a:r>
              <a:rPr lang="en-US" u="sng" dirty="0" smtClean="0"/>
              <a:t> permanence—the </a:t>
            </a:r>
            <a:r>
              <a:rPr lang="en-US" dirty="0" smtClean="0"/>
              <a:t>emergence of a “</a:t>
            </a:r>
            <a:r>
              <a:rPr lang="en-US" u="sng" dirty="0" smtClean="0"/>
              <a:t>canon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62094"/>
            <a:ext cx="8077200" cy="40011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1781 Watershed: Publication of the Six Quartets, op. 33 (Vienna, </a:t>
            </a:r>
            <a:r>
              <a:rPr lang="en-US" sz="2000" b="1" dirty="0" err="1" smtClean="0"/>
              <a:t>Artaria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1"/>
            <a:ext cx="2895600" cy="3874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29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453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783139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85 in B-flat Major, “La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eine</a:t>
            </a:r>
            <a:r>
              <a:rPr lang="en-US" dirty="0" smtClean="0">
                <a:solidFill>
                  <a:srgbClr val="FF0000"/>
                </a:solidFill>
              </a:rPr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785715" y="2895600"/>
            <a:ext cx="533400" cy="14814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967" y="336541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Slow, Monumentalized Introductions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7403" y="5738501"/>
            <a:ext cx="426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media.tumblr.com/tumblr_lxe9p4h5BJ1qeig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512570" cy="3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9298" y="5535812"/>
            <a:ext cx="120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</a:t>
            </a:r>
            <a:r>
              <a:rPr lang="en-US" sz="1200" dirty="0" smtClean="0"/>
              <a:t>silence</a:t>
            </a:r>
            <a:r>
              <a:rPr lang="en-US" dirty="0" smtClean="0"/>
              <a:t>    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37403" y="5453194"/>
            <a:ext cx="0" cy="64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3770" y="5301075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41870" y="5301075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6213" y="5257800"/>
            <a:ext cx="66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(Adagio, Largo)                                                         Allegro (sonata form)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2415" y="6096001"/>
            <a:ext cx="701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(“Attention!” . . . . . Magisterial or Regal Entry . . . Preparation)              “Go!” (the start of the sonata process)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27570" y="615029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265670" y="615029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453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783139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85 in B-flat Major, “La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eine</a:t>
            </a:r>
            <a:r>
              <a:rPr lang="en-US" dirty="0" smtClean="0">
                <a:solidFill>
                  <a:srgbClr val="FF0000"/>
                </a:solidFill>
              </a:rPr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785715" y="2895600"/>
            <a:ext cx="533400" cy="14814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967" y="336541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Slow, Monumentalized Introductions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7403" y="5738501"/>
            <a:ext cx="426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media.tumblr.com/tumblr_lxe9p4h5BJ1qeig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512570" cy="3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9298" y="5535812"/>
            <a:ext cx="120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</a:t>
            </a:r>
            <a:r>
              <a:rPr lang="en-US" sz="1200" dirty="0" smtClean="0"/>
              <a:t>silence</a:t>
            </a:r>
            <a:r>
              <a:rPr lang="en-US" dirty="0" smtClean="0"/>
              <a:t>    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37403" y="5453194"/>
            <a:ext cx="0" cy="64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3770" y="5301075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41870" y="5301075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6213" y="5257800"/>
            <a:ext cx="66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(Adagio, Largo)                                                         Allegro (sonata form)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2415" y="6096001"/>
            <a:ext cx="701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(“Attention!” . . . . . Magisterial or Regal Entry . . . Preparation)              “Go!” (the start of the sonata process)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27570" y="615029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265670" y="615029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36213" y="3352799"/>
            <a:ext cx="5029200" cy="5334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990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Symphony No. 85 in B-Flat, “La </a:t>
            </a:r>
            <a:r>
              <a:rPr lang="en-US" b="1" dirty="0" err="1" smtClean="0"/>
              <a:t>reine</a:t>
            </a:r>
            <a:r>
              <a:rPr lang="en-US" b="1" dirty="0" smtClean="0"/>
              <a:t>,” first movement, exposition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3689866"/>
            <a:ext cx="289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r>
              <a:rPr lang="en-US" dirty="0" smtClean="0"/>
              <a:t>   P</a:t>
            </a:r>
            <a:r>
              <a:rPr lang="en-US" baseline="30000" dirty="0" smtClean="0"/>
              <a:t>2</a:t>
            </a:r>
            <a:r>
              <a:rPr lang="en-US" dirty="0" smtClean="0"/>
              <a:t>     P</a:t>
            </a:r>
            <a:r>
              <a:rPr lang="en-US" baseline="30000" dirty="0" smtClean="0"/>
              <a:t>1</a:t>
            </a:r>
            <a:r>
              <a:rPr lang="en-US" dirty="0" smtClean="0"/>
              <a:t>(!!)   TR </a:t>
            </a:r>
            <a:r>
              <a:rPr lang="en-US" sz="1200" dirty="0" smtClean="0"/>
              <a:t>(=P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33900" y="2590800"/>
            <a:ext cx="419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30000" dirty="0" smtClean="0"/>
              <a:t>1.1</a:t>
            </a:r>
            <a:r>
              <a:rPr lang="en-US" dirty="0" smtClean="0"/>
              <a:t>?? (more TR?)       S proper?!          C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9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V:PAC</a:t>
            </a:r>
          </a:p>
          <a:p>
            <a:pPr algn="ctr"/>
            <a:r>
              <a:rPr lang="en-US" sz="1400" dirty="0" smtClean="0"/>
              <a:t>EEC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86700" y="2224965"/>
            <a:ext cx="0" cy="413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094" y="3505200"/>
            <a:ext cx="68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Adagio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" y="3874532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3127213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Vivace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0" y="4191000"/>
            <a:ext cx="304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Short!   Forte!      Again!       Forte!  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    (like a TR)                     Really TR this time!</a:t>
            </a:r>
          </a:p>
          <a:p>
            <a:r>
              <a:rPr lang="en-US" sz="1100" dirty="0" smtClean="0"/>
              <a:t>                                                   “Go!”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0100" y="33205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Stormy!                                           P-based S</a:t>
            </a:r>
          </a:p>
          <a:p>
            <a:r>
              <a:rPr lang="en-US" sz="1200" dirty="0" smtClean="0"/>
              <a:t>F minor!                                          F major!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67200" y="333752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05300" y="333752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58007" y="2324963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96107" y="2324963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79371" y="2975445"/>
            <a:ext cx="528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MC?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0178" y="2024390"/>
            <a:ext cx="528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MC!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333500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                                       v                       </a:t>
            </a:r>
            <a:r>
              <a:rPr lang="en-US" sz="2800" dirty="0" err="1" smtClean="0"/>
              <a:t>V</a:t>
            </a:r>
            <a:endParaRPr lang="en-US" sz="2800" dirty="0" smtClean="0"/>
          </a:p>
          <a:p>
            <a:r>
              <a:rPr lang="en-US" sz="1600" dirty="0" smtClean="0"/>
              <a:t>B-flat                                                              F minor!                              F major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61858" y="3344733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09800" y="3325724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99517" y="3337529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51805" y="2628781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3261" y="335628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P: Initial idea: melodic,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urious, charming,</a:t>
            </a:r>
          </a:p>
          <a:p>
            <a:r>
              <a:rPr lang="en-US" sz="1200" dirty="0" smtClean="0"/>
              <a:t>provocative—attracting one’s attention 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43841" y="377178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2971562"/>
            <a:ext cx="32438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But at TR (usually a </a:t>
            </a:r>
            <a:r>
              <a:rPr lang="en-US" sz="1400" i="1" dirty="0" smtClean="0"/>
              <a:t>forte</a:t>
            </a:r>
            <a:r>
              <a:rPr lang="en-US" sz="1400" dirty="0" smtClean="0"/>
              <a:t> affirmation), spin out the governing motive via </a:t>
            </a:r>
            <a:r>
              <a:rPr lang="en-US" sz="1400" i="1" dirty="0" smtClean="0"/>
              <a:t>Fortspinnung</a:t>
            </a:r>
            <a:r>
              <a:rPr lang="en-US" sz="1400" dirty="0" smtClean="0"/>
              <a:t>, seemingly spontaneously, effortlessly—”developing” the motive in free play, filling out and fulfilling the expected requirements of the ensuing action-zones (TR, S, C)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13261" y="1371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Haydn strategy to open a sonata exposition: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51805" y="2628781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3261" y="335628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P: Initial idea: melodic,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urious, charming,</a:t>
            </a:r>
          </a:p>
          <a:p>
            <a:r>
              <a:rPr lang="en-US" sz="1200" dirty="0" smtClean="0"/>
              <a:t>provocative—attracting one’s attention 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43841" y="377178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2971562"/>
            <a:ext cx="32438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But at TR (usually a </a:t>
            </a:r>
            <a:r>
              <a:rPr lang="en-US" sz="1400" i="1" dirty="0" smtClean="0"/>
              <a:t>forte</a:t>
            </a:r>
            <a:r>
              <a:rPr lang="en-US" sz="1400" dirty="0" smtClean="0"/>
              <a:t> affirmation), spin out the governing motive via </a:t>
            </a:r>
            <a:r>
              <a:rPr lang="en-US" sz="1400" i="1" dirty="0" smtClean="0"/>
              <a:t>Fortspinnung</a:t>
            </a:r>
            <a:r>
              <a:rPr lang="en-US" sz="1400" dirty="0" smtClean="0"/>
              <a:t>, seemingly spontaneously, effortlessly—”developing” the motive in free play, filling out and fulfilling the expected requirements of the ensuing action-zones (TR, S, C)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13261" y="1371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Haydn strategy to open a sonata exposition: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5792" y="5410200"/>
            <a:ext cx="674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“Simple” [?]                                                “Complex”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18389" y="5598448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990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Symphony No. 85 in B-Flat, “La </a:t>
            </a:r>
            <a:r>
              <a:rPr lang="en-US" b="1" dirty="0" err="1" smtClean="0"/>
              <a:t>reine</a:t>
            </a:r>
            <a:r>
              <a:rPr lang="en-US" b="1" dirty="0" smtClean="0"/>
              <a:t>,” first movement, exposition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3689866"/>
            <a:ext cx="289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r>
              <a:rPr lang="en-US" dirty="0" smtClean="0"/>
              <a:t>   P</a:t>
            </a:r>
            <a:r>
              <a:rPr lang="en-US" baseline="30000" dirty="0" smtClean="0"/>
              <a:t>2</a:t>
            </a:r>
            <a:r>
              <a:rPr lang="en-US" dirty="0" smtClean="0"/>
              <a:t>     P</a:t>
            </a:r>
            <a:r>
              <a:rPr lang="en-US" baseline="30000" dirty="0" smtClean="0"/>
              <a:t>1</a:t>
            </a:r>
            <a:r>
              <a:rPr lang="en-US" dirty="0" smtClean="0"/>
              <a:t>(!!)   TR </a:t>
            </a:r>
            <a:r>
              <a:rPr lang="en-US" sz="1200" dirty="0" smtClean="0"/>
              <a:t>(=P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33900" y="2590800"/>
            <a:ext cx="419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30000" dirty="0" smtClean="0"/>
              <a:t>1.1</a:t>
            </a:r>
            <a:r>
              <a:rPr lang="en-US" dirty="0" smtClean="0"/>
              <a:t>?? (more TR?)       S proper?!          C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9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V:PAC</a:t>
            </a:r>
          </a:p>
          <a:p>
            <a:pPr algn="ctr"/>
            <a:r>
              <a:rPr lang="en-US" sz="1400" dirty="0" smtClean="0"/>
              <a:t>EEC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86700" y="2224965"/>
            <a:ext cx="0" cy="413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094" y="3505200"/>
            <a:ext cx="68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Adagio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" y="3874532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3127213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Vivace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0" y="4191000"/>
            <a:ext cx="304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Short!   Forte!      Again!       Forte!  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    (like a TR)                     Really TR this time!</a:t>
            </a:r>
          </a:p>
          <a:p>
            <a:r>
              <a:rPr lang="en-US" sz="1100" dirty="0" smtClean="0"/>
              <a:t>                                                   “Go!”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0100" y="33205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Stormy!                                           P-based S</a:t>
            </a:r>
          </a:p>
          <a:p>
            <a:r>
              <a:rPr lang="en-US" sz="1200" dirty="0" smtClean="0"/>
              <a:t>F minor!                                          F major!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67200" y="333752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05300" y="333752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58007" y="2324963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96107" y="2324963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79371" y="2975445"/>
            <a:ext cx="528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MC?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0178" y="2024390"/>
            <a:ext cx="528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MC!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333500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                                       v                       </a:t>
            </a:r>
            <a:r>
              <a:rPr lang="en-US" sz="2800" dirty="0" err="1" smtClean="0"/>
              <a:t>V</a:t>
            </a:r>
            <a:endParaRPr lang="en-US" sz="2800" dirty="0" smtClean="0"/>
          </a:p>
          <a:p>
            <a:r>
              <a:rPr lang="en-US" sz="1600" dirty="0" smtClean="0"/>
              <a:t>B-flat                                                              F minor!                              F major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61858" y="3344733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09800" y="3325724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99517" y="3337529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847" y="91440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Haydn, remark to Georg August </a:t>
            </a:r>
            <a:r>
              <a:rPr lang="en-US" dirty="0" err="1" smtClean="0"/>
              <a:t>Griesinger</a:t>
            </a:r>
            <a:r>
              <a:rPr lang="en-US" dirty="0" smtClean="0"/>
              <a:t> [biographer, publ. 1808-09]</a:t>
            </a:r>
          </a:p>
          <a:p>
            <a:endParaRPr lang="en-US" dirty="0"/>
          </a:p>
          <a:p>
            <a:r>
              <a:rPr lang="en-US" dirty="0" smtClean="0"/>
              <a:t>“Once I had seized upon an idea, my whole endeavor was to develop and sustain it in keeping with the rules of art. . . .   That is what so many younger composers lack; they string one little idea after another; they break off when they have scarcely begun.  Hence nothing remains in the heart after one has heard it.”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847" y="91440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Haydn, remark to Georg August </a:t>
            </a:r>
            <a:r>
              <a:rPr lang="en-US" dirty="0" err="1" smtClean="0"/>
              <a:t>Griesinger</a:t>
            </a:r>
            <a:r>
              <a:rPr lang="en-US" dirty="0" smtClean="0"/>
              <a:t> [biographer, publ. 1809-10]</a:t>
            </a:r>
          </a:p>
          <a:p>
            <a:endParaRPr lang="en-US" dirty="0"/>
          </a:p>
          <a:p>
            <a:r>
              <a:rPr lang="en-US" dirty="0" smtClean="0"/>
              <a:t>“Once I had seized upon an idea, my whole endeavor was to develop and sustain it in keeping with the rules of art. . . .   That is what so many younger composers lack; they string one little idea after another; they break off when they have scarcely begun.  Hence nothing remains in the heart after one has heard it.”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4958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Moment-to-moment “coherence”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Motivic “integration”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Impression of ongoing musical “process” and “becoming”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Technique of “developing variation”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990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Symphony No. 85 in B-Flat, “La </a:t>
            </a:r>
            <a:r>
              <a:rPr lang="en-US" b="1" dirty="0" err="1" smtClean="0"/>
              <a:t>reine</a:t>
            </a:r>
            <a:r>
              <a:rPr lang="en-US" b="1" dirty="0" smtClean="0"/>
              <a:t>,” first movement, exposition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3689866"/>
            <a:ext cx="289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r>
              <a:rPr lang="en-US" dirty="0" smtClean="0"/>
              <a:t>   P</a:t>
            </a:r>
            <a:r>
              <a:rPr lang="en-US" baseline="30000" dirty="0" smtClean="0"/>
              <a:t>2</a:t>
            </a:r>
            <a:r>
              <a:rPr lang="en-US" dirty="0" smtClean="0"/>
              <a:t>     P</a:t>
            </a:r>
            <a:r>
              <a:rPr lang="en-US" baseline="30000" dirty="0" smtClean="0"/>
              <a:t>1</a:t>
            </a:r>
            <a:r>
              <a:rPr lang="en-US" dirty="0" smtClean="0"/>
              <a:t>(!!)   TR </a:t>
            </a:r>
            <a:r>
              <a:rPr lang="en-US" sz="1200" dirty="0" smtClean="0"/>
              <a:t>(=P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33900" y="2590800"/>
            <a:ext cx="419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30000" dirty="0" smtClean="0"/>
              <a:t>1.1</a:t>
            </a:r>
            <a:r>
              <a:rPr lang="en-US" dirty="0" smtClean="0"/>
              <a:t>?? (more TR?)       S proper?!          C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9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V:PAC</a:t>
            </a:r>
          </a:p>
          <a:p>
            <a:pPr algn="ctr"/>
            <a:r>
              <a:rPr lang="en-US" sz="1400" dirty="0" smtClean="0"/>
              <a:t>EEC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86700" y="2224965"/>
            <a:ext cx="0" cy="413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094" y="3505200"/>
            <a:ext cx="68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Adagio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" y="3874532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3127213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Vivace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0" y="4191000"/>
            <a:ext cx="304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Short!   Forte!      Again!       Forte!  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    (like a TR)                     Really TR this time!</a:t>
            </a:r>
          </a:p>
          <a:p>
            <a:r>
              <a:rPr lang="en-US" sz="1100" dirty="0" smtClean="0"/>
              <a:t>                                                   “Go!”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0100" y="33205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Stormy!                                           P-based S</a:t>
            </a:r>
          </a:p>
          <a:p>
            <a:r>
              <a:rPr lang="en-US" sz="1200" dirty="0" smtClean="0"/>
              <a:t>F minor!                                          F major!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67200" y="333752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05300" y="3337529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58007" y="2324963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96107" y="2324963"/>
            <a:ext cx="76200" cy="167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79371" y="2975445"/>
            <a:ext cx="528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MC?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0178" y="2024390"/>
            <a:ext cx="528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MC!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333500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                                       v                       </a:t>
            </a:r>
            <a:r>
              <a:rPr lang="en-US" sz="2800" dirty="0" err="1" smtClean="0"/>
              <a:t>V</a:t>
            </a:r>
            <a:endParaRPr lang="en-US" sz="2800" dirty="0" smtClean="0"/>
          </a:p>
          <a:p>
            <a:r>
              <a:rPr lang="en-US" sz="1600" dirty="0" smtClean="0"/>
              <a:t>B-flat                                                              F minor!                              F major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61858" y="3344733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09800" y="3325724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99517" y="3337529"/>
            <a:ext cx="0" cy="41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00697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Haydn’s Mature Symphonies (82-104):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3" y="1295398"/>
            <a:ext cx="4514273" cy="3505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2647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form as a game-like </a:t>
            </a:r>
            <a:r>
              <a:rPr lang="en-US" dirty="0"/>
              <a:t>e</a:t>
            </a:r>
            <a:r>
              <a:rPr lang="en-US" dirty="0" smtClean="0"/>
              <a:t>nterprise, 1780s, 1790s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006979"/>
            <a:ext cx="449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the “grand style” (</a:t>
            </a:r>
            <a:r>
              <a:rPr lang="en-US" sz="1400" dirty="0" err="1" smtClean="0"/>
              <a:t>i.e</a:t>
            </a:r>
            <a:r>
              <a:rPr lang="en-US" sz="1400" dirty="0" smtClean="0"/>
              <a:t>, length, monumentality, orchestral sonority)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00697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Haydn’s Mature Symphonies (82-104):</a:t>
            </a:r>
          </a:p>
        </p:txBody>
      </p:sp>
    </p:spTree>
    <p:extLst>
      <p:ext uri="{BB962C8B-B14F-4D97-AF65-F5344CB8AC3E}">
        <p14:creationId xmlns:p14="http://schemas.microsoft.com/office/powerpoint/2010/main" val="6150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006979"/>
            <a:ext cx="4495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the “grand style” (</a:t>
            </a:r>
            <a:r>
              <a:rPr lang="en-US" sz="1400" dirty="0" err="1" smtClean="0"/>
              <a:t>i.e</a:t>
            </a:r>
            <a:r>
              <a:rPr lang="en-US" sz="1400" dirty="0" smtClean="0"/>
              <a:t>, length, monumentality, orchestral sonority)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composer claimed to portray “moral characters” in music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(Common inscriptions in the manuscripts	 of several of his symphonic scores: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“In nomine Domini” or “</a:t>
            </a:r>
            <a:r>
              <a:rPr lang="en-US" sz="1400" dirty="0" err="1" smtClean="0"/>
              <a:t>Laus</a:t>
            </a:r>
            <a:r>
              <a:rPr lang="en-US" sz="1400" dirty="0" smtClean="0"/>
              <a:t> </a:t>
            </a:r>
            <a:r>
              <a:rPr lang="en-US" sz="1400" dirty="0" err="1" smtClean="0"/>
              <a:t>Deo</a:t>
            </a:r>
            <a:r>
              <a:rPr lang="en-US" sz="1400" dirty="0" smtClean="0"/>
              <a:t>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93" y="3886200"/>
            <a:ext cx="3124200" cy="2374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100697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Haydn’s Mature Symphonies (82-104):</a:t>
            </a:r>
          </a:p>
        </p:txBody>
      </p:sp>
    </p:spTree>
    <p:extLst>
      <p:ext uri="{BB962C8B-B14F-4D97-AF65-F5344CB8AC3E}">
        <p14:creationId xmlns:p14="http://schemas.microsoft.com/office/powerpoint/2010/main" val="6150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006979"/>
            <a:ext cx="4495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the “grand style” (</a:t>
            </a:r>
            <a:r>
              <a:rPr lang="en-US" sz="1400" dirty="0" err="1" smtClean="0"/>
              <a:t>i.e</a:t>
            </a:r>
            <a:r>
              <a:rPr lang="en-US" sz="1400" dirty="0" smtClean="0"/>
              <a:t>, length, monumentality, orchestral sonority)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composer claimed to portray “moral characters” in music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(Common inscriptions in the </a:t>
            </a:r>
            <a:r>
              <a:rPr lang="en-US" sz="1400" dirty="0" err="1" smtClean="0"/>
              <a:t>mss.</a:t>
            </a:r>
            <a:endParaRPr lang="en-US" sz="1400" dirty="0"/>
          </a:p>
          <a:p>
            <a:r>
              <a:rPr lang="en-US" sz="1400" dirty="0" smtClean="0"/>
              <a:t>	 of several of his symphonic scores: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“In nomine Domini” or “</a:t>
            </a:r>
            <a:r>
              <a:rPr lang="en-US" sz="1400" dirty="0" err="1" smtClean="0"/>
              <a:t>Laus</a:t>
            </a:r>
            <a:r>
              <a:rPr lang="en-US" sz="1400" dirty="0" smtClean="0"/>
              <a:t> </a:t>
            </a:r>
            <a:r>
              <a:rPr lang="en-US" sz="1400" dirty="0" err="1" smtClean="0"/>
              <a:t>Deo</a:t>
            </a:r>
            <a:r>
              <a:rPr lang="en-US" sz="1400" dirty="0" smtClean="0"/>
              <a:t>”)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Principal aim: “to move the heart”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00697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Haydn’s Mature Symphonies (82-104):</a:t>
            </a:r>
          </a:p>
        </p:txBody>
      </p:sp>
    </p:spTree>
    <p:extLst>
      <p:ext uri="{BB962C8B-B14F-4D97-AF65-F5344CB8AC3E}">
        <p14:creationId xmlns:p14="http://schemas.microsoft.com/office/powerpoint/2010/main" val="1122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006979"/>
            <a:ext cx="449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the “grand style” (</a:t>
            </a:r>
            <a:r>
              <a:rPr lang="en-US" sz="1400" dirty="0" err="1" smtClean="0"/>
              <a:t>i.e</a:t>
            </a:r>
            <a:r>
              <a:rPr lang="en-US" sz="1400" dirty="0" smtClean="0"/>
              <a:t>, length, monumentality, orchestral sonority)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composer claimed to portray “moral characters” in music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(Common inscriptions in the </a:t>
            </a:r>
            <a:r>
              <a:rPr lang="en-US" sz="1400" dirty="0" err="1" smtClean="0"/>
              <a:t>mss.</a:t>
            </a:r>
            <a:endParaRPr lang="en-US" sz="1400" dirty="0"/>
          </a:p>
          <a:p>
            <a:r>
              <a:rPr lang="en-US" sz="1400" dirty="0" smtClean="0"/>
              <a:t>	 of several of his symphonic scores: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“In nomine Domini” or “</a:t>
            </a:r>
            <a:r>
              <a:rPr lang="en-US" sz="1400" dirty="0" err="1" smtClean="0"/>
              <a:t>Laus</a:t>
            </a:r>
            <a:r>
              <a:rPr lang="en-US" sz="1400" dirty="0" smtClean="0"/>
              <a:t> </a:t>
            </a:r>
            <a:r>
              <a:rPr lang="en-US" sz="1400" dirty="0" err="1" smtClean="0"/>
              <a:t>Deo</a:t>
            </a:r>
            <a:r>
              <a:rPr lang="en-US" sz="1400" dirty="0" smtClean="0"/>
              <a:t>”)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Principal aim: “to move the heart”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(Perhaps: nondisclosed programs, narratives, or implicit dramatic scenarios?)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00697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Haydn’s Mature Symphonies (82-104):</a:t>
            </a:r>
          </a:p>
        </p:txBody>
      </p:sp>
    </p:spTree>
    <p:extLst>
      <p:ext uri="{BB962C8B-B14F-4D97-AF65-F5344CB8AC3E}">
        <p14:creationId xmlns:p14="http://schemas.microsoft.com/office/powerpoint/2010/main" val="1122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006979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the “grand style” (</a:t>
            </a:r>
            <a:r>
              <a:rPr lang="en-US" sz="1400" dirty="0" err="1" smtClean="0"/>
              <a:t>i.e</a:t>
            </a:r>
            <a:r>
              <a:rPr lang="en-US" sz="1400" dirty="0" smtClean="0"/>
              <a:t>, length, monumentality, orchestral sonority)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composer claimed to portray “moral characters” in music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(Common inscriptions in the </a:t>
            </a:r>
            <a:r>
              <a:rPr lang="en-US" sz="1400" dirty="0" err="1" smtClean="0"/>
              <a:t>mss.</a:t>
            </a:r>
            <a:endParaRPr lang="en-US" sz="1400" dirty="0"/>
          </a:p>
          <a:p>
            <a:r>
              <a:rPr lang="en-US" sz="1400" dirty="0" smtClean="0"/>
              <a:t>	 of several of his symphonic scores: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“In nomine Domini” or “</a:t>
            </a:r>
            <a:r>
              <a:rPr lang="en-US" sz="1400" dirty="0" err="1" smtClean="0"/>
              <a:t>Laus</a:t>
            </a:r>
            <a:r>
              <a:rPr lang="en-US" sz="1400" dirty="0" smtClean="0"/>
              <a:t> </a:t>
            </a:r>
            <a:r>
              <a:rPr lang="en-US" sz="1400" dirty="0" err="1" smtClean="0"/>
              <a:t>Deo</a:t>
            </a:r>
            <a:r>
              <a:rPr lang="en-US" sz="1400" dirty="0" smtClean="0"/>
              <a:t>”)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Principal aim: “to move the heart”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(Perhaps: nondisclosed programs, narratives, or implicit dramatic scenarios?)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Now individualizing several works through  charming, affable musical effects or “stamps” (ear-catching gimmicks?)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1447800"/>
            <a:ext cx="3200400" cy="380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00697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Haydn’s Mature Symphonies (82-104):</a:t>
            </a:r>
          </a:p>
        </p:txBody>
      </p:sp>
    </p:spTree>
    <p:extLst>
      <p:ext uri="{BB962C8B-B14F-4D97-AF65-F5344CB8AC3E}">
        <p14:creationId xmlns:p14="http://schemas.microsoft.com/office/powerpoint/2010/main" val="1122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087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189478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85 in B-flat Major, “La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eine</a:t>
            </a:r>
            <a:r>
              <a:rPr lang="en-US" dirty="0" smtClean="0">
                <a:solidFill>
                  <a:srgbClr val="FF0000"/>
                </a:solidFill>
              </a:rPr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785715" y="3301939"/>
            <a:ext cx="533400" cy="14814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967" y="37717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Slow, Monumentalized Introductions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06367" y="2082739"/>
            <a:ext cx="5029200" cy="5334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13807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Haydn: The “Paris” Symphonies (1787): </a:t>
            </a:r>
            <a:r>
              <a:rPr lang="en-US" b="1" dirty="0" err="1" smtClean="0"/>
              <a:t>Monumentalizations</a:t>
            </a:r>
            <a:r>
              <a:rPr lang="en-US" b="1" dirty="0" smtClean="0"/>
              <a:t> of the Genre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162412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82 in C Major, “</a:t>
            </a:r>
            <a:r>
              <a:rPr lang="en-US" dirty="0" err="1" smtClean="0"/>
              <a:t>L’ours</a:t>
            </a:r>
            <a:r>
              <a:rPr lang="en-US" dirty="0" smtClean="0"/>
              <a:t>” (“The Bear”)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83 in G Minor, “La </a:t>
            </a:r>
            <a:r>
              <a:rPr lang="en-US" dirty="0" err="1" smtClean="0"/>
              <a:t>poule</a:t>
            </a:r>
            <a:r>
              <a:rPr lang="en-US" dirty="0" smtClean="0"/>
              <a:t>” (“The Hen”)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84 in E-flat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85 in B-flat Major, “La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eine</a:t>
            </a:r>
            <a:r>
              <a:rPr lang="en-US" dirty="0" smtClean="0">
                <a:solidFill>
                  <a:srgbClr val="FF0000"/>
                </a:solidFill>
              </a:rPr>
              <a:t>” (“The Queen”)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86 in D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87 in A major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785715" y="3274873"/>
            <a:ext cx="533400" cy="14814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967" y="374468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Slow, Monumentalized Introductions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73520" y="2589073"/>
            <a:ext cx="5029200" cy="5334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21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years after the six “Paris” symphonies (late 1780s)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88550" y="1371600"/>
            <a:ext cx="323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Trios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550" y="1371600"/>
            <a:ext cx="323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Trios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045" y="4419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the Emperor, Joseph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21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years after the six “Paris” symphonies (late 1780s)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33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550" y="1371600"/>
            <a:ext cx="323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Trios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045" y="4419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the Emperor, Joseph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Prince Nicolaus </a:t>
            </a:r>
            <a:r>
              <a:rPr lang="en-US" dirty="0" err="1" smtClean="0"/>
              <a:t>Esterházy</a:t>
            </a:r>
            <a:r>
              <a:rPr lang="en-US" dirty="0" smtClean="0"/>
              <a:t>; theater &amp; orchestra dissolved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21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years after the six “Paris” symphonies (late 1780s)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4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3" y="1295398"/>
            <a:ext cx="4514273" cy="3505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11232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sonata movement (quartet, sonata, symphony, concerto):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832" y="5688957"/>
            <a:ext cx="371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Personalized </a:t>
            </a:r>
            <a:r>
              <a:rPr lang="en-US" dirty="0"/>
              <a:t>by a master 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Appeal: c</a:t>
            </a:r>
            <a:r>
              <a:rPr lang="en-US" dirty="0" smtClean="0"/>
              <a:t>onnoisseurship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2647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form as a game-like </a:t>
            </a:r>
            <a:r>
              <a:rPr lang="en-US" dirty="0"/>
              <a:t>e</a:t>
            </a:r>
            <a:r>
              <a:rPr lang="en-US" dirty="0" smtClean="0"/>
              <a:t>nterprise, 1780s, 1790s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550" y="1371600"/>
            <a:ext cx="323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Trios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045" y="4419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the Emperor, Joseph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Prince Nicolaus </a:t>
            </a:r>
            <a:r>
              <a:rPr lang="en-US" dirty="0" err="1" smtClean="0"/>
              <a:t>Esterházy</a:t>
            </a:r>
            <a:r>
              <a:rPr lang="en-US" dirty="0" smtClean="0"/>
              <a:t>; theater &amp; orchestra dissolved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Haydn moves to Vienna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21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years after the six “Paris” symphonies (late 1780s)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44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550" y="1371600"/>
            <a:ext cx="323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Numerous Piano Trios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045" y="44196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the Emperor, Joseph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Death of Prince Nicolaus </a:t>
            </a:r>
            <a:r>
              <a:rPr lang="en-US" dirty="0" err="1" smtClean="0"/>
              <a:t>Esterházy</a:t>
            </a:r>
            <a:r>
              <a:rPr lang="en-US" dirty="0" smtClean="0"/>
              <a:t>; theater &amp; orchestra dissolved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1790: Haydn moves to Vienna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(5 December 1791: Mozart dies unexpectedly)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1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years after the six “Paris” symphonies (late 1780s)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1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2" y="7297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January 1791 – June 1792: Haydn </a:t>
            </a:r>
            <a:r>
              <a:rPr lang="en-US" b="1" dirty="0"/>
              <a:t>in </a:t>
            </a:r>
            <a:r>
              <a:rPr lang="en-US" b="1" dirty="0" smtClean="0"/>
              <a:t>England an Honored Guest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364293"/>
            <a:ext cx="3314700" cy="4517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691" y="617457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Peter Salomon (1745-1815)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10842"/>
            <a:ext cx="3413760" cy="4624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617457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 in 1791 (</a:t>
            </a:r>
            <a:r>
              <a:rPr lang="en-US" dirty="0" err="1" smtClean="0"/>
              <a:t>Hoppner</a:t>
            </a:r>
            <a:r>
              <a:rPr lang="en-US" dirty="0" smtClean="0"/>
              <a:t> Portrait)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" y="2057400"/>
            <a:ext cx="4461164" cy="306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2036"/>
            <a:ext cx="4391876" cy="306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462" y="113133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London: </a:t>
            </a:r>
            <a:r>
              <a:rPr lang="en-US" dirty="0"/>
              <a:t>H</a:t>
            </a:r>
            <a:r>
              <a:rPr lang="en-US" dirty="0" smtClean="0"/>
              <a:t>anover Square Concert 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772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121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Haydn: Honorary Doctorate from Oxford, July 1791</a:t>
            </a:r>
          </a:p>
          <a:p>
            <a:endParaRPr lang="en-US" dirty="0"/>
          </a:p>
          <a:p>
            <a:r>
              <a:rPr lang="en-US" dirty="0" smtClean="0"/>
              <a:t>Performed there: Symphony No. 92 [1789</a:t>
            </a:r>
            <a:r>
              <a:rPr lang="en-US" dirty="0"/>
              <a:t>]</a:t>
            </a:r>
            <a:r>
              <a:rPr lang="en-US" dirty="0" smtClean="0"/>
              <a:t>, “Oxford: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" y="1184564"/>
            <a:ext cx="4461164" cy="306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1219200"/>
            <a:ext cx="4391876" cy="306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84911"/>
            <a:ext cx="65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London (First Trip, 1791-92): </a:t>
            </a:r>
            <a:r>
              <a:rPr lang="en-US" b="1" dirty="0"/>
              <a:t>H</a:t>
            </a:r>
            <a:r>
              <a:rPr lang="en-US" b="1" dirty="0" smtClean="0"/>
              <a:t>anover Square Concert Rooms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9136" y="4876614"/>
            <a:ext cx="41061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Season, February-March 1791: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95 in C Minor),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Symphony No. </a:t>
            </a:r>
            <a:r>
              <a:rPr lang="en-US" dirty="0" smtClean="0"/>
              <a:t>96 in D (“Miracle”)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4070" y="4572000"/>
            <a:ext cx="404215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Season: February-May 1792: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Symphony No</a:t>
            </a:r>
            <a:r>
              <a:rPr lang="en-US" dirty="0" smtClean="0"/>
              <a:t>. 93 in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98 in B-flat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94 in G (“Surprise”)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97 in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Haydn, July 1792-January 1794: in Vienna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447800"/>
            <a:ext cx="3786562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276109"/>
            <a:ext cx="37865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arrival in town, November 1792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0" y="1464010"/>
            <a:ext cx="3307080" cy="44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" y="1184564"/>
            <a:ext cx="4461164" cy="306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1219200"/>
            <a:ext cx="4391876" cy="306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84911"/>
            <a:ext cx="65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London (Second Trip, 1794-95): </a:t>
            </a:r>
            <a:r>
              <a:rPr lang="en-US" dirty="0"/>
              <a:t>H</a:t>
            </a:r>
            <a:r>
              <a:rPr lang="en-US" dirty="0" smtClean="0"/>
              <a:t>anover Square Concert Rooms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136" y="4572000"/>
            <a:ext cx="41061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Third Season, February-March 1794: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99 in E-Flat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101 in D (“Clock”)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Symphony No. </a:t>
            </a:r>
            <a:r>
              <a:rPr lang="en-US" dirty="0" smtClean="0"/>
              <a:t>100 in </a:t>
            </a:r>
            <a:r>
              <a:rPr lang="en-US" dirty="0"/>
              <a:t>G</a:t>
            </a:r>
            <a:r>
              <a:rPr lang="en-US" dirty="0" smtClean="0"/>
              <a:t> (“Military”)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4345" y="4572000"/>
            <a:ext cx="43935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Fourth Season: February-May 1795: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Symphony No</a:t>
            </a:r>
            <a:r>
              <a:rPr lang="en-US" dirty="0" smtClean="0"/>
              <a:t>. 102 in B-flat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103 in E-flat (“Drum Roll”)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104 in D (“London”)</a:t>
            </a:r>
          </a:p>
        </p:txBody>
      </p:sp>
    </p:spTree>
    <p:extLst>
      <p:ext uri="{BB962C8B-B14F-4D97-AF65-F5344CB8AC3E}">
        <p14:creationId xmlns:p14="http://schemas.microsoft.com/office/powerpoint/2010/main" val="17802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" y="1184564"/>
            <a:ext cx="4461164" cy="306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1219200"/>
            <a:ext cx="4391876" cy="306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84911"/>
            <a:ext cx="65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London (Second Trip, 1794-95): </a:t>
            </a:r>
            <a:r>
              <a:rPr lang="en-US" dirty="0"/>
              <a:t>H</a:t>
            </a:r>
            <a:r>
              <a:rPr lang="en-US" dirty="0" smtClean="0"/>
              <a:t>anover Square Concert Rooms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136" y="4572000"/>
            <a:ext cx="41061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Third Season, February-March 1794: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99 in E-Flat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101 in D (“Clock”)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Symphony No. </a:t>
            </a:r>
            <a:r>
              <a:rPr lang="en-US" dirty="0" smtClean="0"/>
              <a:t>100 in </a:t>
            </a:r>
            <a:r>
              <a:rPr lang="en-US" dirty="0"/>
              <a:t>G</a:t>
            </a:r>
            <a:r>
              <a:rPr lang="en-US" dirty="0" smtClean="0"/>
              <a:t> (“Military”)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4345" y="4572000"/>
            <a:ext cx="43935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Fourth Season: February-May 1795: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Symphony No</a:t>
            </a:r>
            <a:r>
              <a:rPr lang="en-US" dirty="0" smtClean="0"/>
              <a:t>. 102 in B-flat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103 in E-flat (“Drum Roll”)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Symphony No. 104 in D (“London”)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124" y="5652657"/>
            <a:ext cx="4151125" cy="41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527" y="76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Haydn, August 1975: Back in Vienna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447800"/>
            <a:ext cx="3786562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5" y="1420091"/>
            <a:ext cx="3737235" cy="4447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36" y="6262255"/>
            <a:ext cx="333201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There! Celebrity Growing!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62094"/>
            <a:ext cx="8077200" cy="40011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1781 Watershed: Publication of the Six Quartets, op. 33 (Vienna, </a:t>
            </a:r>
            <a:r>
              <a:rPr lang="en-US" sz="2000" b="1" dirty="0" err="1" smtClean="0"/>
              <a:t>Artaria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1"/>
            <a:ext cx="2895600" cy="3874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34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345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 the Honored Master: Sets of Quartets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6454" y="1870363"/>
            <a:ext cx="5458691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Quartets.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71 (1793)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74 (1793)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76 (1796-97)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Quartets, op. 77 (1799)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5652" y="341710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London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105400" y="3221182"/>
            <a:ext cx="457200" cy="7728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345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 the Honored Master: Sets of Quartets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6454" y="1870363"/>
            <a:ext cx="545869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Quartets.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71 (1793)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74 (1793)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76 (1796-97)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No. 2 in D Minor (“Quinten”; “Fifths”)</a:t>
            </a:r>
          </a:p>
          <a:p>
            <a:r>
              <a:rPr lang="en-US" dirty="0"/>
              <a:t>	 </a:t>
            </a:r>
            <a:r>
              <a:rPr lang="en-US" dirty="0" smtClean="0"/>
              <a:t>  No. 3 in C (“Kaiser”; “Emperor”)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Quartets, op. 77 (1799)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5652" y="341710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London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105400" y="3221182"/>
            <a:ext cx="457200" cy="7728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345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 the Honored Master: Sets of Quartets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6454" y="1870363"/>
            <a:ext cx="545869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Quartets.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71 (1793)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74 (1793)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76 (1796-97)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No. 2 in D Minor (“Quinten”; “Fifths”)</a:t>
            </a:r>
          </a:p>
          <a:p>
            <a:r>
              <a:rPr lang="en-US" dirty="0"/>
              <a:t>	 </a:t>
            </a:r>
            <a:r>
              <a:rPr lang="en-US" dirty="0" smtClean="0"/>
              <a:t>  No. 3 in C (“Kaiser”; “Emperor”)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Quartets, op. 77 (1799)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5652" y="341710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London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105400" y="3221182"/>
            <a:ext cx="457200" cy="7728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62200" y="4572000"/>
            <a:ext cx="4419600" cy="381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345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 the Honored Master: Sets of Quartets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6454" y="1870363"/>
            <a:ext cx="545869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50 (1787)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Quartets. Op. 54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55 (1788)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64 (1790)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71 (1793)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Quartets, op. 74 (1793)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76 (1796-97)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No. 2 in D Minor (“Quinten”; “Fifths”)</a:t>
            </a:r>
          </a:p>
          <a:p>
            <a:r>
              <a:rPr lang="en-US" dirty="0"/>
              <a:t>	 </a:t>
            </a:r>
            <a:r>
              <a:rPr lang="en-US" dirty="0" smtClean="0"/>
              <a:t>  No. 3 in C (“Kaiser”; “Emperor”)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Quartets, op. 77 (1799)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5652" y="341710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London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105400" y="3221182"/>
            <a:ext cx="457200" cy="7728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5999" y="4835235"/>
            <a:ext cx="4419600" cy="381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380087"/>
            <a:ext cx="5465618" cy="5706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482" y="61327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Haydn, Quartet, op. 76 no. 3 </a:t>
            </a:r>
          </a:p>
          <a:p>
            <a:pPr algn="ctr"/>
            <a:r>
              <a:rPr lang="en-US" dirty="0" smtClean="0"/>
              <a:t>(Variations on “</a:t>
            </a:r>
            <a:r>
              <a:rPr lang="en-US" dirty="0" err="1" smtClean="0"/>
              <a:t>Gott</a:t>
            </a:r>
            <a:r>
              <a:rPr lang="en-US" dirty="0" smtClean="0"/>
              <a:t> </a:t>
            </a:r>
            <a:r>
              <a:rPr lang="en-US" dirty="0" err="1" smtClean="0"/>
              <a:t>erhalte</a:t>
            </a:r>
            <a:r>
              <a:rPr lang="en-US" dirty="0" smtClean="0"/>
              <a:t> Franz den Kaiser”)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2546" y="5749460"/>
            <a:ext cx="36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Emperor Franz (reigned 1792-1835)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38" y="951917"/>
            <a:ext cx="3493015" cy="45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2357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Last Major Vocal Compositions (1796-1802): Masses, Oratorios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243" y="19050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Masses, including:</a:t>
            </a:r>
          </a:p>
          <a:p>
            <a:endParaRPr lang="en-US" dirty="0"/>
          </a:p>
          <a:p>
            <a:r>
              <a:rPr lang="en-US" dirty="0" smtClean="0"/>
              <a:t>              </a:t>
            </a:r>
            <a:r>
              <a:rPr lang="en-US" i="1" dirty="0" err="1" smtClean="0"/>
              <a:t>Missa</a:t>
            </a:r>
            <a:r>
              <a:rPr lang="en-US" i="1" dirty="0" smtClean="0"/>
              <a:t> in tempore belli </a:t>
            </a:r>
            <a:r>
              <a:rPr lang="en-US" dirty="0" smtClean="0"/>
              <a:t>(</a:t>
            </a:r>
            <a:r>
              <a:rPr lang="en-US" i="1" dirty="0" smtClean="0"/>
              <a:t>Mass in Time of War</a:t>
            </a:r>
            <a:r>
              <a:rPr lang="en-US" dirty="0" smtClean="0"/>
              <a:t>, aka </a:t>
            </a:r>
            <a:r>
              <a:rPr lang="en-US" i="1" dirty="0" err="1" smtClean="0"/>
              <a:t>Paukenmesse</a:t>
            </a:r>
            <a:r>
              <a:rPr lang="en-US" dirty="0" smtClean="0"/>
              <a:t>) (1797)</a:t>
            </a:r>
          </a:p>
          <a:p>
            <a:endParaRPr lang="en-US" dirty="0"/>
          </a:p>
          <a:p>
            <a:r>
              <a:rPr lang="en-US" i="1" dirty="0" smtClean="0"/>
              <a:t>              Missa in </a:t>
            </a:r>
            <a:r>
              <a:rPr lang="en-US" i="1" dirty="0" err="1" smtClean="0"/>
              <a:t>angustiis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Mass in Troubled Times</a:t>
            </a:r>
            <a:r>
              <a:rPr lang="en-US" dirty="0"/>
              <a:t>,</a:t>
            </a:r>
            <a:r>
              <a:rPr lang="en-US" dirty="0" smtClean="0"/>
              <a:t> aka “Lord Nelson” Mass) (1798)</a:t>
            </a:r>
          </a:p>
          <a:p>
            <a:endParaRPr lang="en-US" dirty="0"/>
          </a:p>
          <a:p>
            <a:r>
              <a:rPr lang="en-US" i="1" dirty="0" smtClean="0"/>
              <a:t>              </a:t>
            </a:r>
            <a:r>
              <a:rPr lang="en-US" i="1" dirty="0" err="1" smtClean="0"/>
              <a:t>Harmoniemesse</a:t>
            </a:r>
            <a:r>
              <a:rPr lang="en-US" dirty="0" smtClean="0"/>
              <a:t> (Wind-Band Mass) (1802)</a:t>
            </a:r>
          </a:p>
        </p:txBody>
      </p:sp>
    </p:spTree>
    <p:extLst>
      <p:ext uri="{BB962C8B-B14F-4D97-AF65-F5344CB8AC3E}">
        <p14:creationId xmlns:p14="http://schemas.microsoft.com/office/powerpoint/2010/main" val="3836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2357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Last Major Vocal Compositions (1796-1802): Oratorios, Masses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243" y="19050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Masses, including:</a:t>
            </a:r>
          </a:p>
          <a:p>
            <a:endParaRPr lang="en-US" dirty="0"/>
          </a:p>
          <a:p>
            <a:r>
              <a:rPr lang="en-US" dirty="0" smtClean="0"/>
              <a:t>              </a:t>
            </a:r>
            <a:r>
              <a:rPr lang="en-US" i="1" dirty="0" err="1" smtClean="0"/>
              <a:t>Missa</a:t>
            </a:r>
            <a:r>
              <a:rPr lang="en-US" i="1" dirty="0" smtClean="0"/>
              <a:t> in tempore belli </a:t>
            </a:r>
            <a:r>
              <a:rPr lang="en-US" dirty="0" smtClean="0"/>
              <a:t>(</a:t>
            </a:r>
            <a:r>
              <a:rPr lang="en-US" i="1" dirty="0" smtClean="0"/>
              <a:t>Mass in Time of War</a:t>
            </a:r>
            <a:r>
              <a:rPr lang="en-US" dirty="0" smtClean="0"/>
              <a:t>, aka </a:t>
            </a:r>
            <a:r>
              <a:rPr lang="en-US" i="1" dirty="0" err="1" smtClean="0"/>
              <a:t>Paukenmesse</a:t>
            </a:r>
            <a:r>
              <a:rPr lang="en-US" dirty="0" smtClean="0"/>
              <a:t>) (1797)</a:t>
            </a:r>
          </a:p>
          <a:p>
            <a:endParaRPr lang="en-US" dirty="0"/>
          </a:p>
          <a:p>
            <a:r>
              <a:rPr lang="en-US" i="1" dirty="0" smtClean="0"/>
              <a:t>              Missa in </a:t>
            </a:r>
            <a:r>
              <a:rPr lang="en-US" i="1" dirty="0" err="1" smtClean="0"/>
              <a:t>angustiis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Mass in Troubled Times</a:t>
            </a:r>
            <a:r>
              <a:rPr lang="en-US" dirty="0"/>
              <a:t>,</a:t>
            </a:r>
            <a:r>
              <a:rPr lang="en-US" dirty="0" smtClean="0"/>
              <a:t> aka “Lord Nelson” Mass) (1798)</a:t>
            </a:r>
          </a:p>
          <a:p>
            <a:endParaRPr lang="en-US" dirty="0"/>
          </a:p>
          <a:p>
            <a:r>
              <a:rPr lang="en-US" i="1" dirty="0" smtClean="0"/>
              <a:t>              </a:t>
            </a:r>
            <a:r>
              <a:rPr lang="en-US" i="1" dirty="0" err="1" smtClean="0"/>
              <a:t>Harmoniemesse</a:t>
            </a:r>
            <a:r>
              <a:rPr lang="en-US" dirty="0" smtClean="0"/>
              <a:t> (Wind-Band Mass) (1802)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Oratorios</a:t>
            </a:r>
          </a:p>
          <a:p>
            <a:endParaRPr lang="en-US" dirty="0"/>
          </a:p>
          <a:p>
            <a:r>
              <a:rPr lang="en-US" dirty="0" smtClean="0"/>
              <a:t>               </a:t>
            </a:r>
            <a:r>
              <a:rPr lang="en-US" i="1" dirty="0" smtClean="0"/>
              <a:t>The Creation </a:t>
            </a:r>
            <a:r>
              <a:rPr lang="en-US" dirty="0" smtClean="0"/>
              <a:t>(1798)</a:t>
            </a:r>
          </a:p>
          <a:p>
            <a:endParaRPr lang="en-US" dirty="0"/>
          </a:p>
          <a:p>
            <a:r>
              <a:rPr lang="en-US" dirty="0" smtClean="0"/>
              <a:t>                </a:t>
            </a:r>
            <a:r>
              <a:rPr lang="en-US" i="1" dirty="0" smtClean="0"/>
              <a:t>The Seasons </a:t>
            </a:r>
            <a:r>
              <a:rPr lang="en-US" dirty="0" smtClean="0"/>
              <a:t>(1799-1801)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33800"/>
            <a:ext cx="2322646" cy="30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2171700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" y="3467100"/>
            <a:ext cx="7467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34200" y="2171700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2171700"/>
            <a:ext cx="0" cy="2667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4723" y="2209800"/>
            <a:ext cx="0" cy="2667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30099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“Late Baroque”                               “Galant”                                              High-Galant (“Classical”)                merge: “Romanticism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		                   Haydn, Mozart . . . . .  . .Beethoven . . . . . .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39090" y="997416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1073035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1800</a:t>
            </a:r>
            <a:endParaRPr lang="en-US" dirty="0"/>
          </a:p>
        </p:txBody>
      </p:sp>
      <p:sp>
        <p:nvSpPr>
          <p:cNvPr id="18" name="Arc 17"/>
          <p:cNvSpPr/>
          <p:nvPr/>
        </p:nvSpPr>
        <p:spPr>
          <a:xfrm>
            <a:off x="914400" y="2007870"/>
            <a:ext cx="2438400" cy="838200"/>
          </a:xfrm>
          <a:prstGeom prst="arc">
            <a:avLst>
              <a:gd name="adj1" fmla="val 10833213"/>
              <a:gd name="adj2" fmla="val 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/>
          <p:cNvSpPr/>
          <p:nvPr/>
        </p:nvSpPr>
        <p:spPr>
          <a:xfrm>
            <a:off x="3505200" y="1988820"/>
            <a:ext cx="2438400" cy="838200"/>
          </a:xfrm>
          <a:prstGeom prst="arc">
            <a:avLst>
              <a:gd name="adj1" fmla="val 10833213"/>
              <a:gd name="adj2" fmla="val 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/>
          <p:cNvSpPr/>
          <p:nvPr/>
        </p:nvSpPr>
        <p:spPr>
          <a:xfrm>
            <a:off x="6172200" y="2045970"/>
            <a:ext cx="2286000" cy="838200"/>
          </a:xfrm>
          <a:prstGeom prst="arc">
            <a:avLst>
              <a:gd name="adj1" fmla="val 10833213"/>
              <a:gd name="adj2" fmla="val 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1629147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Some stylistic retentions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1626602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Some stylistic retentions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1637764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Some stylistic retentions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681990" y="3810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Final flowering of	    Emergence &amp; codification	             Enriching, deepening,	                      More subjectivity,</a:t>
            </a:r>
          </a:p>
          <a:p>
            <a:r>
              <a:rPr lang="en-US" sz="1200" dirty="0"/>
              <a:t>o</a:t>
            </a:r>
            <a:r>
              <a:rPr lang="en-US" sz="1200" dirty="0" smtClean="0"/>
              <a:t>lder-world style	    of the new, “modern” style              emerging “subjectivity,”                   individualism,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				              and individual styles”                       higher aesthetic claims, etc.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11823" y="1415668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c. 1765?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324100" y="140496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c. 1730?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854723" y="5074947"/>
            <a:ext cx="207947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Haydn &amp; Mozart </a:t>
            </a:r>
          </a:p>
          <a:p>
            <a:r>
              <a:rPr lang="en-US" dirty="0" smtClean="0"/>
              <a:t>as the grand culminations of the new, 18</a:t>
            </a:r>
            <a:r>
              <a:rPr lang="en-US" baseline="30000" dirty="0" smtClean="0"/>
              <a:t>th</a:t>
            </a:r>
            <a:r>
              <a:rPr lang="en-US" dirty="0" smtClean="0"/>
              <a:t>-c musical language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5813611"/>
            <a:ext cx="2438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4461" y="2209800"/>
            <a:ext cx="0" cy="20574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799" y="74297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 at </a:t>
            </a:r>
            <a:r>
              <a:rPr lang="en-US" dirty="0" err="1" smtClean="0"/>
              <a:t>Esterháza</a:t>
            </a:r>
            <a:r>
              <a:rPr lang="en-US" dirty="0" smtClean="0"/>
              <a:t> (mid-1760s-1790)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5867400" cy="300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919" y="581689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Galant (Entertainment) Style</a:t>
            </a:r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 rot="16200000">
            <a:off x="4173593" y="3311589"/>
            <a:ext cx="702101" cy="4252960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78911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Intensified, Concentrated, Deepened:</a:t>
            </a:r>
          </a:p>
          <a:p>
            <a:pPr algn="ctr"/>
            <a:r>
              <a:rPr lang="en-US" dirty="0" smtClean="0"/>
              <a:t>“The Classical Style”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52" y="1191426"/>
            <a:ext cx="3362236" cy="4482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764" y="387902"/>
            <a:ext cx="401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Principal Patron, 1763-1790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5890903"/>
            <a:ext cx="371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Nicolaus I </a:t>
            </a:r>
            <a:r>
              <a:rPr lang="en-US" dirty="0" err="1" smtClean="0"/>
              <a:t>Esterházy</a:t>
            </a:r>
            <a:r>
              <a:rPr lang="en-US" dirty="0" smtClean="0"/>
              <a:t> (1714-90)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91426"/>
            <a:ext cx="3786302" cy="44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5788"/>
            <a:ext cx="3221182" cy="453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703" y="591988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II (reigned 1780-90)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04359"/>
            <a:ext cx="5435548" cy="4076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5923440"/>
            <a:ext cx="2552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Vienna: </a:t>
            </a:r>
            <a:r>
              <a:rPr lang="en-US" dirty="0" err="1" smtClean="0"/>
              <a:t>Hofburg</a:t>
            </a:r>
            <a:r>
              <a:rPr lang="en-US" dirty="0" smtClean="0"/>
              <a:t>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09423"/>
            <a:ext cx="3817360" cy="53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2" y="228600"/>
            <a:ext cx="1867900" cy="2381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55" y="3402040"/>
            <a:ext cx="2004991" cy="2735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030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II (reigned 1780-90)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53013"/>
            <a:ext cx="2034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Antonio Salieri ( 1750-1825)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75" y="154640"/>
            <a:ext cx="1761825" cy="2431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8788" y="2734253"/>
            <a:ext cx="189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Karl </a:t>
            </a:r>
            <a:r>
              <a:rPr lang="en-US" sz="1200" dirty="0" err="1" smtClean="0"/>
              <a:t>Ditters</a:t>
            </a:r>
            <a:r>
              <a:rPr lang="en-US" sz="1200" dirty="0" smtClean="0"/>
              <a:t> von Dittersdorf </a:t>
            </a:r>
          </a:p>
          <a:p>
            <a:pPr algn="ctr"/>
            <a:r>
              <a:rPr lang="en-US" sz="1200" dirty="0" smtClean="0"/>
              <a:t>( 1739-99)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08148" y="6312001"/>
            <a:ext cx="221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Giovanni </a:t>
            </a:r>
            <a:r>
              <a:rPr lang="en-US" sz="1200" dirty="0" err="1" smtClean="0"/>
              <a:t>Paisiello</a:t>
            </a:r>
            <a:r>
              <a:rPr lang="en-US" sz="1200" dirty="0" smtClean="0"/>
              <a:t> ( 1740-1816)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38" y="3477476"/>
            <a:ext cx="2115084" cy="2585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1095" y="6292853"/>
            <a:ext cx="20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Johann </a:t>
            </a:r>
            <a:r>
              <a:rPr lang="en-US" sz="1200" dirty="0" err="1" smtClean="0"/>
              <a:t>Vanhal</a:t>
            </a:r>
            <a:r>
              <a:rPr lang="en-US" sz="1200" dirty="0" smtClean="0"/>
              <a:t> (1739-1813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52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44" y="1600199"/>
            <a:ext cx="3553691" cy="473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00200"/>
            <a:ext cx="4417017" cy="4738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4315" y="762000"/>
            <a:ext cx="586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Encounters in Vienna: 1781?  1783-84? But certainly by 1785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3009</Words>
  <Application>Microsoft Office PowerPoint</Application>
  <PresentationFormat>On-screen Show (4:3)</PresentationFormat>
  <Paragraphs>529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112</cp:revision>
  <dcterms:created xsi:type="dcterms:W3CDTF">2015-11-10T14:03:08Z</dcterms:created>
  <dcterms:modified xsi:type="dcterms:W3CDTF">2019-02-17T16:05:53Z</dcterms:modified>
</cp:coreProperties>
</file>