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67" r:id="rId3"/>
    <p:sldId id="269" r:id="rId4"/>
    <p:sldId id="268" r:id="rId5"/>
    <p:sldId id="262" r:id="rId6"/>
    <p:sldId id="292" r:id="rId7"/>
    <p:sldId id="319" r:id="rId8"/>
    <p:sldId id="320" r:id="rId9"/>
    <p:sldId id="321" r:id="rId10"/>
    <p:sldId id="270" r:id="rId11"/>
    <p:sldId id="271" r:id="rId12"/>
    <p:sldId id="273" r:id="rId13"/>
    <p:sldId id="265" r:id="rId14"/>
    <p:sldId id="290" r:id="rId15"/>
    <p:sldId id="266" r:id="rId16"/>
    <p:sldId id="294" r:id="rId17"/>
    <p:sldId id="297" r:id="rId18"/>
    <p:sldId id="298" r:id="rId19"/>
    <p:sldId id="299" r:id="rId20"/>
    <p:sldId id="300" r:id="rId21"/>
    <p:sldId id="301" r:id="rId22"/>
    <p:sldId id="259" r:id="rId23"/>
    <p:sldId id="278" r:id="rId24"/>
    <p:sldId id="279" r:id="rId25"/>
    <p:sldId id="280" r:id="rId26"/>
    <p:sldId id="281" r:id="rId27"/>
    <p:sldId id="282" r:id="rId28"/>
    <p:sldId id="302" r:id="rId29"/>
    <p:sldId id="304" r:id="rId30"/>
    <p:sldId id="305" r:id="rId31"/>
    <p:sldId id="274" r:id="rId32"/>
    <p:sldId id="275" r:id="rId33"/>
    <p:sldId id="306" r:id="rId34"/>
    <p:sldId id="307" r:id="rId35"/>
    <p:sldId id="308" r:id="rId36"/>
    <p:sldId id="316" r:id="rId37"/>
    <p:sldId id="317" r:id="rId38"/>
    <p:sldId id="309" r:id="rId39"/>
    <p:sldId id="310" r:id="rId40"/>
    <p:sldId id="311" r:id="rId41"/>
    <p:sldId id="312" r:id="rId42"/>
    <p:sldId id="284" r:id="rId43"/>
    <p:sldId id="285" r:id="rId44"/>
    <p:sldId id="286" r:id="rId45"/>
    <p:sldId id="287" r:id="rId46"/>
    <p:sldId id="288" r:id="rId47"/>
    <p:sldId id="322" r:id="rId48"/>
    <p:sldId id="323" r:id="rId49"/>
    <p:sldId id="324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2454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075B-7CA5-4DD9-8ACB-016D80922A06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718E-9FF8-4459-B25E-C4A297EBD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8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075B-7CA5-4DD9-8ACB-016D80922A06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718E-9FF8-4459-B25E-C4A297EBD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4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075B-7CA5-4DD9-8ACB-016D80922A06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718E-9FF8-4459-B25E-C4A297EBD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2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075B-7CA5-4DD9-8ACB-016D80922A06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718E-9FF8-4459-B25E-C4A297EBD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17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075B-7CA5-4DD9-8ACB-016D80922A06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718E-9FF8-4459-B25E-C4A297EBD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6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075B-7CA5-4DD9-8ACB-016D80922A06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718E-9FF8-4459-B25E-C4A297EBD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7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075B-7CA5-4DD9-8ACB-016D80922A06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718E-9FF8-4459-B25E-C4A297EBD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7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075B-7CA5-4DD9-8ACB-016D80922A06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718E-9FF8-4459-B25E-C4A297EBD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0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075B-7CA5-4DD9-8ACB-016D80922A06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718E-9FF8-4459-B25E-C4A297EBD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5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075B-7CA5-4DD9-8ACB-016D80922A06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718E-9FF8-4459-B25E-C4A297EBD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4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075B-7CA5-4DD9-8ACB-016D80922A06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718E-9FF8-4459-B25E-C4A297EBD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1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9075B-7CA5-4DD9-8ACB-016D80922A06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6718E-9FF8-4459-B25E-C4A297EBD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3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47255" y="-228600"/>
            <a:ext cx="9982200" cy="7086600"/>
          </a:xfrm>
          <a:prstGeom prst="rect">
            <a:avLst/>
          </a:prstGeom>
          <a:gradFill flip="none" rotWithShape="1">
            <a:gsLst>
              <a:gs pos="0">
                <a:srgbClr val="990000">
                  <a:shade val="30000"/>
                  <a:satMod val="115000"/>
                </a:srgbClr>
              </a:gs>
              <a:gs pos="50000">
                <a:srgbClr val="990000">
                  <a:shade val="67500"/>
                  <a:satMod val="115000"/>
                </a:srgbClr>
              </a:gs>
              <a:gs pos="100000">
                <a:srgbClr val="99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5" y="80961"/>
            <a:ext cx="7620000" cy="6696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22764" y="477147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Haydn in the 1770s:  The Rise of the String Quartet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4865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5" y="609600"/>
            <a:ext cx="3778910" cy="5565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092160"/>
            <a:ext cx="3657600" cy="51163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1295400"/>
            <a:ext cx="1371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06269" y="1242523"/>
            <a:ext cx="1066800" cy="410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06269" y="744524"/>
            <a:ext cx="3048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924366"/>
            <a:ext cx="3048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5994" y="79069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“The P-based S”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5597707" y="1146963"/>
            <a:ext cx="1552752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00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5" y="609600"/>
            <a:ext cx="3778910" cy="5565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092160"/>
            <a:ext cx="3657600" cy="51163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1295400"/>
            <a:ext cx="1371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06269" y="1242523"/>
            <a:ext cx="1066800" cy="410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06268" y="744525"/>
            <a:ext cx="7755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baseline="30000" dirty="0" smtClean="0">
                <a:solidFill>
                  <a:srgbClr val="FF0000"/>
                </a:solidFill>
              </a:rPr>
              <a:t>1.1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924366"/>
            <a:ext cx="3048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5994" y="79069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“The P-based S”</a:t>
            </a:r>
            <a:endParaRPr lang="en-US" sz="1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62000" y="2362200"/>
            <a:ext cx="0" cy="2111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01139" y="3650318"/>
            <a:ext cx="213266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i:HC                      dominant lock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3926" y="4724401"/>
            <a:ext cx="75727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u</a:t>
            </a:r>
            <a:r>
              <a:rPr lang="en-US" sz="1200" dirty="0" smtClean="0">
                <a:solidFill>
                  <a:srgbClr val="FF0000"/>
                </a:solidFill>
              </a:rPr>
              <a:t>ndone!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981200" y="3788817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54223" y="2340123"/>
            <a:ext cx="44117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0400" y="4747984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</a:rPr>
              <a:t>III:HC</a:t>
            </a:r>
            <a:endParaRPr lang="en-US" sz="1200" dirty="0">
              <a:solidFill>
                <a:srgbClr val="00B0F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5375296" y="1109032"/>
            <a:ext cx="152400" cy="337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462178" y="1109032"/>
            <a:ext cx="152400" cy="337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72043" y="3466915"/>
            <a:ext cx="14065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 smtClean="0">
                <a:solidFill>
                  <a:srgbClr val="00B0F0"/>
                </a:solidFill>
              </a:rPr>
              <a:t>Another</a:t>
            </a:r>
            <a:r>
              <a:rPr lang="en-US" sz="1000" dirty="0" smtClean="0">
                <a:solidFill>
                  <a:srgbClr val="00B0F0"/>
                </a:solidFill>
              </a:rPr>
              <a:t> MC !*</a:t>
            </a:r>
            <a:endParaRPr lang="en-US" sz="1000" dirty="0">
              <a:solidFill>
                <a:srgbClr val="00B0F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5399860" y="3620284"/>
            <a:ext cx="152400" cy="337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486742" y="3620284"/>
            <a:ext cx="152400" cy="337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37004" y="908064"/>
            <a:ext cx="487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</a:rPr>
              <a:t>MC</a:t>
            </a:r>
            <a:endParaRPr lang="en-US" sz="1200" dirty="0">
              <a:solidFill>
                <a:srgbClr val="00B0F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943100" y="4863243"/>
            <a:ext cx="1295400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96000" y="224779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</a:rPr>
              <a:t>Another III:HC!</a:t>
            </a:r>
            <a:endParaRPr lang="en-US" sz="1200" dirty="0">
              <a:solidFill>
                <a:srgbClr val="00B0F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11196" y="3405363"/>
            <a:ext cx="208980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Another “S”! = S</a:t>
            </a:r>
            <a:r>
              <a:rPr lang="en-US" baseline="30000" dirty="0" smtClean="0">
                <a:solidFill>
                  <a:srgbClr val="FF0000"/>
                </a:solidFill>
              </a:rPr>
              <a:t>1.2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72043" y="6400800"/>
            <a:ext cx="2273551" cy="24622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</a:t>
            </a:r>
            <a:r>
              <a:rPr lang="en-US" sz="1000" dirty="0" smtClean="0">
                <a:solidFill>
                  <a:srgbClr val="00B0F0"/>
                </a:solidFill>
              </a:rPr>
              <a:t> (Example of “apparent double MCs”)</a:t>
            </a:r>
            <a:endParaRPr lang="en-US" sz="1000" dirty="0">
              <a:solidFill>
                <a:srgbClr val="00B0F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451496" y="3927317"/>
            <a:ext cx="357322" cy="2397283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280560" y="4813859"/>
            <a:ext cx="0" cy="2111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765696" y="4747983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III:PAC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19862" y="4819556"/>
            <a:ext cx="27435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. . .  but “this theme” continues . . . . . . . . .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6073049" y="2865534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B0F0"/>
                </a:solidFill>
              </a:rPr>
              <a:t>d</a:t>
            </a:r>
            <a:r>
              <a:rPr lang="en-US" sz="1000" dirty="0" smtClean="0">
                <a:solidFill>
                  <a:srgbClr val="00B0F0"/>
                </a:solidFill>
              </a:rPr>
              <a:t>ominant lock</a:t>
            </a:r>
            <a:endParaRPr lang="en-US" sz="10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1570" y="6096000"/>
            <a:ext cx="15665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More PAC delays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on the path to</a:t>
            </a:r>
          </a:p>
          <a:p>
            <a:r>
              <a:rPr lang="en-US" sz="1000" dirty="0">
                <a:solidFill>
                  <a:srgbClr val="FF0000"/>
                </a:solidFill>
              </a:rPr>
              <a:t>t</a:t>
            </a:r>
            <a:r>
              <a:rPr lang="en-US" sz="1000" dirty="0" smtClean="0">
                <a:solidFill>
                  <a:srgbClr val="FF0000"/>
                </a:solidFill>
              </a:rPr>
              <a:t>he EEC 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382000" y="6372999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597707" y="1146963"/>
            <a:ext cx="1552752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473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685800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Six Quartets, op. 20 (1772, publ. 1774 as “divertimenti”)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A new density of style and motivic concentration: </a:t>
            </a:r>
          </a:p>
          <a:p>
            <a:pPr algn="ctr"/>
            <a:r>
              <a:rPr lang="en-US" b="1" dirty="0" smtClean="0"/>
              <a:t>creative and surprising compositional decisions at nearly every turn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1818" y="2036802"/>
            <a:ext cx="5715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Haydn’s basic compositional principle strengthened: </a:t>
            </a:r>
          </a:p>
          <a:p>
            <a:r>
              <a:rPr lang="en-US" dirty="0"/>
              <a:t>      the impression of the “organic” growth of small motivic</a:t>
            </a:r>
          </a:p>
          <a:p>
            <a:r>
              <a:rPr lang="en-US" dirty="0"/>
              <a:t>      particles, spun out to create an entire movement.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Ongoing originality and inventiveness: steering more and more away from exact repetitions of musical ideas in favor of variants and recompositions.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Increasingly common in Haydn’s two-part expositions: the incipit of S is based on that of P (= “the P-based S”).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of the quartets have fugal finales (!):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5486400"/>
            <a:ext cx="472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No. 2 in C (“</a:t>
            </a:r>
            <a:r>
              <a:rPr lang="en-US" sz="1400" dirty="0" err="1" smtClean="0"/>
              <a:t>Fuga</a:t>
            </a:r>
            <a:r>
              <a:rPr lang="en-US" sz="1400" dirty="0" smtClean="0"/>
              <a:t> a 4 </a:t>
            </a:r>
            <a:r>
              <a:rPr lang="en-US" sz="1400" dirty="0" err="1" smtClean="0"/>
              <a:t>soggetti</a:t>
            </a:r>
            <a:r>
              <a:rPr lang="en-US" sz="1400" dirty="0" smtClean="0"/>
              <a:t>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No. 5 in F Minor (“</a:t>
            </a:r>
            <a:r>
              <a:rPr lang="en-US" sz="1400" dirty="0" err="1" smtClean="0"/>
              <a:t>Fuga</a:t>
            </a:r>
            <a:r>
              <a:rPr lang="en-US" sz="1400" dirty="0" smtClean="0"/>
              <a:t> a due </a:t>
            </a:r>
            <a:r>
              <a:rPr lang="en-US" sz="1400" dirty="0" err="1" smtClean="0"/>
              <a:t>soggetti</a:t>
            </a:r>
            <a:r>
              <a:rPr lang="en-US" sz="1400" dirty="0" smtClean="0"/>
              <a:t>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No. 6 in S (“</a:t>
            </a:r>
            <a:r>
              <a:rPr lang="en-US" sz="1400" dirty="0" err="1" smtClean="0"/>
              <a:t>Fuga</a:t>
            </a:r>
            <a:r>
              <a:rPr lang="en-US" sz="1400" dirty="0" smtClean="0"/>
              <a:t> a 3 </a:t>
            </a:r>
            <a:r>
              <a:rPr lang="en-US" sz="1400" dirty="0" err="1" smtClean="0"/>
              <a:t>soggetti</a:t>
            </a:r>
            <a:r>
              <a:rPr lang="en-US" sz="1400" dirty="0" smtClean="0"/>
              <a:t>”</a:t>
            </a:r>
            <a:r>
              <a:rPr lang="en-US" dirty="0" smtClean="0"/>
              <a:t>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52600" y="533400"/>
            <a:ext cx="6019800" cy="609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38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85775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37802" y="762000"/>
            <a:ext cx="3991598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66800" y="1143712"/>
            <a:ext cx="2986399" cy="5326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33800" y="0"/>
            <a:ext cx="1981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29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85775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37802" y="762000"/>
            <a:ext cx="3991598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66800" y="1143712"/>
            <a:ext cx="2986399" cy="5326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990600"/>
            <a:ext cx="16625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 minor-key works, especially ones that begin with imitative entries, one  familiar opening move is what some musicologists call </a:t>
            </a:r>
          </a:p>
          <a:p>
            <a:r>
              <a:rPr lang="en-US" sz="1200" dirty="0" smtClean="0"/>
              <a:t>the “</a:t>
            </a:r>
            <a:r>
              <a:rPr lang="en-US" sz="1200" dirty="0" err="1" smtClean="0"/>
              <a:t>pathotype</a:t>
            </a:r>
            <a:r>
              <a:rPr lang="en-US" sz="1200" dirty="0" smtClean="0"/>
              <a:t>” figure: </a:t>
            </a:r>
          </a:p>
          <a:p>
            <a:r>
              <a:rPr lang="en-US" sz="1200" dirty="0" smtClean="0"/>
              <a:t>a permutation of</a:t>
            </a:r>
          </a:p>
          <a:p>
            <a:r>
              <a:rPr lang="en-US" sz="1200" dirty="0" smtClean="0"/>
              <a:t>scale degrees  </a:t>
            </a:r>
          </a:p>
          <a:p>
            <a:r>
              <a:rPr lang="en-US" sz="1200" dirty="0" smtClean="0"/>
              <a:t>5, 6, </a:t>
            </a:r>
            <a:r>
              <a:rPr lang="en-US" sz="1200" dirty="0"/>
              <a:t>♮</a:t>
            </a:r>
            <a:r>
              <a:rPr lang="en-US" sz="1200" dirty="0" smtClean="0"/>
              <a:t>7,and 1.</a:t>
            </a:r>
          </a:p>
          <a:p>
            <a:r>
              <a:rPr lang="en-US" sz="1600" dirty="0" smtClean="0"/>
              <a:t> </a:t>
            </a:r>
          </a:p>
          <a:p>
            <a:r>
              <a:rPr lang="en-US" sz="1200" dirty="0" smtClean="0"/>
              <a:t>Here:</a:t>
            </a:r>
            <a:endParaRPr lang="en-US" sz="1200" dirty="0"/>
          </a:p>
          <a:p>
            <a:r>
              <a:rPr lang="en-US" sz="1200" b="1" dirty="0" smtClean="0">
                <a:solidFill>
                  <a:srgbClr val="FF0000"/>
                </a:solidFill>
              </a:rPr>
              <a:t>5-1-6-♮7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990600" y="990600"/>
            <a:ext cx="1558634" cy="2438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33800" y="0"/>
            <a:ext cx="1981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585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905000"/>
            <a:ext cx="434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Operas for the </a:t>
            </a:r>
            <a:r>
              <a:rPr lang="en-US" dirty="0" err="1" smtClean="0"/>
              <a:t>Esterházy</a:t>
            </a:r>
            <a:r>
              <a:rPr lang="en-US" dirty="0" smtClean="0"/>
              <a:t> Theater, e.g.: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Il </a:t>
            </a:r>
            <a:r>
              <a:rPr lang="en-US" i="1" dirty="0" err="1" smtClean="0"/>
              <a:t>mondo</a:t>
            </a:r>
            <a:r>
              <a:rPr lang="en-US" i="1" dirty="0" smtClean="0"/>
              <a:t> </a:t>
            </a:r>
            <a:r>
              <a:rPr lang="en-US" i="1" dirty="0" err="1" smtClean="0"/>
              <a:t>della</a:t>
            </a:r>
            <a:r>
              <a:rPr lang="en-US" i="1" dirty="0" smtClean="0"/>
              <a:t> </a:t>
            </a:r>
            <a:r>
              <a:rPr lang="en-US" i="1" dirty="0" err="1" smtClean="0"/>
              <a:t>luna</a:t>
            </a:r>
            <a:r>
              <a:rPr lang="en-US" dirty="0" smtClean="0"/>
              <a:t> (1777)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La </a:t>
            </a:r>
            <a:r>
              <a:rPr lang="en-US" i="1" dirty="0" err="1" smtClean="0"/>
              <a:t>fedeltà</a:t>
            </a:r>
            <a:r>
              <a:rPr lang="en-US" i="1" dirty="0" smtClean="0"/>
              <a:t> </a:t>
            </a:r>
            <a:r>
              <a:rPr lang="en-US" i="1" dirty="0" err="1" smtClean="0"/>
              <a:t>premiata</a:t>
            </a:r>
            <a:r>
              <a:rPr lang="en-US" dirty="0" smtClean="0"/>
              <a:t> (1781)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Orlando </a:t>
            </a:r>
            <a:r>
              <a:rPr lang="en-US" i="1" dirty="0" err="1" smtClean="0"/>
              <a:t>paladino</a:t>
            </a:r>
            <a:r>
              <a:rPr lang="en-US" dirty="0" smtClean="0"/>
              <a:t> (1782)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24000"/>
            <a:ext cx="3362236" cy="44829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2672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Symphony Production Continues: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No. 50 in C (1773, one of the earliest symphonies with a slow introduction)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Experiments with the option of lighter, rondo finales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72973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Haydn in the 1770s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7099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72973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Haydn in the early 1780s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24000"/>
            <a:ext cx="3362236" cy="44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39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72973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Haydn in the early 1780s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24000"/>
            <a:ext cx="3362236" cy="4482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3716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By now, one of the two most celebrated composers in the European world </a:t>
            </a:r>
          </a:p>
          <a:p>
            <a:r>
              <a:rPr lang="en-US" dirty="0"/>
              <a:t> </a:t>
            </a:r>
            <a:r>
              <a:rPr lang="en-US" dirty="0" smtClean="0"/>
              <a:t>    (the other: C. P. E. Bach)</a:t>
            </a:r>
          </a:p>
        </p:txBody>
      </p:sp>
    </p:spTree>
    <p:extLst>
      <p:ext uri="{BB962C8B-B14F-4D97-AF65-F5344CB8AC3E}">
        <p14:creationId xmlns:p14="http://schemas.microsoft.com/office/powerpoint/2010/main" val="3990900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72973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Haydn in the early 1780s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24000"/>
            <a:ext cx="3362236" cy="4482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37160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By now, one of the two most celebrated composers in the European world </a:t>
            </a:r>
          </a:p>
          <a:p>
            <a:r>
              <a:rPr lang="en-US" dirty="0"/>
              <a:t> </a:t>
            </a:r>
            <a:r>
              <a:rPr lang="en-US" dirty="0" smtClean="0"/>
              <a:t>    (the other: C. P. E. Bach)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and important contact with an influential Viennese publisher:  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Artaria</a:t>
            </a:r>
            <a:r>
              <a:rPr lang="en-US" dirty="0" smtClean="0"/>
              <a:t> (wider publication and distribution </a:t>
            </a:r>
          </a:p>
          <a:p>
            <a:r>
              <a:rPr lang="en-US" dirty="0"/>
              <a:t> </a:t>
            </a:r>
            <a:r>
              <a:rPr lang="en-US" dirty="0" smtClean="0"/>
              <a:t>     of his works)</a:t>
            </a:r>
          </a:p>
        </p:txBody>
      </p:sp>
    </p:spTree>
    <p:extLst>
      <p:ext uri="{BB962C8B-B14F-4D97-AF65-F5344CB8AC3E}">
        <p14:creationId xmlns:p14="http://schemas.microsoft.com/office/powerpoint/2010/main" val="3990900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72973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Haydn in the early 1780s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24000"/>
            <a:ext cx="3362236" cy="4482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371600"/>
            <a:ext cx="472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By now, one of the two most celebrated composers in the European world </a:t>
            </a:r>
          </a:p>
          <a:p>
            <a:r>
              <a:rPr lang="en-US" dirty="0"/>
              <a:t> </a:t>
            </a:r>
            <a:r>
              <a:rPr lang="en-US" dirty="0" smtClean="0"/>
              <a:t>    (the other: C. P. E. Bach)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and important contact with an influential Viennese publisher:  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Artaria</a:t>
            </a:r>
            <a:r>
              <a:rPr lang="en-US" dirty="0" smtClean="0"/>
              <a:t> (wider publication and distribution </a:t>
            </a:r>
          </a:p>
          <a:p>
            <a:r>
              <a:rPr lang="en-US" dirty="0"/>
              <a:t> </a:t>
            </a:r>
            <a:r>
              <a:rPr lang="en-US" dirty="0" smtClean="0"/>
              <a:t>     of his works)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Still employed by </a:t>
            </a:r>
            <a:r>
              <a:rPr lang="en-US" dirty="0"/>
              <a:t>Prince Nicolaus </a:t>
            </a:r>
            <a:r>
              <a:rPr lang="en-US" dirty="0" err="1" smtClean="0"/>
              <a:t>Esterházy</a:t>
            </a:r>
            <a:r>
              <a:rPr lang="en-US" dirty="0" smtClean="0"/>
              <a:t> but becoming more and more </a:t>
            </a:r>
          </a:p>
          <a:p>
            <a:r>
              <a:rPr lang="en-US" dirty="0"/>
              <a:t> </a:t>
            </a:r>
            <a:r>
              <a:rPr lang="en-US" dirty="0" smtClean="0"/>
              <a:t>     “semi-independent”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00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552" y="1191426"/>
            <a:ext cx="3362236" cy="44829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1764" y="387902"/>
            <a:ext cx="401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Haydn’s Principal Patron, 1763-1790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6393" y="5867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Prince </a:t>
            </a:r>
            <a:r>
              <a:rPr lang="en-US" dirty="0" err="1" smtClean="0"/>
              <a:t>Nikolaus</a:t>
            </a:r>
            <a:r>
              <a:rPr lang="en-US" dirty="0" smtClean="0"/>
              <a:t> I </a:t>
            </a:r>
            <a:r>
              <a:rPr lang="en-US" dirty="0" err="1" smtClean="0"/>
              <a:t>Esterházy</a:t>
            </a:r>
            <a:r>
              <a:rPr lang="en-US" dirty="0" smtClean="0"/>
              <a:t> (1714-90)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91426"/>
            <a:ext cx="3635331" cy="430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392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72973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Haydn in the early 1780s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24000"/>
            <a:ext cx="3362236" cy="4482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371600"/>
            <a:ext cx="472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By now, one of the two most celebrated composers in the European world </a:t>
            </a:r>
          </a:p>
          <a:p>
            <a:r>
              <a:rPr lang="en-US" dirty="0"/>
              <a:t> </a:t>
            </a:r>
            <a:r>
              <a:rPr lang="en-US" dirty="0" smtClean="0"/>
              <a:t>    (the other: C. P. E. Bach)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and important contact with an influential Viennese publisher:  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Artaria</a:t>
            </a:r>
            <a:r>
              <a:rPr lang="en-US" dirty="0" smtClean="0"/>
              <a:t> (wider publication and distribution </a:t>
            </a:r>
          </a:p>
          <a:p>
            <a:r>
              <a:rPr lang="en-US" dirty="0"/>
              <a:t> </a:t>
            </a:r>
            <a:r>
              <a:rPr lang="en-US" dirty="0" smtClean="0"/>
              <a:t>     of his works)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Still employed by </a:t>
            </a:r>
            <a:r>
              <a:rPr lang="en-US" dirty="0"/>
              <a:t>Prince Nicolaus </a:t>
            </a:r>
            <a:r>
              <a:rPr lang="en-US" dirty="0" err="1" smtClean="0"/>
              <a:t>Esterházy</a:t>
            </a:r>
            <a:r>
              <a:rPr lang="en-US" dirty="0" smtClean="0"/>
              <a:t> but becoming more and more </a:t>
            </a:r>
          </a:p>
          <a:p>
            <a:r>
              <a:rPr lang="en-US" dirty="0"/>
              <a:t> </a:t>
            </a:r>
            <a:r>
              <a:rPr lang="en-US" dirty="0" smtClean="0"/>
              <a:t>     “semi-independent”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Becomes acquainted with Mozart </a:t>
            </a:r>
          </a:p>
          <a:p>
            <a:r>
              <a:rPr lang="en-US" dirty="0" smtClean="0"/>
              <a:t>      in Vienna (1781? 1783-84?)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00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72973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Haydn in the early 1780s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24000"/>
            <a:ext cx="3362236" cy="4482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371600"/>
            <a:ext cx="4724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By now, one of the two most celebrated composers in the European world </a:t>
            </a:r>
          </a:p>
          <a:p>
            <a:r>
              <a:rPr lang="en-US" dirty="0"/>
              <a:t> </a:t>
            </a:r>
            <a:r>
              <a:rPr lang="en-US" dirty="0" smtClean="0"/>
              <a:t>    (the other: C. P. E. Bach)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and important contact with an influential Viennese publisher:  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Artaria</a:t>
            </a:r>
            <a:r>
              <a:rPr lang="en-US" dirty="0" smtClean="0"/>
              <a:t> (wider publication and distribution </a:t>
            </a:r>
          </a:p>
          <a:p>
            <a:r>
              <a:rPr lang="en-US" dirty="0"/>
              <a:t> </a:t>
            </a:r>
            <a:r>
              <a:rPr lang="en-US" dirty="0" smtClean="0"/>
              <a:t>     of his works)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Still employed by </a:t>
            </a:r>
            <a:r>
              <a:rPr lang="en-US" dirty="0"/>
              <a:t>Prince Nicolaus </a:t>
            </a:r>
            <a:r>
              <a:rPr lang="en-US" dirty="0" err="1" smtClean="0"/>
              <a:t>Esterházy</a:t>
            </a:r>
            <a:r>
              <a:rPr lang="en-US" dirty="0" smtClean="0"/>
              <a:t> but becoming more and more </a:t>
            </a:r>
          </a:p>
          <a:p>
            <a:r>
              <a:rPr lang="en-US" dirty="0"/>
              <a:t> </a:t>
            </a:r>
            <a:r>
              <a:rPr lang="en-US" dirty="0" smtClean="0"/>
              <a:t>     “semi-independent”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Becomes acquainted with Mozart </a:t>
            </a:r>
          </a:p>
          <a:p>
            <a:r>
              <a:rPr lang="en-US" dirty="0" smtClean="0"/>
              <a:t>      in Vienna (1781? 1783-84?)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solidifying or coming of age </a:t>
            </a:r>
          </a:p>
          <a:p>
            <a:r>
              <a:rPr lang="en-US" dirty="0"/>
              <a:t> </a:t>
            </a:r>
            <a:r>
              <a:rPr lang="en-US" dirty="0" smtClean="0"/>
              <a:t>     of Viennese Classicism (the “Classical Style”)</a:t>
            </a:r>
          </a:p>
        </p:txBody>
      </p:sp>
    </p:spTree>
    <p:extLst>
      <p:ext uri="{BB962C8B-B14F-4D97-AF65-F5344CB8AC3E}">
        <p14:creationId xmlns:p14="http://schemas.microsoft.com/office/powerpoint/2010/main" val="3990900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62094"/>
            <a:ext cx="8077200" cy="40011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1781 Watershed: Publication of the Six Quartets, op. 33 (Vienna, </a:t>
            </a:r>
            <a:r>
              <a:rPr lang="en-US" sz="2000" b="1" dirty="0" err="1" smtClean="0"/>
              <a:t>Artaria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1"/>
            <a:ext cx="2895600" cy="3874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467" y="1519356"/>
            <a:ext cx="2907082" cy="38761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605281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Haydn, letter to possible patrons for op. 33: [These quartets are] written </a:t>
            </a:r>
          </a:p>
          <a:p>
            <a:r>
              <a:rPr lang="en-US" sz="1400" dirty="0" smtClean="0"/>
              <a:t>in</a:t>
            </a:r>
            <a:r>
              <a:rPr lang="en-US" sz="1400" u="sng" dirty="0" smtClean="0"/>
              <a:t> a new and special way</a:t>
            </a:r>
            <a:r>
              <a:rPr lang="en-US" sz="1400" dirty="0" smtClean="0"/>
              <a:t> (for I haven’t composed any [others] for ten years.”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41889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467" y="1519356"/>
            <a:ext cx="2907082" cy="38761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605281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Haydn, letter to possible patrons for op. 33: [These quartets are] written </a:t>
            </a:r>
          </a:p>
          <a:p>
            <a:r>
              <a:rPr lang="en-US" sz="1400" dirty="0" smtClean="0"/>
              <a:t>in</a:t>
            </a:r>
            <a:r>
              <a:rPr lang="en-US" sz="1400" u="sng" dirty="0" smtClean="0"/>
              <a:t> a new and special way</a:t>
            </a:r>
            <a:r>
              <a:rPr lang="en-US" sz="1400" dirty="0" smtClean="0"/>
              <a:t> (for I haven’t composed any [others] for ten years.”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6002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“New and Special Way”?</a:t>
            </a:r>
          </a:p>
          <a:p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42900" y="273082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1781 Watershed: Publication of the Six Quartets, op. 33 (Vienna, </a:t>
            </a:r>
            <a:r>
              <a:rPr lang="en-US" dirty="0" err="1" smtClean="0"/>
              <a:t>Artaria</a:t>
            </a:r>
            <a:r>
              <a:rPr lang="en-US" dirty="0" smtClean="0"/>
              <a:t>):</a:t>
            </a:r>
          </a:p>
          <a:p>
            <a:pPr algn="ctr"/>
            <a:r>
              <a:rPr lang="en-US" dirty="0" smtClean="0"/>
              <a:t>Dedicated to the Russian Grand Duke Pavel </a:t>
            </a:r>
            <a:r>
              <a:rPr lang="en-US" dirty="0" err="1" smtClean="0"/>
              <a:t>Petrovich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(The “Russian Quartets” or “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Scherzi</a:t>
            </a:r>
            <a:r>
              <a:rPr lang="en-US" dirty="0" smtClean="0"/>
              <a:t>” [minuets labeled as “scherzo”/”</a:t>
            </a:r>
            <a:r>
              <a:rPr lang="en-US" dirty="0" err="1" smtClean="0"/>
              <a:t>scherzando</a:t>
            </a:r>
            <a:r>
              <a:rPr lang="en-US" dirty="0" smtClean="0"/>
              <a:t>”])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10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467" y="1519356"/>
            <a:ext cx="2907082" cy="3876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16002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“New and Special Way”?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Increased clarity of musical ideas</a:t>
            </a:r>
          </a:p>
          <a:p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605281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Haydn, letter to possible patrons for op. 33: [These quartets are] written </a:t>
            </a:r>
          </a:p>
          <a:p>
            <a:r>
              <a:rPr lang="en-US" sz="1400" dirty="0" smtClean="0"/>
              <a:t>in</a:t>
            </a:r>
            <a:r>
              <a:rPr lang="en-US" sz="1400" u="sng" dirty="0" smtClean="0"/>
              <a:t> a new and special way</a:t>
            </a:r>
            <a:r>
              <a:rPr lang="en-US" sz="1400" dirty="0" smtClean="0"/>
              <a:t> (for I haven’t composed any [others] for ten years).”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42900" y="273082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1781 Watershed: Publication of the Six Quartets, op. 33 (Vienna, </a:t>
            </a:r>
            <a:r>
              <a:rPr lang="en-US" dirty="0" err="1" smtClean="0"/>
              <a:t>Artaria</a:t>
            </a:r>
            <a:r>
              <a:rPr lang="en-US" dirty="0" smtClean="0"/>
              <a:t>):</a:t>
            </a:r>
          </a:p>
          <a:p>
            <a:pPr algn="ctr"/>
            <a:r>
              <a:rPr lang="en-US" dirty="0" smtClean="0"/>
              <a:t>Dedicated to the Russian Grand Duke Pavel </a:t>
            </a:r>
            <a:r>
              <a:rPr lang="en-US" dirty="0" err="1" smtClean="0"/>
              <a:t>Petrovich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(The “Russian Quartets” or “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Scherzi</a:t>
            </a:r>
            <a:r>
              <a:rPr lang="en-US" dirty="0" smtClean="0"/>
              <a:t>” [minuets labeled as “scherzo”/”</a:t>
            </a:r>
            <a:r>
              <a:rPr lang="en-US" dirty="0" err="1" smtClean="0"/>
              <a:t>scherzando</a:t>
            </a:r>
            <a:r>
              <a:rPr lang="en-US" dirty="0" smtClean="0"/>
              <a:t>”])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10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467" y="1519356"/>
            <a:ext cx="2907082" cy="3876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1600200"/>
            <a:ext cx="3276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“New and Special Way”?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Increased clarity of musical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Yet even more compositionally concentrated, compressed, and ambitious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605281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Haydn, letter to possible patrons for op. 33: [These quartets are] written </a:t>
            </a:r>
          </a:p>
          <a:p>
            <a:r>
              <a:rPr lang="en-US" sz="1400" dirty="0" smtClean="0"/>
              <a:t>in</a:t>
            </a:r>
            <a:r>
              <a:rPr lang="en-US" sz="1400" u="sng" dirty="0" smtClean="0"/>
              <a:t> a new and special way</a:t>
            </a:r>
            <a:r>
              <a:rPr lang="en-US" sz="1400" dirty="0" smtClean="0"/>
              <a:t> (for I haven’t composed any [others] for ten years.)”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42900" y="273082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1781 Watershed: Publication of the Six Quartets, op. 33 (Vienna, </a:t>
            </a:r>
            <a:r>
              <a:rPr lang="en-US" dirty="0" err="1" smtClean="0"/>
              <a:t>Artaria</a:t>
            </a:r>
            <a:r>
              <a:rPr lang="en-US" dirty="0" smtClean="0"/>
              <a:t>):</a:t>
            </a:r>
          </a:p>
          <a:p>
            <a:pPr algn="ctr"/>
            <a:r>
              <a:rPr lang="en-US" dirty="0" smtClean="0"/>
              <a:t>Dedicated to the Russian Grand Duke Pavel </a:t>
            </a:r>
            <a:r>
              <a:rPr lang="en-US" dirty="0" err="1" smtClean="0"/>
              <a:t>Petrovich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(The “Russian Quartets” or “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Scherzi</a:t>
            </a:r>
            <a:r>
              <a:rPr lang="en-US" dirty="0" smtClean="0"/>
              <a:t>” [minuets labeled as “scherzo”/”</a:t>
            </a:r>
            <a:r>
              <a:rPr lang="en-US" dirty="0" err="1" smtClean="0"/>
              <a:t>scherzando</a:t>
            </a:r>
            <a:r>
              <a:rPr lang="en-US" dirty="0" smtClean="0"/>
              <a:t>”])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10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467" y="1519356"/>
            <a:ext cx="2907082" cy="3876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1600200"/>
            <a:ext cx="3276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“New and Special Way”?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Increased clarity of musical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Yet even more compositionally concentrated, compressed, and ambitious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Four performers: equal conversationalists; each active; each significant (“quartet style”)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605281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Haydn, letter to possible patrons for op. 33: [These quartets are] written </a:t>
            </a:r>
          </a:p>
          <a:p>
            <a:r>
              <a:rPr lang="en-US" sz="1400" dirty="0" smtClean="0"/>
              <a:t>in</a:t>
            </a:r>
            <a:r>
              <a:rPr lang="en-US" sz="1400" u="sng" dirty="0" smtClean="0"/>
              <a:t> a new and special way</a:t>
            </a:r>
            <a:r>
              <a:rPr lang="en-US" sz="1400" dirty="0" smtClean="0"/>
              <a:t> (for I haven’t composed any [others] for ten years.)”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42900" y="273082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1781 Watershed: Publication of the Six Quartets, op. 33 (Vienna, </a:t>
            </a:r>
            <a:r>
              <a:rPr lang="en-US" dirty="0" err="1" smtClean="0"/>
              <a:t>Artaria</a:t>
            </a:r>
            <a:r>
              <a:rPr lang="en-US" dirty="0" smtClean="0"/>
              <a:t>):</a:t>
            </a:r>
          </a:p>
          <a:p>
            <a:pPr algn="ctr"/>
            <a:r>
              <a:rPr lang="en-US" dirty="0" smtClean="0"/>
              <a:t>Dedicated to the Russian Grand Duke Pavel </a:t>
            </a:r>
            <a:r>
              <a:rPr lang="en-US" dirty="0" err="1" smtClean="0"/>
              <a:t>Petrovich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(The “Russian Quartets” or “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Scherzi</a:t>
            </a:r>
            <a:r>
              <a:rPr lang="en-US" dirty="0" smtClean="0"/>
              <a:t>” [minuets labeled as “scherzo”/”</a:t>
            </a:r>
            <a:r>
              <a:rPr lang="en-US" dirty="0" err="1" smtClean="0"/>
              <a:t>scherzando</a:t>
            </a:r>
            <a:r>
              <a:rPr lang="en-US" dirty="0" smtClean="0"/>
              <a:t>”])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10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467" y="1519356"/>
            <a:ext cx="2907082" cy="3876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1600200"/>
            <a:ext cx="3276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“New and Special Way”?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Increased clarity of musical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Yet even more compositionally concentrated, compressed, and ambitious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Four performers: equal conversationalists; each active; each significant (“quartet style”)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Compositional cleverness and originality abound: ingenious surprises around every corner</a:t>
            </a:r>
          </a:p>
          <a:p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605281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Haydn, letter to possible patrons for op. 33: [These quartets are] written </a:t>
            </a:r>
          </a:p>
          <a:p>
            <a:r>
              <a:rPr lang="en-US" sz="1400" dirty="0" smtClean="0"/>
              <a:t>in</a:t>
            </a:r>
            <a:r>
              <a:rPr lang="en-US" sz="1400" u="sng" dirty="0" smtClean="0"/>
              <a:t> a new and special way</a:t>
            </a:r>
            <a:r>
              <a:rPr lang="en-US" sz="1400" dirty="0" smtClean="0"/>
              <a:t> (for I haven’t composed any [others] for ten years.)”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42900" y="273082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1781 Watershed: Publication of the Six Quartets, op. 33 (Vienna, </a:t>
            </a:r>
            <a:r>
              <a:rPr lang="en-US" dirty="0" err="1" smtClean="0"/>
              <a:t>Artaria</a:t>
            </a:r>
            <a:r>
              <a:rPr lang="en-US" dirty="0" smtClean="0"/>
              <a:t>):</a:t>
            </a:r>
          </a:p>
          <a:p>
            <a:pPr algn="ctr"/>
            <a:r>
              <a:rPr lang="en-US" dirty="0" smtClean="0"/>
              <a:t>Dedicated to the Russian Grand Duke Pavel </a:t>
            </a:r>
            <a:r>
              <a:rPr lang="en-US" dirty="0" err="1" smtClean="0"/>
              <a:t>Petrovich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(The “Russian Quartets” or “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Scherzi</a:t>
            </a:r>
            <a:r>
              <a:rPr lang="en-US" dirty="0" smtClean="0"/>
              <a:t>” [minuets labeled as “scherzo”/”</a:t>
            </a:r>
            <a:r>
              <a:rPr lang="en-US" dirty="0" err="1" smtClean="0"/>
              <a:t>scherzando</a:t>
            </a:r>
            <a:r>
              <a:rPr lang="en-US" dirty="0" smtClean="0"/>
              <a:t>”])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10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467" y="1519356"/>
            <a:ext cx="2907082" cy="3876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1600201"/>
            <a:ext cx="35052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“New and Special Way”?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Increased clarity of musical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Yet even more compositionally concentrated, compressed, and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ambitious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Four performers: equal conversationalists; each active; each significant (“quartet style”)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Compositional cleverness and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originality abound: ingenious surprises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around every corner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“idealized” form of pure composition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for connoisseurs, private performances</a:t>
            </a:r>
          </a:p>
          <a:p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605281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Haydn, letter to possible patrons for op. 33: [These quartets are] written </a:t>
            </a:r>
          </a:p>
          <a:p>
            <a:r>
              <a:rPr lang="en-US" sz="1400" dirty="0" smtClean="0"/>
              <a:t>in</a:t>
            </a:r>
            <a:r>
              <a:rPr lang="en-US" sz="1400" u="sng" dirty="0" smtClean="0"/>
              <a:t> a new and special way</a:t>
            </a:r>
            <a:r>
              <a:rPr lang="en-US" sz="1400" dirty="0" smtClean="0"/>
              <a:t> (for I haven’t composed any [others] for ten years.)”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42900" y="273082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1781 Watershed: Publication of the Six Quartets, op. 33 (Vienna, </a:t>
            </a:r>
            <a:r>
              <a:rPr lang="en-US" dirty="0" err="1" smtClean="0"/>
              <a:t>Artaria</a:t>
            </a:r>
            <a:r>
              <a:rPr lang="en-US" dirty="0" smtClean="0"/>
              <a:t>):</a:t>
            </a:r>
          </a:p>
          <a:p>
            <a:pPr algn="ctr"/>
            <a:r>
              <a:rPr lang="en-US" dirty="0" smtClean="0"/>
              <a:t>Dedicated to the Russian Grand Duke Pavel </a:t>
            </a:r>
            <a:r>
              <a:rPr lang="en-US" dirty="0" err="1" smtClean="0"/>
              <a:t>Petrovich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(The “Russian Quartets” or “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Scherzi</a:t>
            </a:r>
            <a:r>
              <a:rPr lang="en-US" dirty="0" smtClean="0"/>
              <a:t>” [minuets labeled as “scherzo”/”</a:t>
            </a:r>
            <a:r>
              <a:rPr lang="en-US" dirty="0" err="1" smtClean="0"/>
              <a:t>scherzando</a:t>
            </a:r>
            <a:r>
              <a:rPr lang="en-US" dirty="0" smtClean="0"/>
              <a:t>”])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15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2133600"/>
            <a:ext cx="16764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761999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Haydn: “</a:t>
            </a:r>
            <a:r>
              <a:rPr lang="en-US" b="1" i="1" dirty="0" err="1" smtClean="0"/>
              <a:t>Witz</a:t>
            </a:r>
            <a:r>
              <a:rPr lang="en-US" b="1" dirty="0" smtClean="0"/>
              <a:t>” (“wit”)</a:t>
            </a:r>
          </a:p>
          <a:p>
            <a:endParaRPr lang="en-US" dirty="0"/>
          </a:p>
          <a:p>
            <a:pPr algn="ctr"/>
            <a:r>
              <a:rPr lang="en-US" dirty="0" smtClean="0"/>
              <a:t>Not reducible to “humor” but rather: </a:t>
            </a:r>
          </a:p>
          <a:p>
            <a:pPr algn="ctr"/>
            <a:r>
              <a:rPr lang="en-US" dirty="0" smtClean="0"/>
              <a:t>cleverness, amusing idiosyncrasy or surprise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865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94687"/>
            <a:ext cx="426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Four stages in the maturing </a:t>
            </a:r>
          </a:p>
          <a:p>
            <a:pPr algn="ctr"/>
            <a:r>
              <a:rPr lang="en-US" b="1" dirty="0" smtClean="0"/>
              <a:t>of the string quartet:</a:t>
            </a:r>
          </a:p>
          <a:p>
            <a:pPr algn="ctr"/>
            <a:r>
              <a:rPr lang="en-US" b="1" dirty="0"/>
              <a:t>i</a:t>
            </a:r>
            <a:r>
              <a:rPr lang="en-US" b="1" dirty="0" smtClean="0"/>
              <a:t>ncreasing complexity and </a:t>
            </a:r>
          </a:p>
          <a:p>
            <a:pPr algn="ctr"/>
            <a:r>
              <a:rPr lang="en-US" b="1" dirty="0" smtClean="0"/>
              <a:t>appeals </a:t>
            </a:r>
            <a:r>
              <a:rPr lang="en-US" b="1" dirty="0"/>
              <a:t>to connoisseurship</a:t>
            </a:r>
          </a:p>
          <a:p>
            <a:pPr algn="ctr"/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Six Quartets, op. 9 (1769-70, publ. 1772)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Six Quartets, op. 17 (1771, publ. 1772)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Six Quartets, op. 20 (1772, publ. 1774)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Six Quartets, op. 33 (publ. 1781)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552" y="1191426"/>
            <a:ext cx="3362236" cy="44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75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2133600"/>
            <a:ext cx="16764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24100" y="2647965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Example: conclusion of the rondo finale </a:t>
            </a:r>
          </a:p>
          <a:p>
            <a:pPr algn="ctr"/>
            <a:r>
              <a:rPr lang="en-US" dirty="0" smtClean="0"/>
              <a:t>of Op. 33 no. 2 in E-flat, “Joke”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761999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Haydn: “</a:t>
            </a:r>
            <a:r>
              <a:rPr lang="en-US" b="1" i="1" dirty="0" err="1" smtClean="0"/>
              <a:t>Witz</a:t>
            </a:r>
            <a:r>
              <a:rPr lang="en-US" b="1" dirty="0" smtClean="0"/>
              <a:t>” (“wit”)</a:t>
            </a:r>
          </a:p>
          <a:p>
            <a:endParaRPr lang="en-US" dirty="0"/>
          </a:p>
          <a:p>
            <a:pPr algn="ctr"/>
            <a:r>
              <a:rPr lang="en-US" dirty="0" smtClean="0"/>
              <a:t>Not reducible to “humor” but rather: </a:t>
            </a:r>
          </a:p>
          <a:p>
            <a:pPr algn="ctr"/>
            <a:r>
              <a:rPr lang="en-US" dirty="0" smtClean="0"/>
              <a:t>cleverness, amusing idiosyncrasy or surprise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332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63379"/>
            <a:ext cx="7360920" cy="350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2510979"/>
            <a:ext cx="16764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0" y="215471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761999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Haydn: “</a:t>
            </a:r>
            <a:r>
              <a:rPr lang="en-US" b="1" i="1" dirty="0" err="1" smtClean="0"/>
              <a:t>Witz</a:t>
            </a:r>
            <a:r>
              <a:rPr lang="en-US" b="1" dirty="0" smtClean="0"/>
              <a:t>” (“wit”)</a:t>
            </a:r>
          </a:p>
          <a:p>
            <a:endParaRPr lang="en-US" dirty="0"/>
          </a:p>
          <a:p>
            <a:pPr algn="ctr"/>
            <a:r>
              <a:rPr lang="en-US" dirty="0" smtClean="0"/>
              <a:t>Not reducible to “humor” but rather: </a:t>
            </a:r>
          </a:p>
          <a:p>
            <a:pPr algn="ctr"/>
            <a:r>
              <a:rPr lang="en-US" dirty="0" smtClean="0"/>
              <a:t>cleverness, amusing idiosyncrasy or surprise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6718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1812" y="697468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 ideas to describe the “Haydn Style” </a:t>
            </a:r>
            <a:r>
              <a:rPr lang="en-US" b="1" dirty="0"/>
              <a:t>i</a:t>
            </a:r>
            <a:r>
              <a:rPr lang="en-US" b="1" dirty="0" smtClean="0"/>
              <a:t>nclude: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5988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1812" y="697468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 ideas to describe the “Haydn Style” </a:t>
            </a:r>
            <a:r>
              <a:rPr lang="en-US" b="1" dirty="0"/>
              <a:t>i</a:t>
            </a:r>
            <a:r>
              <a:rPr lang="en-US" b="1" dirty="0" smtClean="0"/>
              <a:t>nclude: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70916" y="1428989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Compositional originality at every turn: surprises, displacements, engaging curiosities (“</a:t>
            </a:r>
            <a:r>
              <a:rPr lang="en-US" sz="1600" i="1" dirty="0" err="1" smtClean="0"/>
              <a:t>Witz</a:t>
            </a:r>
            <a:r>
              <a:rPr lang="en-US" sz="1600" dirty="0" smtClean="0"/>
              <a:t>”—not so much “comic” or “witty” as attractively clever and idiosyncratic)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74019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1812" y="697468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 ideas to describe the “Haydn Style” </a:t>
            </a:r>
            <a:r>
              <a:rPr lang="en-US" b="1" dirty="0"/>
              <a:t>i</a:t>
            </a:r>
            <a:r>
              <a:rPr lang="en-US" b="1" dirty="0" smtClean="0"/>
              <a:t>nclude: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70916" y="1428989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Compositional originality at every turn: surprises, displacements, engaging curiosities (“</a:t>
            </a:r>
            <a:r>
              <a:rPr lang="en-US" sz="1600" i="1" dirty="0" err="1" smtClean="0"/>
              <a:t>Witz</a:t>
            </a:r>
            <a:r>
              <a:rPr lang="en-US" sz="1600" dirty="0" smtClean="0"/>
              <a:t>”—not so much “comic” or “witty” as attractively clever and idiosyncratic)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Individualization of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74019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1812" y="697468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 ideas to describe the “Haydn Style” </a:t>
            </a:r>
            <a:r>
              <a:rPr lang="en-US" b="1" dirty="0"/>
              <a:t>i</a:t>
            </a:r>
            <a:r>
              <a:rPr lang="en-US" b="1" dirty="0" smtClean="0"/>
              <a:t>nclude: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70916" y="1428989"/>
            <a:ext cx="632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Compositional originality at every turn: surprises, displacements, engaging curiosities (“</a:t>
            </a:r>
            <a:r>
              <a:rPr lang="en-US" sz="1600" i="1" dirty="0" err="1" smtClean="0"/>
              <a:t>Witz</a:t>
            </a:r>
            <a:r>
              <a:rPr lang="en-US" sz="1600" dirty="0" smtClean="0"/>
              <a:t>”—not so much “comic” or “witty” as attractively clever and idiosyncratic)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Individualization of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 master of </a:t>
            </a:r>
            <a:r>
              <a:rPr lang="en-US" sz="1600" i="1" dirty="0" smtClean="0"/>
              <a:t>Fortspinnung</a:t>
            </a:r>
            <a:r>
              <a:rPr lang="en-US" sz="1600" dirty="0" smtClean="0"/>
              <a:t>, motivic concentration, and complexity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74019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1812" y="697468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 ideas to describe the “Haydn Style” </a:t>
            </a:r>
            <a:r>
              <a:rPr lang="en-US" b="1" dirty="0"/>
              <a:t>i</a:t>
            </a:r>
            <a:r>
              <a:rPr lang="en-US" b="1" dirty="0" smtClean="0"/>
              <a:t>nclude: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70916" y="1428989"/>
            <a:ext cx="6324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Compositional originality at every turn: surprises, displacements, engaging curiosities (“</a:t>
            </a:r>
            <a:r>
              <a:rPr lang="en-US" sz="1600" i="1" dirty="0" err="1" smtClean="0"/>
              <a:t>Witz</a:t>
            </a:r>
            <a:r>
              <a:rPr lang="en-US" sz="1600" dirty="0" smtClean="0"/>
              <a:t>”—not so much “comic” or “witty” as attractively clever and idiosyncratic)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Individualization of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 master of </a:t>
            </a:r>
            <a:r>
              <a:rPr lang="en-US" sz="1600" i="1" dirty="0" smtClean="0"/>
              <a:t>Fortspinnung</a:t>
            </a:r>
            <a:r>
              <a:rPr lang="en-US" sz="1600" dirty="0" smtClean="0"/>
              <a:t>, motivic concentration, and complexity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Appeal to high connoisseurship (density of compositional thought)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274019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1812" y="697468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 ideas to describe the “Haydn Style” </a:t>
            </a:r>
            <a:r>
              <a:rPr lang="en-US" b="1" dirty="0"/>
              <a:t>i</a:t>
            </a:r>
            <a:r>
              <a:rPr lang="en-US" b="1" dirty="0" smtClean="0"/>
              <a:t>nclude: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70916" y="1428989"/>
            <a:ext cx="6324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Compositional originality at every turn: surprises, displacements, engaging curiosities (“</a:t>
            </a:r>
            <a:r>
              <a:rPr lang="en-US" sz="1600" i="1" dirty="0" err="1" smtClean="0"/>
              <a:t>Witz</a:t>
            </a:r>
            <a:r>
              <a:rPr lang="en-US" sz="1600" dirty="0" smtClean="0"/>
              <a:t>”—not so much “comic” or “witty” as attractively clever and idiosyncratic)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Individualization of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 master of </a:t>
            </a:r>
            <a:r>
              <a:rPr lang="en-US" sz="1600" i="1" dirty="0" smtClean="0"/>
              <a:t>Fortspinnung</a:t>
            </a:r>
            <a:r>
              <a:rPr lang="en-US" sz="1600" dirty="0" smtClean="0"/>
              <a:t>, motivic concentration, and complexity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Appeal to high connoisseurship (density of compositional thought)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Economy of Materials:</a:t>
            </a:r>
          </a:p>
        </p:txBody>
      </p:sp>
    </p:spTree>
    <p:extLst>
      <p:ext uri="{BB962C8B-B14F-4D97-AF65-F5344CB8AC3E}">
        <p14:creationId xmlns:p14="http://schemas.microsoft.com/office/powerpoint/2010/main" val="1274019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1812" y="697468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 ideas to describe the “Haydn Style” </a:t>
            </a:r>
            <a:r>
              <a:rPr lang="en-US" b="1" dirty="0"/>
              <a:t>i</a:t>
            </a:r>
            <a:r>
              <a:rPr lang="en-US" b="1" dirty="0" smtClean="0"/>
              <a:t>nclude: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70916" y="1428989"/>
            <a:ext cx="6324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Compositional originality at every turn: surprises, displacements, engaging curiosities (“</a:t>
            </a:r>
            <a:r>
              <a:rPr lang="en-US" sz="1600" i="1" dirty="0" err="1" smtClean="0"/>
              <a:t>Witz</a:t>
            </a:r>
            <a:r>
              <a:rPr lang="en-US" sz="1600" dirty="0" smtClean="0"/>
              <a:t>”—not so much “comic” or “witty” as attractively clever and idiosyncratic)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Individualization of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 master of </a:t>
            </a:r>
            <a:r>
              <a:rPr lang="en-US" sz="1600" i="1" dirty="0" smtClean="0"/>
              <a:t>Fortspinnung</a:t>
            </a:r>
            <a:r>
              <a:rPr lang="en-US" sz="1600" dirty="0" smtClean="0"/>
              <a:t>, motivic concentration, and complexity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Appeal to high connoisseurship (density of compositional thought)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Economy of Materials: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1312" y="4400789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“Generative Form” (“</a:t>
            </a:r>
            <a:r>
              <a:rPr lang="en-US" sz="1400" u="sng" dirty="0" smtClean="0"/>
              <a:t>form as process</a:t>
            </a:r>
            <a:r>
              <a:rPr lang="en-US" sz="1400" dirty="0" smtClean="0"/>
              <a:t>”: impression of form as a process of motivic growth)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4019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1812" y="697468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 ideas to describe the “Haydn Style” </a:t>
            </a:r>
            <a:r>
              <a:rPr lang="en-US" b="1" dirty="0"/>
              <a:t>i</a:t>
            </a:r>
            <a:r>
              <a:rPr lang="en-US" b="1" dirty="0" smtClean="0"/>
              <a:t>nclude: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70916" y="1428989"/>
            <a:ext cx="6324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Compositional originality at every turn: surprises, displacements, engaging curiosities (“</a:t>
            </a:r>
            <a:r>
              <a:rPr lang="en-US" sz="1600" i="1" dirty="0" err="1" smtClean="0"/>
              <a:t>Witz</a:t>
            </a:r>
            <a:r>
              <a:rPr lang="en-US" sz="1600" dirty="0" smtClean="0"/>
              <a:t>”—not so much “comic” or “witty” as attractively clever and idiosyncratic)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Individualization of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 master of </a:t>
            </a:r>
            <a:r>
              <a:rPr lang="en-US" sz="1600" i="1" dirty="0" smtClean="0"/>
              <a:t>Fortspinnung</a:t>
            </a:r>
            <a:r>
              <a:rPr lang="en-US" sz="1600" dirty="0" smtClean="0"/>
              <a:t>, motivic concentration, and complexity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Appeal to high connoisseurship (density of compositional thought)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Economy of Materials: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1312" y="4400789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“Generative Form” (“</a:t>
            </a:r>
            <a:r>
              <a:rPr lang="en-US" sz="1400" u="sng" dirty="0" smtClean="0"/>
              <a:t>form as process</a:t>
            </a:r>
            <a:r>
              <a:rPr lang="en-US" sz="1400" dirty="0" smtClean="0"/>
              <a:t>”: impression of form as a process of motivic growth)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Motivic growth and integration</a:t>
            </a:r>
          </a:p>
        </p:txBody>
      </p:sp>
    </p:spTree>
    <p:extLst>
      <p:ext uri="{BB962C8B-B14F-4D97-AF65-F5344CB8AC3E}">
        <p14:creationId xmlns:p14="http://schemas.microsoft.com/office/powerpoint/2010/main" val="1274019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552" y="1191426"/>
            <a:ext cx="3362236" cy="448298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4419600"/>
            <a:ext cx="42672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1294687"/>
            <a:ext cx="426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Four stages in the maturing </a:t>
            </a:r>
          </a:p>
          <a:p>
            <a:pPr algn="ctr"/>
            <a:r>
              <a:rPr lang="en-US" b="1" dirty="0" smtClean="0"/>
              <a:t>of the string quartet:</a:t>
            </a:r>
          </a:p>
          <a:p>
            <a:pPr algn="ctr"/>
            <a:r>
              <a:rPr lang="en-US" b="1" dirty="0"/>
              <a:t>i</a:t>
            </a:r>
            <a:r>
              <a:rPr lang="en-US" b="1" dirty="0" smtClean="0"/>
              <a:t>ncreasing complexity and </a:t>
            </a:r>
          </a:p>
          <a:p>
            <a:pPr algn="ctr"/>
            <a:r>
              <a:rPr lang="en-US" b="1" dirty="0" smtClean="0"/>
              <a:t>appeals </a:t>
            </a:r>
            <a:r>
              <a:rPr lang="en-US" b="1" dirty="0"/>
              <a:t>to connoisseurship</a:t>
            </a:r>
          </a:p>
          <a:p>
            <a:pPr algn="ctr"/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Six Quartets, op. 9 (1769-70, publ. 1772)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Six Quartets, op. 17 (1771, publ. 1772)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Six Quartets, op. 20 (1772, publ. 1774)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Six Quartets, op. 33 (publ. 1781)</a:t>
            </a:r>
          </a:p>
        </p:txBody>
      </p:sp>
    </p:spTree>
    <p:extLst>
      <p:ext uri="{BB962C8B-B14F-4D97-AF65-F5344CB8AC3E}">
        <p14:creationId xmlns:p14="http://schemas.microsoft.com/office/powerpoint/2010/main" val="3368456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1812" y="697468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 ideas to describe the “Haydn Style” </a:t>
            </a:r>
            <a:r>
              <a:rPr lang="en-US" b="1" dirty="0"/>
              <a:t>i</a:t>
            </a:r>
            <a:r>
              <a:rPr lang="en-US" b="1" dirty="0" smtClean="0"/>
              <a:t>nclude: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70916" y="1428989"/>
            <a:ext cx="6324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Compositional originality at every turn: surprises, displacements, engaging curiosities (“</a:t>
            </a:r>
            <a:r>
              <a:rPr lang="en-US" sz="1600" i="1" dirty="0" err="1" smtClean="0"/>
              <a:t>Witz</a:t>
            </a:r>
            <a:r>
              <a:rPr lang="en-US" sz="1600" dirty="0" smtClean="0"/>
              <a:t>”—not so much “comic” or “witty” as attractively clever and idiosyncratic)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Individualization of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 master of </a:t>
            </a:r>
            <a:r>
              <a:rPr lang="en-US" sz="1600" i="1" dirty="0" smtClean="0"/>
              <a:t>Fortspinnung</a:t>
            </a:r>
            <a:r>
              <a:rPr lang="en-US" sz="1600" dirty="0" smtClean="0"/>
              <a:t>, motivic concentration, and complexity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Appeal to high connoisseurship (density of compositional thought)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Economy of Materials: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1312" y="4400789"/>
            <a:ext cx="5486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“Generative Form” (“</a:t>
            </a:r>
            <a:r>
              <a:rPr lang="en-US" sz="1400" u="sng" dirty="0" smtClean="0"/>
              <a:t>form as process</a:t>
            </a:r>
            <a:r>
              <a:rPr lang="en-US" sz="1400" dirty="0" smtClean="0"/>
              <a:t>”: impression of form as a process of motivic growth)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Motivic growth and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</a:t>
            </a:r>
            <a:r>
              <a:rPr lang="en-US" sz="1400" i="1" dirty="0" err="1" smtClean="0"/>
              <a:t>Thematische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Arbeit</a:t>
            </a:r>
            <a:r>
              <a:rPr lang="en-US" sz="1400" dirty="0" smtClean="0"/>
              <a:t>” (thematic work; thematic development)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4019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1812" y="697468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 ideas to describe the “Haydn Style” </a:t>
            </a:r>
            <a:r>
              <a:rPr lang="en-US" b="1" dirty="0"/>
              <a:t>i</a:t>
            </a:r>
            <a:r>
              <a:rPr lang="en-US" b="1" dirty="0" smtClean="0"/>
              <a:t>nclude: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70916" y="1428989"/>
            <a:ext cx="6324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Compositional originality at every turn: surprises, displacements, engaging curiosities (“</a:t>
            </a:r>
            <a:r>
              <a:rPr lang="en-US" sz="1600" i="1" dirty="0" err="1" smtClean="0"/>
              <a:t>Witz</a:t>
            </a:r>
            <a:r>
              <a:rPr lang="en-US" sz="1600" dirty="0" smtClean="0"/>
              <a:t>”—not so much “comic” or “witty” as attractively clever and idiosyncratic)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Individualization of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 master of </a:t>
            </a:r>
            <a:r>
              <a:rPr lang="en-US" sz="1600" i="1" dirty="0" smtClean="0"/>
              <a:t>Fortspinnung</a:t>
            </a:r>
            <a:r>
              <a:rPr lang="en-US" sz="1600" dirty="0" smtClean="0"/>
              <a:t>, motivic concentration, and complexity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Appeal to high connoisseurship (density of compositional thought)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Economy of Materials: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1312" y="4400789"/>
            <a:ext cx="548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“Generative Form” (“</a:t>
            </a:r>
            <a:r>
              <a:rPr lang="en-US" sz="1400" u="sng" dirty="0" smtClean="0"/>
              <a:t>form as process</a:t>
            </a:r>
            <a:r>
              <a:rPr lang="en-US" sz="1400" dirty="0" smtClean="0"/>
              <a:t>”: impression of form as a process of motivic growth)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Motivic growth and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</a:t>
            </a:r>
            <a:r>
              <a:rPr lang="en-US" sz="1400" i="1" dirty="0" err="1" smtClean="0"/>
              <a:t>Thematische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Arbeit</a:t>
            </a:r>
            <a:r>
              <a:rPr lang="en-US" sz="1400" dirty="0" smtClean="0"/>
              <a:t>” (thematic work; thematic development)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“Thinking in music” = “musical logic” </a:t>
            </a:r>
          </a:p>
        </p:txBody>
      </p:sp>
    </p:spTree>
    <p:extLst>
      <p:ext uri="{BB962C8B-B14F-4D97-AF65-F5344CB8AC3E}">
        <p14:creationId xmlns:p14="http://schemas.microsoft.com/office/powerpoint/2010/main" val="1274019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713601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Haydn’s Style: A Hyper-Sophisticated Interplay between: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295400" y="1323201"/>
            <a:ext cx="3124200" cy="2294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3287" y="3855632"/>
            <a:ext cx="3201913" cy="1723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EXTERNAL CONVENTIONS</a:t>
            </a:r>
          </a:p>
          <a:p>
            <a:endParaRPr lang="en-US" dirty="0"/>
          </a:p>
          <a:p>
            <a:r>
              <a:rPr lang="en-US" sz="1400" dirty="0" smtClean="0"/>
              <a:t>(performer’s and listener’s expectations: normative, socially shared generic expectations within the style)</a:t>
            </a:r>
          </a:p>
          <a:p>
            <a:endParaRPr lang="en-US" sz="1400" dirty="0"/>
          </a:p>
          <a:p>
            <a:r>
              <a:rPr lang="en-US" sz="1400" dirty="0" smtClean="0"/>
              <a:t>(Taruskin: “extroversive signs”)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67907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713601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Haydn’s Style: A Hyper-Sophisticated Interplay between: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295400" y="1323201"/>
            <a:ext cx="3124200" cy="2294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19600" y="1331747"/>
            <a:ext cx="2743200" cy="228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3287" y="3855632"/>
            <a:ext cx="3201913" cy="1723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EXTERNAL CONVENTIONS</a:t>
            </a:r>
          </a:p>
          <a:p>
            <a:endParaRPr lang="en-US" dirty="0"/>
          </a:p>
          <a:p>
            <a:r>
              <a:rPr lang="en-US" sz="1400" dirty="0" smtClean="0"/>
              <a:t>(performer’s and listener’s expectations: normative, socially shared generic expectations within the style)</a:t>
            </a:r>
          </a:p>
          <a:p>
            <a:endParaRPr lang="en-US" sz="1400" dirty="0"/>
          </a:p>
          <a:p>
            <a:r>
              <a:rPr lang="en-US" sz="1400" dirty="0" smtClean="0"/>
              <a:t>(Taruskin: “extroversive signs”)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3761601"/>
            <a:ext cx="3276600" cy="1723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INTERNAL PROCESSES, IDIOSYNCRASIES, UNIQUENESSES</a:t>
            </a:r>
          </a:p>
          <a:p>
            <a:endParaRPr lang="en-US" sz="1400" dirty="0" smtClean="0"/>
          </a:p>
          <a:p>
            <a:r>
              <a:rPr lang="en-US" sz="1400" dirty="0" smtClean="0"/>
              <a:t>(any given work’s particular individuality/personality)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(Taruskin: “introversive signs”)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67907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713601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Haydn’s Style: A Hyper-Sophisticated Interplay between: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295400" y="1323201"/>
            <a:ext cx="3124200" cy="2294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19600" y="1331747"/>
            <a:ext cx="2743200" cy="228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3287" y="3855632"/>
            <a:ext cx="3201913" cy="1723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EXTERNAL CONVENTIONS</a:t>
            </a:r>
          </a:p>
          <a:p>
            <a:endParaRPr lang="en-US" dirty="0"/>
          </a:p>
          <a:p>
            <a:r>
              <a:rPr lang="en-US" sz="1400" dirty="0" smtClean="0"/>
              <a:t>(performer’s and listener’s expectations: normative, socially shared generic expectations within the style)</a:t>
            </a:r>
          </a:p>
          <a:p>
            <a:endParaRPr lang="en-US" sz="1400" dirty="0"/>
          </a:p>
          <a:p>
            <a:r>
              <a:rPr lang="en-US" sz="1400" dirty="0" smtClean="0"/>
              <a:t>(Taruskin: “extroversive signs”)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3761601"/>
            <a:ext cx="3276600" cy="1723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INTERNAL PROCESSES, IDIOSYNCRASIES, UNIQUENESSES</a:t>
            </a:r>
          </a:p>
          <a:p>
            <a:endParaRPr lang="en-US" sz="1400" dirty="0" smtClean="0"/>
          </a:p>
          <a:p>
            <a:r>
              <a:rPr lang="en-US" sz="1400" dirty="0" smtClean="0"/>
              <a:t>(any given work’s particular individuality/personality)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(Taruskin: “introversive signs”)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5867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GENRE					INDIVIDUAL EXEMPLAR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09800" y="6019800"/>
            <a:ext cx="334336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907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713601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Haydn’s Style: A Hyper-Sophisticated Interplay between: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295400" y="1323201"/>
            <a:ext cx="3124200" cy="2294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19600" y="1331747"/>
            <a:ext cx="2743200" cy="228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3287" y="3855632"/>
            <a:ext cx="3201913" cy="1723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EXTERNAL CONVENTIONS</a:t>
            </a:r>
          </a:p>
          <a:p>
            <a:endParaRPr lang="en-US" dirty="0"/>
          </a:p>
          <a:p>
            <a:r>
              <a:rPr lang="en-US" sz="1400" dirty="0" smtClean="0"/>
              <a:t>(performer’s and listener’s expectations: normative, socially shared generic expectations within the style)</a:t>
            </a:r>
          </a:p>
          <a:p>
            <a:endParaRPr lang="en-US" sz="1400" dirty="0"/>
          </a:p>
          <a:p>
            <a:r>
              <a:rPr lang="en-US" sz="1400" dirty="0" smtClean="0"/>
              <a:t>(Taruskin: “extroversive signs”)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3761601"/>
            <a:ext cx="3276600" cy="1723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INTERNAL PROCESSES, IDIOSYNCRASIES, UNIQUENESSES</a:t>
            </a:r>
          </a:p>
          <a:p>
            <a:endParaRPr lang="en-US" sz="1400" dirty="0" smtClean="0"/>
          </a:p>
          <a:p>
            <a:r>
              <a:rPr lang="en-US" sz="1400" dirty="0" smtClean="0"/>
              <a:t>(any given work’s particular individuality/personality)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(Taruskin: “introversive signs”)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58674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GENRE					INDIVIDUAL EXEMPLAR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TYPE					TOKEN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09800" y="6019800"/>
            <a:ext cx="334336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09800" y="6324600"/>
            <a:ext cx="334336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907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713601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Haydn’s Style: A Hyper-Sophisticated Interplay between: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295400" y="1323201"/>
            <a:ext cx="3124200" cy="2294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19600" y="1331747"/>
            <a:ext cx="2743200" cy="228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3287" y="3855632"/>
            <a:ext cx="3201913" cy="1723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EXTERNAL CONVENTIONS</a:t>
            </a:r>
          </a:p>
          <a:p>
            <a:endParaRPr lang="en-US" dirty="0"/>
          </a:p>
          <a:p>
            <a:r>
              <a:rPr lang="en-US" sz="1400" dirty="0" smtClean="0"/>
              <a:t>(performer’s and listener’s expectations: normative, socially shared generic expectations within the style)</a:t>
            </a:r>
          </a:p>
          <a:p>
            <a:endParaRPr lang="en-US" sz="1400" dirty="0"/>
          </a:p>
          <a:p>
            <a:r>
              <a:rPr lang="en-US" sz="1400" dirty="0" smtClean="0"/>
              <a:t>(Taruskin: “extroversive signs”)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3761601"/>
            <a:ext cx="3276600" cy="1723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INTERNAL PROCESSES, IDIOSYNCRASIES, UNIQUENESSES</a:t>
            </a:r>
          </a:p>
          <a:p>
            <a:endParaRPr lang="en-US" sz="1400" dirty="0" smtClean="0"/>
          </a:p>
          <a:p>
            <a:r>
              <a:rPr lang="en-US" sz="1400" dirty="0" smtClean="0"/>
              <a:t>(any given work’s particular individuality/personality)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(Taruskin: “introversive signs”)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58674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GENRE					INDIVIDUAL EXEMPLAR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TYPE					TOKEN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09800" y="6019800"/>
            <a:ext cx="334336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09800" y="6324600"/>
            <a:ext cx="334336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rved Right Arrow 17"/>
          <p:cNvSpPr/>
          <p:nvPr/>
        </p:nvSpPr>
        <p:spPr>
          <a:xfrm rot="5400000">
            <a:off x="4047953" y="1146745"/>
            <a:ext cx="516118" cy="4713594"/>
          </a:xfrm>
          <a:prstGeom prst="curvedRightArrow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3365042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“Dialogic form”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62910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1812" y="697468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 ideas to describe the “Haydn Style” </a:t>
            </a:r>
            <a:r>
              <a:rPr lang="en-US" b="1" dirty="0"/>
              <a:t>i</a:t>
            </a:r>
            <a:r>
              <a:rPr lang="en-US" b="1" dirty="0" smtClean="0"/>
              <a:t>nclude: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70916" y="1428989"/>
            <a:ext cx="6324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Compositional originality at every turn: surprises, displacements, engaging curiosities (“</a:t>
            </a:r>
            <a:r>
              <a:rPr lang="en-US" sz="1600" i="1" dirty="0" err="1" smtClean="0"/>
              <a:t>Witz</a:t>
            </a:r>
            <a:r>
              <a:rPr lang="en-US" sz="1600" dirty="0" smtClean="0"/>
              <a:t>”—not so much “comic” or “witty” as attractively clever and idiosyncratic)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Individualization of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 master of </a:t>
            </a:r>
            <a:r>
              <a:rPr lang="en-US" sz="1600" i="1" dirty="0" smtClean="0"/>
              <a:t>Fortspinnung</a:t>
            </a:r>
            <a:r>
              <a:rPr lang="en-US" sz="1600" dirty="0" smtClean="0"/>
              <a:t>, motivic concentration, and complexity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Appeal to high connoisseurship (density of compositional thought)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Economy of Materials: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1312" y="4400789"/>
            <a:ext cx="5486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“Generative Form” (“</a:t>
            </a:r>
            <a:r>
              <a:rPr lang="en-US" sz="1400" u="sng" dirty="0" smtClean="0"/>
              <a:t>form as process</a:t>
            </a:r>
            <a:r>
              <a:rPr lang="en-US" sz="1400" dirty="0" smtClean="0"/>
              <a:t>”: impression of form as a process of motivic growth)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Motivic growth and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</a:t>
            </a:r>
            <a:r>
              <a:rPr lang="en-US" sz="1400" i="1" dirty="0" err="1" smtClean="0"/>
              <a:t>Thematische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Arbeit</a:t>
            </a:r>
            <a:r>
              <a:rPr lang="en-US" sz="1400" dirty="0" smtClean="0"/>
              <a:t>” (thematic work; thematic development)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776851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463" y="1295398"/>
            <a:ext cx="4514273" cy="35052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5334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Sonata Form in Haydn’s (and Mozart’s) Hands, 1780s, 1790s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293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463" y="1295398"/>
            <a:ext cx="4514273" cy="35052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5334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Sonata Form in Haydn’s (and Mozart’s) Hands, 1780s, 1790s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5112327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sonata movement (quartet, sonata, symphony, concerto):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2832" y="5688957"/>
            <a:ext cx="3719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Personalized </a:t>
            </a:r>
            <a:r>
              <a:rPr lang="en-US" dirty="0"/>
              <a:t>by a master player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Appeal: </a:t>
            </a:r>
            <a:r>
              <a:rPr lang="en-US" dirty="0" smtClean="0"/>
              <a:t>Connoisseurship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20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685800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Six Quartets, op. 20 (1772, publ. 1774 as “divertimenti”)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/>
              <a:t>A new density of style and motivic concentration: </a:t>
            </a:r>
          </a:p>
          <a:p>
            <a:pPr algn="ctr"/>
            <a:r>
              <a:rPr lang="en-US" b="1" dirty="0"/>
              <a:t>creative and surprising compositional decisions at nearly every turn.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52600" y="533400"/>
            <a:ext cx="6019800" cy="609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04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685800"/>
            <a:ext cx="6934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Six Quartets, op. 20 (1772, publ. 1774 as “divertimenti”)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A new density of style and motivic concentration: </a:t>
            </a:r>
          </a:p>
          <a:p>
            <a:pPr algn="ctr"/>
            <a:r>
              <a:rPr lang="en-US" b="1" dirty="0" smtClean="0"/>
              <a:t>creative and surprising compositional decisions at nearly every turn.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Essentials of the emerging style: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52600" y="533400"/>
            <a:ext cx="6019800" cy="609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4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685800"/>
            <a:ext cx="6934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Six Quartets, op. 20 (1772, publ. 1774 as “divertimenti”)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A new density of style and motivic concentration: </a:t>
            </a:r>
          </a:p>
          <a:p>
            <a:pPr algn="ctr"/>
            <a:r>
              <a:rPr lang="en-US" b="1" dirty="0" smtClean="0"/>
              <a:t>creative and surprising compositional decisions at nearly every turn.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Essentials of the emerging style: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52600" y="533400"/>
            <a:ext cx="6019800" cy="609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0" y="28194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Haydn’s basic compositional </a:t>
            </a:r>
            <a:r>
              <a:rPr lang="en-US" dirty="0"/>
              <a:t>principle </a:t>
            </a:r>
            <a:r>
              <a:rPr lang="en-US" dirty="0" smtClean="0"/>
              <a:t>strengthened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the impression of the “organic” growth of small motivic</a:t>
            </a:r>
          </a:p>
          <a:p>
            <a:r>
              <a:rPr lang="en-US" dirty="0"/>
              <a:t> </a:t>
            </a:r>
            <a:r>
              <a:rPr lang="en-US" dirty="0" smtClean="0"/>
              <a:t>     particles, spun out to create an entire movement.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5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685800"/>
            <a:ext cx="6934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Six Quartets, op. 20 (1772, publ. 1774 as “divertimenti”)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A new density of style and motivic concentration: </a:t>
            </a:r>
          </a:p>
          <a:p>
            <a:pPr algn="ctr"/>
            <a:r>
              <a:rPr lang="en-US" b="1" dirty="0" smtClean="0"/>
              <a:t>creative and surprising compositional decisions at nearly every turn.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Essentials of the emerging style: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52600" y="533400"/>
            <a:ext cx="6019800" cy="609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0" y="2819400"/>
            <a:ext cx="571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Haydn’s basic compositional </a:t>
            </a:r>
            <a:r>
              <a:rPr lang="en-US" dirty="0"/>
              <a:t>principle </a:t>
            </a:r>
            <a:r>
              <a:rPr lang="en-US" dirty="0" smtClean="0"/>
              <a:t>strengthened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the impression of the “organic” growth of small motivic</a:t>
            </a:r>
          </a:p>
          <a:p>
            <a:r>
              <a:rPr lang="en-US" dirty="0"/>
              <a:t> </a:t>
            </a:r>
            <a:r>
              <a:rPr lang="en-US" dirty="0" smtClean="0"/>
              <a:t>     particles, spun out to create an entire movement.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Ongoing </a:t>
            </a:r>
            <a:r>
              <a:rPr lang="en-US" dirty="0" smtClean="0"/>
              <a:t>originality and </a:t>
            </a:r>
            <a:r>
              <a:rPr lang="en-US" dirty="0"/>
              <a:t>inventiveness: steering more and more away from exact repetitions of musical ideas in favor of variants and recompositions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5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685800"/>
            <a:ext cx="6934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Six Quartets, op. 20 (1772, publ. 1774 as “divertimenti”)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A new density of style and motivic concentration: </a:t>
            </a:r>
          </a:p>
          <a:p>
            <a:pPr algn="ctr"/>
            <a:r>
              <a:rPr lang="en-US" b="1" dirty="0" smtClean="0"/>
              <a:t>creative and surprising compositional decisions at nearly every turn.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Essentials of the emerging style: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52600" y="533400"/>
            <a:ext cx="6019800" cy="609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0" y="2819400"/>
            <a:ext cx="5715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Haydn’s basic compositional </a:t>
            </a:r>
            <a:r>
              <a:rPr lang="en-US" dirty="0"/>
              <a:t>principle </a:t>
            </a:r>
            <a:r>
              <a:rPr lang="en-US" dirty="0" smtClean="0"/>
              <a:t>strengthened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the impression of the “organic” growth of small motivic</a:t>
            </a:r>
          </a:p>
          <a:p>
            <a:r>
              <a:rPr lang="en-US" dirty="0"/>
              <a:t> </a:t>
            </a:r>
            <a:r>
              <a:rPr lang="en-US" dirty="0" smtClean="0"/>
              <a:t>     particles, spun out to create an entire movement.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Ongoing </a:t>
            </a:r>
            <a:r>
              <a:rPr lang="en-US" dirty="0" smtClean="0"/>
              <a:t>originality and </a:t>
            </a:r>
            <a:r>
              <a:rPr lang="en-US" dirty="0"/>
              <a:t>inventiveness: steering more and more away from exact repetitions of musical ideas in favor of variants and recompositions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Increasingly common in </a:t>
            </a:r>
            <a:r>
              <a:rPr lang="en-US" dirty="0"/>
              <a:t>H</a:t>
            </a:r>
            <a:r>
              <a:rPr lang="en-US" dirty="0" smtClean="0"/>
              <a:t>aydn’s two-part expositions: the incipit of S is based on that of P (= “the P-based S”).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5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3077</Words>
  <Application>Microsoft Office PowerPoint</Application>
  <PresentationFormat>On-screen Show (4:3)</PresentationFormat>
  <Paragraphs>437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Faculty Support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Hepokoski, James</dc:creator>
  <cp:lastModifiedBy>Hepokoski, James</cp:lastModifiedBy>
  <cp:revision>86</cp:revision>
  <dcterms:created xsi:type="dcterms:W3CDTF">2015-11-06T14:29:28Z</dcterms:created>
  <dcterms:modified xsi:type="dcterms:W3CDTF">2019-02-17T15:30:48Z</dcterms:modified>
</cp:coreProperties>
</file>