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323" r:id="rId2"/>
    <p:sldId id="257" r:id="rId3"/>
    <p:sldId id="338" r:id="rId4"/>
    <p:sldId id="264" r:id="rId5"/>
    <p:sldId id="339" r:id="rId6"/>
    <p:sldId id="340" r:id="rId7"/>
    <p:sldId id="316" r:id="rId8"/>
    <p:sldId id="325" r:id="rId9"/>
    <p:sldId id="330" r:id="rId10"/>
    <p:sldId id="331" r:id="rId11"/>
    <p:sldId id="332" r:id="rId12"/>
    <p:sldId id="334" r:id="rId13"/>
    <p:sldId id="333" r:id="rId14"/>
    <p:sldId id="259" r:id="rId15"/>
    <p:sldId id="260" r:id="rId16"/>
    <p:sldId id="335" r:id="rId17"/>
    <p:sldId id="349" r:id="rId18"/>
    <p:sldId id="261" r:id="rId19"/>
    <p:sldId id="265" r:id="rId20"/>
    <p:sldId id="314" r:id="rId21"/>
    <p:sldId id="336" r:id="rId22"/>
    <p:sldId id="337" r:id="rId23"/>
    <p:sldId id="370" r:id="rId24"/>
    <p:sldId id="263" r:id="rId25"/>
    <p:sldId id="353" r:id="rId26"/>
    <p:sldId id="324" r:id="rId27"/>
    <p:sldId id="342" r:id="rId28"/>
    <p:sldId id="343" r:id="rId29"/>
    <p:sldId id="266" r:id="rId30"/>
    <p:sldId id="271" r:id="rId31"/>
    <p:sldId id="273" r:id="rId32"/>
    <p:sldId id="274" r:id="rId33"/>
    <p:sldId id="350" r:id="rId34"/>
    <p:sldId id="272" r:id="rId35"/>
    <p:sldId id="371" r:id="rId36"/>
    <p:sldId id="267" r:id="rId37"/>
    <p:sldId id="351" r:id="rId38"/>
    <p:sldId id="278" r:id="rId39"/>
    <p:sldId id="279" r:id="rId40"/>
    <p:sldId id="280" r:id="rId41"/>
    <p:sldId id="281" r:id="rId42"/>
    <p:sldId id="282" r:id="rId43"/>
    <p:sldId id="283" r:id="rId44"/>
    <p:sldId id="290" r:id="rId45"/>
    <p:sldId id="291" r:id="rId46"/>
    <p:sldId id="292" r:id="rId47"/>
    <p:sldId id="293" r:id="rId48"/>
    <p:sldId id="285" r:id="rId49"/>
    <p:sldId id="286" r:id="rId50"/>
    <p:sldId id="287" r:id="rId51"/>
    <p:sldId id="288" r:id="rId52"/>
    <p:sldId id="289" r:id="rId53"/>
    <p:sldId id="268" r:id="rId54"/>
    <p:sldId id="269" r:id="rId55"/>
    <p:sldId id="352" r:id="rId56"/>
    <p:sldId id="296" r:id="rId57"/>
    <p:sldId id="318" r:id="rId58"/>
    <p:sldId id="372" r:id="rId59"/>
    <p:sldId id="297" r:id="rId60"/>
    <p:sldId id="295" r:id="rId61"/>
    <p:sldId id="299" r:id="rId62"/>
    <p:sldId id="344" r:id="rId63"/>
    <p:sldId id="345" r:id="rId64"/>
    <p:sldId id="346" r:id="rId65"/>
    <p:sldId id="270" r:id="rId66"/>
    <p:sldId id="354" r:id="rId67"/>
    <p:sldId id="355" r:id="rId68"/>
    <p:sldId id="347" r:id="rId69"/>
    <p:sldId id="348" r:id="rId70"/>
    <p:sldId id="374" r:id="rId71"/>
    <p:sldId id="373" r:id="rId72"/>
    <p:sldId id="307" r:id="rId73"/>
    <p:sldId id="308" r:id="rId74"/>
    <p:sldId id="311" r:id="rId75"/>
    <p:sldId id="312" r:id="rId7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4660"/>
  </p:normalViewPr>
  <p:slideViewPr>
    <p:cSldViewPr>
      <p:cViewPr varScale="1">
        <p:scale>
          <a:sx n="111" d="100"/>
          <a:sy n="111" d="100"/>
        </p:scale>
        <p:origin x="-162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0C0A63-62FD-4476-B936-A6DE1B70B318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345AF2-1991-487E-8242-29877328C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618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45AF2-1991-487E-8242-29877328C430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90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45AF2-1991-487E-8242-29877328C430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90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548A-7361-41D0-B296-3032ECC81FD7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ACFE5-E674-4F15-98DF-A4F831464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594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548A-7361-41D0-B296-3032ECC81FD7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ACFE5-E674-4F15-98DF-A4F831464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35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548A-7361-41D0-B296-3032ECC81FD7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ACFE5-E674-4F15-98DF-A4F831464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264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548A-7361-41D0-B296-3032ECC81FD7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ACFE5-E674-4F15-98DF-A4F831464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94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548A-7361-41D0-B296-3032ECC81FD7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ACFE5-E674-4F15-98DF-A4F831464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80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548A-7361-41D0-B296-3032ECC81FD7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ACFE5-E674-4F15-98DF-A4F831464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46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548A-7361-41D0-B296-3032ECC81FD7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ACFE5-E674-4F15-98DF-A4F831464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38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548A-7361-41D0-B296-3032ECC81FD7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ACFE5-E674-4F15-98DF-A4F831464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235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548A-7361-41D0-B296-3032ECC81FD7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ACFE5-E674-4F15-98DF-A4F831464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385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548A-7361-41D0-B296-3032ECC81FD7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ACFE5-E674-4F15-98DF-A4F831464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66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548A-7361-41D0-B296-3032ECC81FD7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ACFE5-E674-4F15-98DF-A4F831464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17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2548A-7361-41D0-B296-3032ECC81FD7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ACFE5-E674-4F15-98DF-A4F831464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776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52400" y="-76200"/>
            <a:ext cx="9448800" cy="70866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24" y="1295400"/>
            <a:ext cx="9357506" cy="4724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81300" y="37863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Franz Joseph Haydn: Early Career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81400" y="6400800"/>
            <a:ext cx="1733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Esterházy</a:t>
            </a:r>
            <a:r>
              <a:rPr lang="en-US" dirty="0">
                <a:solidFill>
                  <a:schemeClr val="bg1"/>
                </a:solidFill>
              </a:rPr>
              <a:t> Palace</a:t>
            </a:r>
          </a:p>
        </p:txBody>
      </p:sp>
    </p:spTree>
    <p:extLst>
      <p:ext uri="{BB962C8B-B14F-4D97-AF65-F5344CB8AC3E}">
        <p14:creationId xmlns:p14="http://schemas.microsoft.com/office/powerpoint/2010/main" val="41331928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5636"/>
            <a:ext cx="4267200" cy="568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01911" y="6336512"/>
            <a:ext cx="3607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(Franz) Joseph Haydn (1732-1809)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914400"/>
            <a:ext cx="411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last and ablest musical representative of the later eighteenth century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main carrier of the unanticipated rise in prestige of instrumental music, 1760-1800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Elevations of tone, depth, technique, complexity, and variety--and of larger expressive implications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994833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5636"/>
            <a:ext cx="4267200" cy="568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01911" y="6336512"/>
            <a:ext cx="3607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(Franz) Joseph Haydn (1732-1809)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914400"/>
            <a:ext cx="411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last and ablest musical representative of the later eighteenth century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main carrier of the unanticipated rise in prestige of instrumental music, 1760-1800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Elevations of tone, depth, technique, complexity, and variety--and of larger expressive implications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3825226"/>
            <a:ext cx="350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Over 80 string quartets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Over 50 piano sonatas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Over 100 symphonies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Numerous piano trios and other chamber 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Several operas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Two major oratorios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Several masses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4833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5636"/>
            <a:ext cx="4267200" cy="568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01911" y="6336512"/>
            <a:ext cx="3607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(Franz) Joseph Haydn (1732-1809)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1206787"/>
            <a:ext cx="4114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“the last great product of aristocratic patronage”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33400" y="2036618"/>
            <a:ext cx="350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Over 80 string quartets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Over 50 piano sonatas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Over 100 symphonies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Numerous piano trios and other chamber 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Several operas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Two major oratorios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Several masses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0043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5636"/>
            <a:ext cx="4267200" cy="568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01911" y="6336512"/>
            <a:ext cx="3607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(Franz) Joseph Haydn (1732-1809)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1206787"/>
            <a:ext cx="4114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“the last great product of aristocratic patronage”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33400" y="2036618"/>
            <a:ext cx="350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Over 80 string quartets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Over 50 piano sonatas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Over 100 symphonies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Numerous piano trios and other chamber 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Several operas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Two major oratorios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Several masses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8150" y="4869413"/>
            <a:ext cx="3695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But by the 1790s the practice of the wealthy, aristocratic patron subsidizing a complete house orchestra was disintegrating—becoming increasingly expensive in changing times: </a:t>
            </a:r>
          </a:p>
          <a:p>
            <a:r>
              <a:rPr lang="en-US" sz="1600" dirty="0" smtClean="0"/>
              <a:t>“patronage” patterns now begin to shift.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118203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05000"/>
            <a:ext cx="3339935" cy="34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209800"/>
            <a:ext cx="5051425" cy="2819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0800" y="797115"/>
            <a:ext cx="339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Haydn: b. 1732, </a:t>
            </a:r>
            <a:r>
              <a:rPr lang="en-US" dirty="0" err="1" smtClean="0"/>
              <a:t>Rohrau</a:t>
            </a:r>
            <a:r>
              <a:rPr lang="en-US" dirty="0" smtClean="0"/>
              <a:t>, Austria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752600" y="2743200"/>
            <a:ext cx="6096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1198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09" y="625641"/>
            <a:ext cx="6934200" cy="60139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08809" y="228600"/>
            <a:ext cx="647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Haydn, 1739-40 (age 7):  Choirboy, Vienna, St. Stephen’s Cathedral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3069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26" y="1108817"/>
            <a:ext cx="9185852" cy="45929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56119" y="60198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Vienna, c. 1750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841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26" y="1108817"/>
            <a:ext cx="9185852" cy="45929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56119" y="60198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Vienna, c. 1750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720" y="2362200"/>
            <a:ext cx="2521044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71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4900" y="597932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Haydn, 1756-57 (age 24):  First Position—Music Master at the Summer Home of Baron Carl Joseph </a:t>
            </a:r>
            <a:r>
              <a:rPr lang="en-US" dirty="0" err="1" smtClean="0"/>
              <a:t>Fürnberg</a:t>
            </a:r>
            <a:r>
              <a:rPr lang="en-US" dirty="0" smtClean="0"/>
              <a:t> (Vienna)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4085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4900" y="597932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Haydn, 1756-57 (age 24):  First Position—Music Master at the Summer Home of Baron Carl Joseph </a:t>
            </a:r>
            <a:r>
              <a:rPr lang="en-US" dirty="0" err="1" smtClean="0"/>
              <a:t>Fürnberg</a:t>
            </a:r>
            <a:r>
              <a:rPr lang="en-US" dirty="0" smtClean="0"/>
              <a:t> (Vienna)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0" y="2274333"/>
            <a:ext cx="6324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“Divertimento” [“String Quartet No. 1”] in B-flat, Hob. III:1</a:t>
            </a:r>
          </a:p>
          <a:p>
            <a:endParaRPr lang="en-US" dirty="0"/>
          </a:p>
          <a:p>
            <a:r>
              <a:rPr lang="en-US" dirty="0" smtClean="0"/>
              <a:t>1. Presto</a:t>
            </a:r>
          </a:p>
          <a:p>
            <a:endParaRPr lang="en-US" dirty="0"/>
          </a:p>
          <a:p>
            <a:r>
              <a:rPr lang="en-US" dirty="0" smtClean="0"/>
              <a:t>2. Minuet</a:t>
            </a:r>
          </a:p>
          <a:p>
            <a:endParaRPr lang="en-US" dirty="0"/>
          </a:p>
          <a:p>
            <a:r>
              <a:rPr lang="en-US" dirty="0" smtClean="0"/>
              <a:t>3. Adagio</a:t>
            </a:r>
          </a:p>
          <a:p>
            <a:endParaRPr lang="en-US" dirty="0"/>
          </a:p>
          <a:p>
            <a:r>
              <a:rPr lang="en-US" dirty="0" smtClean="0"/>
              <a:t>4. Minuet</a:t>
            </a:r>
          </a:p>
          <a:p>
            <a:endParaRPr lang="en-US" dirty="0"/>
          </a:p>
          <a:p>
            <a:r>
              <a:rPr lang="en-US" dirty="0" smtClean="0"/>
              <a:t>5. Finale: Presto</a:t>
            </a:r>
          </a:p>
        </p:txBody>
      </p:sp>
    </p:spTree>
    <p:extLst>
      <p:ext uri="{BB962C8B-B14F-4D97-AF65-F5344CB8AC3E}">
        <p14:creationId xmlns:p14="http://schemas.microsoft.com/office/powerpoint/2010/main" val="1536708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09600" y="2171700"/>
            <a:ext cx="0" cy="2743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609600" y="3467100"/>
            <a:ext cx="7467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934200" y="2171700"/>
            <a:ext cx="0" cy="2743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667000" y="2171700"/>
            <a:ext cx="0" cy="2667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854723" y="2209800"/>
            <a:ext cx="0" cy="2667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5800" y="3009900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“Late Baroque”                               “Galant”                                              High-Galant (“Classical”)                merge: “Romanticism”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			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339090" y="997416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1700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629400" y="1073035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1800</a:t>
            </a:r>
            <a:endParaRPr lang="en-US" dirty="0"/>
          </a:p>
        </p:txBody>
      </p:sp>
      <p:sp>
        <p:nvSpPr>
          <p:cNvPr id="18" name="Arc 17"/>
          <p:cNvSpPr/>
          <p:nvPr/>
        </p:nvSpPr>
        <p:spPr>
          <a:xfrm>
            <a:off x="914400" y="2007870"/>
            <a:ext cx="2438400" cy="838200"/>
          </a:xfrm>
          <a:prstGeom prst="arc">
            <a:avLst>
              <a:gd name="adj1" fmla="val 10833213"/>
              <a:gd name="adj2" fmla="val 0"/>
            </a:avLst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Arc 18"/>
          <p:cNvSpPr/>
          <p:nvPr/>
        </p:nvSpPr>
        <p:spPr>
          <a:xfrm>
            <a:off x="3505200" y="1988820"/>
            <a:ext cx="2438400" cy="838200"/>
          </a:xfrm>
          <a:prstGeom prst="arc">
            <a:avLst>
              <a:gd name="adj1" fmla="val 10833213"/>
              <a:gd name="adj2" fmla="val 0"/>
            </a:avLst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Arc 19"/>
          <p:cNvSpPr/>
          <p:nvPr/>
        </p:nvSpPr>
        <p:spPr>
          <a:xfrm>
            <a:off x="6172200" y="2045970"/>
            <a:ext cx="2286000" cy="838200"/>
          </a:xfrm>
          <a:prstGeom prst="arc">
            <a:avLst>
              <a:gd name="adj1" fmla="val 10833213"/>
              <a:gd name="adj2" fmla="val 0"/>
            </a:avLst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295400" y="1629147"/>
            <a:ext cx="167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Some stylistic retentions</a:t>
            </a:r>
            <a:endParaRPr lang="en-US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3886200" y="1626602"/>
            <a:ext cx="167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Some stylistic retentions</a:t>
            </a:r>
            <a:endParaRPr lang="en-US" sz="1100" dirty="0"/>
          </a:p>
        </p:txBody>
      </p:sp>
      <p:sp>
        <p:nvSpPr>
          <p:cNvPr id="24" name="TextBox 23"/>
          <p:cNvSpPr txBox="1"/>
          <p:nvPr/>
        </p:nvSpPr>
        <p:spPr>
          <a:xfrm>
            <a:off x="6934200" y="1637764"/>
            <a:ext cx="167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Some stylistic retentions</a:t>
            </a:r>
            <a:endParaRPr lang="en-US" sz="1100" dirty="0"/>
          </a:p>
        </p:txBody>
      </p:sp>
      <p:sp>
        <p:nvSpPr>
          <p:cNvPr id="25" name="TextBox 24"/>
          <p:cNvSpPr txBox="1"/>
          <p:nvPr/>
        </p:nvSpPr>
        <p:spPr>
          <a:xfrm>
            <a:off x="681990" y="38100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Final flowering of	    Emergence &amp; codification	             Enriching, deepening,	                      More subjectivity,</a:t>
            </a:r>
          </a:p>
          <a:p>
            <a:r>
              <a:rPr lang="en-US" sz="1200" dirty="0"/>
              <a:t>o</a:t>
            </a:r>
            <a:r>
              <a:rPr lang="en-US" sz="1200" dirty="0" smtClean="0"/>
              <a:t>lder-world style	    of the new, “modern” style              emerging “subjectivity,”                   individualism,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				              and individual styles                        higher aesthetic claims, etc.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4511823" y="1415668"/>
            <a:ext cx="685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c. 1765?</a:t>
            </a:r>
            <a:endParaRPr lang="en-US" sz="1000" dirty="0"/>
          </a:p>
        </p:txBody>
      </p:sp>
      <p:sp>
        <p:nvSpPr>
          <p:cNvPr id="27" name="TextBox 26"/>
          <p:cNvSpPr txBox="1"/>
          <p:nvPr/>
        </p:nvSpPr>
        <p:spPr>
          <a:xfrm>
            <a:off x="2324100" y="1404967"/>
            <a:ext cx="685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c. 1730?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603151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5436" y="1023854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Genre: String Quartet (Origins?)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950973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5436" y="1023854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Genre: String Quartet (Origins?)</a:t>
            </a:r>
            <a:endParaRPr lang="en-US" b="1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1600200" y="1692067"/>
            <a:ext cx="2514600" cy="23188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91391" y="4038600"/>
            <a:ext cx="3695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Reduced-group performances </a:t>
            </a:r>
          </a:p>
          <a:p>
            <a:r>
              <a:rPr lang="en-US" dirty="0" smtClean="0"/>
              <a:t>(</a:t>
            </a:r>
            <a:r>
              <a:rPr lang="en-US" u="sng" dirty="0" smtClean="0"/>
              <a:t>without continuo</a:t>
            </a:r>
            <a:r>
              <a:rPr lang="en-US" dirty="0" smtClean="0"/>
              <a:t>) </a:t>
            </a:r>
          </a:p>
          <a:p>
            <a:r>
              <a:rPr lang="en-US" dirty="0" smtClean="0"/>
              <a:t>of pre-existing ensemble genres</a:t>
            </a:r>
          </a:p>
          <a:p>
            <a:r>
              <a:rPr lang="en-US" dirty="0" smtClean="0"/>
              <a:t>(sinfonia, </a:t>
            </a:r>
            <a:r>
              <a:rPr lang="en-US" dirty="0" err="1" smtClean="0"/>
              <a:t>ripieno</a:t>
            </a:r>
            <a:r>
              <a:rPr lang="en-US" dirty="0" smtClean="0"/>
              <a:t> concerto, etc.)?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768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5436" y="1023854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Genre: String Quartet (Origins?)</a:t>
            </a:r>
            <a:endParaRPr lang="en-US" b="1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1600200" y="1692067"/>
            <a:ext cx="2514600" cy="23188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114800" y="1676400"/>
            <a:ext cx="2667000" cy="2362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638800" y="4010891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 perhaps a local Austrian tradition emerging on its own, </a:t>
            </a:r>
          </a:p>
          <a:p>
            <a:r>
              <a:rPr lang="en-US" dirty="0" smtClean="0"/>
              <a:t>c. 1750s?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91391" y="4038600"/>
            <a:ext cx="3695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Reduced-group performances </a:t>
            </a:r>
          </a:p>
          <a:p>
            <a:r>
              <a:rPr lang="en-US" dirty="0" smtClean="0"/>
              <a:t>(</a:t>
            </a:r>
            <a:r>
              <a:rPr lang="en-US" u="sng" dirty="0" smtClean="0"/>
              <a:t>without continuo</a:t>
            </a:r>
            <a:r>
              <a:rPr lang="en-US" dirty="0" smtClean="0"/>
              <a:t>) </a:t>
            </a:r>
          </a:p>
          <a:p>
            <a:r>
              <a:rPr lang="en-US" dirty="0" smtClean="0"/>
              <a:t>of pre-existing ensemble genres</a:t>
            </a:r>
          </a:p>
          <a:p>
            <a:r>
              <a:rPr lang="en-US" dirty="0" smtClean="0"/>
              <a:t>(sinfonia, </a:t>
            </a:r>
            <a:r>
              <a:rPr lang="en-US" dirty="0" err="1" smtClean="0"/>
              <a:t>ripieno</a:t>
            </a:r>
            <a:r>
              <a:rPr lang="en-US" dirty="0" smtClean="0"/>
              <a:t> concerto, etc.)?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768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4900" y="597932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Haydn, 1756-57 (age 24):  First Position—Music Master at the Summer Home of Baron Carl Joseph </a:t>
            </a:r>
            <a:r>
              <a:rPr lang="en-US" dirty="0" err="1" smtClean="0"/>
              <a:t>Fürnberg</a:t>
            </a:r>
            <a:r>
              <a:rPr lang="en-US" dirty="0" smtClean="0"/>
              <a:t> (Vienna)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0" y="2274333"/>
            <a:ext cx="6324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“Divertimento” [“String Quartet No. 1”] in B-flat, Hob. III:1</a:t>
            </a:r>
          </a:p>
          <a:p>
            <a:endParaRPr lang="en-US" dirty="0"/>
          </a:p>
          <a:p>
            <a:r>
              <a:rPr lang="en-US" dirty="0" smtClean="0"/>
              <a:t>1. Presto</a:t>
            </a:r>
          </a:p>
          <a:p>
            <a:endParaRPr lang="en-US" dirty="0"/>
          </a:p>
          <a:p>
            <a:r>
              <a:rPr lang="en-US" dirty="0" smtClean="0"/>
              <a:t>2. Minuet</a:t>
            </a:r>
          </a:p>
          <a:p>
            <a:endParaRPr lang="en-US" dirty="0"/>
          </a:p>
          <a:p>
            <a:r>
              <a:rPr lang="en-US" dirty="0" smtClean="0"/>
              <a:t>3. Adagio</a:t>
            </a:r>
          </a:p>
          <a:p>
            <a:endParaRPr lang="en-US" dirty="0"/>
          </a:p>
          <a:p>
            <a:r>
              <a:rPr lang="en-US" dirty="0" smtClean="0"/>
              <a:t>4. Minuet</a:t>
            </a:r>
          </a:p>
          <a:p>
            <a:endParaRPr lang="en-US" dirty="0"/>
          </a:p>
          <a:p>
            <a:r>
              <a:rPr lang="en-US" dirty="0" smtClean="0"/>
              <a:t>5. Finale: Presto</a:t>
            </a:r>
          </a:p>
        </p:txBody>
      </p:sp>
    </p:spTree>
    <p:extLst>
      <p:ext uri="{BB962C8B-B14F-4D97-AF65-F5344CB8AC3E}">
        <p14:creationId xmlns:p14="http://schemas.microsoft.com/office/powerpoint/2010/main" val="2957276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2141" y="99060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Haydn, 1757-c. 1760 (age 25-28):  More Secure Position—</a:t>
            </a:r>
          </a:p>
          <a:p>
            <a:pPr algn="ctr"/>
            <a:r>
              <a:rPr lang="en-US" dirty="0" smtClean="0"/>
              <a:t>Music Director to Count Ferdinand Franz </a:t>
            </a:r>
            <a:r>
              <a:rPr lang="en-US" dirty="0" err="1" smtClean="0"/>
              <a:t>Morzin</a:t>
            </a:r>
            <a:r>
              <a:rPr lang="en-US" dirty="0" smtClean="0"/>
              <a:t> (Vienna)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9205764" cy="460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1244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2141" y="99060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Haydn, 1757-c. 1760 (age 25-28):  More Secure Position—</a:t>
            </a:r>
          </a:p>
          <a:p>
            <a:pPr algn="ctr"/>
            <a:r>
              <a:rPr lang="en-US" dirty="0" smtClean="0"/>
              <a:t>Music Director to Count Ferdinand Franz </a:t>
            </a:r>
            <a:r>
              <a:rPr lang="en-US" dirty="0" err="1" smtClean="0"/>
              <a:t>Morzin</a:t>
            </a:r>
            <a:r>
              <a:rPr lang="en-US" dirty="0" smtClean="0"/>
              <a:t> (Vienna)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9205764" cy="46028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2200" y="1552400"/>
            <a:ext cx="37284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For </a:t>
            </a:r>
            <a:r>
              <a:rPr lang="en-US" sz="1600" dirty="0" err="1" smtClean="0"/>
              <a:t>Morzin</a:t>
            </a:r>
            <a:r>
              <a:rPr lang="en-US" sz="1600" dirty="0" smtClean="0"/>
              <a:t>: began to write “symphonies”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408887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2141" y="99060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Haydn, 1757-c. 1760 (age 25-28):  More Secure Position—</a:t>
            </a:r>
          </a:p>
          <a:p>
            <a:pPr algn="ctr"/>
            <a:r>
              <a:rPr lang="en-US" dirty="0" smtClean="0"/>
              <a:t>Music Director to Count Ferdinand Franz </a:t>
            </a:r>
            <a:r>
              <a:rPr lang="en-US" dirty="0" err="1" smtClean="0"/>
              <a:t>Morzin</a:t>
            </a:r>
            <a:r>
              <a:rPr lang="en-US" dirty="0" smtClean="0"/>
              <a:t> (Vienna)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67941" y="2485824"/>
            <a:ext cx="35760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Haydn’s Earliest Symphonies:</a:t>
            </a:r>
          </a:p>
          <a:p>
            <a:endParaRPr lang="en-US" dirty="0"/>
          </a:p>
          <a:p>
            <a:r>
              <a:rPr lang="en-US" dirty="0" smtClean="0"/>
              <a:t>“Symphony No. 37” in C (c. 1757)</a:t>
            </a:r>
          </a:p>
          <a:p>
            <a:endParaRPr lang="en-US" dirty="0"/>
          </a:p>
          <a:p>
            <a:r>
              <a:rPr lang="en-US" dirty="0" smtClean="0"/>
              <a:t>Symphony No. 1 in D (c. 1757)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29941" y="4089583"/>
            <a:ext cx="2667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1.   Presto</a:t>
            </a:r>
          </a:p>
          <a:p>
            <a:pPr marL="342900" indent="-342900">
              <a:buAutoNum type="arabicPeriod"/>
            </a:pPr>
            <a:endParaRPr lang="en-US" sz="1600" dirty="0"/>
          </a:p>
          <a:p>
            <a:r>
              <a:rPr lang="en-US" sz="1600" dirty="0" smtClean="0"/>
              <a:t>2.   Andante</a:t>
            </a:r>
          </a:p>
          <a:p>
            <a:endParaRPr lang="en-US" sz="1600" dirty="0"/>
          </a:p>
          <a:p>
            <a:r>
              <a:rPr lang="en-US" sz="1600" dirty="0" smtClean="0"/>
              <a:t>3.   Finale: Presto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1" y="2615264"/>
            <a:ext cx="5391552" cy="269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671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2141" y="99060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Haydn, 1757-c. 1760 (age 25-28):  More Secure Position—</a:t>
            </a:r>
          </a:p>
          <a:p>
            <a:pPr algn="ctr"/>
            <a:r>
              <a:rPr lang="en-US" dirty="0" smtClean="0"/>
              <a:t>Music Director to Count Ferdinand Franz </a:t>
            </a:r>
            <a:r>
              <a:rPr lang="en-US" dirty="0" err="1" smtClean="0"/>
              <a:t>Morzin</a:t>
            </a:r>
            <a:r>
              <a:rPr lang="en-US" dirty="0" smtClean="0"/>
              <a:t> (Vienna)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67941" y="2485824"/>
            <a:ext cx="35760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Haydn’s Earliest Symphonies:</a:t>
            </a:r>
          </a:p>
          <a:p>
            <a:endParaRPr lang="en-US" dirty="0"/>
          </a:p>
          <a:p>
            <a:r>
              <a:rPr lang="en-US" dirty="0" smtClean="0"/>
              <a:t>“Symphony No. 37” in C (c. 1757)</a:t>
            </a:r>
          </a:p>
          <a:p>
            <a:endParaRPr lang="en-US" dirty="0"/>
          </a:p>
          <a:p>
            <a:r>
              <a:rPr lang="en-US" dirty="0" smtClean="0"/>
              <a:t>Symphony No. 1 in D (c. 1757)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29941" y="4089583"/>
            <a:ext cx="2667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1.   Presto</a:t>
            </a:r>
          </a:p>
          <a:p>
            <a:pPr marL="342900" indent="-342900">
              <a:buAutoNum type="arabicPeriod"/>
            </a:pPr>
            <a:endParaRPr lang="en-US" sz="1600" dirty="0"/>
          </a:p>
          <a:p>
            <a:r>
              <a:rPr lang="en-US" sz="1600" dirty="0" smtClean="0"/>
              <a:t>2.   Andante</a:t>
            </a:r>
          </a:p>
          <a:p>
            <a:endParaRPr lang="en-US" sz="1600" dirty="0"/>
          </a:p>
          <a:p>
            <a:r>
              <a:rPr lang="en-US" sz="1600" dirty="0" smtClean="0"/>
              <a:t>3.   Finale: Presto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1" y="2615264"/>
            <a:ext cx="5391552" cy="269577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567941" y="2957788"/>
            <a:ext cx="3276600" cy="533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749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2141" y="99060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Haydn, 1757-c. 1760 (age 25-28):  More Secure Position—</a:t>
            </a:r>
          </a:p>
          <a:p>
            <a:pPr algn="ctr"/>
            <a:r>
              <a:rPr lang="en-US" dirty="0" smtClean="0"/>
              <a:t>Music Director to Count Ferdinand Franz </a:t>
            </a:r>
            <a:r>
              <a:rPr lang="en-US" dirty="0" err="1" smtClean="0"/>
              <a:t>Morzin</a:t>
            </a:r>
            <a:r>
              <a:rPr lang="en-US" dirty="0" smtClean="0"/>
              <a:t> (Vienna)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67941" y="2485824"/>
            <a:ext cx="35760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Haydn’s Earliest Symphonies:</a:t>
            </a:r>
          </a:p>
          <a:p>
            <a:endParaRPr lang="en-US" dirty="0"/>
          </a:p>
          <a:p>
            <a:r>
              <a:rPr lang="en-US" dirty="0" smtClean="0"/>
              <a:t>“Symphony No. 37” in C (c. 1757)</a:t>
            </a:r>
          </a:p>
          <a:p>
            <a:endParaRPr lang="en-US" dirty="0"/>
          </a:p>
          <a:p>
            <a:r>
              <a:rPr lang="en-US" dirty="0" smtClean="0"/>
              <a:t>Symphony No. 1 in D (c. 1757)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29941" y="4089583"/>
            <a:ext cx="2667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1.   Presto</a:t>
            </a:r>
          </a:p>
          <a:p>
            <a:pPr marL="342900" indent="-342900">
              <a:buAutoNum type="arabicPeriod"/>
            </a:pPr>
            <a:endParaRPr lang="en-US" sz="1600" dirty="0"/>
          </a:p>
          <a:p>
            <a:r>
              <a:rPr lang="en-US" sz="1600" dirty="0" smtClean="0"/>
              <a:t>2.   Andante</a:t>
            </a:r>
          </a:p>
          <a:p>
            <a:endParaRPr lang="en-US" sz="1600" dirty="0"/>
          </a:p>
          <a:p>
            <a:r>
              <a:rPr lang="en-US" sz="1600" dirty="0" smtClean="0"/>
              <a:t>3.   Finale: Presto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1" y="2615264"/>
            <a:ext cx="5391552" cy="269577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567941" y="3540035"/>
            <a:ext cx="3276600" cy="533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749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696482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Haydn, 1761-1790 (age 29-58):  Resident Musician &amp; Composer </a:t>
            </a:r>
          </a:p>
          <a:p>
            <a:pPr algn="ctr"/>
            <a:r>
              <a:rPr lang="en-US" dirty="0"/>
              <a:t>f</a:t>
            </a:r>
            <a:r>
              <a:rPr lang="en-US" dirty="0" smtClean="0"/>
              <a:t>or the </a:t>
            </a:r>
            <a:r>
              <a:rPr lang="en-US" dirty="0" err="1" smtClean="0"/>
              <a:t>Esterházy</a:t>
            </a:r>
            <a:r>
              <a:rPr lang="en-US" dirty="0" smtClean="0"/>
              <a:t> Family (</a:t>
            </a:r>
            <a:r>
              <a:rPr lang="en-US" dirty="0" err="1" smtClean="0"/>
              <a:t>Eisenstadt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0225"/>
            <a:ext cx="3562597" cy="36576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09600" y="3505200"/>
            <a:ext cx="9144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0" y="1676400"/>
            <a:ext cx="53848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108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09600" y="2171700"/>
            <a:ext cx="0" cy="2743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609600" y="3467100"/>
            <a:ext cx="7467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934200" y="2171700"/>
            <a:ext cx="0" cy="2743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667000" y="2171700"/>
            <a:ext cx="0" cy="2667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854723" y="2209800"/>
            <a:ext cx="0" cy="2667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5800" y="3009900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“Late Baroque”                               “Galant”                                              High-Galant (“Classical”)                merge: “Romanticism”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			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339090" y="997416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1700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629400" y="1073035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1800</a:t>
            </a:r>
            <a:endParaRPr lang="en-US" dirty="0"/>
          </a:p>
        </p:txBody>
      </p:sp>
      <p:sp>
        <p:nvSpPr>
          <p:cNvPr id="18" name="Arc 17"/>
          <p:cNvSpPr/>
          <p:nvPr/>
        </p:nvSpPr>
        <p:spPr>
          <a:xfrm>
            <a:off x="914400" y="2007870"/>
            <a:ext cx="2438400" cy="838200"/>
          </a:xfrm>
          <a:prstGeom prst="arc">
            <a:avLst>
              <a:gd name="adj1" fmla="val 10833213"/>
              <a:gd name="adj2" fmla="val 0"/>
            </a:avLst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Arc 18"/>
          <p:cNvSpPr/>
          <p:nvPr/>
        </p:nvSpPr>
        <p:spPr>
          <a:xfrm>
            <a:off x="3505200" y="1988820"/>
            <a:ext cx="2438400" cy="838200"/>
          </a:xfrm>
          <a:prstGeom prst="arc">
            <a:avLst>
              <a:gd name="adj1" fmla="val 10833213"/>
              <a:gd name="adj2" fmla="val 0"/>
            </a:avLst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Arc 19"/>
          <p:cNvSpPr/>
          <p:nvPr/>
        </p:nvSpPr>
        <p:spPr>
          <a:xfrm>
            <a:off x="6172200" y="2045970"/>
            <a:ext cx="2286000" cy="838200"/>
          </a:xfrm>
          <a:prstGeom prst="arc">
            <a:avLst>
              <a:gd name="adj1" fmla="val 10833213"/>
              <a:gd name="adj2" fmla="val 0"/>
            </a:avLst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295400" y="1629147"/>
            <a:ext cx="167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Some stylistic retentions</a:t>
            </a:r>
            <a:endParaRPr lang="en-US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3886200" y="1626602"/>
            <a:ext cx="167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Some stylistic retentions</a:t>
            </a:r>
            <a:endParaRPr lang="en-US" sz="1100" dirty="0"/>
          </a:p>
        </p:txBody>
      </p:sp>
      <p:sp>
        <p:nvSpPr>
          <p:cNvPr id="24" name="TextBox 23"/>
          <p:cNvSpPr txBox="1"/>
          <p:nvPr/>
        </p:nvSpPr>
        <p:spPr>
          <a:xfrm>
            <a:off x="6934200" y="1637764"/>
            <a:ext cx="167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Some stylistic retentions</a:t>
            </a:r>
            <a:endParaRPr lang="en-US" sz="1100" dirty="0"/>
          </a:p>
        </p:txBody>
      </p:sp>
      <p:sp>
        <p:nvSpPr>
          <p:cNvPr id="25" name="TextBox 24"/>
          <p:cNvSpPr txBox="1"/>
          <p:nvPr/>
        </p:nvSpPr>
        <p:spPr>
          <a:xfrm>
            <a:off x="681990" y="38100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Final flowering of	    Emergence &amp; codification	             Enriching, deepening,	                      More subjectivity,</a:t>
            </a:r>
          </a:p>
          <a:p>
            <a:r>
              <a:rPr lang="en-US" sz="1200" dirty="0"/>
              <a:t>o</a:t>
            </a:r>
            <a:r>
              <a:rPr lang="en-US" sz="1200" dirty="0" smtClean="0"/>
              <a:t>lder-world style	    of the new, “modern” style              emerging “subjectivity,”                   individualism,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				              and individual styles                        higher aesthetic claims, etc.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4343400" y="1375678"/>
            <a:ext cx="8542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c. 1765?</a:t>
            </a:r>
            <a:endParaRPr lang="en-US" sz="1000" dirty="0"/>
          </a:p>
        </p:txBody>
      </p:sp>
      <p:sp>
        <p:nvSpPr>
          <p:cNvPr id="27" name="TextBox 26"/>
          <p:cNvSpPr txBox="1"/>
          <p:nvPr/>
        </p:nvSpPr>
        <p:spPr>
          <a:xfrm>
            <a:off x="2324100" y="1404967"/>
            <a:ext cx="685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c. 1730?</a:t>
            </a:r>
            <a:endParaRPr lang="en-US" sz="1000" dirty="0"/>
          </a:p>
        </p:txBody>
      </p:sp>
      <p:sp>
        <p:nvSpPr>
          <p:cNvPr id="2" name="Oval 1"/>
          <p:cNvSpPr/>
          <p:nvPr/>
        </p:nvSpPr>
        <p:spPr>
          <a:xfrm>
            <a:off x="4207023" y="1305297"/>
            <a:ext cx="990600" cy="345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5305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33600"/>
            <a:ext cx="4953000" cy="2971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125" y="1183592"/>
            <a:ext cx="3362236" cy="44829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0" y="634022"/>
            <a:ext cx="4623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Haydn Arrives in </a:t>
            </a:r>
            <a:r>
              <a:rPr lang="en-US" dirty="0" err="1" smtClean="0"/>
              <a:t>Eisenstadt</a:t>
            </a:r>
            <a:r>
              <a:rPr lang="en-US" dirty="0" smtClean="0"/>
              <a:t>, Early 1760s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26393" y="54102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Prince Paul II Anton </a:t>
            </a:r>
            <a:r>
              <a:rPr lang="en-US" dirty="0" err="1" smtClean="0"/>
              <a:t>Esterházy</a:t>
            </a:r>
            <a:r>
              <a:rPr lang="en-US" dirty="0" smtClean="0"/>
              <a:t> (1711-62)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2867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125" y="1183592"/>
            <a:ext cx="3362236" cy="44829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6400" y="544834"/>
            <a:ext cx="4014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Haydn’s Principal Patron, 1763-1790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57088" y="5867400"/>
            <a:ext cx="3895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Prince Nicolaus I </a:t>
            </a:r>
            <a:r>
              <a:rPr lang="en-US" dirty="0" err="1" smtClean="0"/>
              <a:t>Esterházy</a:t>
            </a:r>
            <a:r>
              <a:rPr lang="en-US" dirty="0" smtClean="0"/>
              <a:t> (1714-90)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91426"/>
            <a:ext cx="3779686" cy="447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263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83" y="1600200"/>
            <a:ext cx="8973326" cy="45304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08018" y="965261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Esterháza</a:t>
            </a:r>
            <a:r>
              <a:rPr lang="en-US" dirty="0" smtClean="0"/>
              <a:t>”: </a:t>
            </a:r>
            <a:r>
              <a:rPr lang="en-US" dirty="0" err="1" smtClean="0"/>
              <a:t>Esterházy</a:t>
            </a:r>
            <a:r>
              <a:rPr lang="en-US" dirty="0" smtClean="0"/>
              <a:t> Palace outside of </a:t>
            </a:r>
            <a:r>
              <a:rPr lang="en-US" dirty="0" err="1" smtClean="0"/>
              <a:t>Eisenstadt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8483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83" y="1600200"/>
            <a:ext cx="8973326" cy="45304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08018" y="965261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Esterháza</a:t>
            </a:r>
            <a:r>
              <a:rPr lang="en-US" dirty="0" smtClean="0"/>
              <a:t>”: </a:t>
            </a:r>
            <a:r>
              <a:rPr lang="en-US" dirty="0" err="1" smtClean="0"/>
              <a:t>Esterházy</a:t>
            </a:r>
            <a:r>
              <a:rPr lang="en-US" dirty="0" smtClean="0"/>
              <a:t> Palace outside of </a:t>
            </a:r>
            <a:r>
              <a:rPr lang="en-US" dirty="0" err="1" smtClean="0"/>
              <a:t>Eisenstadt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82" y="4877519"/>
            <a:ext cx="1781299" cy="18288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26081" y="5785169"/>
            <a:ext cx="391160" cy="3197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69641" y="6257308"/>
            <a:ext cx="391160" cy="31973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5360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3103" y="780077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Esterháza</a:t>
            </a:r>
            <a:r>
              <a:rPr lang="en-US" dirty="0" smtClean="0"/>
              <a:t>”: </a:t>
            </a:r>
            <a:r>
              <a:rPr lang="en-US" dirty="0" err="1" smtClean="0"/>
              <a:t>Esterházy</a:t>
            </a:r>
            <a:r>
              <a:rPr lang="en-US" dirty="0" smtClean="0"/>
              <a:t> Palace outside of </a:t>
            </a:r>
            <a:r>
              <a:rPr lang="en-US" dirty="0" err="1" smtClean="0"/>
              <a:t>Eisenstadt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30" y="1295400"/>
            <a:ext cx="74295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345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0655" y="4114800"/>
            <a:ext cx="762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Haydn’s Symphonies Nos. 6, 7, and 8 (1761):  Illustrative of The Times of Day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6. “Le </a:t>
            </a:r>
            <a:r>
              <a:rPr lang="en-US" dirty="0" err="1" smtClean="0"/>
              <a:t>Matin</a:t>
            </a:r>
            <a:r>
              <a:rPr lang="en-US" dirty="0" smtClean="0"/>
              <a:t>” in D </a:t>
            </a:r>
          </a:p>
          <a:p>
            <a:endParaRPr lang="en-US" dirty="0" smtClean="0"/>
          </a:p>
          <a:p>
            <a:r>
              <a:rPr lang="en-US" dirty="0" smtClean="0"/>
              <a:t>7. “Le Midi” in C</a:t>
            </a:r>
          </a:p>
          <a:p>
            <a:endParaRPr lang="en-US" dirty="0"/>
          </a:p>
          <a:p>
            <a:r>
              <a:rPr lang="en-US" dirty="0" smtClean="0"/>
              <a:t>8. “Le </a:t>
            </a:r>
            <a:r>
              <a:rPr lang="en-US" dirty="0" err="1"/>
              <a:t>S</a:t>
            </a:r>
            <a:r>
              <a:rPr lang="en-US" dirty="0" err="1" smtClean="0"/>
              <a:t>oir</a:t>
            </a:r>
            <a:r>
              <a:rPr lang="en-US" dirty="0" smtClean="0"/>
              <a:t>” in 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01" y="714012"/>
            <a:ext cx="4417699" cy="26506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7309" y="3419998"/>
            <a:ext cx="3818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Prince Paul II Anton </a:t>
            </a:r>
            <a:r>
              <a:rPr lang="en-US" sz="1600" dirty="0" err="1" smtClean="0"/>
              <a:t>Esterházy</a:t>
            </a:r>
            <a:r>
              <a:rPr lang="en-US" sz="1600" dirty="0" smtClean="0"/>
              <a:t> (1711-62)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516522" y="199894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Patron’s Request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64620"/>
            <a:ext cx="2286000" cy="304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813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0655" y="4114800"/>
            <a:ext cx="762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Haydn’s Symphonies Nos. 6, 7, and 8 (1761):  Illustrative of The Times of Day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6. “Le </a:t>
            </a:r>
            <a:r>
              <a:rPr lang="en-US" dirty="0" err="1" smtClean="0"/>
              <a:t>Matin</a:t>
            </a:r>
            <a:r>
              <a:rPr lang="en-US" dirty="0" smtClean="0"/>
              <a:t>” in D </a:t>
            </a:r>
          </a:p>
          <a:p>
            <a:endParaRPr lang="en-US" dirty="0" smtClean="0"/>
          </a:p>
          <a:p>
            <a:r>
              <a:rPr lang="en-US" dirty="0" smtClean="0"/>
              <a:t>7. “Le Midi” in C</a:t>
            </a:r>
          </a:p>
          <a:p>
            <a:endParaRPr lang="en-US" dirty="0"/>
          </a:p>
          <a:p>
            <a:r>
              <a:rPr lang="en-US" dirty="0" smtClean="0"/>
              <a:t>8. “Le </a:t>
            </a:r>
            <a:r>
              <a:rPr lang="en-US" dirty="0" err="1"/>
              <a:t>S</a:t>
            </a:r>
            <a:r>
              <a:rPr lang="en-US" dirty="0" err="1" smtClean="0"/>
              <a:t>oir</a:t>
            </a:r>
            <a:r>
              <a:rPr lang="en-US" dirty="0" smtClean="0"/>
              <a:t>” in 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01" y="714012"/>
            <a:ext cx="4417699" cy="26506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7309" y="3419998"/>
            <a:ext cx="3818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Prince Paul II Anton </a:t>
            </a:r>
            <a:r>
              <a:rPr lang="en-US" sz="1600" dirty="0" err="1" smtClean="0"/>
              <a:t>Esterházy</a:t>
            </a:r>
            <a:r>
              <a:rPr lang="en-US" sz="1600" dirty="0" smtClean="0"/>
              <a:t> (1711-62)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516522" y="199894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Patron’s Request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64620"/>
            <a:ext cx="2286000" cy="304799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83122" y="4876800"/>
            <a:ext cx="2514600" cy="533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2590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1182193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Haydn: Tag-Line Titles for Certain Individual Instrumental Works</a:t>
            </a:r>
          </a:p>
          <a:p>
            <a:pPr algn="ctr"/>
            <a:r>
              <a:rPr lang="en-US" dirty="0" smtClean="0"/>
              <a:t>(Illustrative or Associative Titles)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09700" y="2761861"/>
            <a:ext cx="6400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Symphony No. 22 in E-flat, “Der </a:t>
            </a:r>
            <a:r>
              <a:rPr lang="en-US" dirty="0" err="1" smtClean="0"/>
              <a:t>Philosoph</a:t>
            </a:r>
            <a:r>
              <a:rPr lang="en-US" dirty="0" smtClean="0"/>
              <a:t>” (1764)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Symphony No. 26 in D Minor,  “Lamentation” (c. 1768-70?)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Symphony No. 31 in D, “</a:t>
            </a:r>
            <a:r>
              <a:rPr lang="en-US" dirty="0" err="1" smtClean="0"/>
              <a:t>Hornsignal</a:t>
            </a:r>
            <a:r>
              <a:rPr lang="en-US" dirty="0" smtClean="0"/>
              <a:t>” (1765)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Symphony No. 48 in C, “Maria Theresa” (c. 1769?)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1773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18645" y="2224851"/>
            <a:ext cx="1143000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P</a:t>
            </a:r>
          </a:p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61645" y="2224851"/>
            <a:ext cx="1143000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TR</a:t>
            </a:r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56034" y="1158051"/>
            <a:ext cx="1143000" cy="92333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S</a:t>
            </a:r>
            <a:r>
              <a:rPr lang="en-US" baseline="30000" dirty="0" smtClean="0"/>
              <a:t>1.1</a:t>
            </a:r>
            <a:r>
              <a:rPr lang="en-US" dirty="0" smtClean="0"/>
              <a:t>, S</a:t>
            </a:r>
            <a:r>
              <a:rPr lang="en-US" baseline="30000" dirty="0" smtClean="0"/>
              <a:t>1.2</a:t>
            </a:r>
          </a:p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99034" y="1158051"/>
            <a:ext cx="1143000" cy="92333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C</a:t>
            </a:r>
          </a:p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70434" y="712245"/>
            <a:ext cx="4572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EEC</a:t>
            </a:r>
            <a:endParaRPr lang="en-US" sz="1200" dirty="0"/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>
            <a:off x="5799034" y="989244"/>
            <a:ext cx="0" cy="1688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18645" y="3588249"/>
            <a:ext cx="3189718" cy="9233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Developmental Space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23274" y="5204115"/>
            <a:ext cx="1143000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P</a:t>
            </a:r>
          </a:p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66274" y="5204115"/>
            <a:ext cx="1143000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TR</a:t>
            </a:r>
          </a:p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420312" y="5202690"/>
            <a:ext cx="1143000" cy="92333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S</a:t>
            </a:r>
            <a:r>
              <a:rPr lang="en-US" baseline="30000" dirty="0" smtClean="0"/>
              <a:t>1.2</a:t>
            </a:r>
          </a:p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563312" y="5202690"/>
            <a:ext cx="1143000" cy="92333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C</a:t>
            </a:r>
          </a:p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334712" y="4756884"/>
            <a:ext cx="4572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ESC</a:t>
            </a:r>
            <a:endParaRPr lang="en-US" sz="1200" dirty="0"/>
          </a:p>
        </p:txBody>
      </p:sp>
      <p:cxnSp>
        <p:nvCxnSpPr>
          <p:cNvPr id="17" name="Straight Arrow Connector 16"/>
          <p:cNvCxnSpPr>
            <a:stCxn id="16" idx="2"/>
          </p:cNvCxnSpPr>
          <p:nvPr/>
        </p:nvCxnSpPr>
        <p:spPr>
          <a:xfrm>
            <a:off x="5563312" y="5033883"/>
            <a:ext cx="0" cy="1688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113305" y="1697149"/>
            <a:ext cx="954992" cy="31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Exposition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2123274" y="4878465"/>
            <a:ext cx="1249823" cy="31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Recapitulation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2088558" y="142923"/>
            <a:ext cx="5140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Haydn, Symphony No. 6 in D, “Le </a:t>
            </a:r>
            <a:r>
              <a:rPr lang="en-US" dirty="0" err="1" smtClean="0"/>
              <a:t>Matin</a:t>
            </a:r>
            <a:r>
              <a:rPr lang="en-US" dirty="0" smtClean="0"/>
              <a:t>,” Mvmt 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23275" y="3207249"/>
            <a:ext cx="33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656034" y="2140449"/>
            <a:ext cx="33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4435268" y="1969930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4472300" y="1969929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113305" y="6331449"/>
            <a:ext cx="4909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                                               </a:t>
            </a:r>
            <a:r>
              <a:rPr lang="en-US" dirty="0" err="1" smtClean="0"/>
              <a:t>I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28600" y="242985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Binary, Pt. 1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23260" y="3859251"/>
            <a:ext cx="1412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Binary, Pt. 2</a:t>
            </a:r>
          </a:p>
          <a:p>
            <a:r>
              <a:rPr lang="en-US" dirty="0" smtClean="0"/>
              <a:t>First Section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23260" y="5270686"/>
            <a:ext cx="1727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Binary, Pt. 2</a:t>
            </a:r>
          </a:p>
          <a:p>
            <a:r>
              <a:rPr lang="en-US" dirty="0" smtClean="0"/>
              <a:t>Second Section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7625868" y="1624540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706686" y="1622231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325686" y="1845079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1706970" y="1723083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783170" y="1723083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760079" y="1969929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51" name="Straight Connector 50"/>
          <p:cNvCxnSpPr/>
          <p:nvPr/>
        </p:nvCxnSpPr>
        <p:spPr>
          <a:xfrm>
            <a:off x="1706970" y="3300091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783170" y="3300091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760079" y="3546937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7397268" y="4897747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478086" y="4895438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097086" y="5118286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57" name="Straight Connector 56"/>
          <p:cNvCxnSpPr/>
          <p:nvPr/>
        </p:nvCxnSpPr>
        <p:spPr>
          <a:xfrm flipH="1">
            <a:off x="5557081" y="3476798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5594113" y="3476797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Left Brace 48"/>
          <p:cNvSpPr/>
          <p:nvPr/>
        </p:nvSpPr>
        <p:spPr>
          <a:xfrm rot="16200000">
            <a:off x="5431964" y="5119711"/>
            <a:ext cx="266614" cy="228208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4904930" y="6394059"/>
            <a:ext cx="1255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Tonal Resolution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228600" y="712246"/>
            <a:ext cx="3007052" cy="369332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Slow, “Sunrise” Introduction!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79479" y="2826119"/>
            <a:ext cx="12394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“noble hunt” topic?</a:t>
            </a:r>
            <a:endParaRPr lang="en-US" sz="1000" dirty="0"/>
          </a:p>
        </p:txBody>
      </p:sp>
      <p:sp>
        <p:nvSpPr>
          <p:cNvPr id="46" name="TextBox 45"/>
          <p:cNvSpPr txBox="1"/>
          <p:nvPr/>
        </p:nvSpPr>
        <p:spPr>
          <a:xfrm>
            <a:off x="2123631" y="4207561"/>
            <a:ext cx="29817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P-launched. . . . . .       “tempest” . . . . .   vi::PAC . . . RT</a:t>
            </a:r>
            <a:endParaRPr lang="en-US" sz="1000" dirty="0"/>
          </a:p>
        </p:txBody>
      </p:sp>
      <p:sp>
        <p:nvSpPr>
          <p:cNvPr id="47" name="TextBox 46"/>
          <p:cNvSpPr txBox="1"/>
          <p:nvPr/>
        </p:nvSpPr>
        <p:spPr>
          <a:xfrm>
            <a:off x="4085602" y="3300091"/>
            <a:ext cx="56651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err="1"/>
              <a:t>v</a:t>
            </a:r>
            <a:r>
              <a:rPr lang="en-US" sz="1200" dirty="0" err="1" smtClean="0"/>
              <a:t>i:PAC</a:t>
            </a:r>
            <a:endParaRPr lang="en-US" sz="1200" dirty="0"/>
          </a:p>
        </p:txBody>
      </p:sp>
      <p:cxnSp>
        <p:nvCxnSpPr>
          <p:cNvPr id="48" name="Straight Arrow Connector 47"/>
          <p:cNvCxnSpPr>
            <a:stCxn id="47" idx="2"/>
          </p:cNvCxnSpPr>
          <p:nvPr/>
        </p:nvCxnSpPr>
        <p:spPr>
          <a:xfrm>
            <a:off x="4368860" y="3577090"/>
            <a:ext cx="0" cy="19458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766916" y="5793906"/>
            <a:ext cx="10772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</a:t>
            </a:r>
            <a:r>
              <a:rPr lang="en-US" sz="1000" dirty="0" smtClean="0"/>
              <a:t>erge: no MC</a:t>
            </a:r>
            <a:endParaRPr lang="en-US" sz="1000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4184057" y="5410200"/>
            <a:ext cx="54388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771367" y="4948774"/>
            <a:ext cx="14018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(telescoped, fused)</a:t>
            </a:r>
            <a:endParaRPr lang="en-US" sz="1050" dirty="0"/>
          </a:p>
        </p:txBody>
      </p:sp>
      <p:sp>
        <p:nvSpPr>
          <p:cNvPr id="41" name="TextBox 40"/>
          <p:cNvSpPr txBox="1"/>
          <p:nvPr/>
        </p:nvSpPr>
        <p:spPr>
          <a:xfrm>
            <a:off x="315145" y="403975"/>
            <a:ext cx="771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Adagio</a:t>
            </a:r>
            <a:endParaRPr lang="en-US" sz="1400" dirty="0"/>
          </a:p>
        </p:txBody>
      </p:sp>
      <p:sp>
        <p:nvSpPr>
          <p:cNvPr id="59" name="TextBox 58"/>
          <p:cNvSpPr txBox="1"/>
          <p:nvPr/>
        </p:nvSpPr>
        <p:spPr>
          <a:xfrm>
            <a:off x="1860154" y="1288688"/>
            <a:ext cx="771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Allegro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148419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18645" y="2224851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P</a:t>
            </a:r>
          </a:p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61645" y="2224851"/>
            <a:ext cx="1143000" cy="923330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TR</a:t>
            </a:r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56034" y="1158051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S</a:t>
            </a:r>
            <a:r>
              <a:rPr lang="en-US" baseline="30000" dirty="0" smtClean="0"/>
              <a:t>1.1</a:t>
            </a:r>
            <a:r>
              <a:rPr lang="en-US" dirty="0" smtClean="0"/>
              <a:t>, S</a:t>
            </a:r>
            <a:r>
              <a:rPr lang="en-US" baseline="30000" dirty="0" smtClean="0"/>
              <a:t>1.2</a:t>
            </a:r>
          </a:p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99034" y="1158051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C</a:t>
            </a:r>
          </a:p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70434" y="712245"/>
            <a:ext cx="4572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EEC</a:t>
            </a:r>
            <a:endParaRPr lang="en-US" sz="1200" dirty="0"/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>
            <a:off x="5799034" y="989244"/>
            <a:ext cx="0" cy="1688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18645" y="3588249"/>
            <a:ext cx="318971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Developmental Space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23274" y="5204115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P</a:t>
            </a:r>
          </a:p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66274" y="5204115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TR</a:t>
            </a:r>
          </a:p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420312" y="5202690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S</a:t>
            </a:r>
            <a:r>
              <a:rPr lang="en-US" baseline="30000" dirty="0" smtClean="0"/>
              <a:t>1.2</a:t>
            </a:r>
          </a:p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563312" y="5202690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C</a:t>
            </a:r>
          </a:p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334712" y="4756884"/>
            <a:ext cx="4572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ESC</a:t>
            </a:r>
            <a:endParaRPr lang="en-US" sz="1200" dirty="0"/>
          </a:p>
        </p:txBody>
      </p:sp>
      <p:cxnSp>
        <p:nvCxnSpPr>
          <p:cNvPr id="17" name="Straight Arrow Connector 16"/>
          <p:cNvCxnSpPr>
            <a:stCxn id="16" idx="2"/>
          </p:cNvCxnSpPr>
          <p:nvPr/>
        </p:nvCxnSpPr>
        <p:spPr>
          <a:xfrm>
            <a:off x="5563312" y="5033883"/>
            <a:ext cx="0" cy="1688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113305" y="1697149"/>
            <a:ext cx="954992" cy="31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Exposition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2123274" y="4878465"/>
            <a:ext cx="1249823" cy="31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Recapitulation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2088558" y="142923"/>
            <a:ext cx="5140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Haydn, Symphony No. 6 in D, “Le </a:t>
            </a:r>
            <a:r>
              <a:rPr lang="en-US" dirty="0" err="1" smtClean="0"/>
              <a:t>Matin</a:t>
            </a:r>
            <a:r>
              <a:rPr lang="en-US" dirty="0" smtClean="0"/>
              <a:t>,” Mvmt 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23275" y="3207249"/>
            <a:ext cx="33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656034" y="2140449"/>
            <a:ext cx="33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4435268" y="1969930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4472300" y="1969929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113305" y="6331449"/>
            <a:ext cx="4909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                                               </a:t>
            </a:r>
            <a:r>
              <a:rPr lang="en-US" dirty="0" err="1" smtClean="0"/>
              <a:t>I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28600" y="242985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Binary, Pt. 1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23260" y="3859251"/>
            <a:ext cx="1412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Binary, Pt. 2</a:t>
            </a:r>
          </a:p>
          <a:p>
            <a:r>
              <a:rPr lang="en-US" dirty="0" smtClean="0"/>
              <a:t>First Section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23260" y="5270686"/>
            <a:ext cx="1727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Binary, Pt. 2</a:t>
            </a:r>
          </a:p>
          <a:p>
            <a:r>
              <a:rPr lang="en-US" dirty="0" smtClean="0"/>
              <a:t>Second Section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7625868" y="1624540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706686" y="1622231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325686" y="1845079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1706970" y="1723083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783170" y="1723083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760079" y="1969929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51" name="Straight Connector 50"/>
          <p:cNvCxnSpPr/>
          <p:nvPr/>
        </p:nvCxnSpPr>
        <p:spPr>
          <a:xfrm>
            <a:off x="1706970" y="3300091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783170" y="3300091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760079" y="3546937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7397268" y="4897747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478086" y="4895438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097086" y="5118286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57" name="Straight Connector 56"/>
          <p:cNvCxnSpPr/>
          <p:nvPr/>
        </p:nvCxnSpPr>
        <p:spPr>
          <a:xfrm flipH="1">
            <a:off x="5557081" y="3476798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5594113" y="3476797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Left Brace 48"/>
          <p:cNvSpPr/>
          <p:nvPr/>
        </p:nvSpPr>
        <p:spPr>
          <a:xfrm rot="16200000">
            <a:off x="5431964" y="5119711"/>
            <a:ext cx="266614" cy="228208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4904930" y="6394059"/>
            <a:ext cx="1255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Tonal Resolution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228600" y="712246"/>
            <a:ext cx="3007052" cy="369332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Slow, “Sunrise” Introduction!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79479" y="2826119"/>
            <a:ext cx="12394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“noble hunt” topic?</a:t>
            </a:r>
            <a:endParaRPr lang="en-US" sz="1000" dirty="0"/>
          </a:p>
        </p:txBody>
      </p:sp>
      <p:sp>
        <p:nvSpPr>
          <p:cNvPr id="46" name="TextBox 45"/>
          <p:cNvSpPr txBox="1"/>
          <p:nvPr/>
        </p:nvSpPr>
        <p:spPr>
          <a:xfrm>
            <a:off x="2123631" y="4207561"/>
            <a:ext cx="29817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P-launched. . . . . .       “tempest” . . . . .   vi::PAC . . . RT</a:t>
            </a:r>
            <a:endParaRPr lang="en-US" sz="1000" dirty="0"/>
          </a:p>
        </p:txBody>
      </p:sp>
      <p:sp>
        <p:nvSpPr>
          <p:cNvPr id="47" name="TextBox 46"/>
          <p:cNvSpPr txBox="1"/>
          <p:nvPr/>
        </p:nvSpPr>
        <p:spPr>
          <a:xfrm>
            <a:off x="4085602" y="3300091"/>
            <a:ext cx="56651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err="1"/>
              <a:t>v</a:t>
            </a:r>
            <a:r>
              <a:rPr lang="en-US" sz="1200" dirty="0" err="1" smtClean="0"/>
              <a:t>i:PAC</a:t>
            </a:r>
            <a:endParaRPr lang="en-US" sz="1200" dirty="0"/>
          </a:p>
        </p:txBody>
      </p:sp>
      <p:cxnSp>
        <p:nvCxnSpPr>
          <p:cNvPr id="48" name="Straight Arrow Connector 47"/>
          <p:cNvCxnSpPr>
            <a:stCxn id="47" idx="2"/>
          </p:cNvCxnSpPr>
          <p:nvPr/>
        </p:nvCxnSpPr>
        <p:spPr>
          <a:xfrm>
            <a:off x="4368860" y="3577090"/>
            <a:ext cx="0" cy="19458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766916" y="5793906"/>
            <a:ext cx="10772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</a:t>
            </a:r>
            <a:r>
              <a:rPr lang="en-US" sz="1000" dirty="0" smtClean="0"/>
              <a:t>erge: no MC</a:t>
            </a:r>
            <a:endParaRPr lang="en-US" sz="1000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4184057" y="5410200"/>
            <a:ext cx="54388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771367" y="4948774"/>
            <a:ext cx="14018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(telescoped, fused)</a:t>
            </a:r>
            <a:endParaRPr lang="en-US" sz="1050" dirty="0"/>
          </a:p>
        </p:txBody>
      </p:sp>
      <p:sp>
        <p:nvSpPr>
          <p:cNvPr id="41" name="TextBox 40"/>
          <p:cNvSpPr txBox="1"/>
          <p:nvPr/>
        </p:nvSpPr>
        <p:spPr>
          <a:xfrm>
            <a:off x="315145" y="403975"/>
            <a:ext cx="771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Adagio</a:t>
            </a:r>
            <a:endParaRPr lang="en-US" sz="1400" dirty="0"/>
          </a:p>
        </p:txBody>
      </p:sp>
      <p:sp>
        <p:nvSpPr>
          <p:cNvPr id="59" name="TextBox 58"/>
          <p:cNvSpPr txBox="1"/>
          <p:nvPr/>
        </p:nvSpPr>
        <p:spPr>
          <a:xfrm>
            <a:off x="1860154" y="1288688"/>
            <a:ext cx="771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Allegro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964772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09600" y="2171700"/>
            <a:ext cx="0" cy="2743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609600" y="3467100"/>
            <a:ext cx="7467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934200" y="2171700"/>
            <a:ext cx="0" cy="2743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667000" y="2171700"/>
            <a:ext cx="0" cy="2667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854723" y="2209800"/>
            <a:ext cx="0" cy="2667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5800" y="3009900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“Late Baroque”                               “Galant”                                              High-Galant (“Classical”)                merge: “Romanticism”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			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339090" y="997416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1700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629400" y="1073035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1800</a:t>
            </a:r>
            <a:endParaRPr lang="en-US" dirty="0"/>
          </a:p>
        </p:txBody>
      </p:sp>
      <p:sp>
        <p:nvSpPr>
          <p:cNvPr id="18" name="Arc 17"/>
          <p:cNvSpPr/>
          <p:nvPr/>
        </p:nvSpPr>
        <p:spPr>
          <a:xfrm>
            <a:off x="914400" y="2007870"/>
            <a:ext cx="2438400" cy="838200"/>
          </a:xfrm>
          <a:prstGeom prst="arc">
            <a:avLst>
              <a:gd name="adj1" fmla="val 10833213"/>
              <a:gd name="adj2" fmla="val 0"/>
            </a:avLst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Arc 18"/>
          <p:cNvSpPr/>
          <p:nvPr/>
        </p:nvSpPr>
        <p:spPr>
          <a:xfrm>
            <a:off x="3505200" y="1988820"/>
            <a:ext cx="2438400" cy="838200"/>
          </a:xfrm>
          <a:prstGeom prst="arc">
            <a:avLst>
              <a:gd name="adj1" fmla="val 10833213"/>
              <a:gd name="adj2" fmla="val 0"/>
            </a:avLst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Arc 19"/>
          <p:cNvSpPr/>
          <p:nvPr/>
        </p:nvSpPr>
        <p:spPr>
          <a:xfrm>
            <a:off x="6172200" y="2045970"/>
            <a:ext cx="2286000" cy="838200"/>
          </a:xfrm>
          <a:prstGeom prst="arc">
            <a:avLst>
              <a:gd name="adj1" fmla="val 10833213"/>
              <a:gd name="adj2" fmla="val 0"/>
            </a:avLst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295400" y="1629147"/>
            <a:ext cx="167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Some stylistic retentions</a:t>
            </a:r>
            <a:endParaRPr lang="en-US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3886200" y="1626602"/>
            <a:ext cx="167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Some stylistic retentions</a:t>
            </a:r>
            <a:endParaRPr lang="en-US" sz="1100" dirty="0"/>
          </a:p>
        </p:txBody>
      </p:sp>
      <p:sp>
        <p:nvSpPr>
          <p:cNvPr id="24" name="TextBox 23"/>
          <p:cNvSpPr txBox="1"/>
          <p:nvPr/>
        </p:nvSpPr>
        <p:spPr>
          <a:xfrm>
            <a:off x="6934200" y="1637764"/>
            <a:ext cx="167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Some stylistic retentions</a:t>
            </a:r>
            <a:endParaRPr lang="en-US" sz="1100" dirty="0"/>
          </a:p>
        </p:txBody>
      </p:sp>
      <p:sp>
        <p:nvSpPr>
          <p:cNvPr id="25" name="TextBox 24"/>
          <p:cNvSpPr txBox="1"/>
          <p:nvPr/>
        </p:nvSpPr>
        <p:spPr>
          <a:xfrm>
            <a:off x="681990" y="38100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Final flowering of	    Emergence &amp; codification	             Enriching, deepening,	                      More subjectivity,</a:t>
            </a:r>
          </a:p>
          <a:p>
            <a:r>
              <a:rPr lang="en-US" sz="1200" dirty="0"/>
              <a:t>o</a:t>
            </a:r>
            <a:r>
              <a:rPr lang="en-US" sz="1200" dirty="0" smtClean="0"/>
              <a:t>lder-world style	    of the new, “modern” style              emerging “subjectivity,”                   individualism,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				              and individual styles                        higher aesthetic claims, etc.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4511823" y="1415668"/>
            <a:ext cx="685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c. 1765?</a:t>
            </a:r>
            <a:endParaRPr lang="en-US" sz="1000" dirty="0"/>
          </a:p>
        </p:txBody>
      </p:sp>
      <p:sp>
        <p:nvSpPr>
          <p:cNvPr id="27" name="TextBox 26"/>
          <p:cNvSpPr txBox="1"/>
          <p:nvPr/>
        </p:nvSpPr>
        <p:spPr>
          <a:xfrm>
            <a:off x="2324100" y="1404967"/>
            <a:ext cx="685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c. 1730?</a:t>
            </a:r>
            <a:endParaRPr lang="en-US" sz="1000" dirty="0"/>
          </a:p>
        </p:txBody>
      </p:sp>
      <p:sp>
        <p:nvSpPr>
          <p:cNvPr id="2" name="TextBox 1"/>
          <p:cNvSpPr txBox="1"/>
          <p:nvPr/>
        </p:nvSpPr>
        <p:spPr>
          <a:xfrm>
            <a:off x="4854723" y="5074947"/>
            <a:ext cx="2079477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Haydn &amp; Mozart </a:t>
            </a:r>
          </a:p>
          <a:p>
            <a:r>
              <a:rPr lang="en-US" dirty="0" smtClean="0"/>
              <a:t>as the grand culminations of the new, 18</a:t>
            </a:r>
            <a:r>
              <a:rPr lang="en-US" baseline="30000" dirty="0" smtClean="0"/>
              <a:t>th</a:t>
            </a:r>
            <a:r>
              <a:rPr lang="en-US" dirty="0" smtClean="0"/>
              <a:t>-c musical language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438400" y="5813611"/>
            <a:ext cx="24384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4588023" y="1375677"/>
            <a:ext cx="5334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754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18645" y="2224851"/>
            <a:ext cx="1143000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P</a:t>
            </a:r>
          </a:p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61645" y="2224851"/>
            <a:ext cx="1143000" cy="923330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TR</a:t>
            </a:r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56034" y="1158051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S</a:t>
            </a:r>
            <a:r>
              <a:rPr lang="en-US" baseline="30000" dirty="0" smtClean="0"/>
              <a:t>1.1</a:t>
            </a:r>
            <a:r>
              <a:rPr lang="en-US" dirty="0" smtClean="0"/>
              <a:t>, S</a:t>
            </a:r>
            <a:r>
              <a:rPr lang="en-US" baseline="30000" dirty="0" smtClean="0"/>
              <a:t>1.2</a:t>
            </a:r>
          </a:p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99034" y="1158051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C</a:t>
            </a:r>
          </a:p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70434" y="712245"/>
            <a:ext cx="4572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EEC</a:t>
            </a:r>
            <a:endParaRPr lang="en-US" sz="1200" dirty="0"/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>
            <a:off x="5799034" y="989244"/>
            <a:ext cx="0" cy="1688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18645" y="3588249"/>
            <a:ext cx="318971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Developmental Space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23274" y="5204115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P</a:t>
            </a:r>
          </a:p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66274" y="5204115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TR</a:t>
            </a:r>
          </a:p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420312" y="5202690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S</a:t>
            </a:r>
            <a:r>
              <a:rPr lang="en-US" baseline="30000" dirty="0" smtClean="0"/>
              <a:t>1.2</a:t>
            </a:r>
          </a:p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563312" y="5202690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C</a:t>
            </a:r>
          </a:p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334712" y="4756884"/>
            <a:ext cx="4572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ESC</a:t>
            </a:r>
            <a:endParaRPr lang="en-US" sz="1200" dirty="0"/>
          </a:p>
        </p:txBody>
      </p:sp>
      <p:cxnSp>
        <p:nvCxnSpPr>
          <p:cNvPr id="17" name="Straight Arrow Connector 16"/>
          <p:cNvCxnSpPr>
            <a:stCxn id="16" idx="2"/>
          </p:cNvCxnSpPr>
          <p:nvPr/>
        </p:nvCxnSpPr>
        <p:spPr>
          <a:xfrm>
            <a:off x="5563312" y="5033883"/>
            <a:ext cx="0" cy="1688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113305" y="1697149"/>
            <a:ext cx="954992" cy="31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Exposition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2123274" y="4878465"/>
            <a:ext cx="1249823" cy="31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Recapitulation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2088558" y="142923"/>
            <a:ext cx="5140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Haydn, Symphony No. 6 in D, “Le </a:t>
            </a:r>
            <a:r>
              <a:rPr lang="en-US" dirty="0" err="1" smtClean="0"/>
              <a:t>Matin</a:t>
            </a:r>
            <a:r>
              <a:rPr lang="en-US" dirty="0" smtClean="0"/>
              <a:t>,” Mvmt 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23275" y="3207249"/>
            <a:ext cx="33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656034" y="2140449"/>
            <a:ext cx="33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4435268" y="1969930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4472300" y="1969929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113305" y="6331449"/>
            <a:ext cx="4909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                                               </a:t>
            </a:r>
            <a:r>
              <a:rPr lang="en-US" dirty="0" err="1" smtClean="0"/>
              <a:t>I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28600" y="242985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Binary, Pt. 1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23260" y="3859251"/>
            <a:ext cx="1412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Binary, Pt. 2</a:t>
            </a:r>
          </a:p>
          <a:p>
            <a:r>
              <a:rPr lang="en-US" dirty="0" smtClean="0"/>
              <a:t>First Section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23260" y="5270686"/>
            <a:ext cx="1727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Binary, Pt. 2</a:t>
            </a:r>
          </a:p>
          <a:p>
            <a:r>
              <a:rPr lang="en-US" dirty="0" smtClean="0"/>
              <a:t>Second Section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7625868" y="1624540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706686" y="1622231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325686" y="1845079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1706970" y="1723083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783170" y="1723083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760079" y="1969929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51" name="Straight Connector 50"/>
          <p:cNvCxnSpPr/>
          <p:nvPr/>
        </p:nvCxnSpPr>
        <p:spPr>
          <a:xfrm>
            <a:off x="1706970" y="3300091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783170" y="3300091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760079" y="3546937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7397268" y="4897747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478086" y="4895438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097086" y="5118286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57" name="Straight Connector 56"/>
          <p:cNvCxnSpPr/>
          <p:nvPr/>
        </p:nvCxnSpPr>
        <p:spPr>
          <a:xfrm flipH="1">
            <a:off x="5557081" y="3476798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5594113" y="3476797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Left Brace 48"/>
          <p:cNvSpPr/>
          <p:nvPr/>
        </p:nvSpPr>
        <p:spPr>
          <a:xfrm rot="16200000">
            <a:off x="5431964" y="5119711"/>
            <a:ext cx="266614" cy="228208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4904930" y="6394059"/>
            <a:ext cx="1255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Tonal Resolution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228600" y="712246"/>
            <a:ext cx="3007052" cy="369332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Slow, “Sunrise” Introduction!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79479" y="2826119"/>
            <a:ext cx="12394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“noble hunt” topic?</a:t>
            </a:r>
            <a:endParaRPr lang="en-US" sz="1000" dirty="0"/>
          </a:p>
        </p:txBody>
      </p:sp>
      <p:sp>
        <p:nvSpPr>
          <p:cNvPr id="46" name="TextBox 45"/>
          <p:cNvSpPr txBox="1"/>
          <p:nvPr/>
        </p:nvSpPr>
        <p:spPr>
          <a:xfrm>
            <a:off x="2123631" y="4207561"/>
            <a:ext cx="29817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P-launched. . . . . .       “tempest” . . . . .   vi::PAC . . . RT</a:t>
            </a:r>
            <a:endParaRPr lang="en-US" sz="1000" dirty="0"/>
          </a:p>
        </p:txBody>
      </p:sp>
      <p:sp>
        <p:nvSpPr>
          <p:cNvPr id="47" name="TextBox 46"/>
          <p:cNvSpPr txBox="1"/>
          <p:nvPr/>
        </p:nvSpPr>
        <p:spPr>
          <a:xfrm>
            <a:off x="4085602" y="3300091"/>
            <a:ext cx="56651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err="1"/>
              <a:t>v</a:t>
            </a:r>
            <a:r>
              <a:rPr lang="en-US" sz="1200" dirty="0" err="1" smtClean="0"/>
              <a:t>i:PAC</a:t>
            </a:r>
            <a:endParaRPr lang="en-US" sz="1200" dirty="0"/>
          </a:p>
        </p:txBody>
      </p:sp>
      <p:cxnSp>
        <p:nvCxnSpPr>
          <p:cNvPr id="48" name="Straight Arrow Connector 47"/>
          <p:cNvCxnSpPr>
            <a:stCxn id="47" idx="2"/>
          </p:cNvCxnSpPr>
          <p:nvPr/>
        </p:nvCxnSpPr>
        <p:spPr>
          <a:xfrm>
            <a:off x="4368860" y="3577090"/>
            <a:ext cx="0" cy="19458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766916" y="5793906"/>
            <a:ext cx="10772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</a:t>
            </a:r>
            <a:r>
              <a:rPr lang="en-US" sz="1000" dirty="0" smtClean="0"/>
              <a:t>erge: no MC</a:t>
            </a:r>
            <a:endParaRPr lang="en-US" sz="1000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4184057" y="5410200"/>
            <a:ext cx="54388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771367" y="4948774"/>
            <a:ext cx="14018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(telescoped, fused)</a:t>
            </a:r>
            <a:endParaRPr lang="en-US" sz="1050" dirty="0"/>
          </a:p>
        </p:txBody>
      </p:sp>
      <p:sp>
        <p:nvSpPr>
          <p:cNvPr id="41" name="TextBox 40"/>
          <p:cNvSpPr txBox="1"/>
          <p:nvPr/>
        </p:nvSpPr>
        <p:spPr>
          <a:xfrm>
            <a:off x="315145" y="403975"/>
            <a:ext cx="771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Adagio</a:t>
            </a:r>
            <a:endParaRPr lang="en-US" sz="1400" dirty="0"/>
          </a:p>
        </p:txBody>
      </p:sp>
      <p:sp>
        <p:nvSpPr>
          <p:cNvPr id="59" name="TextBox 58"/>
          <p:cNvSpPr txBox="1"/>
          <p:nvPr/>
        </p:nvSpPr>
        <p:spPr>
          <a:xfrm>
            <a:off x="1860154" y="1288688"/>
            <a:ext cx="771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Allegro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964772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18645" y="2224851"/>
            <a:ext cx="1143000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P</a:t>
            </a:r>
          </a:p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61645" y="2224851"/>
            <a:ext cx="1143000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TR</a:t>
            </a:r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56034" y="1158051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S</a:t>
            </a:r>
            <a:r>
              <a:rPr lang="en-US" baseline="30000" dirty="0" smtClean="0"/>
              <a:t>1.1</a:t>
            </a:r>
            <a:r>
              <a:rPr lang="en-US" dirty="0" smtClean="0"/>
              <a:t>, S</a:t>
            </a:r>
            <a:r>
              <a:rPr lang="en-US" baseline="30000" dirty="0" smtClean="0"/>
              <a:t>1.2</a:t>
            </a:r>
          </a:p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99034" y="1158051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C</a:t>
            </a:r>
          </a:p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70434" y="712245"/>
            <a:ext cx="4572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EEC</a:t>
            </a:r>
            <a:endParaRPr lang="en-US" sz="1200" dirty="0"/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>
            <a:off x="5799034" y="989244"/>
            <a:ext cx="0" cy="1688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18645" y="3588249"/>
            <a:ext cx="318971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Developmental Space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23274" y="5204115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P</a:t>
            </a:r>
          </a:p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66274" y="5204115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TR</a:t>
            </a:r>
          </a:p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420312" y="5202690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S</a:t>
            </a:r>
            <a:r>
              <a:rPr lang="en-US" baseline="30000" dirty="0" smtClean="0"/>
              <a:t>1.2</a:t>
            </a:r>
          </a:p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563312" y="5202690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C</a:t>
            </a:r>
          </a:p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334712" y="4756884"/>
            <a:ext cx="4572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ESC</a:t>
            </a:r>
            <a:endParaRPr lang="en-US" sz="1200" dirty="0"/>
          </a:p>
        </p:txBody>
      </p:sp>
      <p:cxnSp>
        <p:nvCxnSpPr>
          <p:cNvPr id="17" name="Straight Arrow Connector 16"/>
          <p:cNvCxnSpPr>
            <a:stCxn id="16" idx="2"/>
          </p:cNvCxnSpPr>
          <p:nvPr/>
        </p:nvCxnSpPr>
        <p:spPr>
          <a:xfrm>
            <a:off x="5563312" y="5033883"/>
            <a:ext cx="0" cy="1688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113305" y="1697149"/>
            <a:ext cx="954992" cy="31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Exposition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2123274" y="4878465"/>
            <a:ext cx="1249823" cy="31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Recapitulation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2088558" y="142923"/>
            <a:ext cx="5140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Haydn, Symphony No. 6 in D, “Le </a:t>
            </a:r>
            <a:r>
              <a:rPr lang="en-US" dirty="0" err="1" smtClean="0"/>
              <a:t>Matin</a:t>
            </a:r>
            <a:r>
              <a:rPr lang="en-US" dirty="0" smtClean="0"/>
              <a:t>,” Mvmt 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23275" y="3207249"/>
            <a:ext cx="33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656034" y="2140449"/>
            <a:ext cx="33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4435268" y="1969930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4472300" y="1969929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113305" y="6331449"/>
            <a:ext cx="4909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                                               </a:t>
            </a:r>
            <a:r>
              <a:rPr lang="en-US" dirty="0" err="1" smtClean="0"/>
              <a:t>I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28600" y="242985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Binary, Pt. 1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23260" y="3859251"/>
            <a:ext cx="1412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Binary, Pt. 2</a:t>
            </a:r>
          </a:p>
          <a:p>
            <a:r>
              <a:rPr lang="en-US" dirty="0" smtClean="0"/>
              <a:t>First Section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23260" y="5270686"/>
            <a:ext cx="1727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Binary, Pt. 2</a:t>
            </a:r>
          </a:p>
          <a:p>
            <a:r>
              <a:rPr lang="en-US" dirty="0" smtClean="0"/>
              <a:t>Second Section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7625868" y="1624540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706686" y="1622231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325686" y="1845079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1706970" y="1723083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783170" y="1723083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760079" y="1969929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51" name="Straight Connector 50"/>
          <p:cNvCxnSpPr/>
          <p:nvPr/>
        </p:nvCxnSpPr>
        <p:spPr>
          <a:xfrm>
            <a:off x="1706970" y="3300091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783170" y="3300091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760079" y="3546937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7397268" y="4897747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478086" y="4895438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097086" y="5118286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57" name="Straight Connector 56"/>
          <p:cNvCxnSpPr/>
          <p:nvPr/>
        </p:nvCxnSpPr>
        <p:spPr>
          <a:xfrm flipH="1">
            <a:off x="5557081" y="3476798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5594113" y="3476797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Left Brace 48"/>
          <p:cNvSpPr/>
          <p:nvPr/>
        </p:nvSpPr>
        <p:spPr>
          <a:xfrm rot="16200000">
            <a:off x="5431964" y="5119711"/>
            <a:ext cx="266614" cy="228208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4904930" y="6394059"/>
            <a:ext cx="1255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Tonal Resolution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228600" y="712246"/>
            <a:ext cx="3007052" cy="369332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Slow, “Sunrise” Introduction!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79479" y="2826119"/>
            <a:ext cx="12394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“noble hunt” topic?</a:t>
            </a:r>
            <a:endParaRPr lang="en-US" sz="1000" dirty="0"/>
          </a:p>
        </p:txBody>
      </p:sp>
      <p:sp>
        <p:nvSpPr>
          <p:cNvPr id="46" name="TextBox 45"/>
          <p:cNvSpPr txBox="1"/>
          <p:nvPr/>
        </p:nvSpPr>
        <p:spPr>
          <a:xfrm>
            <a:off x="2123631" y="4207561"/>
            <a:ext cx="29817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P-launched. . . . . .       “tempest” . . . . .   vi::PAC . . . RT</a:t>
            </a:r>
            <a:endParaRPr lang="en-US" sz="1000" dirty="0"/>
          </a:p>
        </p:txBody>
      </p:sp>
      <p:sp>
        <p:nvSpPr>
          <p:cNvPr id="47" name="TextBox 46"/>
          <p:cNvSpPr txBox="1"/>
          <p:nvPr/>
        </p:nvSpPr>
        <p:spPr>
          <a:xfrm>
            <a:off x="4085602" y="3300091"/>
            <a:ext cx="56651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err="1"/>
              <a:t>v</a:t>
            </a:r>
            <a:r>
              <a:rPr lang="en-US" sz="1200" dirty="0" err="1" smtClean="0"/>
              <a:t>i:PAC</a:t>
            </a:r>
            <a:endParaRPr lang="en-US" sz="1200" dirty="0"/>
          </a:p>
        </p:txBody>
      </p:sp>
      <p:cxnSp>
        <p:nvCxnSpPr>
          <p:cNvPr id="48" name="Straight Arrow Connector 47"/>
          <p:cNvCxnSpPr>
            <a:stCxn id="47" idx="2"/>
          </p:cNvCxnSpPr>
          <p:nvPr/>
        </p:nvCxnSpPr>
        <p:spPr>
          <a:xfrm>
            <a:off x="4368860" y="3577090"/>
            <a:ext cx="0" cy="19458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766916" y="5793906"/>
            <a:ext cx="10772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</a:t>
            </a:r>
            <a:r>
              <a:rPr lang="en-US" sz="1000" dirty="0" smtClean="0"/>
              <a:t>erge: no MC</a:t>
            </a:r>
            <a:endParaRPr lang="en-US" sz="1000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4184057" y="5410200"/>
            <a:ext cx="54388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771367" y="4948774"/>
            <a:ext cx="14018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(telescoped, fused)</a:t>
            </a:r>
            <a:endParaRPr lang="en-US" sz="1050" dirty="0"/>
          </a:p>
        </p:txBody>
      </p:sp>
      <p:sp>
        <p:nvSpPr>
          <p:cNvPr id="41" name="TextBox 40"/>
          <p:cNvSpPr txBox="1"/>
          <p:nvPr/>
        </p:nvSpPr>
        <p:spPr>
          <a:xfrm>
            <a:off x="315145" y="403975"/>
            <a:ext cx="771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Adagio</a:t>
            </a:r>
            <a:endParaRPr lang="en-US" sz="1400" dirty="0"/>
          </a:p>
        </p:txBody>
      </p:sp>
      <p:sp>
        <p:nvSpPr>
          <p:cNvPr id="59" name="TextBox 58"/>
          <p:cNvSpPr txBox="1"/>
          <p:nvPr/>
        </p:nvSpPr>
        <p:spPr>
          <a:xfrm>
            <a:off x="1860154" y="1288688"/>
            <a:ext cx="771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Allegro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964772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18645" y="2224851"/>
            <a:ext cx="1143000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P</a:t>
            </a:r>
          </a:p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61645" y="2224851"/>
            <a:ext cx="1143000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TR</a:t>
            </a:r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56034" y="1158051"/>
            <a:ext cx="1143000" cy="92333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S</a:t>
            </a:r>
            <a:r>
              <a:rPr lang="en-US" baseline="30000" dirty="0" smtClean="0"/>
              <a:t>1.1</a:t>
            </a:r>
            <a:r>
              <a:rPr lang="en-US" dirty="0" smtClean="0"/>
              <a:t>, S</a:t>
            </a:r>
            <a:r>
              <a:rPr lang="en-US" baseline="30000" dirty="0" smtClean="0"/>
              <a:t>1.2</a:t>
            </a:r>
          </a:p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99034" y="1158051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C</a:t>
            </a:r>
          </a:p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70434" y="712245"/>
            <a:ext cx="4572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EEC</a:t>
            </a:r>
            <a:endParaRPr lang="en-US" sz="1200" dirty="0"/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>
            <a:off x="5799034" y="989244"/>
            <a:ext cx="0" cy="1688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18645" y="3588249"/>
            <a:ext cx="318971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Developmental Space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23274" y="5204115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P</a:t>
            </a:r>
          </a:p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66274" y="5204115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TR</a:t>
            </a:r>
          </a:p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420312" y="5202690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S</a:t>
            </a:r>
            <a:r>
              <a:rPr lang="en-US" baseline="30000" dirty="0" smtClean="0"/>
              <a:t>1.2</a:t>
            </a:r>
          </a:p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563312" y="5202690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C</a:t>
            </a:r>
          </a:p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334712" y="4756884"/>
            <a:ext cx="4572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ESC</a:t>
            </a:r>
            <a:endParaRPr lang="en-US" sz="1200" dirty="0"/>
          </a:p>
        </p:txBody>
      </p:sp>
      <p:cxnSp>
        <p:nvCxnSpPr>
          <p:cNvPr id="17" name="Straight Arrow Connector 16"/>
          <p:cNvCxnSpPr>
            <a:stCxn id="16" idx="2"/>
          </p:cNvCxnSpPr>
          <p:nvPr/>
        </p:nvCxnSpPr>
        <p:spPr>
          <a:xfrm>
            <a:off x="5563312" y="5033883"/>
            <a:ext cx="0" cy="1688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113305" y="1697149"/>
            <a:ext cx="954992" cy="31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Exposition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2123274" y="4878465"/>
            <a:ext cx="1249823" cy="31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Recapitulation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2088558" y="142923"/>
            <a:ext cx="5140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Haydn, Symphony No. 6 in D, “Le </a:t>
            </a:r>
            <a:r>
              <a:rPr lang="en-US" dirty="0" err="1" smtClean="0"/>
              <a:t>Matin</a:t>
            </a:r>
            <a:r>
              <a:rPr lang="en-US" dirty="0" smtClean="0"/>
              <a:t>,” Mvmt 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23275" y="3207249"/>
            <a:ext cx="33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656034" y="2140449"/>
            <a:ext cx="33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4435268" y="1969930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4472300" y="1969929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113305" y="6331449"/>
            <a:ext cx="4909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                                               </a:t>
            </a:r>
            <a:r>
              <a:rPr lang="en-US" dirty="0" err="1" smtClean="0"/>
              <a:t>I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28600" y="242985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Binary, Pt. 1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23260" y="3859251"/>
            <a:ext cx="1412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Binary, Pt. 2</a:t>
            </a:r>
          </a:p>
          <a:p>
            <a:r>
              <a:rPr lang="en-US" dirty="0" smtClean="0"/>
              <a:t>First Section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23260" y="5270686"/>
            <a:ext cx="1727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Binary, Pt. 2</a:t>
            </a:r>
          </a:p>
          <a:p>
            <a:r>
              <a:rPr lang="en-US" dirty="0" smtClean="0"/>
              <a:t>Second Section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7625868" y="1624540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706686" y="1622231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325686" y="1845079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1706970" y="1723083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783170" y="1723083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760079" y="1969929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51" name="Straight Connector 50"/>
          <p:cNvCxnSpPr/>
          <p:nvPr/>
        </p:nvCxnSpPr>
        <p:spPr>
          <a:xfrm>
            <a:off x="1706970" y="3300091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783170" y="3300091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760079" y="3546937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7397268" y="4897747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478086" y="4895438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097086" y="5118286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57" name="Straight Connector 56"/>
          <p:cNvCxnSpPr/>
          <p:nvPr/>
        </p:nvCxnSpPr>
        <p:spPr>
          <a:xfrm flipH="1">
            <a:off x="5557081" y="3476798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5594113" y="3476797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Left Brace 48"/>
          <p:cNvSpPr/>
          <p:nvPr/>
        </p:nvSpPr>
        <p:spPr>
          <a:xfrm rot="16200000">
            <a:off x="5431964" y="5119711"/>
            <a:ext cx="266614" cy="228208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4904930" y="6394059"/>
            <a:ext cx="1255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Tonal Resolution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228600" y="712246"/>
            <a:ext cx="3007052" cy="369332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Slow, “Sunrise” Introduction!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79479" y="2826119"/>
            <a:ext cx="12394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“noble hunt” topic?</a:t>
            </a:r>
            <a:endParaRPr lang="en-US" sz="1000" dirty="0"/>
          </a:p>
        </p:txBody>
      </p:sp>
      <p:sp>
        <p:nvSpPr>
          <p:cNvPr id="46" name="TextBox 45"/>
          <p:cNvSpPr txBox="1"/>
          <p:nvPr/>
        </p:nvSpPr>
        <p:spPr>
          <a:xfrm>
            <a:off x="2123631" y="4207561"/>
            <a:ext cx="29817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P-launched. . . . . .       “tempest” . . . . .   vi::PAC . . . RT</a:t>
            </a:r>
            <a:endParaRPr lang="en-US" sz="1000" dirty="0"/>
          </a:p>
        </p:txBody>
      </p:sp>
      <p:sp>
        <p:nvSpPr>
          <p:cNvPr id="47" name="TextBox 46"/>
          <p:cNvSpPr txBox="1"/>
          <p:nvPr/>
        </p:nvSpPr>
        <p:spPr>
          <a:xfrm>
            <a:off x="4085602" y="3300091"/>
            <a:ext cx="56651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err="1"/>
              <a:t>v</a:t>
            </a:r>
            <a:r>
              <a:rPr lang="en-US" sz="1200" dirty="0" err="1" smtClean="0"/>
              <a:t>i:PAC</a:t>
            </a:r>
            <a:endParaRPr lang="en-US" sz="1200" dirty="0"/>
          </a:p>
        </p:txBody>
      </p:sp>
      <p:cxnSp>
        <p:nvCxnSpPr>
          <p:cNvPr id="48" name="Straight Arrow Connector 47"/>
          <p:cNvCxnSpPr>
            <a:stCxn id="47" idx="2"/>
          </p:cNvCxnSpPr>
          <p:nvPr/>
        </p:nvCxnSpPr>
        <p:spPr>
          <a:xfrm>
            <a:off x="4368860" y="3577090"/>
            <a:ext cx="0" cy="19458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766916" y="5793906"/>
            <a:ext cx="10772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</a:t>
            </a:r>
            <a:r>
              <a:rPr lang="en-US" sz="1000" dirty="0" smtClean="0"/>
              <a:t>erge: no MC</a:t>
            </a:r>
            <a:endParaRPr lang="en-US" sz="1000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4184057" y="5410200"/>
            <a:ext cx="54388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771367" y="4948774"/>
            <a:ext cx="14018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(telescoped, fused)</a:t>
            </a:r>
            <a:endParaRPr lang="en-US" sz="1050" dirty="0"/>
          </a:p>
        </p:txBody>
      </p:sp>
      <p:sp>
        <p:nvSpPr>
          <p:cNvPr id="41" name="TextBox 40"/>
          <p:cNvSpPr txBox="1"/>
          <p:nvPr/>
        </p:nvSpPr>
        <p:spPr>
          <a:xfrm>
            <a:off x="315145" y="403975"/>
            <a:ext cx="771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Adagio</a:t>
            </a:r>
            <a:endParaRPr lang="en-US" sz="1400" dirty="0"/>
          </a:p>
        </p:txBody>
      </p:sp>
      <p:sp>
        <p:nvSpPr>
          <p:cNvPr id="59" name="TextBox 58"/>
          <p:cNvSpPr txBox="1"/>
          <p:nvPr/>
        </p:nvSpPr>
        <p:spPr>
          <a:xfrm>
            <a:off x="1860154" y="1288688"/>
            <a:ext cx="771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Allegro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964772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18645" y="2224851"/>
            <a:ext cx="1143000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P</a:t>
            </a:r>
          </a:p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61645" y="2224851"/>
            <a:ext cx="1143000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TR</a:t>
            </a:r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56034" y="1158051"/>
            <a:ext cx="1143000" cy="92333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S</a:t>
            </a:r>
            <a:r>
              <a:rPr lang="en-US" baseline="30000" dirty="0" smtClean="0"/>
              <a:t>1.1</a:t>
            </a:r>
            <a:r>
              <a:rPr lang="en-US" dirty="0" smtClean="0"/>
              <a:t>, S</a:t>
            </a:r>
            <a:r>
              <a:rPr lang="en-US" baseline="30000" dirty="0" smtClean="0"/>
              <a:t>1.2</a:t>
            </a:r>
          </a:p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99034" y="1158051"/>
            <a:ext cx="1143000" cy="92333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C</a:t>
            </a:r>
          </a:p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70434" y="712245"/>
            <a:ext cx="4572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EEC</a:t>
            </a:r>
            <a:endParaRPr lang="en-US" sz="1200" dirty="0"/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>
            <a:off x="5799034" y="989244"/>
            <a:ext cx="0" cy="1688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18645" y="3588249"/>
            <a:ext cx="318971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Developmental Space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23274" y="5204115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P</a:t>
            </a:r>
          </a:p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66274" y="5204115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TR</a:t>
            </a:r>
          </a:p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420312" y="5202690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S</a:t>
            </a:r>
            <a:r>
              <a:rPr lang="en-US" baseline="30000" dirty="0" smtClean="0"/>
              <a:t>1.2</a:t>
            </a:r>
          </a:p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563312" y="5202690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C</a:t>
            </a:r>
          </a:p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334712" y="4756884"/>
            <a:ext cx="4572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ESC</a:t>
            </a:r>
            <a:endParaRPr lang="en-US" sz="1200" dirty="0"/>
          </a:p>
        </p:txBody>
      </p:sp>
      <p:cxnSp>
        <p:nvCxnSpPr>
          <p:cNvPr id="17" name="Straight Arrow Connector 16"/>
          <p:cNvCxnSpPr>
            <a:stCxn id="16" idx="2"/>
          </p:cNvCxnSpPr>
          <p:nvPr/>
        </p:nvCxnSpPr>
        <p:spPr>
          <a:xfrm>
            <a:off x="5563312" y="5033883"/>
            <a:ext cx="0" cy="1688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113305" y="1697149"/>
            <a:ext cx="954992" cy="31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Exposition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2123274" y="4878465"/>
            <a:ext cx="1249823" cy="31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Recapitulation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2088558" y="142923"/>
            <a:ext cx="5140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Haydn, Symphony No. 6 in D, “Le </a:t>
            </a:r>
            <a:r>
              <a:rPr lang="en-US" dirty="0" err="1" smtClean="0"/>
              <a:t>Matin</a:t>
            </a:r>
            <a:r>
              <a:rPr lang="en-US" dirty="0" smtClean="0"/>
              <a:t>,” Mvmt 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23275" y="3207249"/>
            <a:ext cx="33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656034" y="2140449"/>
            <a:ext cx="33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4435268" y="1969930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4472300" y="1969929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113305" y="6331449"/>
            <a:ext cx="4909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                                               </a:t>
            </a:r>
            <a:r>
              <a:rPr lang="en-US" dirty="0" err="1" smtClean="0"/>
              <a:t>I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28600" y="242985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Binary, Pt. 1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23260" y="3859251"/>
            <a:ext cx="1412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Binary, Pt. 2</a:t>
            </a:r>
          </a:p>
          <a:p>
            <a:r>
              <a:rPr lang="en-US" dirty="0" smtClean="0"/>
              <a:t>First Section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23260" y="5270686"/>
            <a:ext cx="1727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Binary, Pt. 2</a:t>
            </a:r>
          </a:p>
          <a:p>
            <a:r>
              <a:rPr lang="en-US" dirty="0" smtClean="0"/>
              <a:t>Second Section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7625868" y="1624540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706686" y="1622231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325686" y="1845079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1706970" y="1723083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783170" y="1723083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760079" y="1969929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51" name="Straight Connector 50"/>
          <p:cNvCxnSpPr/>
          <p:nvPr/>
        </p:nvCxnSpPr>
        <p:spPr>
          <a:xfrm>
            <a:off x="1706970" y="3300091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783170" y="3300091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760079" y="3546937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7397268" y="4897747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478086" y="4895438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097086" y="5118286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57" name="Straight Connector 56"/>
          <p:cNvCxnSpPr/>
          <p:nvPr/>
        </p:nvCxnSpPr>
        <p:spPr>
          <a:xfrm flipH="1">
            <a:off x="5557081" y="3476798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5594113" y="3476797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Left Brace 48"/>
          <p:cNvSpPr/>
          <p:nvPr/>
        </p:nvSpPr>
        <p:spPr>
          <a:xfrm rot="16200000">
            <a:off x="5431964" y="5119711"/>
            <a:ext cx="266614" cy="228208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4904930" y="6394059"/>
            <a:ext cx="1255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Tonal Resolution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228600" y="712246"/>
            <a:ext cx="3007052" cy="369332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Slow, “Sunrise” Introduction!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79479" y="2826119"/>
            <a:ext cx="12394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“noble hunt” topic?</a:t>
            </a:r>
            <a:endParaRPr lang="en-US" sz="1000" dirty="0"/>
          </a:p>
        </p:txBody>
      </p:sp>
      <p:sp>
        <p:nvSpPr>
          <p:cNvPr id="46" name="TextBox 45"/>
          <p:cNvSpPr txBox="1"/>
          <p:nvPr/>
        </p:nvSpPr>
        <p:spPr>
          <a:xfrm>
            <a:off x="2123631" y="4207561"/>
            <a:ext cx="29817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P-launched. . . . . .       “tempest” . . . . .   vi::PAC . . . RT</a:t>
            </a:r>
            <a:endParaRPr lang="en-US" sz="1000" dirty="0"/>
          </a:p>
        </p:txBody>
      </p:sp>
      <p:sp>
        <p:nvSpPr>
          <p:cNvPr id="47" name="TextBox 46"/>
          <p:cNvSpPr txBox="1"/>
          <p:nvPr/>
        </p:nvSpPr>
        <p:spPr>
          <a:xfrm>
            <a:off x="4085602" y="3300091"/>
            <a:ext cx="56651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err="1"/>
              <a:t>v</a:t>
            </a:r>
            <a:r>
              <a:rPr lang="en-US" sz="1200" dirty="0" err="1" smtClean="0"/>
              <a:t>i:PAC</a:t>
            </a:r>
            <a:endParaRPr lang="en-US" sz="1200" dirty="0"/>
          </a:p>
        </p:txBody>
      </p:sp>
      <p:cxnSp>
        <p:nvCxnSpPr>
          <p:cNvPr id="48" name="Straight Arrow Connector 47"/>
          <p:cNvCxnSpPr>
            <a:stCxn id="47" idx="2"/>
          </p:cNvCxnSpPr>
          <p:nvPr/>
        </p:nvCxnSpPr>
        <p:spPr>
          <a:xfrm>
            <a:off x="4368860" y="3577090"/>
            <a:ext cx="0" cy="19458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766916" y="5793906"/>
            <a:ext cx="10772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</a:t>
            </a:r>
            <a:r>
              <a:rPr lang="en-US" sz="1000" dirty="0" smtClean="0"/>
              <a:t>erge: no MC</a:t>
            </a:r>
            <a:endParaRPr lang="en-US" sz="1000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4184057" y="5410200"/>
            <a:ext cx="54388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771367" y="4948774"/>
            <a:ext cx="14018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(telescoped, fused)</a:t>
            </a:r>
            <a:endParaRPr lang="en-US" sz="1050" dirty="0"/>
          </a:p>
        </p:txBody>
      </p:sp>
      <p:sp>
        <p:nvSpPr>
          <p:cNvPr id="41" name="TextBox 40"/>
          <p:cNvSpPr txBox="1"/>
          <p:nvPr/>
        </p:nvSpPr>
        <p:spPr>
          <a:xfrm>
            <a:off x="315145" y="403975"/>
            <a:ext cx="771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Adagio</a:t>
            </a:r>
            <a:endParaRPr lang="en-US" sz="1400" dirty="0"/>
          </a:p>
        </p:txBody>
      </p:sp>
      <p:sp>
        <p:nvSpPr>
          <p:cNvPr id="59" name="TextBox 58"/>
          <p:cNvSpPr txBox="1"/>
          <p:nvPr/>
        </p:nvSpPr>
        <p:spPr>
          <a:xfrm>
            <a:off x="1860154" y="1288688"/>
            <a:ext cx="771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Allegro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964772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18645" y="2224851"/>
            <a:ext cx="1143000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P</a:t>
            </a:r>
          </a:p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61645" y="2224851"/>
            <a:ext cx="1143000" cy="923330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TR</a:t>
            </a:r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56034" y="1158051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S</a:t>
            </a:r>
            <a:r>
              <a:rPr lang="en-US" baseline="30000" dirty="0" smtClean="0"/>
              <a:t>1.1</a:t>
            </a:r>
            <a:r>
              <a:rPr lang="en-US" dirty="0" smtClean="0"/>
              <a:t>, S</a:t>
            </a:r>
            <a:r>
              <a:rPr lang="en-US" baseline="30000" dirty="0" smtClean="0"/>
              <a:t>1.2</a:t>
            </a:r>
          </a:p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99034" y="1158051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C</a:t>
            </a:r>
          </a:p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70434" y="712245"/>
            <a:ext cx="4572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EEC</a:t>
            </a:r>
            <a:endParaRPr lang="en-US" sz="1200" dirty="0"/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>
            <a:off x="5799034" y="989244"/>
            <a:ext cx="0" cy="1688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18645" y="3588249"/>
            <a:ext cx="318971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Developmental Space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23274" y="5204115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P</a:t>
            </a:r>
          </a:p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66274" y="5204115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TR</a:t>
            </a:r>
          </a:p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420312" y="5202690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S</a:t>
            </a:r>
            <a:r>
              <a:rPr lang="en-US" baseline="30000" dirty="0" smtClean="0"/>
              <a:t>1.2</a:t>
            </a:r>
          </a:p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563312" y="5202690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C</a:t>
            </a:r>
          </a:p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334712" y="4756884"/>
            <a:ext cx="4572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ESC</a:t>
            </a:r>
            <a:endParaRPr lang="en-US" sz="1200" dirty="0"/>
          </a:p>
        </p:txBody>
      </p:sp>
      <p:cxnSp>
        <p:nvCxnSpPr>
          <p:cNvPr id="17" name="Straight Arrow Connector 16"/>
          <p:cNvCxnSpPr>
            <a:stCxn id="16" idx="2"/>
          </p:cNvCxnSpPr>
          <p:nvPr/>
        </p:nvCxnSpPr>
        <p:spPr>
          <a:xfrm>
            <a:off x="5563312" y="5033883"/>
            <a:ext cx="0" cy="1688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113305" y="1697149"/>
            <a:ext cx="954992" cy="31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Exposition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2123274" y="4878465"/>
            <a:ext cx="1249823" cy="31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Recapitulation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2088558" y="142923"/>
            <a:ext cx="5140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Haydn, Symphony No. 6 in D, “Le </a:t>
            </a:r>
            <a:r>
              <a:rPr lang="en-US" dirty="0" err="1" smtClean="0"/>
              <a:t>Matin</a:t>
            </a:r>
            <a:r>
              <a:rPr lang="en-US" dirty="0" smtClean="0"/>
              <a:t>,” Mvmt 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23275" y="3207249"/>
            <a:ext cx="33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656034" y="2140449"/>
            <a:ext cx="33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4435268" y="1969930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4472300" y="1969929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113305" y="6331449"/>
            <a:ext cx="4909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                                               </a:t>
            </a:r>
            <a:r>
              <a:rPr lang="en-US" dirty="0" err="1" smtClean="0"/>
              <a:t>I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28600" y="242985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Binary, Pt. 1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23260" y="3859251"/>
            <a:ext cx="1412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Binary, Pt. 2</a:t>
            </a:r>
          </a:p>
          <a:p>
            <a:r>
              <a:rPr lang="en-US" dirty="0" smtClean="0"/>
              <a:t>First Section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23260" y="5270686"/>
            <a:ext cx="1727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Binary, Pt. 2</a:t>
            </a:r>
          </a:p>
          <a:p>
            <a:r>
              <a:rPr lang="en-US" dirty="0" smtClean="0"/>
              <a:t>Second Section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7625868" y="1624540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706686" y="1622231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325686" y="1845079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1706970" y="1723083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783170" y="1723083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760079" y="1969929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51" name="Straight Connector 50"/>
          <p:cNvCxnSpPr/>
          <p:nvPr/>
        </p:nvCxnSpPr>
        <p:spPr>
          <a:xfrm>
            <a:off x="1706970" y="3300091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783170" y="3300091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760079" y="3546937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7397268" y="4897747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478086" y="4895438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097086" y="5118286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57" name="Straight Connector 56"/>
          <p:cNvCxnSpPr/>
          <p:nvPr/>
        </p:nvCxnSpPr>
        <p:spPr>
          <a:xfrm flipH="1">
            <a:off x="5557081" y="3476798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5594113" y="3476797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Left Brace 48"/>
          <p:cNvSpPr/>
          <p:nvPr/>
        </p:nvSpPr>
        <p:spPr>
          <a:xfrm rot="16200000">
            <a:off x="5431964" y="5119711"/>
            <a:ext cx="266614" cy="228208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4904930" y="6394059"/>
            <a:ext cx="1255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Tonal Resolution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228600" y="712246"/>
            <a:ext cx="3007052" cy="369332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Slow, “Sunrise” Introduction!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79479" y="2826119"/>
            <a:ext cx="12394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“noble hunt” topic?</a:t>
            </a:r>
            <a:endParaRPr lang="en-US" sz="1000" dirty="0"/>
          </a:p>
        </p:txBody>
      </p:sp>
      <p:sp>
        <p:nvSpPr>
          <p:cNvPr id="46" name="TextBox 45"/>
          <p:cNvSpPr txBox="1"/>
          <p:nvPr/>
        </p:nvSpPr>
        <p:spPr>
          <a:xfrm>
            <a:off x="2123631" y="4207561"/>
            <a:ext cx="29817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P-launched. . . . . .       “tempest” . . . . .   vi::PAC . . . RT</a:t>
            </a:r>
            <a:endParaRPr lang="en-US" sz="1000" dirty="0"/>
          </a:p>
        </p:txBody>
      </p:sp>
      <p:sp>
        <p:nvSpPr>
          <p:cNvPr id="47" name="TextBox 46"/>
          <p:cNvSpPr txBox="1"/>
          <p:nvPr/>
        </p:nvSpPr>
        <p:spPr>
          <a:xfrm>
            <a:off x="4085602" y="3300091"/>
            <a:ext cx="56651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err="1"/>
              <a:t>v</a:t>
            </a:r>
            <a:r>
              <a:rPr lang="en-US" sz="1200" dirty="0" err="1" smtClean="0"/>
              <a:t>i:PAC</a:t>
            </a:r>
            <a:endParaRPr lang="en-US" sz="1200" dirty="0"/>
          </a:p>
        </p:txBody>
      </p:sp>
      <p:cxnSp>
        <p:nvCxnSpPr>
          <p:cNvPr id="48" name="Straight Arrow Connector 47"/>
          <p:cNvCxnSpPr>
            <a:stCxn id="47" idx="2"/>
          </p:cNvCxnSpPr>
          <p:nvPr/>
        </p:nvCxnSpPr>
        <p:spPr>
          <a:xfrm>
            <a:off x="4368860" y="3577090"/>
            <a:ext cx="0" cy="19458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766916" y="5793906"/>
            <a:ext cx="10772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</a:t>
            </a:r>
            <a:r>
              <a:rPr lang="en-US" sz="1000" dirty="0" smtClean="0"/>
              <a:t>erge: no MC</a:t>
            </a:r>
            <a:endParaRPr lang="en-US" sz="1000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4184057" y="5410200"/>
            <a:ext cx="54388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771367" y="4948774"/>
            <a:ext cx="14018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(telescoped, fused)</a:t>
            </a:r>
            <a:endParaRPr lang="en-US" sz="1050" dirty="0"/>
          </a:p>
        </p:txBody>
      </p:sp>
      <p:sp>
        <p:nvSpPr>
          <p:cNvPr id="41" name="TextBox 40"/>
          <p:cNvSpPr txBox="1"/>
          <p:nvPr/>
        </p:nvSpPr>
        <p:spPr>
          <a:xfrm>
            <a:off x="315145" y="403975"/>
            <a:ext cx="771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Adagio</a:t>
            </a:r>
            <a:endParaRPr lang="en-US" sz="1400" dirty="0"/>
          </a:p>
        </p:txBody>
      </p:sp>
      <p:sp>
        <p:nvSpPr>
          <p:cNvPr id="59" name="TextBox 58"/>
          <p:cNvSpPr txBox="1"/>
          <p:nvPr/>
        </p:nvSpPr>
        <p:spPr>
          <a:xfrm>
            <a:off x="1860154" y="1288688"/>
            <a:ext cx="771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Allegro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546939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18645" y="2224851"/>
            <a:ext cx="1143000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P</a:t>
            </a:r>
          </a:p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61645" y="2224851"/>
            <a:ext cx="1143000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TR</a:t>
            </a:r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56034" y="1158051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S</a:t>
            </a:r>
            <a:r>
              <a:rPr lang="en-US" baseline="30000" dirty="0" smtClean="0"/>
              <a:t>1.1</a:t>
            </a:r>
            <a:r>
              <a:rPr lang="en-US" dirty="0" smtClean="0"/>
              <a:t>, S</a:t>
            </a:r>
            <a:r>
              <a:rPr lang="en-US" baseline="30000" dirty="0" smtClean="0"/>
              <a:t>1.2</a:t>
            </a:r>
          </a:p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99034" y="1158051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C</a:t>
            </a:r>
          </a:p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70434" y="712245"/>
            <a:ext cx="4572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EEC</a:t>
            </a:r>
            <a:endParaRPr lang="en-US" sz="1200" dirty="0"/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>
            <a:off x="5799034" y="989244"/>
            <a:ext cx="0" cy="1688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18645" y="3588249"/>
            <a:ext cx="318971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Developmental Space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23274" y="5204115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P</a:t>
            </a:r>
          </a:p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66274" y="5204115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TR</a:t>
            </a:r>
          </a:p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420312" y="5202690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S</a:t>
            </a:r>
            <a:r>
              <a:rPr lang="en-US" baseline="30000" dirty="0" smtClean="0"/>
              <a:t>1.2</a:t>
            </a:r>
          </a:p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563312" y="5202690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C</a:t>
            </a:r>
          </a:p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334712" y="4756884"/>
            <a:ext cx="4572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ESC</a:t>
            </a:r>
            <a:endParaRPr lang="en-US" sz="1200" dirty="0"/>
          </a:p>
        </p:txBody>
      </p:sp>
      <p:cxnSp>
        <p:nvCxnSpPr>
          <p:cNvPr id="17" name="Straight Arrow Connector 16"/>
          <p:cNvCxnSpPr>
            <a:stCxn id="16" idx="2"/>
          </p:cNvCxnSpPr>
          <p:nvPr/>
        </p:nvCxnSpPr>
        <p:spPr>
          <a:xfrm>
            <a:off x="5563312" y="5033883"/>
            <a:ext cx="0" cy="1688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113305" y="1697149"/>
            <a:ext cx="954992" cy="31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Exposition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2123274" y="4878465"/>
            <a:ext cx="1249823" cy="31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Recapitulation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2088558" y="142923"/>
            <a:ext cx="5140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Haydn, Symphony No. 6 in D, “Le </a:t>
            </a:r>
            <a:r>
              <a:rPr lang="en-US" dirty="0" err="1" smtClean="0"/>
              <a:t>Matin</a:t>
            </a:r>
            <a:r>
              <a:rPr lang="en-US" dirty="0" smtClean="0"/>
              <a:t>,” Mvmt 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23275" y="3207249"/>
            <a:ext cx="33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656034" y="2140449"/>
            <a:ext cx="33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4435268" y="1969930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4472300" y="1969929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113305" y="6331449"/>
            <a:ext cx="4909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                                               </a:t>
            </a:r>
            <a:r>
              <a:rPr lang="en-US" dirty="0" err="1" smtClean="0"/>
              <a:t>I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28600" y="242985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Binary, Pt. 1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23260" y="3859251"/>
            <a:ext cx="1412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Binary, Pt. 2</a:t>
            </a:r>
          </a:p>
          <a:p>
            <a:r>
              <a:rPr lang="en-US" dirty="0" smtClean="0"/>
              <a:t>First Section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23260" y="5270686"/>
            <a:ext cx="1727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Binary, Pt. 2</a:t>
            </a:r>
          </a:p>
          <a:p>
            <a:r>
              <a:rPr lang="en-US" dirty="0" smtClean="0"/>
              <a:t>Second Section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7625868" y="1624540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706686" y="1622231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325686" y="1845079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1706970" y="1723083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783170" y="1723083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760079" y="1969929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51" name="Straight Connector 50"/>
          <p:cNvCxnSpPr/>
          <p:nvPr/>
        </p:nvCxnSpPr>
        <p:spPr>
          <a:xfrm>
            <a:off x="1706970" y="3300091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783170" y="3300091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760079" y="3546937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7397268" y="4897747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478086" y="4895438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097086" y="5118286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57" name="Straight Connector 56"/>
          <p:cNvCxnSpPr/>
          <p:nvPr/>
        </p:nvCxnSpPr>
        <p:spPr>
          <a:xfrm flipH="1">
            <a:off x="5557081" y="3476798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5594113" y="3476797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Left Brace 48"/>
          <p:cNvSpPr/>
          <p:nvPr/>
        </p:nvSpPr>
        <p:spPr>
          <a:xfrm rot="16200000">
            <a:off x="5431964" y="5119711"/>
            <a:ext cx="266614" cy="228208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4904930" y="6394059"/>
            <a:ext cx="1255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Tonal Resolution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228600" y="712246"/>
            <a:ext cx="3007052" cy="369332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Slow, “Sunrise” Introduction!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79479" y="2826119"/>
            <a:ext cx="12394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“noble hunt” topic?</a:t>
            </a:r>
            <a:endParaRPr lang="en-US" sz="1000" dirty="0"/>
          </a:p>
        </p:txBody>
      </p:sp>
      <p:sp>
        <p:nvSpPr>
          <p:cNvPr id="46" name="TextBox 45"/>
          <p:cNvSpPr txBox="1"/>
          <p:nvPr/>
        </p:nvSpPr>
        <p:spPr>
          <a:xfrm>
            <a:off x="2123631" y="4207561"/>
            <a:ext cx="29817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P-launched. . . . . .       “tempest” . . . . .   vi::PAC . . . RT</a:t>
            </a:r>
            <a:endParaRPr lang="en-US" sz="1000" dirty="0"/>
          </a:p>
        </p:txBody>
      </p:sp>
      <p:sp>
        <p:nvSpPr>
          <p:cNvPr id="47" name="TextBox 46"/>
          <p:cNvSpPr txBox="1"/>
          <p:nvPr/>
        </p:nvSpPr>
        <p:spPr>
          <a:xfrm>
            <a:off x="4085602" y="3300091"/>
            <a:ext cx="56651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err="1"/>
              <a:t>v</a:t>
            </a:r>
            <a:r>
              <a:rPr lang="en-US" sz="1200" dirty="0" err="1" smtClean="0"/>
              <a:t>i:PAC</a:t>
            </a:r>
            <a:endParaRPr lang="en-US" sz="1200" dirty="0"/>
          </a:p>
        </p:txBody>
      </p:sp>
      <p:cxnSp>
        <p:nvCxnSpPr>
          <p:cNvPr id="48" name="Straight Arrow Connector 47"/>
          <p:cNvCxnSpPr>
            <a:stCxn id="47" idx="2"/>
          </p:cNvCxnSpPr>
          <p:nvPr/>
        </p:nvCxnSpPr>
        <p:spPr>
          <a:xfrm>
            <a:off x="4368860" y="3577090"/>
            <a:ext cx="0" cy="19458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766916" y="5793906"/>
            <a:ext cx="10772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</a:t>
            </a:r>
            <a:r>
              <a:rPr lang="en-US" sz="1000" dirty="0" smtClean="0"/>
              <a:t>erge: no MC</a:t>
            </a:r>
            <a:endParaRPr lang="en-US" sz="1000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4184057" y="5410200"/>
            <a:ext cx="54388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771367" y="4948774"/>
            <a:ext cx="14018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(telescoped, fused)</a:t>
            </a:r>
            <a:endParaRPr lang="en-US" sz="1050" dirty="0"/>
          </a:p>
        </p:txBody>
      </p:sp>
      <p:sp>
        <p:nvSpPr>
          <p:cNvPr id="41" name="TextBox 40"/>
          <p:cNvSpPr txBox="1"/>
          <p:nvPr/>
        </p:nvSpPr>
        <p:spPr>
          <a:xfrm>
            <a:off x="315145" y="403975"/>
            <a:ext cx="771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Adagio</a:t>
            </a:r>
            <a:endParaRPr lang="en-US" sz="1400" dirty="0"/>
          </a:p>
        </p:txBody>
      </p:sp>
      <p:sp>
        <p:nvSpPr>
          <p:cNvPr id="59" name="TextBox 58"/>
          <p:cNvSpPr txBox="1"/>
          <p:nvPr/>
        </p:nvSpPr>
        <p:spPr>
          <a:xfrm>
            <a:off x="1860154" y="1288688"/>
            <a:ext cx="771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Allegro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854664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18645" y="2224851"/>
            <a:ext cx="1143000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P</a:t>
            </a:r>
          </a:p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61645" y="2224851"/>
            <a:ext cx="1143000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TR</a:t>
            </a:r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56034" y="1158051"/>
            <a:ext cx="1143000" cy="92333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S</a:t>
            </a:r>
            <a:r>
              <a:rPr lang="en-US" baseline="30000" dirty="0" smtClean="0"/>
              <a:t>1.1</a:t>
            </a:r>
            <a:r>
              <a:rPr lang="en-US" dirty="0" smtClean="0"/>
              <a:t>, S</a:t>
            </a:r>
            <a:r>
              <a:rPr lang="en-US" baseline="30000" dirty="0" smtClean="0"/>
              <a:t>1.2</a:t>
            </a:r>
          </a:p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99034" y="1158051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C</a:t>
            </a:r>
          </a:p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70434" y="712245"/>
            <a:ext cx="4572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EEC</a:t>
            </a:r>
            <a:endParaRPr lang="en-US" sz="1200" dirty="0"/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>
            <a:off x="5799034" y="989244"/>
            <a:ext cx="0" cy="1688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18645" y="3588249"/>
            <a:ext cx="318971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Developmental Space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23274" y="5204115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P</a:t>
            </a:r>
          </a:p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66274" y="5204115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TR</a:t>
            </a:r>
          </a:p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420312" y="5202690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S</a:t>
            </a:r>
            <a:r>
              <a:rPr lang="en-US" baseline="30000" dirty="0" smtClean="0"/>
              <a:t>1.2</a:t>
            </a:r>
          </a:p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563312" y="5202690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C</a:t>
            </a:r>
          </a:p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334712" y="4756884"/>
            <a:ext cx="4572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ESC</a:t>
            </a:r>
            <a:endParaRPr lang="en-US" sz="1200" dirty="0"/>
          </a:p>
        </p:txBody>
      </p:sp>
      <p:cxnSp>
        <p:nvCxnSpPr>
          <p:cNvPr id="17" name="Straight Arrow Connector 16"/>
          <p:cNvCxnSpPr>
            <a:stCxn id="16" idx="2"/>
          </p:cNvCxnSpPr>
          <p:nvPr/>
        </p:nvCxnSpPr>
        <p:spPr>
          <a:xfrm>
            <a:off x="5563312" y="5033883"/>
            <a:ext cx="0" cy="1688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113305" y="1697149"/>
            <a:ext cx="954992" cy="31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Exposition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2123274" y="4878465"/>
            <a:ext cx="1249823" cy="31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Recapitulation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2088558" y="142923"/>
            <a:ext cx="5140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Haydn, Symphony No. 6 in D, “Le </a:t>
            </a:r>
            <a:r>
              <a:rPr lang="en-US" dirty="0" err="1" smtClean="0"/>
              <a:t>Matin</a:t>
            </a:r>
            <a:r>
              <a:rPr lang="en-US" dirty="0" smtClean="0"/>
              <a:t>,” Mvmt 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23275" y="3207249"/>
            <a:ext cx="33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656034" y="2140449"/>
            <a:ext cx="33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4435268" y="1969930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4472300" y="1969929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113305" y="6331449"/>
            <a:ext cx="4909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                                               </a:t>
            </a:r>
            <a:r>
              <a:rPr lang="en-US" dirty="0" err="1" smtClean="0"/>
              <a:t>I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28600" y="242985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Binary, Pt. 1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23260" y="3859251"/>
            <a:ext cx="1412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Binary, Pt. 2</a:t>
            </a:r>
          </a:p>
          <a:p>
            <a:r>
              <a:rPr lang="en-US" dirty="0" smtClean="0"/>
              <a:t>First Section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23260" y="5270686"/>
            <a:ext cx="1727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Binary, Pt. 2</a:t>
            </a:r>
          </a:p>
          <a:p>
            <a:r>
              <a:rPr lang="en-US" dirty="0" smtClean="0"/>
              <a:t>Second Section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7625868" y="1624540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706686" y="1622231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325686" y="1845079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1706970" y="1723083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783170" y="1723083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760079" y="1969929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51" name="Straight Connector 50"/>
          <p:cNvCxnSpPr/>
          <p:nvPr/>
        </p:nvCxnSpPr>
        <p:spPr>
          <a:xfrm>
            <a:off x="1706970" y="3300091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783170" y="3300091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760079" y="3546937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7397268" y="4897747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478086" y="4895438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097086" y="5118286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57" name="Straight Connector 56"/>
          <p:cNvCxnSpPr/>
          <p:nvPr/>
        </p:nvCxnSpPr>
        <p:spPr>
          <a:xfrm flipH="1">
            <a:off x="5557081" y="3476798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5594113" y="3476797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Left Brace 48"/>
          <p:cNvSpPr/>
          <p:nvPr/>
        </p:nvSpPr>
        <p:spPr>
          <a:xfrm rot="16200000">
            <a:off x="5431964" y="5119711"/>
            <a:ext cx="266614" cy="228208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4904930" y="6394059"/>
            <a:ext cx="1255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Tonal Resolution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228600" y="712246"/>
            <a:ext cx="3007052" cy="369332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Slow, “Sunrise” Introduction!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79479" y="2826119"/>
            <a:ext cx="12394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“noble hunt” topic?</a:t>
            </a:r>
            <a:endParaRPr lang="en-US" sz="1000" dirty="0"/>
          </a:p>
        </p:txBody>
      </p:sp>
      <p:sp>
        <p:nvSpPr>
          <p:cNvPr id="46" name="TextBox 45"/>
          <p:cNvSpPr txBox="1"/>
          <p:nvPr/>
        </p:nvSpPr>
        <p:spPr>
          <a:xfrm>
            <a:off x="2123631" y="4207561"/>
            <a:ext cx="29817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P-launched. . . . . .       “tempest” . . . . .   vi::PAC . . . RT</a:t>
            </a:r>
            <a:endParaRPr lang="en-US" sz="1000" dirty="0"/>
          </a:p>
        </p:txBody>
      </p:sp>
      <p:sp>
        <p:nvSpPr>
          <p:cNvPr id="47" name="TextBox 46"/>
          <p:cNvSpPr txBox="1"/>
          <p:nvPr/>
        </p:nvSpPr>
        <p:spPr>
          <a:xfrm>
            <a:off x="4085602" y="3300091"/>
            <a:ext cx="56651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err="1"/>
              <a:t>v</a:t>
            </a:r>
            <a:r>
              <a:rPr lang="en-US" sz="1200" dirty="0" err="1" smtClean="0"/>
              <a:t>i:PAC</a:t>
            </a:r>
            <a:endParaRPr lang="en-US" sz="1200" dirty="0"/>
          </a:p>
        </p:txBody>
      </p:sp>
      <p:cxnSp>
        <p:nvCxnSpPr>
          <p:cNvPr id="48" name="Straight Arrow Connector 47"/>
          <p:cNvCxnSpPr>
            <a:stCxn id="47" idx="2"/>
          </p:cNvCxnSpPr>
          <p:nvPr/>
        </p:nvCxnSpPr>
        <p:spPr>
          <a:xfrm>
            <a:off x="4368860" y="3577090"/>
            <a:ext cx="0" cy="19458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766916" y="5793906"/>
            <a:ext cx="10772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</a:t>
            </a:r>
            <a:r>
              <a:rPr lang="en-US" sz="1000" dirty="0" smtClean="0"/>
              <a:t>erge: no MC</a:t>
            </a:r>
            <a:endParaRPr lang="en-US" sz="1000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4184057" y="5410200"/>
            <a:ext cx="54388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771367" y="4948774"/>
            <a:ext cx="14018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(telescoped, fused)</a:t>
            </a:r>
            <a:endParaRPr lang="en-US" sz="1050" dirty="0"/>
          </a:p>
        </p:txBody>
      </p:sp>
      <p:sp>
        <p:nvSpPr>
          <p:cNvPr id="41" name="TextBox 40"/>
          <p:cNvSpPr txBox="1"/>
          <p:nvPr/>
        </p:nvSpPr>
        <p:spPr>
          <a:xfrm>
            <a:off x="315145" y="403975"/>
            <a:ext cx="771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Adagio</a:t>
            </a:r>
            <a:endParaRPr lang="en-US" sz="1400" dirty="0"/>
          </a:p>
        </p:txBody>
      </p:sp>
      <p:sp>
        <p:nvSpPr>
          <p:cNvPr id="59" name="TextBox 58"/>
          <p:cNvSpPr txBox="1"/>
          <p:nvPr/>
        </p:nvSpPr>
        <p:spPr>
          <a:xfrm>
            <a:off x="1860154" y="1288688"/>
            <a:ext cx="771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Allegro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191193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18645" y="2224851"/>
            <a:ext cx="1143000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P</a:t>
            </a:r>
          </a:p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61645" y="2224851"/>
            <a:ext cx="1143000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TR</a:t>
            </a:r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56034" y="1158051"/>
            <a:ext cx="1143000" cy="92333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S</a:t>
            </a:r>
            <a:r>
              <a:rPr lang="en-US" baseline="30000" dirty="0" smtClean="0"/>
              <a:t>1.1</a:t>
            </a:r>
            <a:r>
              <a:rPr lang="en-US" dirty="0" smtClean="0"/>
              <a:t>, S</a:t>
            </a:r>
            <a:r>
              <a:rPr lang="en-US" baseline="30000" dirty="0" smtClean="0"/>
              <a:t>1.2</a:t>
            </a:r>
          </a:p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99034" y="1158051"/>
            <a:ext cx="1143000" cy="92333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C</a:t>
            </a:r>
          </a:p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70434" y="712245"/>
            <a:ext cx="4572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EEC</a:t>
            </a:r>
            <a:endParaRPr lang="en-US" sz="1200" dirty="0"/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>
            <a:off x="5799034" y="989244"/>
            <a:ext cx="0" cy="1688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18645" y="3588249"/>
            <a:ext cx="318971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Developmental Space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23274" y="5204115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P</a:t>
            </a:r>
          </a:p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66274" y="5204115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TR</a:t>
            </a:r>
          </a:p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420312" y="5202690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S</a:t>
            </a:r>
            <a:r>
              <a:rPr lang="en-US" baseline="30000" dirty="0" smtClean="0"/>
              <a:t>1.2</a:t>
            </a:r>
          </a:p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563312" y="5202690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C</a:t>
            </a:r>
          </a:p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334712" y="4756884"/>
            <a:ext cx="4572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ESC</a:t>
            </a:r>
            <a:endParaRPr lang="en-US" sz="1200" dirty="0"/>
          </a:p>
        </p:txBody>
      </p:sp>
      <p:cxnSp>
        <p:nvCxnSpPr>
          <p:cNvPr id="17" name="Straight Arrow Connector 16"/>
          <p:cNvCxnSpPr>
            <a:stCxn id="16" idx="2"/>
          </p:cNvCxnSpPr>
          <p:nvPr/>
        </p:nvCxnSpPr>
        <p:spPr>
          <a:xfrm>
            <a:off x="5563312" y="5033883"/>
            <a:ext cx="0" cy="1688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113305" y="1697149"/>
            <a:ext cx="954992" cy="31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Exposition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2123274" y="4878465"/>
            <a:ext cx="1249823" cy="31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Recapitulation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2088558" y="142923"/>
            <a:ext cx="5140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Haydn, Symphony No. 6 in D, “Le </a:t>
            </a:r>
            <a:r>
              <a:rPr lang="en-US" dirty="0" err="1" smtClean="0"/>
              <a:t>Matin</a:t>
            </a:r>
            <a:r>
              <a:rPr lang="en-US" dirty="0" smtClean="0"/>
              <a:t>,” Mvmt 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23275" y="3207249"/>
            <a:ext cx="33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656034" y="2140449"/>
            <a:ext cx="33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4435268" y="1969930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4472300" y="1969929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113305" y="6331449"/>
            <a:ext cx="4909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                                               </a:t>
            </a:r>
            <a:r>
              <a:rPr lang="en-US" dirty="0" err="1" smtClean="0"/>
              <a:t>I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28600" y="242985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Binary, Pt. 1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23260" y="3859251"/>
            <a:ext cx="1412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Binary, Pt. 2</a:t>
            </a:r>
          </a:p>
          <a:p>
            <a:r>
              <a:rPr lang="en-US" dirty="0" smtClean="0"/>
              <a:t>First Section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23260" y="5270686"/>
            <a:ext cx="1727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Binary, Pt. 2</a:t>
            </a:r>
          </a:p>
          <a:p>
            <a:r>
              <a:rPr lang="en-US" dirty="0" smtClean="0"/>
              <a:t>Second Section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7625868" y="1624540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706686" y="1622231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325686" y="1845079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1706970" y="1723083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783170" y="1723083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760079" y="1969929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51" name="Straight Connector 50"/>
          <p:cNvCxnSpPr/>
          <p:nvPr/>
        </p:nvCxnSpPr>
        <p:spPr>
          <a:xfrm>
            <a:off x="1706970" y="3300091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783170" y="3300091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760079" y="3546937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7397268" y="4897747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478086" y="4895438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097086" y="5118286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57" name="Straight Connector 56"/>
          <p:cNvCxnSpPr/>
          <p:nvPr/>
        </p:nvCxnSpPr>
        <p:spPr>
          <a:xfrm flipH="1">
            <a:off x="5557081" y="3476798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5594113" y="3476797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Left Brace 48"/>
          <p:cNvSpPr/>
          <p:nvPr/>
        </p:nvSpPr>
        <p:spPr>
          <a:xfrm rot="16200000">
            <a:off x="5431964" y="5119711"/>
            <a:ext cx="266614" cy="228208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4904930" y="6394059"/>
            <a:ext cx="1255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Tonal Resolution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228600" y="712246"/>
            <a:ext cx="3007052" cy="369332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Slow, “Sunrise” Introduction!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79479" y="2826119"/>
            <a:ext cx="12394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“noble hunt” topic?</a:t>
            </a:r>
            <a:endParaRPr lang="en-US" sz="1000" dirty="0"/>
          </a:p>
        </p:txBody>
      </p:sp>
      <p:sp>
        <p:nvSpPr>
          <p:cNvPr id="46" name="TextBox 45"/>
          <p:cNvSpPr txBox="1"/>
          <p:nvPr/>
        </p:nvSpPr>
        <p:spPr>
          <a:xfrm>
            <a:off x="2123631" y="4207561"/>
            <a:ext cx="29817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P-launched. . . . . .       “tempest” . . . . .   vi::PAC . . . RT</a:t>
            </a:r>
            <a:endParaRPr lang="en-US" sz="1000" dirty="0"/>
          </a:p>
        </p:txBody>
      </p:sp>
      <p:sp>
        <p:nvSpPr>
          <p:cNvPr id="47" name="TextBox 46"/>
          <p:cNvSpPr txBox="1"/>
          <p:nvPr/>
        </p:nvSpPr>
        <p:spPr>
          <a:xfrm>
            <a:off x="4085602" y="3300091"/>
            <a:ext cx="56651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err="1"/>
              <a:t>v</a:t>
            </a:r>
            <a:r>
              <a:rPr lang="en-US" sz="1200" dirty="0" err="1" smtClean="0"/>
              <a:t>i:PAC</a:t>
            </a:r>
            <a:endParaRPr lang="en-US" sz="1200" dirty="0"/>
          </a:p>
        </p:txBody>
      </p:sp>
      <p:cxnSp>
        <p:nvCxnSpPr>
          <p:cNvPr id="48" name="Straight Arrow Connector 47"/>
          <p:cNvCxnSpPr>
            <a:stCxn id="47" idx="2"/>
          </p:cNvCxnSpPr>
          <p:nvPr/>
        </p:nvCxnSpPr>
        <p:spPr>
          <a:xfrm>
            <a:off x="4368860" y="3577090"/>
            <a:ext cx="0" cy="19458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766916" y="5793906"/>
            <a:ext cx="10772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</a:t>
            </a:r>
            <a:r>
              <a:rPr lang="en-US" sz="1000" dirty="0" smtClean="0"/>
              <a:t>erge: no MC</a:t>
            </a:r>
            <a:endParaRPr lang="en-US" sz="1000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4184057" y="5410200"/>
            <a:ext cx="54388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771367" y="4948774"/>
            <a:ext cx="14018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(telescoped, fused)</a:t>
            </a:r>
            <a:endParaRPr lang="en-US" sz="1050" dirty="0"/>
          </a:p>
        </p:txBody>
      </p:sp>
      <p:sp>
        <p:nvSpPr>
          <p:cNvPr id="41" name="TextBox 40"/>
          <p:cNvSpPr txBox="1"/>
          <p:nvPr/>
        </p:nvSpPr>
        <p:spPr>
          <a:xfrm>
            <a:off x="315145" y="403975"/>
            <a:ext cx="771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Adagio</a:t>
            </a:r>
            <a:endParaRPr lang="en-US" sz="1400" dirty="0"/>
          </a:p>
        </p:txBody>
      </p:sp>
      <p:sp>
        <p:nvSpPr>
          <p:cNvPr id="59" name="TextBox 58"/>
          <p:cNvSpPr txBox="1"/>
          <p:nvPr/>
        </p:nvSpPr>
        <p:spPr>
          <a:xfrm>
            <a:off x="1860154" y="1288688"/>
            <a:ext cx="771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Allegro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37162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18645" y="2224851"/>
            <a:ext cx="1143000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P</a:t>
            </a:r>
          </a:p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61645" y="2224851"/>
            <a:ext cx="1143000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TR</a:t>
            </a:r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56034" y="1158051"/>
            <a:ext cx="1143000" cy="92333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S</a:t>
            </a:r>
            <a:r>
              <a:rPr lang="en-US" baseline="30000" dirty="0" smtClean="0"/>
              <a:t>1.1</a:t>
            </a:r>
            <a:r>
              <a:rPr lang="en-US" dirty="0" smtClean="0"/>
              <a:t>, S</a:t>
            </a:r>
            <a:r>
              <a:rPr lang="en-US" baseline="30000" dirty="0" smtClean="0"/>
              <a:t>1.2</a:t>
            </a:r>
          </a:p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99034" y="1158051"/>
            <a:ext cx="1143000" cy="92333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C</a:t>
            </a:r>
          </a:p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70434" y="712245"/>
            <a:ext cx="4572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EEC</a:t>
            </a:r>
            <a:endParaRPr lang="en-US" sz="1200" dirty="0"/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>
            <a:off x="5799034" y="989244"/>
            <a:ext cx="0" cy="1688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18645" y="3588249"/>
            <a:ext cx="3189718" cy="9233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Developmental Space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23274" y="5204115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P</a:t>
            </a:r>
          </a:p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66274" y="5204115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TR</a:t>
            </a:r>
          </a:p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420312" y="5202690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S</a:t>
            </a:r>
            <a:r>
              <a:rPr lang="en-US" baseline="30000" dirty="0" smtClean="0"/>
              <a:t>1.2</a:t>
            </a:r>
          </a:p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563312" y="5202690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C</a:t>
            </a:r>
          </a:p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334712" y="4756884"/>
            <a:ext cx="4572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ESC</a:t>
            </a:r>
            <a:endParaRPr lang="en-US" sz="1200" dirty="0"/>
          </a:p>
        </p:txBody>
      </p:sp>
      <p:cxnSp>
        <p:nvCxnSpPr>
          <p:cNvPr id="17" name="Straight Arrow Connector 16"/>
          <p:cNvCxnSpPr>
            <a:stCxn id="16" idx="2"/>
          </p:cNvCxnSpPr>
          <p:nvPr/>
        </p:nvCxnSpPr>
        <p:spPr>
          <a:xfrm>
            <a:off x="5563312" y="5033883"/>
            <a:ext cx="0" cy="1688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113305" y="1697149"/>
            <a:ext cx="954992" cy="31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Exposition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2123274" y="4878465"/>
            <a:ext cx="1249823" cy="31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Recapitulation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2088558" y="142923"/>
            <a:ext cx="5140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Haydn, Symphony No. 6 in D, “Le </a:t>
            </a:r>
            <a:r>
              <a:rPr lang="en-US" dirty="0" err="1" smtClean="0"/>
              <a:t>Matin</a:t>
            </a:r>
            <a:r>
              <a:rPr lang="en-US" dirty="0" smtClean="0"/>
              <a:t>,” Mvmt 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23275" y="3207249"/>
            <a:ext cx="33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656034" y="2140449"/>
            <a:ext cx="33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4435268" y="1969930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4472300" y="1969929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113305" y="6331449"/>
            <a:ext cx="4909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                                               </a:t>
            </a:r>
            <a:r>
              <a:rPr lang="en-US" dirty="0" err="1" smtClean="0"/>
              <a:t>I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28600" y="242985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Binary, Pt. 1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23260" y="3859251"/>
            <a:ext cx="1412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Binary, Pt. 2</a:t>
            </a:r>
          </a:p>
          <a:p>
            <a:r>
              <a:rPr lang="en-US" dirty="0" smtClean="0"/>
              <a:t>First Section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23260" y="5270686"/>
            <a:ext cx="1727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Binary, Pt. 2</a:t>
            </a:r>
          </a:p>
          <a:p>
            <a:r>
              <a:rPr lang="en-US" dirty="0" smtClean="0"/>
              <a:t>Second Section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7625868" y="1624540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706686" y="1622231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325686" y="1845079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1706970" y="1723083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783170" y="1723083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760079" y="1969929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51" name="Straight Connector 50"/>
          <p:cNvCxnSpPr/>
          <p:nvPr/>
        </p:nvCxnSpPr>
        <p:spPr>
          <a:xfrm>
            <a:off x="1706970" y="3300091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783170" y="3300091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760079" y="3546937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7397268" y="4897747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478086" y="4895438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097086" y="5118286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57" name="Straight Connector 56"/>
          <p:cNvCxnSpPr/>
          <p:nvPr/>
        </p:nvCxnSpPr>
        <p:spPr>
          <a:xfrm flipH="1">
            <a:off x="5557081" y="3476798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5594113" y="3476797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Left Brace 48"/>
          <p:cNvSpPr/>
          <p:nvPr/>
        </p:nvSpPr>
        <p:spPr>
          <a:xfrm rot="16200000">
            <a:off x="5431964" y="5119711"/>
            <a:ext cx="266614" cy="228208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4904930" y="6394059"/>
            <a:ext cx="1255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Tonal Resolution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228600" y="712246"/>
            <a:ext cx="3007052" cy="369332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Slow, “Sunrise” Introduction!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79479" y="2826119"/>
            <a:ext cx="12394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“noble hunt” topic?</a:t>
            </a:r>
            <a:endParaRPr lang="en-US" sz="1000" dirty="0"/>
          </a:p>
        </p:txBody>
      </p:sp>
      <p:sp>
        <p:nvSpPr>
          <p:cNvPr id="46" name="TextBox 45"/>
          <p:cNvSpPr txBox="1"/>
          <p:nvPr/>
        </p:nvSpPr>
        <p:spPr>
          <a:xfrm>
            <a:off x="2123631" y="4207561"/>
            <a:ext cx="29817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P-launched. . . . . .       “tempest” . . . . .   vi::PAC . . . RT</a:t>
            </a:r>
            <a:endParaRPr lang="en-US" sz="1000" dirty="0"/>
          </a:p>
        </p:txBody>
      </p:sp>
      <p:sp>
        <p:nvSpPr>
          <p:cNvPr id="47" name="TextBox 46"/>
          <p:cNvSpPr txBox="1"/>
          <p:nvPr/>
        </p:nvSpPr>
        <p:spPr>
          <a:xfrm>
            <a:off x="4085602" y="3300091"/>
            <a:ext cx="56651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err="1"/>
              <a:t>v</a:t>
            </a:r>
            <a:r>
              <a:rPr lang="en-US" sz="1200" dirty="0" err="1" smtClean="0"/>
              <a:t>i:PAC</a:t>
            </a:r>
            <a:endParaRPr lang="en-US" sz="1200" dirty="0"/>
          </a:p>
        </p:txBody>
      </p:sp>
      <p:cxnSp>
        <p:nvCxnSpPr>
          <p:cNvPr id="48" name="Straight Arrow Connector 47"/>
          <p:cNvCxnSpPr>
            <a:stCxn id="47" idx="2"/>
          </p:cNvCxnSpPr>
          <p:nvPr/>
        </p:nvCxnSpPr>
        <p:spPr>
          <a:xfrm>
            <a:off x="4368860" y="3577090"/>
            <a:ext cx="0" cy="19458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766916" y="5793906"/>
            <a:ext cx="10772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</a:t>
            </a:r>
            <a:r>
              <a:rPr lang="en-US" sz="1000" dirty="0" smtClean="0"/>
              <a:t>erge: no MC</a:t>
            </a:r>
            <a:endParaRPr lang="en-US" sz="1000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4184057" y="5410200"/>
            <a:ext cx="54388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771367" y="4948774"/>
            <a:ext cx="14018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(telescoped, fused)</a:t>
            </a:r>
            <a:endParaRPr lang="en-US" sz="1050" dirty="0"/>
          </a:p>
        </p:txBody>
      </p:sp>
      <p:sp>
        <p:nvSpPr>
          <p:cNvPr id="41" name="TextBox 40"/>
          <p:cNvSpPr txBox="1"/>
          <p:nvPr/>
        </p:nvSpPr>
        <p:spPr>
          <a:xfrm>
            <a:off x="315145" y="403975"/>
            <a:ext cx="771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Adagio</a:t>
            </a:r>
            <a:endParaRPr lang="en-US" sz="1400" dirty="0"/>
          </a:p>
        </p:txBody>
      </p:sp>
      <p:sp>
        <p:nvSpPr>
          <p:cNvPr id="59" name="TextBox 58"/>
          <p:cNvSpPr txBox="1"/>
          <p:nvPr/>
        </p:nvSpPr>
        <p:spPr>
          <a:xfrm>
            <a:off x="1860154" y="1288688"/>
            <a:ext cx="771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Allegro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964772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18645" y="2224851"/>
            <a:ext cx="1143000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P</a:t>
            </a:r>
          </a:p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61645" y="2224851"/>
            <a:ext cx="1143000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TR</a:t>
            </a:r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56034" y="1158051"/>
            <a:ext cx="1143000" cy="92333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S</a:t>
            </a:r>
            <a:r>
              <a:rPr lang="en-US" baseline="30000" dirty="0" smtClean="0"/>
              <a:t>1.1</a:t>
            </a:r>
            <a:r>
              <a:rPr lang="en-US" dirty="0" smtClean="0"/>
              <a:t>, S</a:t>
            </a:r>
            <a:r>
              <a:rPr lang="en-US" baseline="30000" dirty="0" smtClean="0"/>
              <a:t>1.2</a:t>
            </a:r>
          </a:p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99034" y="1158051"/>
            <a:ext cx="1143000" cy="92333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C</a:t>
            </a:r>
          </a:p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70434" y="712245"/>
            <a:ext cx="4572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EEC</a:t>
            </a:r>
            <a:endParaRPr lang="en-US" sz="1200" dirty="0"/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>
            <a:off x="5799034" y="989244"/>
            <a:ext cx="0" cy="1688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18645" y="3588249"/>
            <a:ext cx="3189718" cy="9233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Developmental Space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23274" y="5204115"/>
            <a:ext cx="1143000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P</a:t>
            </a:r>
          </a:p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66274" y="5204115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TR</a:t>
            </a:r>
          </a:p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420312" y="5202690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S</a:t>
            </a:r>
            <a:r>
              <a:rPr lang="en-US" baseline="30000" dirty="0" smtClean="0"/>
              <a:t>1.2</a:t>
            </a:r>
          </a:p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563312" y="5202690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C</a:t>
            </a:r>
          </a:p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334712" y="4756884"/>
            <a:ext cx="4572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ESC</a:t>
            </a:r>
            <a:endParaRPr lang="en-US" sz="1200" dirty="0"/>
          </a:p>
        </p:txBody>
      </p:sp>
      <p:cxnSp>
        <p:nvCxnSpPr>
          <p:cNvPr id="17" name="Straight Arrow Connector 16"/>
          <p:cNvCxnSpPr>
            <a:stCxn id="16" idx="2"/>
          </p:cNvCxnSpPr>
          <p:nvPr/>
        </p:nvCxnSpPr>
        <p:spPr>
          <a:xfrm>
            <a:off x="5563312" y="5033883"/>
            <a:ext cx="0" cy="1688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113305" y="1697149"/>
            <a:ext cx="954992" cy="31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Exposition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2123274" y="4878465"/>
            <a:ext cx="1249823" cy="31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Recapitulation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2088558" y="142923"/>
            <a:ext cx="5140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Haydn, Symphony No. 6 in D, “Le </a:t>
            </a:r>
            <a:r>
              <a:rPr lang="en-US" dirty="0" err="1" smtClean="0"/>
              <a:t>Matin</a:t>
            </a:r>
            <a:r>
              <a:rPr lang="en-US" dirty="0" smtClean="0"/>
              <a:t>,” Mvmt 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23275" y="3207249"/>
            <a:ext cx="33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656034" y="2140449"/>
            <a:ext cx="33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4435268" y="1969930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4472300" y="1969929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113305" y="6331449"/>
            <a:ext cx="4909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                                               </a:t>
            </a:r>
            <a:r>
              <a:rPr lang="en-US" dirty="0" err="1" smtClean="0"/>
              <a:t>I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28600" y="242985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Binary, Pt. 1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23260" y="3859251"/>
            <a:ext cx="1412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Binary, Pt. 2</a:t>
            </a:r>
          </a:p>
          <a:p>
            <a:r>
              <a:rPr lang="en-US" dirty="0" smtClean="0"/>
              <a:t>First Section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23260" y="5270686"/>
            <a:ext cx="1727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Binary, Pt. 2</a:t>
            </a:r>
          </a:p>
          <a:p>
            <a:r>
              <a:rPr lang="en-US" dirty="0" smtClean="0"/>
              <a:t>Second Section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7625868" y="1624540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706686" y="1622231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325686" y="1845079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1706970" y="1723083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783170" y="1723083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760079" y="1969929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51" name="Straight Connector 50"/>
          <p:cNvCxnSpPr/>
          <p:nvPr/>
        </p:nvCxnSpPr>
        <p:spPr>
          <a:xfrm>
            <a:off x="1706970" y="3300091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783170" y="3300091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760079" y="3546937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7397268" y="4897747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478086" y="4895438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097086" y="5118286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57" name="Straight Connector 56"/>
          <p:cNvCxnSpPr/>
          <p:nvPr/>
        </p:nvCxnSpPr>
        <p:spPr>
          <a:xfrm flipH="1">
            <a:off x="5557081" y="3476798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5594113" y="3476797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Left Brace 48"/>
          <p:cNvSpPr/>
          <p:nvPr/>
        </p:nvSpPr>
        <p:spPr>
          <a:xfrm rot="16200000">
            <a:off x="5431964" y="5119711"/>
            <a:ext cx="266614" cy="228208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4904930" y="6394059"/>
            <a:ext cx="1255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Tonal Resolution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228600" y="712246"/>
            <a:ext cx="3007052" cy="369332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Slow, “Sunrise” Introduction!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79479" y="2826119"/>
            <a:ext cx="12394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“noble hunt” topic?</a:t>
            </a:r>
            <a:endParaRPr lang="en-US" sz="1000" dirty="0"/>
          </a:p>
        </p:txBody>
      </p:sp>
      <p:sp>
        <p:nvSpPr>
          <p:cNvPr id="46" name="TextBox 45"/>
          <p:cNvSpPr txBox="1"/>
          <p:nvPr/>
        </p:nvSpPr>
        <p:spPr>
          <a:xfrm>
            <a:off x="2123631" y="4207561"/>
            <a:ext cx="29817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P-launched. . . . . .       “tempest” . . . . .   vi::PAC . . . RT</a:t>
            </a:r>
            <a:endParaRPr lang="en-US" sz="1000" dirty="0"/>
          </a:p>
        </p:txBody>
      </p:sp>
      <p:sp>
        <p:nvSpPr>
          <p:cNvPr id="47" name="TextBox 46"/>
          <p:cNvSpPr txBox="1"/>
          <p:nvPr/>
        </p:nvSpPr>
        <p:spPr>
          <a:xfrm>
            <a:off x="4085602" y="3300091"/>
            <a:ext cx="56651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err="1"/>
              <a:t>v</a:t>
            </a:r>
            <a:r>
              <a:rPr lang="en-US" sz="1200" dirty="0" err="1" smtClean="0"/>
              <a:t>i:PAC</a:t>
            </a:r>
            <a:endParaRPr lang="en-US" sz="1200" dirty="0"/>
          </a:p>
        </p:txBody>
      </p:sp>
      <p:cxnSp>
        <p:nvCxnSpPr>
          <p:cNvPr id="48" name="Straight Arrow Connector 47"/>
          <p:cNvCxnSpPr>
            <a:stCxn id="47" idx="2"/>
          </p:cNvCxnSpPr>
          <p:nvPr/>
        </p:nvCxnSpPr>
        <p:spPr>
          <a:xfrm>
            <a:off x="4368860" y="3577090"/>
            <a:ext cx="0" cy="19458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766916" y="5793906"/>
            <a:ext cx="10772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</a:t>
            </a:r>
            <a:r>
              <a:rPr lang="en-US" sz="1000" dirty="0" smtClean="0"/>
              <a:t>erge: no MC</a:t>
            </a:r>
            <a:endParaRPr lang="en-US" sz="1000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4184057" y="5410200"/>
            <a:ext cx="54388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771367" y="4948774"/>
            <a:ext cx="14018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(telescoped, fused)</a:t>
            </a:r>
            <a:endParaRPr lang="en-US" sz="1050" dirty="0"/>
          </a:p>
        </p:txBody>
      </p:sp>
      <p:sp>
        <p:nvSpPr>
          <p:cNvPr id="41" name="TextBox 40"/>
          <p:cNvSpPr txBox="1"/>
          <p:nvPr/>
        </p:nvSpPr>
        <p:spPr>
          <a:xfrm>
            <a:off x="315145" y="403975"/>
            <a:ext cx="771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Adagio</a:t>
            </a:r>
            <a:endParaRPr lang="en-US" sz="1400" dirty="0"/>
          </a:p>
        </p:txBody>
      </p:sp>
      <p:sp>
        <p:nvSpPr>
          <p:cNvPr id="59" name="TextBox 58"/>
          <p:cNvSpPr txBox="1"/>
          <p:nvPr/>
        </p:nvSpPr>
        <p:spPr>
          <a:xfrm>
            <a:off x="1860154" y="1288688"/>
            <a:ext cx="771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Allegro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964772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09600" y="2171700"/>
            <a:ext cx="0" cy="2743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609600" y="3467100"/>
            <a:ext cx="7467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934200" y="2171700"/>
            <a:ext cx="0" cy="2743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667000" y="2171700"/>
            <a:ext cx="0" cy="2667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854723" y="2209800"/>
            <a:ext cx="0" cy="2667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5800" y="3009900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“Late Baroque”                               “Galant”                                              High-Galant (“Classical”)                merge: “Romanticism”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			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339090" y="997416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1700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629400" y="1073035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1800</a:t>
            </a:r>
            <a:endParaRPr lang="en-US" dirty="0"/>
          </a:p>
        </p:txBody>
      </p:sp>
      <p:sp>
        <p:nvSpPr>
          <p:cNvPr id="18" name="Arc 17"/>
          <p:cNvSpPr/>
          <p:nvPr/>
        </p:nvSpPr>
        <p:spPr>
          <a:xfrm>
            <a:off x="914400" y="2007870"/>
            <a:ext cx="2438400" cy="838200"/>
          </a:xfrm>
          <a:prstGeom prst="arc">
            <a:avLst>
              <a:gd name="adj1" fmla="val 10833213"/>
              <a:gd name="adj2" fmla="val 0"/>
            </a:avLst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Arc 18"/>
          <p:cNvSpPr/>
          <p:nvPr/>
        </p:nvSpPr>
        <p:spPr>
          <a:xfrm>
            <a:off x="3505200" y="1988820"/>
            <a:ext cx="2438400" cy="838200"/>
          </a:xfrm>
          <a:prstGeom prst="arc">
            <a:avLst>
              <a:gd name="adj1" fmla="val 10833213"/>
              <a:gd name="adj2" fmla="val 0"/>
            </a:avLst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Arc 19"/>
          <p:cNvSpPr/>
          <p:nvPr/>
        </p:nvSpPr>
        <p:spPr>
          <a:xfrm>
            <a:off x="6172200" y="2045970"/>
            <a:ext cx="2286000" cy="838200"/>
          </a:xfrm>
          <a:prstGeom prst="arc">
            <a:avLst>
              <a:gd name="adj1" fmla="val 10833213"/>
              <a:gd name="adj2" fmla="val 0"/>
            </a:avLst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295400" y="1629147"/>
            <a:ext cx="167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Some stylistic retentions</a:t>
            </a:r>
            <a:endParaRPr lang="en-US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3886200" y="1626602"/>
            <a:ext cx="167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Some stylistic retentions</a:t>
            </a:r>
            <a:endParaRPr lang="en-US" sz="1100" dirty="0"/>
          </a:p>
        </p:txBody>
      </p:sp>
      <p:sp>
        <p:nvSpPr>
          <p:cNvPr id="24" name="TextBox 23"/>
          <p:cNvSpPr txBox="1"/>
          <p:nvPr/>
        </p:nvSpPr>
        <p:spPr>
          <a:xfrm>
            <a:off x="6934200" y="1637764"/>
            <a:ext cx="167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Some stylistic retentions</a:t>
            </a:r>
            <a:endParaRPr lang="en-US" sz="1100" dirty="0"/>
          </a:p>
        </p:txBody>
      </p:sp>
      <p:sp>
        <p:nvSpPr>
          <p:cNvPr id="25" name="TextBox 24"/>
          <p:cNvSpPr txBox="1"/>
          <p:nvPr/>
        </p:nvSpPr>
        <p:spPr>
          <a:xfrm>
            <a:off x="681990" y="38100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Final flowering of	    Emergence &amp; codification	             Enriching, deepening,	                      More subjectivity,</a:t>
            </a:r>
          </a:p>
          <a:p>
            <a:r>
              <a:rPr lang="en-US" sz="1200" dirty="0"/>
              <a:t>o</a:t>
            </a:r>
            <a:r>
              <a:rPr lang="en-US" sz="1200" dirty="0" smtClean="0"/>
              <a:t>lder-world style	    of the new, “modern” style              emerging “subjectivity,”                   individualism,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				              and individual styles                        higher aesthetic claims, etc.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4511823" y="1415668"/>
            <a:ext cx="685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c. 1765?</a:t>
            </a:r>
            <a:endParaRPr lang="en-US" sz="1000" dirty="0"/>
          </a:p>
        </p:txBody>
      </p:sp>
      <p:sp>
        <p:nvSpPr>
          <p:cNvPr id="27" name="TextBox 26"/>
          <p:cNvSpPr txBox="1"/>
          <p:nvPr/>
        </p:nvSpPr>
        <p:spPr>
          <a:xfrm>
            <a:off x="2324100" y="1404967"/>
            <a:ext cx="685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c. 1730?</a:t>
            </a:r>
            <a:endParaRPr lang="en-US" sz="1000" dirty="0"/>
          </a:p>
        </p:txBody>
      </p:sp>
      <p:sp>
        <p:nvSpPr>
          <p:cNvPr id="2" name="TextBox 1"/>
          <p:cNvSpPr txBox="1"/>
          <p:nvPr/>
        </p:nvSpPr>
        <p:spPr>
          <a:xfrm>
            <a:off x="4854723" y="5074947"/>
            <a:ext cx="2079477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Haydn &amp; Mozart </a:t>
            </a:r>
          </a:p>
          <a:p>
            <a:r>
              <a:rPr lang="en-US" dirty="0" smtClean="0"/>
              <a:t>as the grand culminations of the new, 18</a:t>
            </a:r>
            <a:r>
              <a:rPr lang="en-US" baseline="30000" dirty="0" smtClean="0"/>
              <a:t>th</a:t>
            </a:r>
            <a:r>
              <a:rPr lang="en-US" dirty="0" smtClean="0"/>
              <a:t>-c musical language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438400" y="5813611"/>
            <a:ext cx="24384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367578" y="6257313"/>
            <a:ext cx="29247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Heir Apparent: Ludwig van Beethoven</a:t>
            </a:r>
            <a:endParaRPr lang="en-US" sz="1200" dirty="0"/>
          </a:p>
        </p:txBody>
      </p:sp>
      <p:sp>
        <p:nvSpPr>
          <p:cNvPr id="9" name="Rounded Rectangle 8"/>
          <p:cNvSpPr/>
          <p:nvPr/>
        </p:nvSpPr>
        <p:spPr>
          <a:xfrm>
            <a:off x="6367579" y="6257314"/>
            <a:ext cx="2544012" cy="29496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588023" y="1375677"/>
            <a:ext cx="5334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2810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18645" y="2224851"/>
            <a:ext cx="1143000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P</a:t>
            </a:r>
          </a:p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61645" y="2224851"/>
            <a:ext cx="1143000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TR</a:t>
            </a:r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56034" y="1158051"/>
            <a:ext cx="1143000" cy="92333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S</a:t>
            </a:r>
            <a:r>
              <a:rPr lang="en-US" baseline="30000" dirty="0" smtClean="0"/>
              <a:t>1.1</a:t>
            </a:r>
            <a:r>
              <a:rPr lang="en-US" dirty="0" smtClean="0"/>
              <a:t>, S</a:t>
            </a:r>
            <a:r>
              <a:rPr lang="en-US" baseline="30000" dirty="0" smtClean="0"/>
              <a:t>1.2</a:t>
            </a:r>
          </a:p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99034" y="1158051"/>
            <a:ext cx="1143000" cy="92333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C</a:t>
            </a:r>
          </a:p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70434" y="712245"/>
            <a:ext cx="4572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EEC</a:t>
            </a:r>
            <a:endParaRPr lang="en-US" sz="1200" dirty="0"/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>
            <a:off x="5799034" y="989244"/>
            <a:ext cx="0" cy="1688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18645" y="3588249"/>
            <a:ext cx="3189718" cy="9233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Developmental Space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23274" y="5204115"/>
            <a:ext cx="1143000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P</a:t>
            </a:r>
          </a:p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66274" y="5204115"/>
            <a:ext cx="1143000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TR</a:t>
            </a:r>
          </a:p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420312" y="5202690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S</a:t>
            </a:r>
            <a:r>
              <a:rPr lang="en-US" baseline="30000" dirty="0" smtClean="0"/>
              <a:t>1.2</a:t>
            </a:r>
          </a:p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563312" y="5202690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C</a:t>
            </a:r>
          </a:p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334712" y="4756884"/>
            <a:ext cx="4572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ESC</a:t>
            </a:r>
            <a:endParaRPr lang="en-US" sz="1200" dirty="0"/>
          </a:p>
        </p:txBody>
      </p:sp>
      <p:cxnSp>
        <p:nvCxnSpPr>
          <p:cNvPr id="17" name="Straight Arrow Connector 16"/>
          <p:cNvCxnSpPr>
            <a:stCxn id="16" idx="2"/>
          </p:cNvCxnSpPr>
          <p:nvPr/>
        </p:nvCxnSpPr>
        <p:spPr>
          <a:xfrm>
            <a:off x="5563312" y="5033883"/>
            <a:ext cx="0" cy="1688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113305" y="1697149"/>
            <a:ext cx="954992" cy="31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Exposition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2123274" y="4878465"/>
            <a:ext cx="1249823" cy="31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Recapitulation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2088558" y="142923"/>
            <a:ext cx="5140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Haydn, Symphony No. 6 in D, “Le </a:t>
            </a:r>
            <a:r>
              <a:rPr lang="en-US" dirty="0" err="1" smtClean="0"/>
              <a:t>Matin</a:t>
            </a:r>
            <a:r>
              <a:rPr lang="en-US" dirty="0" smtClean="0"/>
              <a:t>,” Mvmt 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23275" y="3207249"/>
            <a:ext cx="33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656034" y="2140449"/>
            <a:ext cx="33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4435268" y="1969930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4472300" y="1969929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113305" y="6331449"/>
            <a:ext cx="4909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                                               </a:t>
            </a:r>
            <a:r>
              <a:rPr lang="en-US" dirty="0" err="1" smtClean="0"/>
              <a:t>I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28600" y="242985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Binary, Pt. 1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23260" y="3859251"/>
            <a:ext cx="1412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Binary, Pt. 2</a:t>
            </a:r>
          </a:p>
          <a:p>
            <a:r>
              <a:rPr lang="en-US" dirty="0" smtClean="0"/>
              <a:t>First Section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23260" y="5270686"/>
            <a:ext cx="1727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Binary, Pt. 2</a:t>
            </a:r>
          </a:p>
          <a:p>
            <a:r>
              <a:rPr lang="en-US" dirty="0" smtClean="0"/>
              <a:t>Second Section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7625868" y="1624540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706686" y="1622231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325686" y="1845079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1706970" y="1723083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783170" y="1723083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760079" y="1969929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51" name="Straight Connector 50"/>
          <p:cNvCxnSpPr/>
          <p:nvPr/>
        </p:nvCxnSpPr>
        <p:spPr>
          <a:xfrm>
            <a:off x="1706970" y="3300091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783170" y="3300091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760079" y="3546937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7397268" y="4897747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478086" y="4895438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097086" y="5118286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57" name="Straight Connector 56"/>
          <p:cNvCxnSpPr/>
          <p:nvPr/>
        </p:nvCxnSpPr>
        <p:spPr>
          <a:xfrm flipH="1">
            <a:off x="5557081" y="3476798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5594113" y="3476797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Left Brace 48"/>
          <p:cNvSpPr/>
          <p:nvPr/>
        </p:nvSpPr>
        <p:spPr>
          <a:xfrm rot="16200000">
            <a:off x="5431964" y="5119711"/>
            <a:ext cx="266614" cy="228208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4904930" y="6394059"/>
            <a:ext cx="1255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Tonal Resolution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228600" y="712246"/>
            <a:ext cx="3007052" cy="369332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Slow, “Sunrise” Introduction!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79479" y="2826119"/>
            <a:ext cx="12394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“noble hunt” topic?</a:t>
            </a:r>
            <a:endParaRPr lang="en-US" sz="1000" dirty="0"/>
          </a:p>
        </p:txBody>
      </p:sp>
      <p:sp>
        <p:nvSpPr>
          <p:cNvPr id="46" name="TextBox 45"/>
          <p:cNvSpPr txBox="1"/>
          <p:nvPr/>
        </p:nvSpPr>
        <p:spPr>
          <a:xfrm>
            <a:off x="2123631" y="4207561"/>
            <a:ext cx="29817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P-launched. . . . . .       “tempest” . . . . .   vi::PAC . . . RT</a:t>
            </a:r>
            <a:endParaRPr lang="en-US" sz="1000" dirty="0"/>
          </a:p>
        </p:txBody>
      </p:sp>
      <p:sp>
        <p:nvSpPr>
          <p:cNvPr id="47" name="TextBox 46"/>
          <p:cNvSpPr txBox="1"/>
          <p:nvPr/>
        </p:nvSpPr>
        <p:spPr>
          <a:xfrm>
            <a:off x="4085602" y="3300091"/>
            <a:ext cx="56651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err="1"/>
              <a:t>v</a:t>
            </a:r>
            <a:r>
              <a:rPr lang="en-US" sz="1200" dirty="0" err="1" smtClean="0"/>
              <a:t>i:PAC</a:t>
            </a:r>
            <a:endParaRPr lang="en-US" sz="1200" dirty="0"/>
          </a:p>
        </p:txBody>
      </p:sp>
      <p:cxnSp>
        <p:nvCxnSpPr>
          <p:cNvPr id="48" name="Straight Arrow Connector 47"/>
          <p:cNvCxnSpPr>
            <a:stCxn id="47" idx="2"/>
          </p:cNvCxnSpPr>
          <p:nvPr/>
        </p:nvCxnSpPr>
        <p:spPr>
          <a:xfrm>
            <a:off x="4368860" y="3577090"/>
            <a:ext cx="0" cy="19458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766916" y="5793906"/>
            <a:ext cx="10772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</a:t>
            </a:r>
            <a:r>
              <a:rPr lang="en-US" sz="1000" dirty="0" smtClean="0"/>
              <a:t>erge: no MC</a:t>
            </a:r>
            <a:endParaRPr lang="en-US" sz="1000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4184057" y="5410200"/>
            <a:ext cx="54388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771367" y="4948774"/>
            <a:ext cx="14018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(telescoped, fused)</a:t>
            </a:r>
            <a:endParaRPr lang="en-US" sz="1050" dirty="0"/>
          </a:p>
        </p:txBody>
      </p:sp>
      <p:sp>
        <p:nvSpPr>
          <p:cNvPr id="41" name="TextBox 40"/>
          <p:cNvSpPr txBox="1"/>
          <p:nvPr/>
        </p:nvSpPr>
        <p:spPr>
          <a:xfrm>
            <a:off x="315145" y="403975"/>
            <a:ext cx="771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Adagio</a:t>
            </a:r>
            <a:endParaRPr lang="en-US" sz="1400" dirty="0"/>
          </a:p>
        </p:txBody>
      </p:sp>
      <p:sp>
        <p:nvSpPr>
          <p:cNvPr id="59" name="TextBox 58"/>
          <p:cNvSpPr txBox="1"/>
          <p:nvPr/>
        </p:nvSpPr>
        <p:spPr>
          <a:xfrm>
            <a:off x="1860154" y="1288688"/>
            <a:ext cx="771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Allegro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964772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18645" y="2224851"/>
            <a:ext cx="1143000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P</a:t>
            </a:r>
          </a:p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61645" y="2224851"/>
            <a:ext cx="1143000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TR</a:t>
            </a:r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56034" y="1158051"/>
            <a:ext cx="1143000" cy="92333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S</a:t>
            </a:r>
            <a:r>
              <a:rPr lang="en-US" baseline="30000" dirty="0" smtClean="0"/>
              <a:t>1.1</a:t>
            </a:r>
            <a:r>
              <a:rPr lang="en-US" dirty="0" smtClean="0"/>
              <a:t>, S</a:t>
            </a:r>
            <a:r>
              <a:rPr lang="en-US" baseline="30000" dirty="0" smtClean="0"/>
              <a:t>1.2</a:t>
            </a:r>
          </a:p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99034" y="1158051"/>
            <a:ext cx="1143000" cy="92333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C</a:t>
            </a:r>
          </a:p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70434" y="712245"/>
            <a:ext cx="4572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EEC</a:t>
            </a:r>
            <a:endParaRPr lang="en-US" sz="1200" dirty="0"/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>
            <a:off x="5799034" y="989244"/>
            <a:ext cx="0" cy="1688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18645" y="3588249"/>
            <a:ext cx="3189718" cy="9233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Developmental Space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23274" y="5204115"/>
            <a:ext cx="1143000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P</a:t>
            </a:r>
          </a:p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66274" y="5204115"/>
            <a:ext cx="1143000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TR</a:t>
            </a:r>
          </a:p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420312" y="5202690"/>
            <a:ext cx="1143000" cy="92333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S</a:t>
            </a:r>
            <a:r>
              <a:rPr lang="en-US" baseline="30000" dirty="0" smtClean="0"/>
              <a:t>1.2</a:t>
            </a:r>
          </a:p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563312" y="5202690"/>
            <a:ext cx="1143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C</a:t>
            </a:r>
          </a:p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334712" y="4756884"/>
            <a:ext cx="4572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ESC</a:t>
            </a:r>
            <a:endParaRPr lang="en-US" sz="1200" dirty="0"/>
          </a:p>
        </p:txBody>
      </p:sp>
      <p:cxnSp>
        <p:nvCxnSpPr>
          <p:cNvPr id="17" name="Straight Arrow Connector 16"/>
          <p:cNvCxnSpPr>
            <a:stCxn id="16" idx="2"/>
          </p:cNvCxnSpPr>
          <p:nvPr/>
        </p:nvCxnSpPr>
        <p:spPr>
          <a:xfrm>
            <a:off x="5563312" y="5033883"/>
            <a:ext cx="0" cy="1688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113305" y="1697149"/>
            <a:ext cx="954992" cy="31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Exposition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2123274" y="4878465"/>
            <a:ext cx="1249823" cy="31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Recapitulation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2088558" y="142923"/>
            <a:ext cx="5140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Haydn, Symphony No. 6 in D, “Le </a:t>
            </a:r>
            <a:r>
              <a:rPr lang="en-US" dirty="0" err="1" smtClean="0"/>
              <a:t>Matin</a:t>
            </a:r>
            <a:r>
              <a:rPr lang="en-US" dirty="0" smtClean="0"/>
              <a:t>,” Mvmt 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23275" y="3207249"/>
            <a:ext cx="33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656034" y="2140449"/>
            <a:ext cx="33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4435268" y="1969930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4472300" y="1969929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113305" y="6331449"/>
            <a:ext cx="4909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                                               </a:t>
            </a:r>
            <a:r>
              <a:rPr lang="en-US" dirty="0" err="1" smtClean="0"/>
              <a:t>I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28600" y="242985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Binary, Pt. 1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23260" y="3859251"/>
            <a:ext cx="1412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Binary, Pt. 2</a:t>
            </a:r>
          </a:p>
          <a:p>
            <a:r>
              <a:rPr lang="en-US" dirty="0" smtClean="0"/>
              <a:t>First Section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23260" y="5270686"/>
            <a:ext cx="1727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Binary, Pt. 2</a:t>
            </a:r>
          </a:p>
          <a:p>
            <a:r>
              <a:rPr lang="en-US" dirty="0" smtClean="0"/>
              <a:t>Second Section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7625868" y="1624540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706686" y="1622231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325686" y="1845079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1706970" y="1723083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783170" y="1723083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760079" y="1969929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51" name="Straight Connector 50"/>
          <p:cNvCxnSpPr/>
          <p:nvPr/>
        </p:nvCxnSpPr>
        <p:spPr>
          <a:xfrm>
            <a:off x="1706970" y="3300091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783170" y="3300091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760079" y="3546937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7397268" y="4897747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478086" y="4895438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097086" y="5118286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57" name="Straight Connector 56"/>
          <p:cNvCxnSpPr/>
          <p:nvPr/>
        </p:nvCxnSpPr>
        <p:spPr>
          <a:xfrm flipH="1">
            <a:off x="5557081" y="3476798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5594113" y="3476797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Left Brace 48"/>
          <p:cNvSpPr/>
          <p:nvPr/>
        </p:nvSpPr>
        <p:spPr>
          <a:xfrm rot="16200000">
            <a:off x="5431964" y="5119711"/>
            <a:ext cx="266614" cy="228208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4904930" y="6394059"/>
            <a:ext cx="1255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Tonal Resolution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228600" y="712246"/>
            <a:ext cx="3007052" cy="369332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Slow, “Sunrise” Introduction!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79479" y="2826119"/>
            <a:ext cx="12394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“noble hunt” topic?</a:t>
            </a:r>
            <a:endParaRPr lang="en-US" sz="1000" dirty="0"/>
          </a:p>
        </p:txBody>
      </p:sp>
      <p:sp>
        <p:nvSpPr>
          <p:cNvPr id="46" name="TextBox 45"/>
          <p:cNvSpPr txBox="1"/>
          <p:nvPr/>
        </p:nvSpPr>
        <p:spPr>
          <a:xfrm>
            <a:off x="2123631" y="4207561"/>
            <a:ext cx="29817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P-launched. . . . . .       “tempest” . . . . .   vi::PAC . . . RT</a:t>
            </a:r>
            <a:endParaRPr lang="en-US" sz="1000" dirty="0"/>
          </a:p>
        </p:txBody>
      </p:sp>
      <p:sp>
        <p:nvSpPr>
          <p:cNvPr id="47" name="TextBox 46"/>
          <p:cNvSpPr txBox="1"/>
          <p:nvPr/>
        </p:nvSpPr>
        <p:spPr>
          <a:xfrm>
            <a:off x="4085602" y="3300091"/>
            <a:ext cx="56651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err="1"/>
              <a:t>v</a:t>
            </a:r>
            <a:r>
              <a:rPr lang="en-US" sz="1200" dirty="0" err="1" smtClean="0"/>
              <a:t>i:PAC</a:t>
            </a:r>
            <a:endParaRPr lang="en-US" sz="1200" dirty="0"/>
          </a:p>
        </p:txBody>
      </p:sp>
      <p:cxnSp>
        <p:nvCxnSpPr>
          <p:cNvPr id="48" name="Straight Arrow Connector 47"/>
          <p:cNvCxnSpPr>
            <a:stCxn id="47" idx="2"/>
          </p:cNvCxnSpPr>
          <p:nvPr/>
        </p:nvCxnSpPr>
        <p:spPr>
          <a:xfrm>
            <a:off x="4368860" y="3577090"/>
            <a:ext cx="0" cy="19458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766916" y="5793906"/>
            <a:ext cx="10772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</a:t>
            </a:r>
            <a:r>
              <a:rPr lang="en-US" sz="1000" dirty="0" smtClean="0"/>
              <a:t>erge: no MC</a:t>
            </a:r>
            <a:endParaRPr lang="en-US" sz="1000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4184057" y="5410200"/>
            <a:ext cx="54388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771367" y="4948774"/>
            <a:ext cx="14018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(telescoped, fused)</a:t>
            </a:r>
            <a:endParaRPr lang="en-US" sz="1050" dirty="0"/>
          </a:p>
        </p:txBody>
      </p:sp>
      <p:sp>
        <p:nvSpPr>
          <p:cNvPr id="41" name="TextBox 40"/>
          <p:cNvSpPr txBox="1"/>
          <p:nvPr/>
        </p:nvSpPr>
        <p:spPr>
          <a:xfrm>
            <a:off x="315145" y="403975"/>
            <a:ext cx="771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Adagio</a:t>
            </a:r>
            <a:endParaRPr lang="en-US" sz="1400" dirty="0"/>
          </a:p>
        </p:txBody>
      </p:sp>
      <p:sp>
        <p:nvSpPr>
          <p:cNvPr id="59" name="TextBox 58"/>
          <p:cNvSpPr txBox="1"/>
          <p:nvPr/>
        </p:nvSpPr>
        <p:spPr>
          <a:xfrm>
            <a:off x="1860154" y="1288688"/>
            <a:ext cx="771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Allegro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964772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18645" y="2224851"/>
            <a:ext cx="1143000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P</a:t>
            </a:r>
          </a:p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61645" y="2224851"/>
            <a:ext cx="1143000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TR</a:t>
            </a:r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56034" y="1158051"/>
            <a:ext cx="1143000" cy="92333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S</a:t>
            </a:r>
            <a:r>
              <a:rPr lang="en-US" baseline="30000" dirty="0" smtClean="0"/>
              <a:t>1.1</a:t>
            </a:r>
            <a:r>
              <a:rPr lang="en-US" dirty="0" smtClean="0"/>
              <a:t>, S</a:t>
            </a:r>
            <a:r>
              <a:rPr lang="en-US" baseline="30000" dirty="0" smtClean="0"/>
              <a:t>1.2</a:t>
            </a:r>
          </a:p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99034" y="1158051"/>
            <a:ext cx="1143000" cy="92333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C</a:t>
            </a:r>
          </a:p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70434" y="712245"/>
            <a:ext cx="4572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EEC</a:t>
            </a:r>
            <a:endParaRPr lang="en-US" sz="1200" dirty="0"/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>
            <a:off x="5799034" y="989244"/>
            <a:ext cx="0" cy="1688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18645" y="3588249"/>
            <a:ext cx="3189718" cy="9233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Developmental Space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23274" y="5204115"/>
            <a:ext cx="1143000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P</a:t>
            </a:r>
          </a:p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66274" y="5204115"/>
            <a:ext cx="1143000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TR</a:t>
            </a:r>
          </a:p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420312" y="5202690"/>
            <a:ext cx="1143000" cy="92333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S</a:t>
            </a:r>
            <a:r>
              <a:rPr lang="en-US" baseline="30000" dirty="0" smtClean="0"/>
              <a:t>1.2</a:t>
            </a:r>
          </a:p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563312" y="5202690"/>
            <a:ext cx="1143000" cy="92333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C</a:t>
            </a:r>
          </a:p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334712" y="4756884"/>
            <a:ext cx="4572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ESC</a:t>
            </a:r>
            <a:endParaRPr lang="en-US" sz="1200" dirty="0"/>
          </a:p>
        </p:txBody>
      </p:sp>
      <p:cxnSp>
        <p:nvCxnSpPr>
          <p:cNvPr id="17" name="Straight Arrow Connector 16"/>
          <p:cNvCxnSpPr>
            <a:stCxn id="16" idx="2"/>
          </p:cNvCxnSpPr>
          <p:nvPr/>
        </p:nvCxnSpPr>
        <p:spPr>
          <a:xfrm>
            <a:off x="5563312" y="5033883"/>
            <a:ext cx="0" cy="1688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113305" y="1697149"/>
            <a:ext cx="954992" cy="31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Exposition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2123274" y="4878465"/>
            <a:ext cx="1249823" cy="31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Recapitulation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2088558" y="142923"/>
            <a:ext cx="5140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Haydn, Symphony No. 6 in D, “Le </a:t>
            </a:r>
            <a:r>
              <a:rPr lang="en-US" dirty="0" err="1" smtClean="0"/>
              <a:t>Matin</a:t>
            </a:r>
            <a:r>
              <a:rPr lang="en-US" dirty="0" smtClean="0"/>
              <a:t>,” Mvmt 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23275" y="3207249"/>
            <a:ext cx="33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656034" y="2140449"/>
            <a:ext cx="33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4435268" y="1969930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4472300" y="1969929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113305" y="6331449"/>
            <a:ext cx="4909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                                               </a:t>
            </a:r>
            <a:r>
              <a:rPr lang="en-US" dirty="0" err="1" smtClean="0"/>
              <a:t>I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28600" y="242985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Binary, Pt. 1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23260" y="3859251"/>
            <a:ext cx="1412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Binary, Pt. 2</a:t>
            </a:r>
          </a:p>
          <a:p>
            <a:r>
              <a:rPr lang="en-US" dirty="0" smtClean="0"/>
              <a:t>First Section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23260" y="5270686"/>
            <a:ext cx="1727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Binary, Pt. 2</a:t>
            </a:r>
          </a:p>
          <a:p>
            <a:r>
              <a:rPr lang="en-US" dirty="0" smtClean="0"/>
              <a:t>Second Section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7625868" y="1624540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706686" y="1622231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325686" y="1845079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1706970" y="1723083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783170" y="1723083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760079" y="1969929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51" name="Straight Connector 50"/>
          <p:cNvCxnSpPr/>
          <p:nvPr/>
        </p:nvCxnSpPr>
        <p:spPr>
          <a:xfrm>
            <a:off x="1706970" y="3300091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783170" y="3300091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760079" y="3546937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7397268" y="4897747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478086" y="4895438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097086" y="5118286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57" name="Straight Connector 56"/>
          <p:cNvCxnSpPr/>
          <p:nvPr/>
        </p:nvCxnSpPr>
        <p:spPr>
          <a:xfrm flipH="1">
            <a:off x="5557081" y="3476798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5594113" y="3476797"/>
            <a:ext cx="114300" cy="222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Left Brace 48"/>
          <p:cNvSpPr/>
          <p:nvPr/>
        </p:nvSpPr>
        <p:spPr>
          <a:xfrm rot="16200000">
            <a:off x="5431964" y="5119711"/>
            <a:ext cx="266614" cy="228208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4904930" y="6394059"/>
            <a:ext cx="1255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Tonal Resolution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228600" y="712246"/>
            <a:ext cx="3007052" cy="369332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Slow, “Sunrise” Introduction!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79479" y="2826119"/>
            <a:ext cx="12394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“noble hunt” topic?</a:t>
            </a:r>
            <a:endParaRPr lang="en-US" sz="1000" dirty="0"/>
          </a:p>
        </p:txBody>
      </p:sp>
      <p:sp>
        <p:nvSpPr>
          <p:cNvPr id="46" name="TextBox 45"/>
          <p:cNvSpPr txBox="1"/>
          <p:nvPr/>
        </p:nvSpPr>
        <p:spPr>
          <a:xfrm>
            <a:off x="2123631" y="4207561"/>
            <a:ext cx="29817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P-launched. . . . . .       “tempest” . . . . .   vi::PAC . . . RT</a:t>
            </a:r>
            <a:endParaRPr lang="en-US" sz="1000" dirty="0"/>
          </a:p>
        </p:txBody>
      </p:sp>
      <p:sp>
        <p:nvSpPr>
          <p:cNvPr id="47" name="TextBox 46"/>
          <p:cNvSpPr txBox="1"/>
          <p:nvPr/>
        </p:nvSpPr>
        <p:spPr>
          <a:xfrm>
            <a:off x="4085602" y="3300091"/>
            <a:ext cx="56651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err="1"/>
              <a:t>v</a:t>
            </a:r>
            <a:r>
              <a:rPr lang="en-US" sz="1200" dirty="0" err="1" smtClean="0"/>
              <a:t>i:PAC</a:t>
            </a:r>
            <a:endParaRPr lang="en-US" sz="1200" dirty="0"/>
          </a:p>
        </p:txBody>
      </p:sp>
      <p:cxnSp>
        <p:nvCxnSpPr>
          <p:cNvPr id="48" name="Straight Arrow Connector 47"/>
          <p:cNvCxnSpPr>
            <a:stCxn id="47" idx="2"/>
          </p:cNvCxnSpPr>
          <p:nvPr/>
        </p:nvCxnSpPr>
        <p:spPr>
          <a:xfrm>
            <a:off x="4368860" y="3577090"/>
            <a:ext cx="0" cy="19458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766916" y="5793906"/>
            <a:ext cx="10772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</a:t>
            </a:r>
            <a:r>
              <a:rPr lang="en-US" sz="1000" dirty="0" smtClean="0"/>
              <a:t>erge: no MC</a:t>
            </a:r>
            <a:endParaRPr lang="en-US" sz="1000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4184057" y="5410200"/>
            <a:ext cx="54388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771367" y="4948774"/>
            <a:ext cx="14018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(telescoped, fused)</a:t>
            </a:r>
            <a:endParaRPr lang="en-US" sz="1050" dirty="0"/>
          </a:p>
        </p:txBody>
      </p:sp>
      <p:sp>
        <p:nvSpPr>
          <p:cNvPr id="41" name="TextBox 40"/>
          <p:cNvSpPr txBox="1"/>
          <p:nvPr/>
        </p:nvSpPr>
        <p:spPr>
          <a:xfrm>
            <a:off x="315145" y="403975"/>
            <a:ext cx="771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Adagio</a:t>
            </a:r>
            <a:endParaRPr lang="en-US" sz="1400" dirty="0"/>
          </a:p>
        </p:txBody>
      </p:sp>
      <p:sp>
        <p:nvSpPr>
          <p:cNvPr id="59" name="TextBox 58"/>
          <p:cNvSpPr txBox="1"/>
          <p:nvPr/>
        </p:nvSpPr>
        <p:spPr>
          <a:xfrm>
            <a:off x="1860154" y="1288688"/>
            <a:ext cx="771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Allegro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964772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1752600"/>
            <a:ext cx="51406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Haydn, Symphony No. 6 in D, “Le </a:t>
            </a:r>
            <a:r>
              <a:rPr lang="en-US" dirty="0" err="1" smtClean="0"/>
              <a:t>Matin</a:t>
            </a:r>
            <a:r>
              <a:rPr lang="en-US" dirty="0" smtClean="0"/>
              <a:t>” (1761)</a:t>
            </a:r>
          </a:p>
          <a:p>
            <a:endParaRPr lang="en-US" dirty="0"/>
          </a:p>
          <a:p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Adagio—Allegro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Adagio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Minuet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Finale: Allegro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6031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90800" y="683149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Haydn at </a:t>
            </a:r>
            <a:r>
              <a:rPr lang="en-US" dirty="0" err="1" smtClean="0"/>
              <a:t>Esterháza</a:t>
            </a:r>
            <a:r>
              <a:rPr lang="en-US" dirty="0" smtClean="0"/>
              <a:t> (mid-1760s, early 1770s)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8578" y="1468582"/>
            <a:ext cx="9836356" cy="504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354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8578" y="1468582"/>
            <a:ext cx="9836356" cy="50430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1" y="4682837"/>
            <a:ext cx="1781299" cy="18288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82890" y="5590487"/>
            <a:ext cx="391160" cy="3197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26450" y="6062626"/>
            <a:ext cx="391160" cy="31973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590800" y="683149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Haydn at </a:t>
            </a:r>
            <a:r>
              <a:rPr lang="en-US" dirty="0" err="1" smtClean="0"/>
              <a:t>Esterháza</a:t>
            </a:r>
            <a:r>
              <a:rPr lang="en-US" dirty="0" smtClean="0"/>
              <a:t> (mid-1760s, early 1770s)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6218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5203483"/>
            <a:ext cx="632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Haydn to his biographer, Georg August </a:t>
            </a:r>
            <a:r>
              <a:rPr lang="en-US" dirty="0" err="1" smtClean="0"/>
              <a:t>Griesinger</a:t>
            </a:r>
            <a:r>
              <a:rPr lang="en-US" dirty="0" smtClean="0"/>
              <a:t> (publ. 1808-09): “I was cut off from the world.  Nobody in my vicinity could upset my self-confidence or annoy me, and so I had no choice but to become original.”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239982"/>
            <a:ext cx="7093525" cy="3636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0800" y="683149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Haydn at </a:t>
            </a:r>
            <a:r>
              <a:rPr lang="en-US" dirty="0" err="1" smtClean="0"/>
              <a:t>Esterháza</a:t>
            </a:r>
            <a:r>
              <a:rPr lang="en-US" dirty="0" smtClean="0"/>
              <a:t> (mid-1760s, early 1770s)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0863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2" y="1011382"/>
            <a:ext cx="3172691" cy="47455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5200" y="6009165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Baryton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273" y="1358157"/>
            <a:ext cx="58928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036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7800" y="5867400"/>
            <a:ext cx="6324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Haydn, </a:t>
            </a:r>
            <a:r>
              <a:rPr lang="en-US" dirty="0" err="1" smtClean="0"/>
              <a:t>Baryton</a:t>
            </a:r>
            <a:r>
              <a:rPr lang="en-US" dirty="0" smtClean="0"/>
              <a:t> Trio No. 97 in D (1760s?), Adagio cantabile</a:t>
            </a:r>
            <a:endParaRPr lang="en-US" dirty="0"/>
          </a:p>
        </p:txBody>
      </p:sp>
      <p:pic>
        <p:nvPicPr>
          <p:cNvPr id="4" name="Haydn, Baryton Trio No. 97 in D, Adagio Cantabil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1780" y="609600"/>
            <a:ext cx="867664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0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5000" y="687938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Haydn at </a:t>
            </a:r>
            <a:r>
              <a:rPr lang="en-US" dirty="0" err="1" smtClean="0"/>
              <a:t>Esterháza</a:t>
            </a:r>
            <a:r>
              <a:rPr lang="en-US" dirty="0" smtClean="0"/>
              <a:t> (mid-1760s, early 1770s)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59919" y="5816892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Galant (Entertainment) Style</a:t>
            </a:r>
            <a:endParaRPr lang="en-US" dirty="0"/>
          </a:p>
        </p:txBody>
      </p:sp>
      <p:sp>
        <p:nvSpPr>
          <p:cNvPr id="6" name="Curved Left Arrow 5"/>
          <p:cNvSpPr/>
          <p:nvPr/>
        </p:nvSpPr>
        <p:spPr>
          <a:xfrm rot="16200000">
            <a:off x="4308888" y="3176294"/>
            <a:ext cx="431509" cy="4252958"/>
          </a:xfrm>
          <a:prstGeom prst="curved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5789119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Intensified, Concentrated, Deepened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239982"/>
            <a:ext cx="7093525" cy="363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063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09600" y="2171700"/>
            <a:ext cx="0" cy="2743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609600" y="3467100"/>
            <a:ext cx="7467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934200" y="2171700"/>
            <a:ext cx="0" cy="2743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667000" y="2171700"/>
            <a:ext cx="0" cy="2667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854723" y="2209800"/>
            <a:ext cx="0" cy="2667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5800" y="3009900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“Late Baroque”                               “Galant”                                              High-Galant (“Classical”)                merge: “Romanticism”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			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339090" y="997416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1700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629400" y="1073035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1800</a:t>
            </a:r>
            <a:endParaRPr lang="en-US" dirty="0"/>
          </a:p>
        </p:txBody>
      </p:sp>
      <p:sp>
        <p:nvSpPr>
          <p:cNvPr id="18" name="Arc 17"/>
          <p:cNvSpPr/>
          <p:nvPr/>
        </p:nvSpPr>
        <p:spPr>
          <a:xfrm>
            <a:off x="914400" y="2007870"/>
            <a:ext cx="2438400" cy="838200"/>
          </a:xfrm>
          <a:prstGeom prst="arc">
            <a:avLst>
              <a:gd name="adj1" fmla="val 10833213"/>
              <a:gd name="adj2" fmla="val 0"/>
            </a:avLst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Arc 18"/>
          <p:cNvSpPr/>
          <p:nvPr/>
        </p:nvSpPr>
        <p:spPr>
          <a:xfrm>
            <a:off x="3505200" y="1988820"/>
            <a:ext cx="2438400" cy="838200"/>
          </a:xfrm>
          <a:prstGeom prst="arc">
            <a:avLst>
              <a:gd name="adj1" fmla="val 10833213"/>
              <a:gd name="adj2" fmla="val 0"/>
            </a:avLst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Arc 19"/>
          <p:cNvSpPr/>
          <p:nvPr/>
        </p:nvSpPr>
        <p:spPr>
          <a:xfrm>
            <a:off x="6172200" y="2045970"/>
            <a:ext cx="2286000" cy="838200"/>
          </a:xfrm>
          <a:prstGeom prst="arc">
            <a:avLst>
              <a:gd name="adj1" fmla="val 10833213"/>
              <a:gd name="adj2" fmla="val 0"/>
            </a:avLst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295400" y="1629147"/>
            <a:ext cx="167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Some stylistic retentions</a:t>
            </a:r>
            <a:endParaRPr lang="en-US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3886200" y="1626602"/>
            <a:ext cx="167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Some stylistic retentions</a:t>
            </a:r>
            <a:endParaRPr lang="en-US" sz="1100" dirty="0"/>
          </a:p>
        </p:txBody>
      </p:sp>
      <p:sp>
        <p:nvSpPr>
          <p:cNvPr id="24" name="TextBox 23"/>
          <p:cNvSpPr txBox="1"/>
          <p:nvPr/>
        </p:nvSpPr>
        <p:spPr>
          <a:xfrm>
            <a:off x="6934200" y="1637764"/>
            <a:ext cx="167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Some stylistic retentions</a:t>
            </a:r>
            <a:endParaRPr lang="en-US" sz="1100" dirty="0"/>
          </a:p>
        </p:txBody>
      </p:sp>
      <p:sp>
        <p:nvSpPr>
          <p:cNvPr id="25" name="TextBox 24"/>
          <p:cNvSpPr txBox="1"/>
          <p:nvPr/>
        </p:nvSpPr>
        <p:spPr>
          <a:xfrm>
            <a:off x="681990" y="38100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Final flowering of	    Emergence &amp; codification	             Enriching, deepening,	                      More subjectivity,</a:t>
            </a:r>
          </a:p>
          <a:p>
            <a:r>
              <a:rPr lang="en-US" sz="1200" dirty="0"/>
              <a:t>o</a:t>
            </a:r>
            <a:r>
              <a:rPr lang="en-US" sz="1200" dirty="0" smtClean="0"/>
              <a:t>lder-world style	    of the new, “modern” style              emerging “subjectivity,”                   individualism,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				              and individual styles                        higher aesthetic claims, etc.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4511823" y="1415668"/>
            <a:ext cx="685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c. 1765?</a:t>
            </a:r>
            <a:endParaRPr lang="en-US" sz="1000" dirty="0"/>
          </a:p>
        </p:txBody>
      </p:sp>
      <p:sp>
        <p:nvSpPr>
          <p:cNvPr id="27" name="TextBox 26"/>
          <p:cNvSpPr txBox="1"/>
          <p:nvPr/>
        </p:nvSpPr>
        <p:spPr>
          <a:xfrm>
            <a:off x="2324100" y="1404967"/>
            <a:ext cx="685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c. 1730?</a:t>
            </a:r>
            <a:endParaRPr lang="en-US" sz="1000" dirty="0"/>
          </a:p>
        </p:txBody>
      </p:sp>
      <p:sp>
        <p:nvSpPr>
          <p:cNvPr id="2" name="TextBox 1"/>
          <p:cNvSpPr txBox="1"/>
          <p:nvPr/>
        </p:nvSpPr>
        <p:spPr>
          <a:xfrm>
            <a:off x="4854723" y="5074947"/>
            <a:ext cx="2079477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Haydn &amp; Mozart </a:t>
            </a:r>
          </a:p>
          <a:p>
            <a:r>
              <a:rPr lang="en-US" dirty="0" smtClean="0"/>
              <a:t>as the grand culminations of the new, 18</a:t>
            </a:r>
            <a:r>
              <a:rPr lang="en-US" baseline="30000" dirty="0" smtClean="0"/>
              <a:t>th</a:t>
            </a:r>
            <a:r>
              <a:rPr lang="en-US" dirty="0" smtClean="0"/>
              <a:t>-c musical language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438400" y="5813611"/>
            <a:ext cx="24384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367578" y="6257313"/>
            <a:ext cx="29247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Heir Apparent: Ludwig van Beethoven</a:t>
            </a:r>
            <a:endParaRPr lang="en-US" sz="1200" dirty="0"/>
          </a:p>
        </p:txBody>
      </p:sp>
      <p:sp>
        <p:nvSpPr>
          <p:cNvPr id="9" name="Rounded Rectangle 8"/>
          <p:cNvSpPr/>
          <p:nvPr/>
        </p:nvSpPr>
        <p:spPr>
          <a:xfrm>
            <a:off x="6367579" y="6257314"/>
            <a:ext cx="2544012" cy="29496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5894461" y="762000"/>
            <a:ext cx="1" cy="3962400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4588023" y="1375677"/>
            <a:ext cx="5334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621601" y="306287"/>
            <a:ext cx="745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1781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4854722" y="614064"/>
            <a:ext cx="2612878" cy="44608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1861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914400"/>
            <a:ext cx="66294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Late 1760s in Austria, Germany, England:</a:t>
            </a:r>
          </a:p>
          <a:p>
            <a:endParaRPr lang="en-US" dirty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C. P. E. Bach moves to Hamburg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Christoph Willibald Gluck, Reform Operas (Vienna)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J. C. Bach Thriving in London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Various Lesser Masters in Court Positions: </a:t>
            </a:r>
            <a:r>
              <a:rPr lang="en-US" dirty="0" err="1" smtClean="0"/>
              <a:t>Wagenseil</a:t>
            </a:r>
            <a:r>
              <a:rPr lang="en-US" dirty="0" smtClean="0"/>
              <a:t>, </a:t>
            </a:r>
            <a:r>
              <a:rPr lang="en-US" dirty="0" err="1" smtClean="0"/>
              <a:t>Vanhal</a:t>
            </a:r>
            <a:r>
              <a:rPr lang="en-US" dirty="0" smtClean="0"/>
              <a:t>, </a:t>
            </a:r>
            <a:r>
              <a:rPr lang="en-US" dirty="0" err="1" smtClean="0"/>
              <a:t>Ditttersdorf</a:t>
            </a:r>
            <a:r>
              <a:rPr lang="en-US" dirty="0" smtClean="0"/>
              <a:t>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Boy </a:t>
            </a:r>
            <a:r>
              <a:rPr lang="en-US" dirty="0"/>
              <a:t>p</a:t>
            </a:r>
            <a:r>
              <a:rPr lang="en-US" dirty="0" smtClean="0"/>
              <a:t>rodigy Mozart returns from display tours throughout Europe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b="1" dirty="0" smtClean="0"/>
              <a:t>                               Late 1760s, Early 1770s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Short-Lived, Minor-Mode “Sturm und </a:t>
            </a:r>
            <a:r>
              <a:rPr lang="en-US" dirty="0" err="1" smtClean="0"/>
              <a:t>Drang</a:t>
            </a:r>
            <a:r>
              <a:rPr lang="en-US" dirty="0" smtClean="0"/>
              <a:t>” Style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14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96334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 Late 1760s, Early 1770s: Short-Lived, Minor-Mode “Sturm und </a:t>
            </a:r>
            <a:r>
              <a:rPr lang="en-US" dirty="0" err="1" smtClean="0"/>
              <a:t>Drang</a:t>
            </a:r>
            <a:r>
              <a:rPr lang="en-US" dirty="0" smtClean="0"/>
              <a:t>” Style</a:t>
            </a:r>
          </a:p>
          <a:p>
            <a:pPr algn="ctr"/>
            <a:r>
              <a:rPr lang="en-US" dirty="0" smtClean="0"/>
              <a:t>(better: the “stormy style”)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861" y="866166"/>
            <a:ext cx="4762078" cy="267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925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96334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 Late 1760s, Early 1770s: Short-Lived, Minor-Mode “Sturm und </a:t>
            </a:r>
            <a:r>
              <a:rPr lang="en-US" dirty="0" err="1" smtClean="0"/>
              <a:t>Drang</a:t>
            </a:r>
            <a:r>
              <a:rPr lang="en-US" dirty="0" smtClean="0"/>
              <a:t>” Style</a:t>
            </a:r>
          </a:p>
          <a:p>
            <a:pPr algn="ctr"/>
            <a:r>
              <a:rPr lang="en-US" dirty="0" smtClean="0"/>
              <a:t>(better: the “stormy style”)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861" y="866166"/>
            <a:ext cx="4762078" cy="26786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76400" y="3810000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Dittersdorf, Symphony in G Minor (c. 1768)</a:t>
            </a:r>
          </a:p>
          <a:p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1231895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96334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 Late 1760s, Early 1770s: Short-Lived, Minor-Mode “Sturm und </a:t>
            </a:r>
            <a:r>
              <a:rPr lang="en-US" dirty="0" err="1" smtClean="0"/>
              <a:t>Drang</a:t>
            </a:r>
            <a:r>
              <a:rPr lang="en-US" dirty="0" smtClean="0"/>
              <a:t>” Style</a:t>
            </a:r>
          </a:p>
          <a:p>
            <a:pPr algn="ctr"/>
            <a:r>
              <a:rPr lang="en-US" dirty="0" smtClean="0"/>
              <a:t>(better: the “stormy style”)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861" y="866166"/>
            <a:ext cx="4762078" cy="26786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76400" y="3810000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Dittersdorf, Symphony in G Minor (c. 1768)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J. C. Bach, Symphony In G Minor, op. 6 no. 6 (publ. 1770)</a:t>
            </a:r>
          </a:p>
        </p:txBody>
      </p:sp>
    </p:spTree>
    <p:extLst>
      <p:ext uri="{BB962C8B-B14F-4D97-AF65-F5344CB8AC3E}">
        <p14:creationId xmlns:p14="http://schemas.microsoft.com/office/powerpoint/2010/main" val="11231895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96334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 Late 1760s, Early 1770s: Short-Lived, Minor-Mode “Sturm und </a:t>
            </a:r>
            <a:r>
              <a:rPr lang="en-US" dirty="0" err="1" smtClean="0"/>
              <a:t>Drang</a:t>
            </a:r>
            <a:r>
              <a:rPr lang="en-US" dirty="0" smtClean="0"/>
              <a:t>” Style</a:t>
            </a:r>
          </a:p>
          <a:p>
            <a:pPr algn="ctr"/>
            <a:r>
              <a:rPr lang="en-US" dirty="0" smtClean="0"/>
              <a:t>(better: the “stormy style”)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861" y="866166"/>
            <a:ext cx="4762078" cy="26786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76400" y="3810000"/>
            <a:ext cx="6553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Dittersdorf, Symphony in G Minor (c. 1768)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J. C. Bach, Symphony In G Minor, op. 6 no. 6 (publ. 1770)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W. A. Mozart, Symphony No. 25 in G Minor, K. 183 (c. 1773)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1231895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937266"/>
            <a:ext cx="8458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                                                                            	Emerging Subjectivity, </a:t>
            </a:r>
          </a:p>
          <a:p>
            <a:r>
              <a:rPr lang="en-US" dirty="0" smtClean="0"/>
              <a:t>						Individuality, “Romanticism”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                                                     </a:t>
            </a:r>
            <a:r>
              <a:rPr lang="en-US" i="1" dirty="0" smtClean="0"/>
              <a:t>Sturm und </a:t>
            </a:r>
            <a:r>
              <a:rPr lang="en-US" i="1" dirty="0" err="1" smtClean="0"/>
              <a:t>Drang</a:t>
            </a:r>
            <a:r>
              <a:rPr lang="en-US" i="1" dirty="0" smtClean="0"/>
              <a:t> </a:t>
            </a:r>
            <a:endParaRPr lang="en-US" i="1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i="1" dirty="0" err="1" smtClean="0"/>
              <a:t>Empfindsamkeit</a:t>
            </a:r>
            <a:endParaRPr lang="en-US" i="1" dirty="0" smtClean="0"/>
          </a:p>
          <a:p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111167" y="3842266"/>
            <a:ext cx="1184305" cy="7681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4747545" y="2546865"/>
            <a:ext cx="1184305" cy="7681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62000" y="1327666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1740s                                    1770s                                         1790s, 1800s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7238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937266"/>
            <a:ext cx="8458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                                                                            	Emerging Subjectivity, </a:t>
            </a:r>
          </a:p>
          <a:p>
            <a:r>
              <a:rPr lang="en-US" dirty="0" smtClean="0"/>
              <a:t>						Individuality, “Romanticism”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                                                     </a:t>
            </a:r>
            <a:r>
              <a:rPr lang="en-US" i="1" dirty="0" smtClean="0"/>
              <a:t>Sturm und </a:t>
            </a:r>
            <a:r>
              <a:rPr lang="en-US" i="1" dirty="0" err="1" smtClean="0"/>
              <a:t>Drang</a:t>
            </a:r>
            <a:r>
              <a:rPr lang="en-US" i="1" dirty="0" smtClean="0"/>
              <a:t> </a:t>
            </a:r>
            <a:endParaRPr lang="en-US" i="1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i="1" dirty="0" err="1" smtClean="0"/>
              <a:t>Empfindsamkeit</a:t>
            </a:r>
            <a:endParaRPr lang="en-US" i="1" dirty="0" smtClean="0"/>
          </a:p>
          <a:p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111167" y="3842266"/>
            <a:ext cx="1184305" cy="7681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4747545" y="2546865"/>
            <a:ext cx="1184305" cy="7681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62000" y="1327666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1740s                                    1770s                                         1790s, 1800s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228600" y="2667000"/>
            <a:ext cx="5791200" cy="35052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858568" y="4714429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the “composer’s feelings”? </a:t>
            </a:r>
          </a:p>
          <a:p>
            <a:r>
              <a:rPr lang="en-US" sz="1200" dirty="0" smtClean="0"/>
              <a:t>“subjectivity” or “personal expression”?</a:t>
            </a:r>
          </a:p>
        </p:txBody>
      </p:sp>
    </p:spTree>
    <p:extLst>
      <p:ext uri="{BB962C8B-B14F-4D97-AF65-F5344CB8AC3E}">
        <p14:creationId xmlns:p14="http://schemas.microsoft.com/office/powerpoint/2010/main" val="2338996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937266"/>
            <a:ext cx="8458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                                                                            	Emerging Subjectivity, </a:t>
            </a:r>
          </a:p>
          <a:p>
            <a:r>
              <a:rPr lang="en-US" dirty="0" smtClean="0"/>
              <a:t>						Individuality, “Romanticism”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                                                     </a:t>
            </a:r>
            <a:r>
              <a:rPr lang="en-US" i="1" dirty="0" smtClean="0"/>
              <a:t>Sturm und </a:t>
            </a:r>
            <a:r>
              <a:rPr lang="en-US" i="1" dirty="0" err="1" smtClean="0"/>
              <a:t>Drang</a:t>
            </a:r>
            <a:r>
              <a:rPr lang="en-US" i="1" dirty="0" smtClean="0"/>
              <a:t> </a:t>
            </a:r>
            <a:endParaRPr lang="en-US" i="1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i="1" dirty="0" err="1" smtClean="0"/>
              <a:t>Empfindsamkeit</a:t>
            </a:r>
            <a:endParaRPr lang="en-US" i="1" dirty="0" smtClean="0"/>
          </a:p>
          <a:p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111167" y="3842266"/>
            <a:ext cx="1184305" cy="7681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4747545" y="2546865"/>
            <a:ext cx="1184305" cy="7681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62000" y="1327666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1740s                                    1770s                                         1790s, 1800s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228600" y="2667000"/>
            <a:ext cx="5791200" cy="35052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858568" y="4714429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the “composer’s feelings”? </a:t>
            </a:r>
          </a:p>
          <a:p>
            <a:r>
              <a:rPr lang="en-US" sz="1200" dirty="0" smtClean="0"/>
              <a:t>“subjectivity” or “personal expression”?</a:t>
            </a:r>
          </a:p>
          <a:p>
            <a:endParaRPr lang="en-US" sz="1200" dirty="0"/>
          </a:p>
          <a:p>
            <a:r>
              <a:rPr lang="en-US" sz="1200" dirty="0"/>
              <a:t>P</a:t>
            </a:r>
            <a:r>
              <a:rPr lang="en-US" sz="1200" dirty="0" smtClean="0"/>
              <a:t>robably not! Rather: the vogue for the musical staging of the well-known </a:t>
            </a:r>
            <a:r>
              <a:rPr lang="en-US" sz="1200" i="1" dirty="0" smtClean="0"/>
              <a:t>tempesta</a:t>
            </a:r>
            <a:r>
              <a:rPr lang="en-US" sz="1200" dirty="0" smtClean="0"/>
              <a:t> (storm) topic for dramatic or eccentric effects</a:t>
            </a:r>
          </a:p>
        </p:txBody>
      </p:sp>
    </p:spTree>
    <p:extLst>
      <p:ext uri="{BB962C8B-B14F-4D97-AF65-F5344CB8AC3E}">
        <p14:creationId xmlns:p14="http://schemas.microsoft.com/office/powerpoint/2010/main" val="8173408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96334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 Late 1760s, Early 1770s: Short-Lived, Minor-Mode “Sturm und </a:t>
            </a:r>
            <a:r>
              <a:rPr lang="en-US" dirty="0" err="1" smtClean="0"/>
              <a:t>Drang</a:t>
            </a:r>
            <a:r>
              <a:rPr lang="en-US" dirty="0" smtClean="0"/>
              <a:t>” Style</a:t>
            </a:r>
          </a:p>
          <a:p>
            <a:pPr algn="ctr"/>
            <a:r>
              <a:rPr lang="en-US" dirty="0" smtClean="0"/>
              <a:t>(better: the “stormy style”)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861" y="866166"/>
            <a:ext cx="4762078" cy="26786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76400" y="3810000"/>
            <a:ext cx="6553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Dittersdorf, Symphony in G Minor (c. 1768)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J. C. Bach, Symphony In G Minor, op. 6 no. 6 (publ. 1770)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W. A. Mozart, Symphony No. 25 in G Minor, K. 183 (c. 1773)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Joseph Haydn, Symphony No. 44 in E Minor, “</a:t>
            </a:r>
            <a:r>
              <a:rPr lang="en-US" sz="1600" dirty="0" err="1" smtClean="0"/>
              <a:t>Trauer</a:t>
            </a:r>
            <a:r>
              <a:rPr lang="en-US" sz="1600" dirty="0" smtClean="0"/>
              <a:t>” (c. 1771)</a:t>
            </a:r>
          </a:p>
        </p:txBody>
      </p:sp>
    </p:spTree>
    <p:extLst>
      <p:ext uri="{BB962C8B-B14F-4D97-AF65-F5344CB8AC3E}">
        <p14:creationId xmlns:p14="http://schemas.microsoft.com/office/powerpoint/2010/main" val="11231895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96334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 Late 1760s, Early 1770s: Short-Lived, Minor-Mode “Sturm und </a:t>
            </a:r>
            <a:r>
              <a:rPr lang="en-US" dirty="0" err="1" smtClean="0"/>
              <a:t>Drang</a:t>
            </a:r>
            <a:r>
              <a:rPr lang="en-US" dirty="0" smtClean="0"/>
              <a:t>” Style</a:t>
            </a:r>
          </a:p>
          <a:p>
            <a:pPr algn="ctr"/>
            <a:r>
              <a:rPr lang="en-US" dirty="0" smtClean="0"/>
              <a:t>(better: the “stormy style”)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861" y="866166"/>
            <a:ext cx="4762078" cy="26786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76400" y="3810000"/>
            <a:ext cx="655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Dittersdorf, Symphony in G Minor (c. 1768)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J. C. Bach, Symphony In G Minor, op. 6 no. 6 (publ. 1770)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W. A. Mozart, Symphony No. 25 in G Minor, K. 183 (c. 1773)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Joseph Haydn, Symphony No. 44 in E Minor, “</a:t>
            </a:r>
            <a:r>
              <a:rPr lang="en-US" sz="1600" dirty="0" err="1" smtClean="0"/>
              <a:t>Trauer</a:t>
            </a:r>
            <a:r>
              <a:rPr lang="en-US" sz="1600" dirty="0" smtClean="0"/>
              <a:t>” (c. 1771)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Joseph Haydn, Symphony No. 45 in F-Sharp Minor, “Farewell” (1772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1231895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774" y="304800"/>
            <a:ext cx="4267200" cy="568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20686" y="6165456"/>
            <a:ext cx="3607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(Franz) Joseph Haydn (1732-1809)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905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3187583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[The following slide contained a 7-minute video clip.</a:t>
            </a:r>
          </a:p>
        </p:txBody>
      </p:sp>
    </p:spTree>
    <p:extLst>
      <p:ext uri="{BB962C8B-B14F-4D97-AF65-F5344CB8AC3E}">
        <p14:creationId xmlns:p14="http://schemas.microsoft.com/office/powerpoint/2010/main" val="40414998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65" y="762000"/>
            <a:ext cx="8815069" cy="49623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09675" y="5867400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Haydn, Symphony No. 45 in F-Sharp Minor, “Farewell” (1772), finale</a:t>
            </a:r>
          </a:p>
          <a:p>
            <a:pPr algn="ctr"/>
            <a:r>
              <a:rPr lang="en-US" dirty="0" smtClean="0"/>
              <a:t>(Igor </a:t>
            </a:r>
            <a:r>
              <a:rPr lang="en-US" dirty="0" err="1" smtClean="0"/>
              <a:t>Gruppman</a:t>
            </a:r>
            <a:r>
              <a:rPr lang="en-US" dirty="0" smtClean="0"/>
              <a:t>, conductor)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34882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49597" y="2134990"/>
            <a:ext cx="4029632" cy="369332"/>
          </a:xfrm>
          <a:prstGeom prst="rect">
            <a:avLst/>
          </a:prstGeom>
          <a:solidFill>
            <a:srgbClr val="FF0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64973" y="2134990"/>
            <a:ext cx="67056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 - - - - -  - - TR  - - - - - - - - -(FS) - - - - - - - -  </a:t>
            </a:r>
            <a:r>
              <a:rPr lang="en-US" dirty="0" err="1" smtClean="0"/>
              <a:t>cadential</a:t>
            </a:r>
            <a:r>
              <a:rPr lang="en-US" dirty="0" smtClean="0"/>
              <a:t> - -    C (optional) 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87084" y="743559"/>
            <a:ext cx="7251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Minor-Mode Continuous Exposition (No formalized MC, No S-relaunch)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9977" y="2799214"/>
            <a:ext cx="7117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</a:t>
            </a:r>
            <a:r>
              <a:rPr lang="en-US" dirty="0" smtClean="0"/>
              <a:t>  . . . . . . . . . . . . . . . . . . . . . . . . . . . . . . . III . . . . . . . . . . . . . . . . . . . . . . . .  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8247243" y="1576056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323443" y="1576056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942443" y="1789420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23442" y="1643083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99642" y="1643083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76551" y="1889929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6387820" y="2145379"/>
            <a:ext cx="1590587" cy="369715"/>
          </a:xfrm>
          <a:prstGeom prst="rect">
            <a:avLst/>
          </a:prstGeom>
          <a:solidFill>
            <a:srgbClr val="92D05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349597" y="1499205"/>
            <a:ext cx="0" cy="566941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270557" y="2137948"/>
            <a:ext cx="1091859" cy="366374"/>
          </a:xfrm>
          <a:prstGeom prst="rect">
            <a:avLst/>
          </a:prstGeom>
          <a:solidFill>
            <a:srgbClr val="00B0F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850945" y="1555684"/>
            <a:ext cx="1085494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III:PAC = EEC</a:t>
            </a:r>
            <a:endParaRPr lang="en-US" sz="12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393692" y="1822370"/>
            <a:ext cx="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349597" y="5353831"/>
            <a:ext cx="4029632" cy="369332"/>
          </a:xfrm>
          <a:prstGeom prst="rect">
            <a:avLst/>
          </a:prstGeom>
          <a:solidFill>
            <a:srgbClr val="FF0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264973" y="5353831"/>
            <a:ext cx="67056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 - - - - -  - - TR  - - - - - - - - -(FS) - - - - - - - -  </a:t>
            </a:r>
            <a:r>
              <a:rPr lang="en-US" dirty="0" err="1" smtClean="0"/>
              <a:t>cadential</a:t>
            </a:r>
            <a:r>
              <a:rPr lang="en-US" dirty="0" smtClean="0"/>
              <a:t> - -    C (optional)  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8247243" y="4794897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323443" y="4794897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942443" y="5008261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923442" y="4861924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99642" y="4861924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76551" y="5108770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28" name="Rectangle 27"/>
          <p:cNvSpPr/>
          <p:nvPr/>
        </p:nvSpPr>
        <p:spPr>
          <a:xfrm>
            <a:off x="6387820" y="5364220"/>
            <a:ext cx="1590587" cy="369715"/>
          </a:xfrm>
          <a:prstGeom prst="rect">
            <a:avLst/>
          </a:prstGeom>
          <a:solidFill>
            <a:srgbClr val="92D05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349597" y="4718046"/>
            <a:ext cx="0" cy="566941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270557" y="5356789"/>
            <a:ext cx="1091859" cy="366374"/>
          </a:xfrm>
          <a:prstGeom prst="rect">
            <a:avLst/>
          </a:prstGeom>
          <a:solidFill>
            <a:srgbClr val="00B0F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6393692" y="5041211"/>
            <a:ext cx="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239484" y="3810000"/>
            <a:ext cx="7251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Minor-Mode Continuous Exposition (No formalized MC, No S-relaunch)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700613" y="2522215"/>
            <a:ext cx="563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Minor                                                                     Major (positive outcome, prospects)</a:t>
            </a:r>
            <a:endParaRPr lang="en-US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1798373" y="5823868"/>
            <a:ext cx="563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Minor                                                                     </a:t>
            </a:r>
            <a:r>
              <a:rPr lang="en-US" sz="1200" dirty="0" err="1" smtClean="0"/>
              <a:t>Minor</a:t>
            </a:r>
            <a:r>
              <a:rPr lang="en-US" sz="1200" dirty="0" smtClean="0"/>
              <a:t> (negative outcome, prospects)</a:t>
            </a:r>
            <a:endParaRPr lang="en-US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1190552" y="6100867"/>
            <a:ext cx="7117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</a:t>
            </a:r>
            <a:r>
              <a:rPr lang="en-US" dirty="0" smtClean="0"/>
              <a:t>  . . . . . . . . . . . . . . . . . . . . . . . . . . . . . . . </a:t>
            </a:r>
            <a:r>
              <a:rPr lang="en-US" dirty="0"/>
              <a:t>v</a:t>
            </a:r>
            <a:r>
              <a:rPr lang="en-US" dirty="0" smtClean="0"/>
              <a:t> . . . . . . . . . . . . . . . . . . . . . . . .  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5836482" y="4731262"/>
            <a:ext cx="1085494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v</a:t>
            </a:r>
            <a:r>
              <a:rPr lang="en-US" sz="1200" dirty="0" smtClean="0"/>
              <a:t>:PAC = EEC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777655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77164" y="3220231"/>
            <a:ext cx="4029632" cy="369332"/>
          </a:xfrm>
          <a:prstGeom prst="rect">
            <a:avLst/>
          </a:prstGeom>
          <a:solidFill>
            <a:srgbClr val="FF0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92540" y="3220231"/>
            <a:ext cx="67056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 - - - - -  - - TR  - - - - - - - - -</a:t>
            </a:r>
            <a:r>
              <a:rPr lang="en-US" dirty="0" smtClean="0">
                <a:solidFill>
                  <a:srgbClr val="FF0000"/>
                </a:solidFill>
              </a:rPr>
              <a:t>(FS)</a:t>
            </a:r>
            <a:r>
              <a:rPr lang="en-US" dirty="0" smtClean="0"/>
              <a:t> - - - - - - - - - - -     </a:t>
            </a:r>
            <a:r>
              <a:rPr lang="en-US" sz="1200" dirty="0" smtClean="0"/>
              <a:t>cadential</a:t>
            </a:r>
            <a:r>
              <a:rPr lang="en-US" dirty="0" smtClean="0"/>
              <a:t>  C   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8174810" y="2661297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8251010" y="2661297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870010" y="2874661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851009" y="2728324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27209" y="2728324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04118" y="2975170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6315387" y="3230620"/>
            <a:ext cx="1590587" cy="369715"/>
          </a:xfrm>
          <a:prstGeom prst="rect">
            <a:avLst/>
          </a:prstGeom>
          <a:solidFill>
            <a:srgbClr val="92D05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277164" y="2584446"/>
            <a:ext cx="0" cy="566941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198124" y="3223189"/>
            <a:ext cx="1091859" cy="366374"/>
          </a:xfrm>
          <a:prstGeom prst="rect">
            <a:avLst/>
          </a:prstGeom>
          <a:solidFill>
            <a:srgbClr val="00B0F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321259" y="2907611"/>
            <a:ext cx="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85118" y="3690268"/>
            <a:ext cx="60796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Minor                            (Major?)                </a:t>
            </a:r>
            <a:r>
              <a:rPr lang="en-US" sz="1200" dirty="0" smtClean="0">
                <a:solidFill>
                  <a:srgbClr val="FF0000"/>
                </a:solidFill>
              </a:rPr>
              <a:t>Minor (negative outcome, prospects)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92540" y="3967267"/>
            <a:ext cx="6677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</a:t>
            </a:r>
            <a:r>
              <a:rPr lang="en-US" dirty="0" smtClean="0"/>
              <a:t>  . . . . . . . . . .  </a:t>
            </a:r>
            <a:r>
              <a:rPr lang="en-US" sz="1400" dirty="0" smtClean="0"/>
              <a:t>[toward III!]</a:t>
            </a:r>
            <a:r>
              <a:rPr lang="en-US" dirty="0" smtClean="0"/>
              <a:t> . . </a:t>
            </a:r>
            <a:r>
              <a:rPr lang="en-US" dirty="0" smtClean="0">
                <a:solidFill>
                  <a:srgbClr val="FF0000"/>
                </a:solidFill>
              </a:rPr>
              <a:t>[collapse!, iii!]</a:t>
            </a:r>
            <a:r>
              <a:rPr lang="en-US" dirty="0" smtClean="0"/>
              <a:t>. .v . . . . . . . . . . . . . . . . . . . . . . 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772640" y="2630353"/>
            <a:ext cx="1085494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v:PAC = EEC</a:t>
            </a:r>
            <a:endParaRPr lang="en-US" sz="1200" dirty="0"/>
          </a:p>
        </p:txBody>
      </p:sp>
      <p:sp>
        <p:nvSpPr>
          <p:cNvPr id="18" name="Rectangle 17"/>
          <p:cNvSpPr/>
          <p:nvPr/>
        </p:nvSpPr>
        <p:spPr>
          <a:xfrm>
            <a:off x="5468842" y="3063476"/>
            <a:ext cx="177281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421149" y="2790504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!!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285118" y="4648201"/>
            <a:ext cx="5191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f#</a:t>
            </a:r>
            <a:r>
              <a:rPr lang="en-US" dirty="0" smtClean="0"/>
              <a:t>                 toward A!        </a:t>
            </a:r>
            <a:r>
              <a:rPr lang="en-US" dirty="0" smtClean="0">
                <a:solidFill>
                  <a:srgbClr val="FF0000"/>
                </a:solidFill>
              </a:rPr>
              <a:t>a minor!!</a:t>
            </a:r>
            <a:r>
              <a:rPr lang="en-US" dirty="0" smtClean="0"/>
              <a:t>       </a:t>
            </a:r>
            <a:r>
              <a:rPr lang="en-US" dirty="0" err="1" smtClean="0"/>
              <a:t>c#</a:t>
            </a:r>
            <a:r>
              <a:rPr lang="en-US" dirty="0" smtClean="0"/>
              <a:t> minor!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094618" y="595357"/>
            <a:ext cx="6965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Haydn: Symphony No. 45 in F-sharp Minor, “Farewell” (1772), </a:t>
            </a:r>
          </a:p>
          <a:p>
            <a:pPr algn="ctr"/>
            <a:r>
              <a:rPr lang="en-US" dirty="0" smtClean="0"/>
              <a:t>first movement, exposition (</a:t>
            </a:r>
            <a:r>
              <a:rPr lang="en-US" i="1" dirty="0" err="1" smtClean="0"/>
              <a:t>Tempesta</a:t>
            </a:r>
            <a:r>
              <a:rPr lang="en-US" dirty="0" smtClean="0"/>
              <a:t> or </a:t>
            </a:r>
            <a:r>
              <a:rPr lang="en-US" i="1" dirty="0" smtClean="0"/>
              <a:t>Sturm und </a:t>
            </a:r>
            <a:r>
              <a:rPr lang="en-US" i="1" dirty="0" err="1" smtClean="0"/>
              <a:t>Drang</a:t>
            </a:r>
            <a:r>
              <a:rPr lang="en-US" dirty="0" smtClean="0"/>
              <a:t> topic)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531860" y="2458406"/>
            <a:ext cx="1045704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m. 38!: P-idea bursts out in  </a:t>
            </a:r>
          </a:p>
          <a:p>
            <a:r>
              <a:rPr lang="en-US" sz="1000" dirty="0" smtClean="0">
                <a:solidFill>
                  <a:srgbClr val="FF0000"/>
                </a:solidFill>
              </a:rPr>
              <a:t>A minor! – but not as S!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89983" y="2737176"/>
            <a:ext cx="470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m. 17</a:t>
            </a:r>
            <a:endParaRPr lang="en-US" sz="1000" dirty="0"/>
          </a:p>
        </p:txBody>
      </p:sp>
      <p:sp>
        <p:nvSpPr>
          <p:cNvPr id="36" name="TextBox 35"/>
          <p:cNvSpPr txBox="1"/>
          <p:nvPr/>
        </p:nvSpPr>
        <p:spPr>
          <a:xfrm>
            <a:off x="1978518" y="2311632"/>
            <a:ext cx="5467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m. 16</a:t>
            </a:r>
            <a:endParaRPr lang="en-US" sz="1000" dirty="0"/>
          </a:p>
        </p:txBody>
      </p:sp>
      <p:sp>
        <p:nvSpPr>
          <p:cNvPr id="37" name="TextBox 36"/>
          <p:cNvSpPr txBox="1"/>
          <p:nvPr/>
        </p:nvSpPr>
        <p:spPr>
          <a:xfrm>
            <a:off x="6033431" y="2384132"/>
            <a:ext cx="5467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m. 65</a:t>
            </a:r>
            <a:endParaRPr lang="en-US" sz="1000" dirty="0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3270434" y="3828767"/>
            <a:ext cx="52285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3502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77164" y="3220231"/>
            <a:ext cx="4029632" cy="369332"/>
          </a:xfrm>
          <a:prstGeom prst="rect">
            <a:avLst/>
          </a:prstGeom>
          <a:solidFill>
            <a:srgbClr val="FF0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92540" y="3220231"/>
            <a:ext cx="67056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 - - - - -  - - TR  - - - - - - - - -</a:t>
            </a:r>
            <a:r>
              <a:rPr lang="en-US" dirty="0" smtClean="0">
                <a:solidFill>
                  <a:srgbClr val="FF0000"/>
                </a:solidFill>
              </a:rPr>
              <a:t>(FS)</a:t>
            </a:r>
            <a:r>
              <a:rPr lang="en-US" dirty="0" smtClean="0"/>
              <a:t> - - - - - - - - - - -     </a:t>
            </a:r>
            <a:r>
              <a:rPr lang="en-US" sz="1200" dirty="0" smtClean="0"/>
              <a:t>cadential</a:t>
            </a:r>
            <a:r>
              <a:rPr lang="en-US" dirty="0" smtClean="0"/>
              <a:t>  C   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8174810" y="2661297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8251010" y="2661297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870010" y="2874661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851009" y="2728324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27209" y="2728324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04118" y="2975170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6315387" y="3230620"/>
            <a:ext cx="1590587" cy="369715"/>
          </a:xfrm>
          <a:prstGeom prst="rect">
            <a:avLst/>
          </a:prstGeom>
          <a:solidFill>
            <a:srgbClr val="92D05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277164" y="2584446"/>
            <a:ext cx="0" cy="566941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198124" y="3223189"/>
            <a:ext cx="1091859" cy="366374"/>
          </a:xfrm>
          <a:prstGeom prst="rect">
            <a:avLst/>
          </a:prstGeom>
          <a:solidFill>
            <a:srgbClr val="00B0F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321259" y="2907611"/>
            <a:ext cx="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85118" y="3690268"/>
            <a:ext cx="60796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Minor                            (Major?)                </a:t>
            </a:r>
            <a:r>
              <a:rPr lang="en-US" sz="1200" dirty="0" smtClean="0">
                <a:solidFill>
                  <a:srgbClr val="FF0000"/>
                </a:solidFill>
              </a:rPr>
              <a:t>Minor (negative outcome, prospects)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92540" y="3967267"/>
            <a:ext cx="6677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</a:t>
            </a:r>
            <a:r>
              <a:rPr lang="en-US" dirty="0" smtClean="0"/>
              <a:t>  . . . . . . . . . .  </a:t>
            </a:r>
            <a:r>
              <a:rPr lang="en-US" sz="1400" dirty="0" smtClean="0"/>
              <a:t>[toward III!]</a:t>
            </a:r>
            <a:r>
              <a:rPr lang="en-US" dirty="0" smtClean="0"/>
              <a:t> . . </a:t>
            </a:r>
            <a:r>
              <a:rPr lang="en-US" dirty="0" smtClean="0">
                <a:solidFill>
                  <a:srgbClr val="FF0000"/>
                </a:solidFill>
              </a:rPr>
              <a:t>[collapse!, iii!]</a:t>
            </a:r>
            <a:r>
              <a:rPr lang="en-US" dirty="0" smtClean="0"/>
              <a:t>. .v . . . . . . . . . . . . . . . . . . . . . . 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772640" y="2630353"/>
            <a:ext cx="1085494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v:PAC = EEC</a:t>
            </a:r>
            <a:endParaRPr lang="en-US" sz="1200" dirty="0"/>
          </a:p>
        </p:txBody>
      </p:sp>
      <p:sp>
        <p:nvSpPr>
          <p:cNvPr id="18" name="Rectangle 17"/>
          <p:cNvSpPr/>
          <p:nvPr/>
        </p:nvSpPr>
        <p:spPr>
          <a:xfrm>
            <a:off x="5468842" y="3063476"/>
            <a:ext cx="177281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421149" y="2790504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!!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285118" y="4648201"/>
            <a:ext cx="5191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f#</a:t>
            </a:r>
            <a:r>
              <a:rPr lang="en-US" dirty="0" smtClean="0"/>
              <a:t>                 toward A!        </a:t>
            </a:r>
            <a:r>
              <a:rPr lang="en-US" dirty="0" smtClean="0">
                <a:solidFill>
                  <a:srgbClr val="FF0000"/>
                </a:solidFill>
              </a:rPr>
              <a:t>a minor!!</a:t>
            </a:r>
            <a:r>
              <a:rPr lang="en-US" dirty="0" smtClean="0"/>
              <a:t>       </a:t>
            </a:r>
            <a:r>
              <a:rPr lang="en-US" dirty="0" err="1" smtClean="0"/>
              <a:t>c#</a:t>
            </a:r>
            <a:r>
              <a:rPr lang="en-US" dirty="0" smtClean="0"/>
              <a:t> minor!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371600" y="5257800"/>
            <a:ext cx="216026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Initially provides signals </a:t>
            </a:r>
          </a:p>
          <a:p>
            <a:r>
              <a:rPr lang="en-US" sz="1200" dirty="0" smtClean="0"/>
              <a:t>of a two-part exposition</a:t>
            </a:r>
          </a:p>
          <a:p>
            <a:r>
              <a:rPr lang="en-US" sz="1200" dirty="0" smtClean="0"/>
              <a:t>driving toward a hoped-for S [“relief!”] in A major 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3733800" y="5257800"/>
            <a:ext cx="121920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Two-part, 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A-major “hope”</a:t>
            </a:r>
          </a:p>
          <a:p>
            <a:r>
              <a:rPr lang="en-US" sz="1200" dirty="0">
                <a:solidFill>
                  <a:srgbClr val="FF0000"/>
                </a:solidFill>
              </a:rPr>
              <a:t>m</a:t>
            </a:r>
            <a:r>
              <a:rPr lang="en-US" sz="1200" dirty="0" smtClean="0">
                <a:solidFill>
                  <a:srgbClr val="FF0000"/>
                </a:solidFill>
              </a:rPr>
              <a:t>isfires!!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50823" y="5165466"/>
            <a:ext cx="990600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Result: An </a:t>
            </a:r>
            <a:br>
              <a:rPr lang="en-US" sz="1100" dirty="0" smtClean="0"/>
            </a:br>
            <a:r>
              <a:rPr lang="en-US" sz="1100" dirty="0" smtClean="0"/>
              <a:t>“unrelieved”</a:t>
            </a:r>
          </a:p>
          <a:p>
            <a:r>
              <a:rPr lang="en-US" sz="1100" dirty="0"/>
              <a:t>c</a:t>
            </a:r>
            <a:r>
              <a:rPr lang="en-US" sz="1100" dirty="0" smtClean="0"/>
              <a:t>ontinuous </a:t>
            </a:r>
          </a:p>
          <a:p>
            <a:r>
              <a:rPr lang="en-US" sz="1100" dirty="0"/>
              <a:t>e</a:t>
            </a:r>
            <a:r>
              <a:rPr lang="en-US" sz="1100" dirty="0" smtClean="0"/>
              <a:t>xposition, thrashing onward</a:t>
            </a:r>
            <a:endParaRPr lang="en-US" sz="1100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4654865" y="5410200"/>
            <a:ext cx="59627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094618" y="595357"/>
            <a:ext cx="6965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Haydn: Symphony No. 45 in F-sharp Minor, “Farewell” (1772), </a:t>
            </a:r>
          </a:p>
          <a:p>
            <a:pPr algn="ctr"/>
            <a:r>
              <a:rPr lang="en-US" dirty="0" smtClean="0"/>
              <a:t>first movement, exposition (</a:t>
            </a:r>
            <a:r>
              <a:rPr lang="en-US" i="1" dirty="0" err="1" smtClean="0"/>
              <a:t>Tempesta</a:t>
            </a:r>
            <a:r>
              <a:rPr lang="en-US" dirty="0" smtClean="0"/>
              <a:t> or </a:t>
            </a:r>
            <a:r>
              <a:rPr lang="en-US" i="1" dirty="0" smtClean="0"/>
              <a:t>Sturm und </a:t>
            </a:r>
            <a:r>
              <a:rPr lang="en-US" i="1" dirty="0" err="1" smtClean="0"/>
              <a:t>Drang</a:t>
            </a:r>
            <a:r>
              <a:rPr lang="en-US" dirty="0" smtClean="0"/>
              <a:t> topic)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531860" y="2458406"/>
            <a:ext cx="1045704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m. 38!: P-idea bursts out in  </a:t>
            </a:r>
          </a:p>
          <a:p>
            <a:r>
              <a:rPr lang="en-US" sz="1000" dirty="0" smtClean="0">
                <a:solidFill>
                  <a:srgbClr val="FF0000"/>
                </a:solidFill>
              </a:rPr>
              <a:t>A minor! – but not as S!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89983" y="2737176"/>
            <a:ext cx="470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m. 17</a:t>
            </a:r>
            <a:endParaRPr lang="en-US" sz="1000" dirty="0"/>
          </a:p>
        </p:txBody>
      </p:sp>
      <p:sp>
        <p:nvSpPr>
          <p:cNvPr id="36" name="TextBox 35"/>
          <p:cNvSpPr txBox="1"/>
          <p:nvPr/>
        </p:nvSpPr>
        <p:spPr>
          <a:xfrm>
            <a:off x="1978518" y="2311632"/>
            <a:ext cx="5467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m. 16</a:t>
            </a:r>
            <a:endParaRPr lang="en-US" sz="1000" dirty="0"/>
          </a:p>
        </p:txBody>
      </p:sp>
      <p:sp>
        <p:nvSpPr>
          <p:cNvPr id="37" name="TextBox 36"/>
          <p:cNvSpPr txBox="1"/>
          <p:nvPr/>
        </p:nvSpPr>
        <p:spPr>
          <a:xfrm>
            <a:off x="6033431" y="2384132"/>
            <a:ext cx="5467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m. 65</a:t>
            </a:r>
            <a:endParaRPr lang="en-US" sz="1000" dirty="0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3270434" y="3828767"/>
            <a:ext cx="52285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75420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77164" y="3220231"/>
            <a:ext cx="4029632" cy="369332"/>
          </a:xfrm>
          <a:prstGeom prst="rect">
            <a:avLst/>
          </a:prstGeom>
          <a:solidFill>
            <a:srgbClr val="FF0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92540" y="3220231"/>
            <a:ext cx="67056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 - - - - -  - - TR  - - - - - - - - -</a:t>
            </a:r>
            <a:r>
              <a:rPr lang="en-US" dirty="0" smtClean="0">
                <a:solidFill>
                  <a:srgbClr val="FF0000"/>
                </a:solidFill>
              </a:rPr>
              <a:t>(FS)</a:t>
            </a:r>
            <a:r>
              <a:rPr lang="en-US" dirty="0" smtClean="0"/>
              <a:t> - - - - - - - - - - -     </a:t>
            </a:r>
            <a:r>
              <a:rPr lang="en-US" sz="1200" dirty="0" smtClean="0"/>
              <a:t>cadential</a:t>
            </a:r>
            <a:r>
              <a:rPr lang="en-US" dirty="0" smtClean="0"/>
              <a:t>  C   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8174810" y="2661297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8251010" y="2661297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870010" y="2874661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851009" y="2728324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27209" y="2728324"/>
            <a:ext cx="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04118" y="2975170"/>
            <a:ext cx="3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6315387" y="3230620"/>
            <a:ext cx="1590587" cy="369715"/>
          </a:xfrm>
          <a:prstGeom prst="rect">
            <a:avLst/>
          </a:prstGeom>
          <a:solidFill>
            <a:srgbClr val="92D05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277164" y="2584446"/>
            <a:ext cx="0" cy="566941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198124" y="3223189"/>
            <a:ext cx="1091859" cy="366374"/>
          </a:xfrm>
          <a:prstGeom prst="rect">
            <a:avLst/>
          </a:prstGeom>
          <a:solidFill>
            <a:srgbClr val="00B0F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321259" y="2907611"/>
            <a:ext cx="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85118" y="3690268"/>
            <a:ext cx="60796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Minor                            (Major?)                </a:t>
            </a:r>
            <a:r>
              <a:rPr lang="en-US" sz="1200" dirty="0" smtClean="0">
                <a:solidFill>
                  <a:srgbClr val="FF0000"/>
                </a:solidFill>
              </a:rPr>
              <a:t>Minor (negative outcome, prospects)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92540" y="3967267"/>
            <a:ext cx="6677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</a:t>
            </a:r>
            <a:r>
              <a:rPr lang="en-US" dirty="0" smtClean="0"/>
              <a:t>  . . . . . . . . . .  </a:t>
            </a:r>
            <a:r>
              <a:rPr lang="en-US" sz="1400" dirty="0" smtClean="0"/>
              <a:t>[toward III!]</a:t>
            </a:r>
            <a:r>
              <a:rPr lang="en-US" dirty="0" smtClean="0"/>
              <a:t> . . </a:t>
            </a:r>
            <a:r>
              <a:rPr lang="en-US" dirty="0" smtClean="0">
                <a:solidFill>
                  <a:srgbClr val="FF0000"/>
                </a:solidFill>
              </a:rPr>
              <a:t>[collapse!, iii!]</a:t>
            </a:r>
            <a:r>
              <a:rPr lang="en-US" dirty="0" smtClean="0"/>
              <a:t>. .v . . . . . . . . . . . . . . . . . . . . . . 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772640" y="2630353"/>
            <a:ext cx="1085494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v:PAC = EEC</a:t>
            </a:r>
            <a:endParaRPr lang="en-US" sz="1200" dirty="0"/>
          </a:p>
        </p:txBody>
      </p:sp>
      <p:sp>
        <p:nvSpPr>
          <p:cNvPr id="18" name="Rectangle 17"/>
          <p:cNvSpPr/>
          <p:nvPr/>
        </p:nvSpPr>
        <p:spPr>
          <a:xfrm>
            <a:off x="5468842" y="3063476"/>
            <a:ext cx="177281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421149" y="2790504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!!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285118" y="4648201"/>
            <a:ext cx="5191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f#</a:t>
            </a:r>
            <a:r>
              <a:rPr lang="en-US" dirty="0" smtClean="0"/>
              <a:t>                 toward A!        </a:t>
            </a:r>
            <a:r>
              <a:rPr lang="en-US" dirty="0" smtClean="0">
                <a:solidFill>
                  <a:srgbClr val="FF0000"/>
                </a:solidFill>
              </a:rPr>
              <a:t>a minor!!</a:t>
            </a:r>
            <a:r>
              <a:rPr lang="en-US" dirty="0" smtClean="0"/>
              <a:t>       </a:t>
            </a:r>
            <a:r>
              <a:rPr lang="en-US" dirty="0" err="1" smtClean="0"/>
              <a:t>c#</a:t>
            </a:r>
            <a:r>
              <a:rPr lang="en-US" dirty="0" smtClean="0"/>
              <a:t> minor!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990505" y="1487269"/>
            <a:ext cx="129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Expositional break  in the “wrong place”</a:t>
            </a:r>
          </a:p>
          <a:p>
            <a:r>
              <a:rPr lang="en-US" sz="1200" dirty="0" smtClean="0"/>
              <a:t>(m. 55) (like a gasp!)</a:t>
            </a:r>
            <a:endParaRPr lang="en-US" sz="1200" dirty="0"/>
          </a:p>
        </p:txBody>
      </p:sp>
      <p:cxnSp>
        <p:nvCxnSpPr>
          <p:cNvPr id="23" name="Straight Arrow Connector 22"/>
          <p:cNvCxnSpPr>
            <a:endCxn id="19" idx="2"/>
          </p:cNvCxnSpPr>
          <p:nvPr/>
        </p:nvCxnSpPr>
        <p:spPr>
          <a:xfrm flipH="1">
            <a:off x="5592599" y="1955871"/>
            <a:ext cx="1341601" cy="12039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371600" y="5257800"/>
            <a:ext cx="216026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Initially provides signals </a:t>
            </a:r>
          </a:p>
          <a:p>
            <a:r>
              <a:rPr lang="en-US" sz="1200" dirty="0" smtClean="0"/>
              <a:t>of a two-part exposition</a:t>
            </a:r>
          </a:p>
          <a:p>
            <a:r>
              <a:rPr lang="en-US" sz="1200" dirty="0" smtClean="0"/>
              <a:t>driving toward a hoped-for S [“relief!”] in A major 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3733800" y="5257800"/>
            <a:ext cx="121920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Two-part, 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A-major “hope”</a:t>
            </a:r>
          </a:p>
          <a:p>
            <a:r>
              <a:rPr lang="en-US" sz="1200" dirty="0">
                <a:solidFill>
                  <a:srgbClr val="FF0000"/>
                </a:solidFill>
              </a:rPr>
              <a:t>m</a:t>
            </a:r>
            <a:r>
              <a:rPr lang="en-US" sz="1200" dirty="0" smtClean="0">
                <a:solidFill>
                  <a:srgbClr val="FF0000"/>
                </a:solidFill>
              </a:rPr>
              <a:t>isfires!!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50823" y="5165466"/>
            <a:ext cx="990600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Result: An </a:t>
            </a:r>
            <a:br>
              <a:rPr lang="en-US" sz="1100" dirty="0" smtClean="0"/>
            </a:br>
            <a:r>
              <a:rPr lang="en-US" sz="1100" dirty="0" smtClean="0"/>
              <a:t>“unrelieved”</a:t>
            </a:r>
          </a:p>
          <a:p>
            <a:r>
              <a:rPr lang="en-US" sz="1100" dirty="0"/>
              <a:t>c</a:t>
            </a:r>
            <a:r>
              <a:rPr lang="en-US" sz="1100" dirty="0" smtClean="0"/>
              <a:t>ontinuous </a:t>
            </a:r>
          </a:p>
          <a:p>
            <a:r>
              <a:rPr lang="en-US" sz="1100" dirty="0"/>
              <a:t>e</a:t>
            </a:r>
            <a:r>
              <a:rPr lang="en-US" sz="1100" dirty="0" smtClean="0"/>
              <a:t>xposition, thrashing onward</a:t>
            </a:r>
            <a:endParaRPr lang="en-US" sz="1100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4654865" y="5410200"/>
            <a:ext cx="59627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094618" y="595357"/>
            <a:ext cx="6965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Haydn: Symphony No. 45 in F-sharp Minor, “Farewell” (1772), </a:t>
            </a:r>
          </a:p>
          <a:p>
            <a:pPr algn="ctr"/>
            <a:r>
              <a:rPr lang="en-US" dirty="0" smtClean="0"/>
              <a:t>first movement, exposition (</a:t>
            </a:r>
            <a:r>
              <a:rPr lang="en-US" i="1" dirty="0" err="1" smtClean="0"/>
              <a:t>Tempesta</a:t>
            </a:r>
            <a:r>
              <a:rPr lang="en-US" dirty="0" smtClean="0"/>
              <a:t> or </a:t>
            </a:r>
            <a:r>
              <a:rPr lang="en-US" i="1" dirty="0" smtClean="0"/>
              <a:t>Sturm und </a:t>
            </a:r>
            <a:r>
              <a:rPr lang="en-US" i="1" dirty="0" err="1" smtClean="0"/>
              <a:t>Drang</a:t>
            </a:r>
            <a:r>
              <a:rPr lang="en-US" dirty="0" smtClean="0"/>
              <a:t> topic)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531860" y="2458406"/>
            <a:ext cx="1045704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m. 38!: P-idea bursts out in  </a:t>
            </a:r>
          </a:p>
          <a:p>
            <a:r>
              <a:rPr lang="en-US" sz="1000" dirty="0" smtClean="0">
                <a:solidFill>
                  <a:srgbClr val="FF0000"/>
                </a:solidFill>
              </a:rPr>
              <a:t>A minor! – but not as S!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89983" y="2737176"/>
            <a:ext cx="470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m. 17</a:t>
            </a:r>
            <a:endParaRPr lang="en-US" sz="1000" dirty="0"/>
          </a:p>
        </p:txBody>
      </p:sp>
      <p:sp>
        <p:nvSpPr>
          <p:cNvPr id="36" name="TextBox 35"/>
          <p:cNvSpPr txBox="1"/>
          <p:nvPr/>
        </p:nvSpPr>
        <p:spPr>
          <a:xfrm>
            <a:off x="1978518" y="2311632"/>
            <a:ext cx="5467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m. 16</a:t>
            </a:r>
            <a:endParaRPr lang="en-US" sz="1000" dirty="0"/>
          </a:p>
        </p:txBody>
      </p:sp>
      <p:sp>
        <p:nvSpPr>
          <p:cNvPr id="37" name="TextBox 36"/>
          <p:cNvSpPr txBox="1"/>
          <p:nvPr/>
        </p:nvSpPr>
        <p:spPr>
          <a:xfrm>
            <a:off x="6033431" y="2384132"/>
            <a:ext cx="5467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m. 65</a:t>
            </a:r>
            <a:endParaRPr lang="en-US" sz="1000" dirty="0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3270434" y="3828767"/>
            <a:ext cx="52285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75420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5636"/>
            <a:ext cx="4267200" cy="568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01911" y="6336512"/>
            <a:ext cx="3607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(Franz) Joseph Haydn (1732-1809)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914400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last and ablest musical representative of the later eighteenth century</a:t>
            </a:r>
          </a:p>
        </p:txBody>
      </p:sp>
    </p:spTree>
    <p:extLst>
      <p:ext uri="{BB962C8B-B14F-4D97-AF65-F5344CB8AC3E}">
        <p14:creationId xmlns:p14="http://schemas.microsoft.com/office/powerpoint/2010/main" val="29303795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5636"/>
            <a:ext cx="4267200" cy="568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01911" y="6336512"/>
            <a:ext cx="3607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(Franz) Joseph Haydn (1732-1809)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914400"/>
            <a:ext cx="411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last and ablest musical representative of the later eighteenth century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main carrier of the unanticipated rise in prestige of instrumental music, 1760-1800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994833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2456</TotalTime>
  <Words>4470</Words>
  <Application>Microsoft Office PowerPoint</Application>
  <PresentationFormat>On-screen Show (4:3)</PresentationFormat>
  <Paragraphs>1164</Paragraphs>
  <Slides>75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Faculty Support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Hepokoski, James</dc:creator>
  <cp:lastModifiedBy>Hepokoski, James</cp:lastModifiedBy>
  <cp:revision>135</cp:revision>
  <dcterms:created xsi:type="dcterms:W3CDTF">2015-11-05T16:15:24Z</dcterms:created>
  <dcterms:modified xsi:type="dcterms:W3CDTF">2019-02-17T15:29:00Z</dcterms:modified>
</cp:coreProperties>
</file>