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340" r:id="rId2"/>
    <p:sldId id="339" r:id="rId3"/>
    <p:sldId id="257" r:id="rId4"/>
    <p:sldId id="341" r:id="rId5"/>
    <p:sldId id="323" r:id="rId6"/>
    <p:sldId id="327" r:id="rId7"/>
    <p:sldId id="328" r:id="rId8"/>
    <p:sldId id="329" r:id="rId9"/>
    <p:sldId id="330" r:id="rId10"/>
    <p:sldId id="331" r:id="rId11"/>
    <p:sldId id="325" r:id="rId12"/>
    <p:sldId id="332" r:id="rId13"/>
    <p:sldId id="260" r:id="rId14"/>
    <p:sldId id="326" r:id="rId15"/>
    <p:sldId id="315" r:id="rId16"/>
    <p:sldId id="317" r:id="rId17"/>
    <p:sldId id="274" r:id="rId18"/>
    <p:sldId id="290" r:id="rId19"/>
    <p:sldId id="291" r:id="rId20"/>
    <p:sldId id="344" r:id="rId21"/>
    <p:sldId id="292" r:id="rId22"/>
    <p:sldId id="265" r:id="rId23"/>
    <p:sldId id="293" r:id="rId24"/>
    <p:sldId id="294" r:id="rId25"/>
    <p:sldId id="269" r:id="rId26"/>
    <p:sldId id="345" r:id="rId27"/>
    <p:sldId id="357" r:id="rId28"/>
    <p:sldId id="346" r:id="rId29"/>
    <p:sldId id="347" r:id="rId30"/>
    <p:sldId id="318" r:id="rId31"/>
    <p:sldId id="271" r:id="rId32"/>
    <p:sldId id="295" r:id="rId33"/>
    <p:sldId id="296" r:id="rId34"/>
    <p:sldId id="297" r:id="rId35"/>
    <p:sldId id="303" r:id="rId36"/>
    <p:sldId id="337" r:id="rId37"/>
    <p:sldId id="302" r:id="rId38"/>
    <p:sldId id="298" r:id="rId39"/>
    <p:sldId id="305" r:id="rId40"/>
    <p:sldId id="306" r:id="rId41"/>
    <p:sldId id="304" r:id="rId42"/>
    <p:sldId id="356" r:id="rId43"/>
    <p:sldId id="348" r:id="rId44"/>
    <p:sldId id="349" r:id="rId45"/>
    <p:sldId id="352" r:id="rId46"/>
    <p:sldId id="350" r:id="rId47"/>
    <p:sldId id="308" r:id="rId48"/>
    <p:sldId id="351" r:id="rId49"/>
    <p:sldId id="309" r:id="rId50"/>
    <p:sldId id="310" r:id="rId51"/>
    <p:sldId id="343" r:id="rId52"/>
    <p:sldId id="342" r:id="rId53"/>
    <p:sldId id="353" r:id="rId54"/>
    <p:sldId id="354"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44" autoAdjust="0"/>
    <p:restoredTop sz="94660"/>
  </p:normalViewPr>
  <p:slideViewPr>
    <p:cSldViewPr>
      <p:cViewPr varScale="1">
        <p:scale>
          <a:sx n="111" d="100"/>
          <a:sy n="111" d="100"/>
        </p:scale>
        <p:origin x="-161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1FDADC-AA34-479D-B280-3FBF322B09E1}" type="datetimeFigureOut">
              <a:rPr lang="en-US" smtClean="0"/>
              <a:t>2/17/2019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9C101C-7BFB-4C18-9CAB-3200A9CD7202}" type="slidenum">
              <a:rPr lang="en-US" smtClean="0"/>
              <a:t>‹#›</a:t>
            </a:fld>
            <a:endParaRPr lang="en-US"/>
          </a:p>
        </p:txBody>
      </p:sp>
    </p:spTree>
    <p:extLst>
      <p:ext uri="{BB962C8B-B14F-4D97-AF65-F5344CB8AC3E}">
        <p14:creationId xmlns:p14="http://schemas.microsoft.com/office/powerpoint/2010/main" val="3004847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6E40DC7-963F-45A7-B178-AA6472FD8D60}" type="datetimeFigureOut">
              <a:rPr lang="en-US" smtClean="0"/>
              <a:t>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FADBCB-0076-4EBB-880A-9C33E52C6BA9}" type="slidenum">
              <a:rPr lang="en-US" smtClean="0"/>
              <a:t>‹#›</a:t>
            </a:fld>
            <a:endParaRPr lang="en-US"/>
          </a:p>
        </p:txBody>
      </p:sp>
    </p:spTree>
    <p:extLst>
      <p:ext uri="{BB962C8B-B14F-4D97-AF65-F5344CB8AC3E}">
        <p14:creationId xmlns:p14="http://schemas.microsoft.com/office/powerpoint/2010/main" val="400466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E40DC7-963F-45A7-B178-AA6472FD8D60}" type="datetimeFigureOut">
              <a:rPr lang="en-US" smtClean="0"/>
              <a:t>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FADBCB-0076-4EBB-880A-9C33E52C6BA9}" type="slidenum">
              <a:rPr lang="en-US" smtClean="0"/>
              <a:t>‹#›</a:t>
            </a:fld>
            <a:endParaRPr lang="en-US"/>
          </a:p>
        </p:txBody>
      </p:sp>
    </p:spTree>
    <p:extLst>
      <p:ext uri="{BB962C8B-B14F-4D97-AF65-F5344CB8AC3E}">
        <p14:creationId xmlns:p14="http://schemas.microsoft.com/office/powerpoint/2010/main" val="1400092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E40DC7-963F-45A7-B178-AA6472FD8D60}" type="datetimeFigureOut">
              <a:rPr lang="en-US" smtClean="0"/>
              <a:t>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FADBCB-0076-4EBB-880A-9C33E52C6BA9}" type="slidenum">
              <a:rPr lang="en-US" smtClean="0"/>
              <a:t>‹#›</a:t>
            </a:fld>
            <a:endParaRPr lang="en-US"/>
          </a:p>
        </p:txBody>
      </p:sp>
    </p:spTree>
    <p:extLst>
      <p:ext uri="{BB962C8B-B14F-4D97-AF65-F5344CB8AC3E}">
        <p14:creationId xmlns:p14="http://schemas.microsoft.com/office/powerpoint/2010/main" val="1957564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E40DC7-963F-45A7-B178-AA6472FD8D60}" type="datetimeFigureOut">
              <a:rPr lang="en-US" smtClean="0"/>
              <a:t>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FADBCB-0076-4EBB-880A-9C33E52C6BA9}" type="slidenum">
              <a:rPr lang="en-US" smtClean="0"/>
              <a:t>‹#›</a:t>
            </a:fld>
            <a:endParaRPr lang="en-US"/>
          </a:p>
        </p:txBody>
      </p:sp>
    </p:spTree>
    <p:extLst>
      <p:ext uri="{BB962C8B-B14F-4D97-AF65-F5344CB8AC3E}">
        <p14:creationId xmlns:p14="http://schemas.microsoft.com/office/powerpoint/2010/main" val="2496424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E40DC7-963F-45A7-B178-AA6472FD8D60}" type="datetimeFigureOut">
              <a:rPr lang="en-US" smtClean="0"/>
              <a:t>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FADBCB-0076-4EBB-880A-9C33E52C6BA9}" type="slidenum">
              <a:rPr lang="en-US" smtClean="0"/>
              <a:t>‹#›</a:t>
            </a:fld>
            <a:endParaRPr lang="en-US"/>
          </a:p>
        </p:txBody>
      </p:sp>
    </p:spTree>
    <p:extLst>
      <p:ext uri="{BB962C8B-B14F-4D97-AF65-F5344CB8AC3E}">
        <p14:creationId xmlns:p14="http://schemas.microsoft.com/office/powerpoint/2010/main" val="2132477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6E40DC7-963F-45A7-B178-AA6472FD8D60}" type="datetimeFigureOut">
              <a:rPr lang="en-US" smtClean="0"/>
              <a:t>2/17/2019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FADBCB-0076-4EBB-880A-9C33E52C6BA9}" type="slidenum">
              <a:rPr lang="en-US" smtClean="0"/>
              <a:t>‹#›</a:t>
            </a:fld>
            <a:endParaRPr lang="en-US"/>
          </a:p>
        </p:txBody>
      </p:sp>
    </p:spTree>
    <p:extLst>
      <p:ext uri="{BB962C8B-B14F-4D97-AF65-F5344CB8AC3E}">
        <p14:creationId xmlns:p14="http://schemas.microsoft.com/office/powerpoint/2010/main" val="576031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E40DC7-963F-45A7-B178-AA6472FD8D60}" type="datetimeFigureOut">
              <a:rPr lang="en-US" smtClean="0"/>
              <a:t>2/17/2019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FADBCB-0076-4EBB-880A-9C33E52C6BA9}" type="slidenum">
              <a:rPr lang="en-US" smtClean="0"/>
              <a:t>‹#›</a:t>
            </a:fld>
            <a:endParaRPr lang="en-US"/>
          </a:p>
        </p:txBody>
      </p:sp>
    </p:spTree>
    <p:extLst>
      <p:ext uri="{BB962C8B-B14F-4D97-AF65-F5344CB8AC3E}">
        <p14:creationId xmlns:p14="http://schemas.microsoft.com/office/powerpoint/2010/main" val="207418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E40DC7-963F-45A7-B178-AA6472FD8D60}" type="datetimeFigureOut">
              <a:rPr lang="en-US" smtClean="0"/>
              <a:t>2/17/2019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FADBCB-0076-4EBB-880A-9C33E52C6BA9}" type="slidenum">
              <a:rPr lang="en-US" smtClean="0"/>
              <a:t>‹#›</a:t>
            </a:fld>
            <a:endParaRPr lang="en-US"/>
          </a:p>
        </p:txBody>
      </p:sp>
    </p:spTree>
    <p:extLst>
      <p:ext uri="{BB962C8B-B14F-4D97-AF65-F5344CB8AC3E}">
        <p14:creationId xmlns:p14="http://schemas.microsoft.com/office/powerpoint/2010/main" val="3211778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E40DC7-963F-45A7-B178-AA6472FD8D60}" type="datetimeFigureOut">
              <a:rPr lang="en-US" smtClean="0"/>
              <a:t>2/17/2019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FADBCB-0076-4EBB-880A-9C33E52C6BA9}" type="slidenum">
              <a:rPr lang="en-US" smtClean="0"/>
              <a:t>‹#›</a:t>
            </a:fld>
            <a:endParaRPr lang="en-US"/>
          </a:p>
        </p:txBody>
      </p:sp>
    </p:spTree>
    <p:extLst>
      <p:ext uri="{BB962C8B-B14F-4D97-AF65-F5344CB8AC3E}">
        <p14:creationId xmlns:p14="http://schemas.microsoft.com/office/powerpoint/2010/main" val="813581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E40DC7-963F-45A7-B178-AA6472FD8D60}" type="datetimeFigureOut">
              <a:rPr lang="en-US" smtClean="0"/>
              <a:t>2/17/2019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FADBCB-0076-4EBB-880A-9C33E52C6BA9}" type="slidenum">
              <a:rPr lang="en-US" smtClean="0"/>
              <a:t>‹#›</a:t>
            </a:fld>
            <a:endParaRPr lang="en-US"/>
          </a:p>
        </p:txBody>
      </p:sp>
    </p:spTree>
    <p:extLst>
      <p:ext uri="{BB962C8B-B14F-4D97-AF65-F5344CB8AC3E}">
        <p14:creationId xmlns:p14="http://schemas.microsoft.com/office/powerpoint/2010/main" val="1386110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E40DC7-963F-45A7-B178-AA6472FD8D60}" type="datetimeFigureOut">
              <a:rPr lang="en-US" smtClean="0"/>
              <a:t>2/17/2019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FADBCB-0076-4EBB-880A-9C33E52C6BA9}" type="slidenum">
              <a:rPr lang="en-US" smtClean="0"/>
              <a:t>‹#›</a:t>
            </a:fld>
            <a:endParaRPr lang="en-US"/>
          </a:p>
        </p:txBody>
      </p:sp>
    </p:spTree>
    <p:extLst>
      <p:ext uri="{BB962C8B-B14F-4D97-AF65-F5344CB8AC3E}">
        <p14:creationId xmlns:p14="http://schemas.microsoft.com/office/powerpoint/2010/main" val="844087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E40DC7-963F-45A7-B178-AA6472FD8D60}" type="datetimeFigureOut">
              <a:rPr lang="en-US" smtClean="0"/>
              <a:t>2/17/2019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FADBCB-0076-4EBB-880A-9C33E52C6BA9}" type="slidenum">
              <a:rPr lang="en-US" smtClean="0"/>
              <a:t>‹#›</a:t>
            </a:fld>
            <a:endParaRPr lang="en-US"/>
          </a:p>
        </p:txBody>
      </p:sp>
    </p:spTree>
    <p:extLst>
      <p:ext uri="{BB962C8B-B14F-4D97-AF65-F5344CB8AC3E}">
        <p14:creationId xmlns:p14="http://schemas.microsoft.com/office/powerpoint/2010/main" val="23322108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23.png"/></Relationships>
</file>

<file path=ppt/slides/_rels/slide4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457200"/>
            <a:ext cx="9525000" cy="7315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925739"/>
            <a:ext cx="9271000" cy="5562600"/>
          </a:xfrm>
          <a:prstGeom prst="rect">
            <a:avLst/>
          </a:prstGeom>
        </p:spPr>
      </p:pic>
      <p:sp>
        <p:nvSpPr>
          <p:cNvPr id="4" name="TextBox 3"/>
          <p:cNvSpPr txBox="1"/>
          <p:nvPr/>
        </p:nvSpPr>
        <p:spPr>
          <a:xfrm>
            <a:off x="2971800" y="277093"/>
            <a:ext cx="3276600" cy="369332"/>
          </a:xfrm>
          <a:prstGeom prst="rect">
            <a:avLst/>
          </a:prstGeom>
          <a:noFill/>
        </p:spPr>
        <p:txBody>
          <a:bodyPr wrap="square" rtlCol="0">
            <a:spAutoFit/>
          </a:bodyPr>
          <a:lstStyle/>
          <a:p>
            <a:r>
              <a:rPr lang="en-US" dirty="0" smtClean="0">
                <a:solidFill>
                  <a:schemeClr val="bg1"/>
                </a:solidFill>
              </a:rPr>
              <a:t>Mozart: Opera and Singspiel</a:t>
            </a:r>
            <a:endParaRPr lang="en-US" dirty="0">
              <a:solidFill>
                <a:schemeClr val="bg1"/>
              </a:solidFill>
            </a:endParaRPr>
          </a:p>
        </p:txBody>
      </p:sp>
    </p:spTree>
    <p:extLst>
      <p:ext uri="{BB962C8B-B14F-4D97-AF65-F5344CB8AC3E}">
        <p14:creationId xmlns:p14="http://schemas.microsoft.com/office/powerpoint/2010/main" val="4094001331"/>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838200"/>
            <a:ext cx="7162800" cy="4524315"/>
          </a:xfrm>
          <a:prstGeom prst="rect">
            <a:avLst/>
          </a:prstGeom>
          <a:noFill/>
        </p:spPr>
        <p:txBody>
          <a:bodyPr wrap="square" rtlCol="0">
            <a:spAutoFit/>
          </a:bodyPr>
          <a:lstStyle/>
          <a:p>
            <a:endParaRPr lang="en-US" dirty="0" smtClean="0"/>
          </a:p>
          <a:p>
            <a:pPr algn="ctr"/>
            <a:r>
              <a:rPr lang="en-US" dirty="0"/>
              <a:t>Characteristic midcentury views of society, art, culture</a:t>
            </a:r>
          </a:p>
          <a:p>
            <a:pPr algn="ctr"/>
            <a:endParaRPr lang="en-US" dirty="0" smtClean="0"/>
          </a:p>
          <a:p>
            <a:pPr algn="ctr"/>
            <a:endParaRPr lang="en-US" dirty="0"/>
          </a:p>
          <a:p>
            <a:pPr marL="285750" indent="-285750">
              <a:buFont typeface="Arial" panose="020B0604020202020204" pitchFamily="34" charset="0"/>
              <a:buChar char="•"/>
            </a:pPr>
            <a:r>
              <a:rPr lang="en-US" dirty="0" smtClean="0"/>
              <a:t>Nature is held to be luminously clear, orderly</a:t>
            </a:r>
          </a:p>
          <a:p>
            <a:endParaRPr lang="en-US" dirty="0"/>
          </a:p>
          <a:p>
            <a:pPr marL="285750" indent="-285750">
              <a:buFont typeface="Arial" panose="020B0604020202020204" pitchFamily="34" charset="0"/>
              <a:buChar char="•"/>
            </a:pPr>
            <a:r>
              <a:rPr lang="en-US" dirty="0" smtClean="0"/>
              <a:t>Elite society’s models are its orderly, cultivated members; even while prizing the “natural,” taste and emotional restraint remain imperative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Art: a problem?  (Potentially disruptive? </a:t>
            </a:r>
            <a:r>
              <a:rPr lang="en-US" dirty="0"/>
              <a:t>a</a:t>
            </a:r>
            <a:r>
              <a:rPr lang="en-US" dirty="0" smtClean="0"/>
              <a:t>narchic?)</a:t>
            </a:r>
          </a:p>
          <a:p>
            <a:endParaRPr lang="en-US" dirty="0"/>
          </a:p>
          <a:p>
            <a:pPr marL="285750" indent="-285750">
              <a:buFont typeface="Arial" panose="020B0604020202020204" pitchFamily="34" charset="0"/>
              <a:buChar char="•"/>
            </a:pPr>
            <a:r>
              <a:rPr lang="en-US" dirty="0" smtClean="0"/>
              <a:t>Hence: art should be restrained and groomed by a system of moderating conventions, guidelines, norms, a “mirror” of natural order.</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Music: as the carrier of moods and emotions (transporting affects) runs particular dangers along these lines.</a:t>
            </a:r>
          </a:p>
        </p:txBody>
      </p:sp>
    </p:spTree>
    <p:extLst>
      <p:ext uri="{BB962C8B-B14F-4D97-AF65-F5344CB8AC3E}">
        <p14:creationId xmlns:p14="http://schemas.microsoft.com/office/powerpoint/2010/main" val="323853714"/>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1943" y="3182033"/>
            <a:ext cx="1011964" cy="830997"/>
          </a:xfrm>
          <a:prstGeom prst="rect">
            <a:avLst/>
          </a:prstGeom>
          <a:noFill/>
        </p:spPr>
        <p:txBody>
          <a:bodyPr wrap="square" rtlCol="0">
            <a:spAutoFit/>
          </a:bodyPr>
          <a:lstStyle/>
          <a:p>
            <a:r>
              <a:rPr lang="en-US" sz="1200" dirty="0" smtClean="0"/>
              <a:t>Pure, dry rationality, schematic order</a:t>
            </a:r>
            <a:endParaRPr lang="en-US" sz="1200" dirty="0"/>
          </a:p>
        </p:txBody>
      </p:sp>
      <p:sp>
        <p:nvSpPr>
          <p:cNvPr id="9" name="Rectangle 8"/>
          <p:cNvSpPr/>
          <p:nvPr/>
        </p:nvSpPr>
        <p:spPr>
          <a:xfrm>
            <a:off x="2286000" y="2073531"/>
            <a:ext cx="4198256" cy="2858365"/>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2217057" y="2073533"/>
            <a:ext cx="0" cy="301573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516914" y="2073532"/>
            <a:ext cx="0" cy="30480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 name="Left Brace 12"/>
          <p:cNvSpPr/>
          <p:nvPr/>
        </p:nvSpPr>
        <p:spPr>
          <a:xfrm rot="16200000">
            <a:off x="4268184" y="3070408"/>
            <a:ext cx="164951" cy="4267199"/>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3443633" y="5486400"/>
            <a:ext cx="1819898" cy="523220"/>
          </a:xfrm>
          <a:prstGeom prst="rect">
            <a:avLst/>
          </a:prstGeom>
          <a:noFill/>
        </p:spPr>
        <p:txBody>
          <a:bodyPr wrap="square" rtlCol="0">
            <a:spAutoFit/>
          </a:bodyPr>
          <a:lstStyle/>
          <a:p>
            <a:pPr algn="ctr"/>
            <a:r>
              <a:rPr lang="en-US" sz="1400" dirty="0" smtClean="0"/>
              <a:t>The “</a:t>
            </a:r>
            <a:r>
              <a:rPr lang="en-US" sz="1400" dirty="0"/>
              <a:t>a</a:t>
            </a:r>
            <a:r>
              <a:rPr lang="en-US" sz="1400" dirty="0" smtClean="0"/>
              <a:t>cceptable” </a:t>
            </a:r>
          </a:p>
          <a:p>
            <a:pPr algn="ctr"/>
            <a:r>
              <a:rPr lang="en-US" sz="1400" dirty="0" smtClean="0"/>
              <a:t>(in art—and in life)</a:t>
            </a:r>
            <a:endParaRPr lang="en-US" sz="1400" dirty="0"/>
          </a:p>
        </p:txBody>
      </p:sp>
      <p:sp>
        <p:nvSpPr>
          <p:cNvPr id="16" name="TextBox 15"/>
          <p:cNvSpPr txBox="1"/>
          <p:nvPr/>
        </p:nvSpPr>
        <p:spPr>
          <a:xfrm>
            <a:off x="931136" y="609600"/>
            <a:ext cx="7374664" cy="369332"/>
          </a:xfrm>
          <a:prstGeom prst="rect">
            <a:avLst/>
          </a:prstGeom>
          <a:noFill/>
        </p:spPr>
        <p:txBody>
          <a:bodyPr wrap="square" rtlCol="0">
            <a:spAutoFit/>
          </a:bodyPr>
          <a:lstStyle/>
          <a:p>
            <a:pPr algn="ctr"/>
            <a:r>
              <a:rPr lang="en-US" b="1" dirty="0" smtClean="0"/>
              <a:t>High-Galant/Enlightenment Music: Dangers to Avoid!</a:t>
            </a:r>
            <a:endParaRPr lang="en-US" b="1" dirty="0"/>
          </a:p>
        </p:txBody>
      </p:sp>
      <p:sp>
        <p:nvSpPr>
          <p:cNvPr id="2" name="TextBox 1"/>
          <p:cNvSpPr txBox="1"/>
          <p:nvPr/>
        </p:nvSpPr>
        <p:spPr>
          <a:xfrm>
            <a:off x="2935514" y="2539551"/>
            <a:ext cx="2590800" cy="646331"/>
          </a:xfrm>
          <a:prstGeom prst="rect">
            <a:avLst/>
          </a:prstGeom>
          <a:noFill/>
        </p:spPr>
        <p:txBody>
          <a:bodyPr wrap="square" rtlCol="0">
            <a:spAutoFit/>
          </a:bodyPr>
          <a:lstStyle/>
          <a:p>
            <a:pPr algn="ctr"/>
            <a:r>
              <a:rPr lang="en-US" dirty="0" smtClean="0"/>
              <a:t>Normative Range</a:t>
            </a:r>
          </a:p>
          <a:p>
            <a:pPr algn="ctr"/>
            <a:r>
              <a:rPr lang="en-US" dirty="0" smtClean="0"/>
              <a:t>(in balance)</a:t>
            </a:r>
            <a:endParaRPr lang="en-US" dirty="0"/>
          </a:p>
        </p:txBody>
      </p:sp>
      <p:sp>
        <p:nvSpPr>
          <p:cNvPr id="4" name="Rectangle 3"/>
          <p:cNvSpPr/>
          <p:nvPr/>
        </p:nvSpPr>
        <p:spPr>
          <a:xfrm>
            <a:off x="6516914" y="2073533"/>
            <a:ext cx="2148115" cy="2858364"/>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7231743" y="3052465"/>
            <a:ext cx="1143000" cy="1015663"/>
          </a:xfrm>
          <a:prstGeom prst="rect">
            <a:avLst/>
          </a:prstGeom>
          <a:noFill/>
        </p:spPr>
        <p:txBody>
          <a:bodyPr wrap="square" rtlCol="0">
            <a:spAutoFit/>
          </a:bodyPr>
          <a:lstStyle/>
          <a:p>
            <a:r>
              <a:rPr lang="en-US" sz="1200" dirty="0" smtClean="0">
                <a:solidFill>
                  <a:schemeClr val="bg1"/>
                </a:solidFill>
              </a:rPr>
              <a:t>Pure emotion, disruptive or self-indulgent passions, irrationality</a:t>
            </a:r>
            <a:endParaRPr lang="en-US" sz="1200" dirty="0">
              <a:solidFill>
                <a:schemeClr val="bg1"/>
              </a:solidFill>
            </a:endParaRPr>
          </a:p>
        </p:txBody>
      </p:sp>
      <p:cxnSp>
        <p:nvCxnSpPr>
          <p:cNvPr id="21" name="Straight Connector 20"/>
          <p:cNvCxnSpPr/>
          <p:nvPr/>
        </p:nvCxnSpPr>
        <p:spPr>
          <a:xfrm>
            <a:off x="1259114" y="3505200"/>
            <a:ext cx="5943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80581" y="5526429"/>
            <a:ext cx="2106651" cy="830997"/>
          </a:xfrm>
          <a:prstGeom prst="rect">
            <a:avLst/>
          </a:prstGeom>
          <a:solidFill>
            <a:srgbClr val="FFFF00"/>
          </a:solidFill>
        </p:spPr>
        <p:txBody>
          <a:bodyPr wrap="square" rtlCol="0">
            <a:spAutoFit/>
          </a:bodyPr>
          <a:lstStyle/>
          <a:p>
            <a:r>
              <a:rPr lang="en-US" sz="1600" dirty="0" smtClean="0"/>
              <a:t>Excessive complexity, </a:t>
            </a:r>
          </a:p>
          <a:p>
            <a:r>
              <a:rPr lang="en-US" sz="1600" dirty="0" smtClean="0"/>
              <a:t>learned counterpoint, “difficult” music</a:t>
            </a:r>
            <a:endParaRPr lang="en-US" sz="1600" dirty="0"/>
          </a:p>
        </p:txBody>
      </p:sp>
      <p:cxnSp>
        <p:nvCxnSpPr>
          <p:cNvPr id="7" name="Straight Arrow Connector 6"/>
          <p:cNvCxnSpPr/>
          <p:nvPr/>
        </p:nvCxnSpPr>
        <p:spPr>
          <a:xfrm flipH="1">
            <a:off x="1170661" y="978932"/>
            <a:ext cx="3214467" cy="443126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74272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1943" y="3182033"/>
            <a:ext cx="1011964" cy="830997"/>
          </a:xfrm>
          <a:prstGeom prst="rect">
            <a:avLst/>
          </a:prstGeom>
          <a:noFill/>
        </p:spPr>
        <p:txBody>
          <a:bodyPr wrap="square" rtlCol="0">
            <a:spAutoFit/>
          </a:bodyPr>
          <a:lstStyle/>
          <a:p>
            <a:r>
              <a:rPr lang="en-US" sz="1200" dirty="0" smtClean="0"/>
              <a:t>Pure, dry rationality, schematic order</a:t>
            </a:r>
            <a:endParaRPr lang="en-US" sz="1200" dirty="0"/>
          </a:p>
        </p:txBody>
      </p:sp>
      <p:sp>
        <p:nvSpPr>
          <p:cNvPr id="9" name="Rectangle 8"/>
          <p:cNvSpPr/>
          <p:nvPr/>
        </p:nvSpPr>
        <p:spPr>
          <a:xfrm>
            <a:off x="2286000" y="2073531"/>
            <a:ext cx="4198256" cy="2858365"/>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2217057" y="2073533"/>
            <a:ext cx="0" cy="301573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516914" y="2073532"/>
            <a:ext cx="0" cy="30480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 name="Left Brace 12"/>
          <p:cNvSpPr/>
          <p:nvPr/>
        </p:nvSpPr>
        <p:spPr>
          <a:xfrm rot="16200000">
            <a:off x="4268184" y="3070408"/>
            <a:ext cx="164951" cy="4267199"/>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3443633" y="5486400"/>
            <a:ext cx="1819898" cy="523220"/>
          </a:xfrm>
          <a:prstGeom prst="rect">
            <a:avLst/>
          </a:prstGeom>
          <a:noFill/>
        </p:spPr>
        <p:txBody>
          <a:bodyPr wrap="square" rtlCol="0">
            <a:spAutoFit/>
          </a:bodyPr>
          <a:lstStyle/>
          <a:p>
            <a:pPr algn="ctr"/>
            <a:r>
              <a:rPr lang="en-US" sz="1400" dirty="0" smtClean="0"/>
              <a:t>The “</a:t>
            </a:r>
            <a:r>
              <a:rPr lang="en-US" sz="1400" dirty="0"/>
              <a:t>a</a:t>
            </a:r>
            <a:r>
              <a:rPr lang="en-US" sz="1400" dirty="0" smtClean="0"/>
              <a:t>cceptable” </a:t>
            </a:r>
          </a:p>
          <a:p>
            <a:pPr algn="ctr"/>
            <a:r>
              <a:rPr lang="en-US" sz="1400" dirty="0" smtClean="0"/>
              <a:t>(in art—and in life)</a:t>
            </a:r>
            <a:endParaRPr lang="en-US" sz="1400" dirty="0"/>
          </a:p>
        </p:txBody>
      </p:sp>
      <p:sp>
        <p:nvSpPr>
          <p:cNvPr id="16" name="TextBox 15"/>
          <p:cNvSpPr txBox="1"/>
          <p:nvPr/>
        </p:nvSpPr>
        <p:spPr>
          <a:xfrm>
            <a:off x="931136" y="609600"/>
            <a:ext cx="7374664" cy="369332"/>
          </a:xfrm>
          <a:prstGeom prst="rect">
            <a:avLst/>
          </a:prstGeom>
          <a:noFill/>
        </p:spPr>
        <p:txBody>
          <a:bodyPr wrap="square" rtlCol="0">
            <a:spAutoFit/>
          </a:bodyPr>
          <a:lstStyle/>
          <a:p>
            <a:pPr algn="ctr"/>
            <a:r>
              <a:rPr lang="en-US" b="1" dirty="0" smtClean="0"/>
              <a:t>High-Galant/Enlightenment Music: Dangers to Avoid!</a:t>
            </a:r>
            <a:endParaRPr lang="en-US" b="1" dirty="0"/>
          </a:p>
        </p:txBody>
      </p:sp>
      <p:sp>
        <p:nvSpPr>
          <p:cNvPr id="2" name="TextBox 1"/>
          <p:cNvSpPr txBox="1"/>
          <p:nvPr/>
        </p:nvSpPr>
        <p:spPr>
          <a:xfrm>
            <a:off x="2935514" y="2539551"/>
            <a:ext cx="2590800" cy="646331"/>
          </a:xfrm>
          <a:prstGeom prst="rect">
            <a:avLst/>
          </a:prstGeom>
          <a:noFill/>
        </p:spPr>
        <p:txBody>
          <a:bodyPr wrap="square" rtlCol="0">
            <a:spAutoFit/>
          </a:bodyPr>
          <a:lstStyle/>
          <a:p>
            <a:pPr algn="ctr"/>
            <a:r>
              <a:rPr lang="en-US" dirty="0" smtClean="0"/>
              <a:t>Normative Range</a:t>
            </a:r>
          </a:p>
          <a:p>
            <a:pPr algn="ctr"/>
            <a:r>
              <a:rPr lang="en-US" dirty="0" smtClean="0"/>
              <a:t>(in balance)</a:t>
            </a:r>
            <a:endParaRPr lang="en-US" dirty="0"/>
          </a:p>
        </p:txBody>
      </p:sp>
      <p:sp>
        <p:nvSpPr>
          <p:cNvPr id="4" name="Rectangle 3"/>
          <p:cNvSpPr/>
          <p:nvPr/>
        </p:nvSpPr>
        <p:spPr>
          <a:xfrm>
            <a:off x="6516914" y="2073533"/>
            <a:ext cx="2148115" cy="2858364"/>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7231743" y="3052465"/>
            <a:ext cx="1143000" cy="1015663"/>
          </a:xfrm>
          <a:prstGeom prst="rect">
            <a:avLst/>
          </a:prstGeom>
          <a:noFill/>
        </p:spPr>
        <p:txBody>
          <a:bodyPr wrap="square" rtlCol="0">
            <a:spAutoFit/>
          </a:bodyPr>
          <a:lstStyle/>
          <a:p>
            <a:r>
              <a:rPr lang="en-US" sz="1200" dirty="0" smtClean="0">
                <a:solidFill>
                  <a:schemeClr val="bg1"/>
                </a:solidFill>
              </a:rPr>
              <a:t>Pure emotion, disruptive or self-indulgent passions, irrationality</a:t>
            </a:r>
            <a:endParaRPr lang="en-US" sz="1200" dirty="0">
              <a:solidFill>
                <a:schemeClr val="bg1"/>
              </a:solidFill>
            </a:endParaRPr>
          </a:p>
        </p:txBody>
      </p:sp>
      <p:cxnSp>
        <p:nvCxnSpPr>
          <p:cNvPr id="21" name="Straight Connector 20"/>
          <p:cNvCxnSpPr/>
          <p:nvPr/>
        </p:nvCxnSpPr>
        <p:spPr>
          <a:xfrm>
            <a:off x="1259114" y="3505200"/>
            <a:ext cx="5943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279737" y="5523314"/>
            <a:ext cx="2635664" cy="830997"/>
          </a:xfrm>
          <a:prstGeom prst="rect">
            <a:avLst/>
          </a:prstGeom>
          <a:solidFill>
            <a:srgbClr val="FFFF00"/>
          </a:solidFill>
        </p:spPr>
        <p:txBody>
          <a:bodyPr wrap="square" rtlCol="0">
            <a:spAutoFit/>
          </a:bodyPr>
          <a:lstStyle/>
          <a:p>
            <a:r>
              <a:rPr lang="en-US" sz="1600" dirty="0" smtClean="0"/>
              <a:t>Excessive , self-indulgent emotion, disruptive passion </a:t>
            </a:r>
          </a:p>
          <a:p>
            <a:r>
              <a:rPr lang="en-US" sz="1600" dirty="0" smtClean="0"/>
              <a:t>or uncontrolled obsession</a:t>
            </a:r>
            <a:endParaRPr lang="en-US" sz="1600" dirty="0"/>
          </a:p>
        </p:txBody>
      </p:sp>
      <p:cxnSp>
        <p:nvCxnSpPr>
          <p:cNvPr id="7" name="Straight Arrow Connector 6"/>
          <p:cNvCxnSpPr/>
          <p:nvPr/>
        </p:nvCxnSpPr>
        <p:spPr>
          <a:xfrm flipH="1">
            <a:off x="1170661" y="978932"/>
            <a:ext cx="3214467" cy="4431268"/>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385128" y="999714"/>
            <a:ext cx="3060040" cy="4391982"/>
          </a:xfrm>
          <a:prstGeom prst="straightConnector1">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80581" y="5526429"/>
            <a:ext cx="2106651" cy="830997"/>
          </a:xfrm>
          <a:prstGeom prst="rect">
            <a:avLst/>
          </a:prstGeom>
          <a:solidFill>
            <a:srgbClr val="FFFF00"/>
          </a:solidFill>
        </p:spPr>
        <p:txBody>
          <a:bodyPr wrap="square" rtlCol="0">
            <a:spAutoFit/>
          </a:bodyPr>
          <a:lstStyle/>
          <a:p>
            <a:r>
              <a:rPr lang="en-US" sz="1600" dirty="0" smtClean="0"/>
              <a:t>Excessive complexity, </a:t>
            </a:r>
          </a:p>
          <a:p>
            <a:r>
              <a:rPr lang="en-US" sz="1600" dirty="0" smtClean="0"/>
              <a:t>learned counterpoint, “difficult” music</a:t>
            </a:r>
            <a:endParaRPr lang="en-US" sz="1600" dirty="0"/>
          </a:p>
        </p:txBody>
      </p:sp>
    </p:spTree>
    <p:extLst>
      <p:ext uri="{BB962C8B-B14F-4D97-AF65-F5344CB8AC3E}">
        <p14:creationId xmlns:p14="http://schemas.microsoft.com/office/powerpoint/2010/main" val="2115906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97237" y="1752600"/>
            <a:ext cx="6858000" cy="2031325"/>
          </a:xfrm>
          <a:prstGeom prst="rect">
            <a:avLst/>
          </a:prstGeom>
          <a:noFill/>
        </p:spPr>
        <p:txBody>
          <a:bodyPr wrap="square" rtlCol="0">
            <a:spAutoFit/>
          </a:bodyPr>
          <a:lstStyle/>
          <a:p>
            <a:r>
              <a:rPr lang="en-US" dirty="0" smtClean="0"/>
              <a:t>Galant/Enlightenment Musical Style, Forms, and Genres, 1740-c. 1790:</a:t>
            </a:r>
          </a:p>
          <a:p>
            <a:endParaRPr lang="en-US" dirty="0" smtClean="0"/>
          </a:p>
          <a:p>
            <a:endParaRPr lang="en-US" dirty="0" smtClean="0"/>
          </a:p>
          <a:p>
            <a:endParaRPr lang="en-US" dirty="0"/>
          </a:p>
          <a:p>
            <a:pPr marL="285750" indent="-285750">
              <a:buFont typeface="Arial" panose="020B0604020202020204" pitchFamily="34" charset="0"/>
              <a:buChar char="•"/>
            </a:pPr>
            <a:r>
              <a:rPr lang="en-US" dirty="0" smtClean="0"/>
              <a:t>Insistence on a “natural” or simplified, streamlined style, readily accessible to cultivated listeners</a:t>
            </a:r>
            <a:endParaRPr lang="en-US" dirty="0"/>
          </a:p>
          <a:p>
            <a:endParaRPr lang="en-US" dirty="0"/>
          </a:p>
        </p:txBody>
      </p:sp>
    </p:spTree>
    <p:extLst>
      <p:ext uri="{BB962C8B-B14F-4D97-AF65-F5344CB8AC3E}">
        <p14:creationId xmlns:p14="http://schemas.microsoft.com/office/powerpoint/2010/main" val="2650802248"/>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97237" y="1752600"/>
            <a:ext cx="6858000" cy="3139321"/>
          </a:xfrm>
          <a:prstGeom prst="rect">
            <a:avLst/>
          </a:prstGeom>
          <a:noFill/>
        </p:spPr>
        <p:txBody>
          <a:bodyPr wrap="square" rtlCol="0">
            <a:spAutoFit/>
          </a:bodyPr>
          <a:lstStyle/>
          <a:p>
            <a:r>
              <a:rPr lang="en-US" dirty="0" smtClean="0"/>
              <a:t>Galant/Enlightenment Musical Style, Forms, and Genres, 1740-c. 1790:</a:t>
            </a:r>
          </a:p>
          <a:p>
            <a:endParaRPr lang="en-US" dirty="0" smtClean="0"/>
          </a:p>
          <a:p>
            <a:endParaRPr lang="en-US" dirty="0" smtClean="0"/>
          </a:p>
          <a:p>
            <a:endParaRPr lang="en-US" dirty="0"/>
          </a:p>
          <a:p>
            <a:pPr marL="285750" indent="-285750">
              <a:buFont typeface="Arial" panose="020B0604020202020204" pitchFamily="34" charset="0"/>
              <a:buChar char="•"/>
            </a:pPr>
            <a:r>
              <a:rPr lang="en-US" dirty="0" smtClean="0"/>
              <a:t>Insistence on a “natural” or simplified, streamlined style, readily accessible to cultivated listeners</a:t>
            </a:r>
            <a:endParaRPr lang="en-US" dirty="0"/>
          </a:p>
          <a:p>
            <a:endParaRPr lang="en-US" dirty="0"/>
          </a:p>
          <a:p>
            <a:pPr marL="285750" indent="-285750">
              <a:buFont typeface="Arial" panose="020B0604020202020204" pitchFamily="34" charset="0"/>
              <a:buChar char="•"/>
            </a:pPr>
            <a:r>
              <a:rPr lang="en-US" dirty="0" smtClean="0"/>
              <a:t>Music’s affective signs/gestures (“the language of emotions”) </a:t>
            </a:r>
          </a:p>
          <a:p>
            <a:r>
              <a:rPr lang="en-US" dirty="0"/>
              <a:t> </a:t>
            </a:r>
            <a:r>
              <a:rPr lang="en-US" dirty="0" smtClean="0"/>
              <a:t>     are to be presented, groomed, and tamed by a generalized system </a:t>
            </a:r>
          </a:p>
          <a:p>
            <a:r>
              <a:rPr lang="en-US" dirty="0"/>
              <a:t> </a:t>
            </a:r>
            <a:r>
              <a:rPr lang="en-US" dirty="0" smtClean="0"/>
              <a:t>    of balances, symmetries, and resolutions.</a:t>
            </a:r>
          </a:p>
          <a:p>
            <a:endParaRPr lang="en-US" dirty="0"/>
          </a:p>
        </p:txBody>
      </p:sp>
    </p:spTree>
    <p:extLst>
      <p:ext uri="{BB962C8B-B14F-4D97-AF65-F5344CB8AC3E}">
        <p14:creationId xmlns:p14="http://schemas.microsoft.com/office/powerpoint/2010/main" val="3643552985"/>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97237" y="1752600"/>
            <a:ext cx="6858000" cy="4247317"/>
          </a:xfrm>
          <a:prstGeom prst="rect">
            <a:avLst/>
          </a:prstGeom>
          <a:noFill/>
        </p:spPr>
        <p:txBody>
          <a:bodyPr wrap="square" rtlCol="0">
            <a:spAutoFit/>
          </a:bodyPr>
          <a:lstStyle/>
          <a:p>
            <a:r>
              <a:rPr lang="en-US" dirty="0" smtClean="0"/>
              <a:t>Galant/Enlightenment Musical Forms and Genres, 1740-c. 1790:</a:t>
            </a:r>
          </a:p>
          <a:p>
            <a:endParaRPr lang="en-US" dirty="0"/>
          </a:p>
          <a:p>
            <a:endParaRPr lang="en-US" dirty="0" smtClean="0"/>
          </a:p>
          <a:p>
            <a:endParaRPr lang="en-US" dirty="0"/>
          </a:p>
          <a:p>
            <a:pPr marL="285750" indent="-285750">
              <a:buFont typeface="Arial" panose="020B0604020202020204" pitchFamily="34" charset="0"/>
              <a:buChar char="•"/>
            </a:pPr>
            <a:r>
              <a:rPr lang="en-US" dirty="0"/>
              <a:t>Insistence on a “natural” or simplified, streamlined style, readily accessible to cultivated listeners</a:t>
            </a:r>
          </a:p>
          <a:p>
            <a:endParaRPr lang="en-US" dirty="0" smtClean="0"/>
          </a:p>
          <a:p>
            <a:pPr marL="285750" indent="-285750">
              <a:buFont typeface="Arial" panose="020B0604020202020204" pitchFamily="34" charset="0"/>
              <a:buChar char="•"/>
            </a:pPr>
            <a:r>
              <a:rPr lang="en-US" dirty="0" smtClean="0"/>
              <a:t>Music’s affective signs/gestures (“the language of emotions”) </a:t>
            </a:r>
          </a:p>
          <a:p>
            <a:r>
              <a:rPr lang="en-US" dirty="0" smtClean="0"/>
              <a:t>      are to be presented, groomed, and tamed by a generalized system </a:t>
            </a:r>
          </a:p>
          <a:p>
            <a:r>
              <a:rPr lang="en-US" dirty="0" smtClean="0"/>
              <a:t>     of balances, symmetries, and resolutions.</a:t>
            </a:r>
          </a:p>
          <a:p>
            <a:endParaRPr lang="en-US" dirty="0" smtClean="0"/>
          </a:p>
          <a:p>
            <a:pPr marL="285750" indent="-285750">
              <a:buFont typeface="Arial" panose="020B0604020202020204" pitchFamily="34" charset="0"/>
              <a:buChar char="•"/>
            </a:pPr>
            <a:r>
              <a:rPr lang="en-US" dirty="0" smtClean="0"/>
              <a:t>Thus: musical “form” and ”genre” (linchpins of “the classical style”) can be understood as s</a:t>
            </a:r>
            <a:r>
              <a:rPr lang="en-US" u="sng" dirty="0" smtClean="0"/>
              <a:t>trategies of containment</a:t>
            </a:r>
            <a:r>
              <a:rPr lang="en-US" dirty="0" smtClean="0"/>
              <a:t> in order to stay within the boundaries of good taste.  </a:t>
            </a:r>
            <a:endParaRPr lang="en-US" dirty="0"/>
          </a:p>
          <a:p>
            <a:endParaRPr lang="en-US" dirty="0"/>
          </a:p>
        </p:txBody>
      </p:sp>
    </p:spTree>
    <p:extLst>
      <p:ext uri="{BB962C8B-B14F-4D97-AF65-F5344CB8AC3E}">
        <p14:creationId xmlns:p14="http://schemas.microsoft.com/office/powerpoint/2010/main" val="1766562773"/>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9059" y="631509"/>
            <a:ext cx="7162800" cy="923330"/>
          </a:xfrm>
          <a:prstGeom prst="rect">
            <a:avLst/>
          </a:prstGeom>
          <a:noFill/>
        </p:spPr>
        <p:txBody>
          <a:bodyPr wrap="square" rtlCol="0">
            <a:spAutoFit/>
          </a:bodyPr>
          <a:lstStyle/>
          <a:p>
            <a:pPr algn="ctr"/>
            <a:r>
              <a:rPr lang="en-US" dirty="0" smtClean="0"/>
              <a:t>Mozart, Symphony No. 34 in C, K. 338, second movement,   </a:t>
            </a:r>
          </a:p>
          <a:p>
            <a:pPr algn="ctr"/>
            <a:r>
              <a:rPr lang="en-US" dirty="0"/>
              <a:t>Andante di molto più tosto Allegretto</a:t>
            </a:r>
            <a:r>
              <a:rPr lang="en-US" dirty="0" smtClean="0"/>
              <a:t> (1780): </a:t>
            </a:r>
          </a:p>
          <a:p>
            <a:pPr algn="ctr"/>
            <a:r>
              <a:rPr lang="en-US" dirty="0" smtClean="0"/>
              <a:t>Primary Theme (P), a compound period</a:t>
            </a:r>
            <a:endParaRPr lang="en-US" dirty="0"/>
          </a:p>
        </p:txBody>
      </p:sp>
      <p:sp>
        <p:nvSpPr>
          <p:cNvPr id="3" name="TextBox 2"/>
          <p:cNvSpPr txBox="1"/>
          <p:nvPr/>
        </p:nvSpPr>
        <p:spPr>
          <a:xfrm>
            <a:off x="1293778" y="1944466"/>
            <a:ext cx="6435436" cy="646331"/>
          </a:xfrm>
          <a:prstGeom prst="rect">
            <a:avLst/>
          </a:prstGeom>
          <a:noFill/>
        </p:spPr>
        <p:txBody>
          <a:bodyPr wrap="square" rtlCol="0">
            <a:spAutoFit/>
          </a:bodyPr>
          <a:lstStyle/>
          <a:p>
            <a:pPr algn="ctr"/>
            <a:r>
              <a:rPr lang="en-US" dirty="0" smtClean="0"/>
              <a:t>First half of P-theme: a 14-bar compound sentential antecedent</a:t>
            </a:r>
          </a:p>
          <a:p>
            <a:pPr algn="ctr"/>
            <a:r>
              <a:rPr lang="en-US" dirty="0" smtClean="0"/>
              <a:t>(antecedent structured as a compound sentence)</a:t>
            </a:r>
            <a:endParaRPr lang="en-US" dirty="0"/>
          </a:p>
        </p:txBody>
      </p:sp>
      <p:sp>
        <p:nvSpPr>
          <p:cNvPr id="5" name="TextBox 4"/>
          <p:cNvSpPr txBox="1"/>
          <p:nvPr/>
        </p:nvSpPr>
        <p:spPr>
          <a:xfrm>
            <a:off x="1239192" y="5455309"/>
            <a:ext cx="6324600" cy="923330"/>
          </a:xfrm>
          <a:prstGeom prst="rect">
            <a:avLst/>
          </a:prstGeom>
          <a:noFill/>
        </p:spPr>
        <p:txBody>
          <a:bodyPr wrap="square" rtlCol="0">
            <a:spAutoFit/>
          </a:bodyPr>
          <a:lstStyle/>
          <a:p>
            <a:r>
              <a:rPr lang="en-US" dirty="0" smtClean="0"/>
              <a:t>Presentation                                    Continuation                Cadence</a:t>
            </a:r>
          </a:p>
          <a:p>
            <a:r>
              <a:rPr lang="en-US" dirty="0" smtClean="0"/>
              <a:t>(= HM)                                              (fragmentation,</a:t>
            </a:r>
          </a:p>
          <a:p>
            <a:r>
              <a:rPr lang="en-US" dirty="0"/>
              <a:t> </a:t>
            </a:r>
            <a:r>
              <a:rPr lang="en-US" dirty="0" smtClean="0"/>
              <a:t>                                                           compression)</a:t>
            </a:r>
          </a:p>
        </p:txBody>
      </p:sp>
      <p:cxnSp>
        <p:nvCxnSpPr>
          <p:cNvPr id="7" name="Straight Connector 6"/>
          <p:cNvCxnSpPr/>
          <p:nvPr/>
        </p:nvCxnSpPr>
        <p:spPr>
          <a:xfrm flipV="1">
            <a:off x="1229809" y="4419488"/>
            <a:ext cx="6290972" cy="268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229809" y="3912944"/>
            <a:ext cx="0" cy="10966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396581" y="3969415"/>
            <a:ext cx="0" cy="10966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Isosceles Triangle 11"/>
          <p:cNvSpPr/>
          <p:nvPr/>
        </p:nvSpPr>
        <p:spPr>
          <a:xfrm rot="16200000" flipH="1">
            <a:off x="5489710" y="3741784"/>
            <a:ext cx="367771" cy="1328021"/>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229809" y="3646877"/>
            <a:ext cx="876300" cy="276999"/>
          </a:xfrm>
          <a:prstGeom prst="rect">
            <a:avLst/>
          </a:prstGeom>
          <a:noFill/>
        </p:spPr>
        <p:txBody>
          <a:bodyPr wrap="square" rtlCol="0">
            <a:spAutoFit/>
          </a:bodyPr>
          <a:lstStyle/>
          <a:p>
            <a:r>
              <a:rPr lang="en-US" sz="1200" i="1" dirty="0"/>
              <a:t>s</a:t>
            </a:r>
            <a:r>
              <a:rPr lang="en-US" sz="1200" i="1" dirty="0" smtClean="0"/>
              <a:t>otto voce</a:t>
            </a:r>
            <a:endParaRPr lang="en-US" sz="1200" i="1" dirty="0"/>
          </a:p>
        </p:txBody>
      </p:sp>
      <p:cxnSp>
        <p:nvCxnSpPr>
          <p:cNvPr id="14" name="Straight Connector 13"/>
          <p:cNvCxnSpPr/>
          <p:nvPr/>
        </p:nvCxnSpPr>
        <p:spPr>
          <a:xfrm>
            <a:off x="2948781" y="3969413"/>
            <a:ext cx="0" cy="148589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273215" y="5072068"/>
            <a:ext cx="6626330" cy="338554"/>
          </a:xfrm>
          <a:prstGeom prst="rect">
            <a:avLst/>
          </a:prstGeom>
          <a:noFill/>
        </p:spPr>
        <p:txBody>
          <a:bodyPr wrap="square" rtlCol="0">
            <a:spAutoFit/>
          </a:bodyPr>
          <a:lstStyle/>
          <a:p>
            <a:r>
              <a:rPr lang="en-US" sz="1400" dirty="0" smtClean="0"/>
              <a:t>I  </a:t>
            </a:r>
            <a:r>
              <a:rPr lang="en-US" sz="1600" dirty="0" smtClean="0"/>
              <a:t>                V</a:t>
            </a:r>
            <a:r>
              <a:rPr lang="en-US" sz="1600" baseline="30000" dirty="0" smtClean="0"/>
              <a:t>7</a:t>
            </a:r>
            <a:r>
              <a:rPr lang="en-US" sz="1600" dirty="0" smtClean="0"/>
              <a:t>/ii   </a:t>
            </a:r>
            <a:r>
              <a:rPr lang="en-US" sz="1600" dirty="0" err="1" smtClean="0"/>
              <a:t>ii</a:t>
            </a:r>
            <a:r>
              <a:rPr lang="en-US" sz="1600" dirty="0" smtClean="0"/>
              <a:t>    V</a:t>
            </a:r>
            <a:r>
              <a:rPr lang="en-US" sz="1600" baseline="30000" dirty="0" smtClean="0"/>
              <a:t>7</a:t>
            </a:r>
            <a:r>
              <a:rPr lang="en-US" sz="1600" dirty="0" smtClean="0"/>
              <a:t>                       I                                        ii          V6/4--5/3</a:t>
            </a:r>
            <a:endParaRPr lang="en-US" sz="1600" dirty="0"/>
          </a:p>
        </p:txBody>
      </p:sp>
      <p:sp>
        <p:nvSpPr>
          <p:cNvPr id="16" name="Isosceles Triangle 15"/>
          <p:cNvSpPr/>
          <p:nvPr/>
        </p:nvSpPr>
        <p:spPr>
          <a:xfrm rot="16200000" flipH="1">
            <a:off x="2388166" y="4065481"/>
            <a:ext cx="142471" cy="762000"/>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p:nvSpPr>
        <p:spPr>
          <a:xfrm rot="16200000" flipH="1">
            <a:off x="3877084" y="4065482"/>
            <a:ext cx="142471" cy="762000"/>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a:off x="4564677" y="3421004"/>
            <a:ext cx="1579748"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descr="https://o.quizlet.com/i/MF-BMeNPyXrUyyoQbOQwrg_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92309" y="4633081"/>
            <a:ext cx="313685" cy="313685"/>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Connector 23"/>
          <p:cNvCxnSpPr/>
          <p:nvPr/>
        </p:nvCxnSpPr>
        <p:spPr>
          <a:xfrm>
            <a:off x="7520781" y="3923876"/>
            <a:ext cx="0" cy="10966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28" name="Picture 4" descr="pian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9473" y="4555398"/>
            <a:ext cx="469052" cy="4690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pian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4673" y="4510958"/>
            <a:ext cx="469052" cy="46905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6070906" y="3820013"/>
            <a:ext cx="266700" cy="381000"/>
          </a:xfrm>
          <a:prstGeom prst="rect">
            <a:avLst/>
          </a:prstGeom>
          <a:noFill/>
        </p:spPr>
        <p:txBody>
          <a:bodyPr wrap="square" rtlCol="0">
            <a:spAutoFit/>
          </a:bodyPr>
          <a:lstStyle/>
          <a:p>
            <a:r>
              <a:rPr lang="en-US" dirty="0" smtClean="0"/>
              <a:t>!</a:t>
            </a:r>
            <a:endParaRPr lang="en-US" dirty="0"/>
          </a:p>
        </p:txBody>
      </p:sp>
      <p:cxnSp>
        <p:nvCxnSpPr>
          <p:cNvPr id="34" name="Straight Arrow Connector 33"/>
          <p:cNvCxnSpPr/>
          <p:nvPr/>
        </p:nvCxnSpPr>
        <p:spPr>
          <a:xfrm>
            <a:off x="6305994" y="3416044"/>
            <a:ext cx="739480" cy="4960"/>
          </a:xfrm>
          <a:prstGeom prst="straightConnector1">
            <a:avLst/>
          </a:prstGeom>
          <a:ln w="28575">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045474" y="3277545"/>
            <a:ext cx="690272" cy="369332"/>
          </a:xfrm>
          <a:prstGeom prst="rect">
            <a:avLst/>
          </a:prstGeom>
          <a:noFill/>
        </p:spPr>
        <p:txBody>
          <a:bodyPr wrap="square" rtlCol="0">
            <a:spAutoFit/>
          </a:bodyPr>
          <a:lstStyle/>
          <a:p>
            <a:r>
              <a:rPr lang="en-US" dirty="0"/>
              <a:t>I</a:t>
            </a:r>
            <a:r>
              <a:rPr lang="en-US" dirty="0" smtClean="0"/>
              <a:t>:HC</a:t>
            </a:r>
            <a:endParaRPr lang="en-US" dirty="0"/>
          </a:p>
        </p:txBody>
      </p:sp>
      <p:sp>
        <p:nvSpPr>
          <p:cNvPr id="36" name="TextBox 35"/>
          <p:cNvSpPr txBox="1"/>
          <p:nvPr/>
        </p:nvSpPr>
        <p:spPr>
          <a:xfrm>
            <a:off x="1293778" y="3462211"/>
            <a:ext cx="6669736" cy="369332"/>
          </a:xfrm>
          <a:prstGeom prst="rect">
            <a:avLst/>
          </a:prstGeom>
          <a:noFill/>
        </p:spPr>
        <p:txBody>
          <a:bodyPr wrap="square" rtlCol="0">
            <a:spAutoFit/>
          </a:bodyPr>
          <a:lstStyle/>
          <a:p>
            <a:r>
              <a:rPr lang="en-US" dirty="0" smtClean="0"/>
              <a:t>4                              + 4                      + 4                                + 2</a:t>
            </a:r>
            <a:endParaRPr lang="en-US" dirty="0"/>
          </a:p>
        </p:txBody>
      </p:sp>
      <p:pic>
        <p:nvPicPr>
          <p:cNvPr id="47" name="Picture 4" descr="pian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9233" y="4516664"/>
            <a:ext cx="469052" cy="469052"/>
          </a:xfrm>
          <a:prstGeom prst="rect">
            <a:avLst/>
          </a:prstGeom>
          <a:noFill/>
          <a:extLst>
            <a:ext uri="{909E8E84-426E-40DD-AFC4-6F175D3DCCD1}">
              <a14:hiddenFill xmlns:a14="http://schemas.microsoft.com/office/drawing/2010/main">
                <a:solidFill>
                  <a:srgbClr val="FFFFFF"/>
                </a:solidFill>
              </a14:hiddenFill>
            </a:ext>
          </a:extLst>
        </p:spPr>
      </p:pic>
      <p:cxnSp>
        <p:nvCxnSpPr>
          <p:cNvPr id="49" name="Straight Connector 48"/>
          <p:cNvCxnSpPr/>
          <p:nvPr/>
        </p:nvCxnSpPr>
        <p:spPr>
          <a:xfrm>
            <a:off x="6342802" y="3812450"/>
            <a:ext cx="0" cy="148589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6" name="Left Brace 45"/>
          <p:cNvSpPr/>
          <p:nvPr/>
        </p:nvSpPr>
        <p:spPr>
          <a:xfrm rot="5400000">
            <a:off x="2586830" y="1664315"/>
            <a:ext cx="534403" cy="30337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22339728"/>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0850" y="1676400"/>
            <a:ext cx="8229600" cy="923330"/>
          </a:xfrm>
          <a:prstGeom prst="rect">
            <a:avLst/>
          </a:prstGeom>
          <a:noFill/>
        </p:spPr>
        <p:txBody>
          <a:bodyPr wrap="square" rtlCol="0">
            <a:spAutoFit/>
          </a:bodyPr>
          <a:lstStyle/>
          <a:p>
            <a:pPr algn="ctr"/>
            <a:r>
              <a:rPr lang="en-US" dirty="0" smtClean="0"/>
              <a:t>Exceptions?</a:t>
            </a:r>
          </a:p>
          <a:p>
            <a:endParaRPr lang="en-US" dirty="0"/>
          </a:p>
          <a:p>
            <a:endParaRPr lang="en-US" dirty="0" smtClean="0"/>
          </a:p>
        </p:txBody>
      </p:sp>
    </p:spTree>
    <p:extLst>
      <p:ext uri="{BB962C8B-B14F-4D97-AF65-F5344CB8AC3E}">
        <p14:creationId xmlns:p14="http://schemas.microsoft.com/office/powerpoint/2010/main" val="1885600420"/>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0850" y="1676400"/>
            <a:ext cx="8229600" cy="1477328"/>
          </a:xfrm>
          <a:prstGeom prst="rect">
            <a:avLst/>
          </a:prstGeom>
          <a:noFill/>
        </p:spPr>
        <p:txBody>
          <a:bodyPr wrap="square" rtlCol="0">
            <a:spAutoFit/>
          </a:bodyPr>
          <a:lstStyle/>
          <a:p>
            <a:pPr algn="ctr"/>
            <a:r>
              <a:rPr lang="en-US" dirty="0" smtClean="0"/>
              <a:t>Exceptions?</a:t>
            </a:r>
          </a:p>
          <a:p>
            <a:endParaRPr lang="en-US" dirty="0"/>
          </a:p>
          <a:p>
            <a:endParaRPr lang="en-US" dirty="0" smtClean="0"/>
          </a:p>
          <a:p>
            <a:pPr marL="285750" indent="-285750">
              <a:buFont typeface="Arial" panose="020B0604020202020204" pitchFamily="34" charset="0"/>
              <a:buChar char="•"/>
            </a:pPr>
            <a:r>
              <a:rPr lang="en-US" i="1" dirty="0" err="1" smtClean="0"/>
              <a:t>Empfindsamkeit</a:t>
            </a:r>
            <a:r>
              <a:rPr lang="en-US" dirty="0" smtClean="0"/>
              <a:t>? (C. P. E. Bach)</a:t>
            </a:r>
          </a:p>
          <a:p>
            <a:endParaRPr lang="en-US" dirty="0"/>
          </a:p>
        </p:txBody>
      </p:sp>
    </p:spTree>
    <p:extLst>
      <p:ext uri="{BB962C8B-B14F-4D97-AF65-F5344CB8AC3E}">
        <p14:creationId xmlns:p14="http://schemas.microsoft.com/office/powerpoint/2010/main" val="4035302387"/>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0850" y="1676400"/>
            <a:ext cx="8229600" cy="2031325"/>
          </a:xfrm>
          <a:prstGeom prst="rect">
            <a:avLst/>
          </a:prstGeom>
          <a:noFill/>
        </p:spPr>
        <p:txBody>
          <a:bodyPr wrap="square" rtlCol="0">
            <a:spAutoFit/>
          </a:bodyPr>
          <a:lstStyle/>
          <a:p>
            <a:pPr algn="ctr"/>
            <a:r>
              <a:rPr lang="en-US" dirty="0" smtClean="0"/>
              <a:t>Exceptions?</a:t>
            </a:r>
          </a:p>
          <a:p>
            <a:endParaRPr lang="en-US" dirty="0"/>
          </a:p>
          <a:p>
            <a:endParaRPr lang="en-US" dirty="0" smtClean="0"/>
          </a:p>
          <a:p>
            <a:pPr marL="285750" indent="-285750">
              <a:buFont typeface="Arial" panose="020B0604020202020204" pitchFamily="34" charset="0"/>
              <a:buChar char="•"/>
            </a:pPr>
            <a:r>
              <a:rPr lang="en-US" i="1" dirty="0" err="1" smtClean="0"/>
              <a:t>Empfindsamkeit</a:t>
            </a:r>
            <a:r>
              <a:rPr lang="en-US" dirty="0" smtClean="0"/>
              <a:t>? (C. P. E. Bach)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i="1" dirty="0" smtClean="0"/>
              <a:t>Sturm und </a:t>
            </a:r>
            <a:r>
              <a:rPr lang="en-US" i="1" dirty="0" err="1" smtClean="0"/>
              <a:t>Drang</a:t>
            </a:r>
            <a:r>
              <a:rPr lang="en-US" i="1" dirty="0" smtClean="0"/>
              <a:t> </a:t>
            </a:r>
            <a:r>
              <a:rPr lang="en-US" dirty="0" smtClean="0"/>
              <a:t>vogue, late 1760s, early 1770s (“stormy,” minor-mode music)?</a:t>
            </a:r>
          </a:p>
          <a:p>
            <a:endParaRPr lang="en-US" dirty="0"/>
          </a:p>
        </p:txBody>
      </p:sp>
    </p:spTree>
    <p:extLst>
      <p:ext uri="{BB962C8B-B14F-4D97-AF65-F5344CB8AC3E}">
        <p14:creationId xmlns:p14="http://schemas.microsoft.com/office/powerpoint/2010/main" val="4035302387"/>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457200"/>
            <a:ext cx="9525000" cy="7315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925739"/>
            <a:ext cx="9271000" cy="5562600"/>
          </a:xfrm>
          <a:prstGeom prst="rect">
            <a:avLst/>
          </a:prstGeom>
        </p:spPr>
      </p:pic>
      <p:sp>
        <p:nvSpPr>
          <p:cNvPr id="4" name="TextBox 3"/>
          <p:cNvSpPr txBox="1"/>
          <p:nvPr/>
        </p:nvSpPr>
        <p:spPr>
          <a:xfrm>
            <a:off x="2971800" y="277093"/>
            <a:ext cx="3276600" cy="369332"/>
          </a:xfrm>
          <a:prstGeom prst="rect">
            <a:avLst/>
          </a:prstGeom>
          <a:noFill/>
        </p:spPr>
        <p:txBody>
          <a:bodyPr wrap="square" rtlCol="0">
            <a:spAutoFit/>
          </a:bodyPr>
          <a:lstStyle/>
          <a:p>
            <a:r>
              <a:rPr lang="en-US" dirty="0" smtClean="0">
                <a:solidFill>
                  <a:schemeClr val="bg1"/>
                </a:solidFill>
              </a:rPr>
              <a:t>Mozart: Opera and Singspiel</a:t>
            </a:r>
            <a:endParaRPr lang="en-US" dirty="0">
              <a:solidFill>
                <a:schemeClr val="bg1"/>
              </a:solidFill>
            </a:endParaRPr>
          </a:p>
        </p:txBody>
      </p:sp>
      <p:sp>
        <p:nvSpPr>
          <p:cNvPr id="5" name="TextBox 4"/>
          <p:cNvSpPr txBox="1"/>
          <p:nvPr/>
        </p:nvSpPr>
        <p:spPr>
          <a:xfrm>
            <a:off x="4451031" y="660282"/>
            <a:ext cx="4727605" cy="2031325"/>
          </a:xfrm>
          <a:prstGeom prst="rect">
            <a:avLst/>
          </a:prstGeom>
          <a:noFill/>
        </p:spPr>
        <p:txBody>
          <a:bodyPr wrap="square" rtlCol="0">
            <a:spAutoFit/>
          </a:bodyPr>
          <a:lstStyle/>
          <a:p>
            <a:endParaRPr lang="en-US" sz="1400" dirty="0">
              <a:solidFill>
                <a:schemeClr val="bg1"/>
              </a:solidFill>
            </a:endParaRPr>
          </a:p>
          <a:p>
            <a:r>
              <a:rPr lang="en-US" sz="1400" dirty="0" smtClean="0">
                <a:solidFill>
                  <a:schemeClr val="bg1"/>
                </a:solidFill>
              </a:rPr>
              <a:t>“Enlightenment is mankind’s emergence [or release] from its self-incurred immaturity. . . the inability to make use of one’s own understanding without the guidance of another. . . .   </a:t>
            </a:r>
            <a:r>
              <a:rPr lang="en-US" sz="1400" i="1" dirty="0" err="1" smtClean="0">
                <a:solidFill>
                  <a:schemeClr val="bg1"/>
                </a:solidFill>
              </a:rPr>
              <a:t>Sapere</a:t>
            </a:r>
            <a:r>
              <a:rPr lang="en-US" sz="1400" i="1" dirty="0" smtClean="0">
                <a:solidFill>
                  <a:schemeClr val="bg1"/>
                </a:solidFill>
              </a:rPr>
              <a:t> </a:t>
            </a:r>
            <a:r>
              <a:rPr lang="en-US" sz="1400" i="1" dirty="0" err="1" smtClean="0">
                <a:solidFill>
                  <a:schemeClr val="bg1"/>
                </a:solidFill>
              </a:rPr>
              <a:t>aude</a:t>
            </a:r>
            <a:r>
              <a:rPr lang="en-US" sz="1400" i="1" dirty="0" smtClean="0">
                <a:solidFill>
                  <a:schemeClr val="bg1"/>
                </a:solidFill>
              </a:rPr>
              <a:t> </a:t>
            </a:r>
            <a:r>
              <a:rPr lang="en-US" sz="1400" dirty="0" smtClean="0">
                <a:solidFill>
                  <a:schemeClr val="bg1"/>
                </a:solidFill>
              </a:rPr>
              <a:t>[‘Dare to know!’]”</a:t>
            </a:r>
          </a:p>
          <a:p>
            <a:pPr algn="ctr"/>
            <a:endParaRPr lang="en-US" sz="1400" dirty="0">
              <a:solidFill>
                <a:schemeClr val="bg1"/>
              </a:solidFill>
            </a:endParaRPr>
          </a:p>
          <a:p>
            <a:pPr algn="ctr"/>
            <a:r>
              <a:rPr lang="en-US" sz="1400" dirty="0" smtClean="0">
                <a:solidFill>
                  <a:schemeClr val="bg1"/>
                </a:solidFill>
              </a:rPr>
              <a:t>Immanuel Kant: </a:t>
            </a:r>
            <a:r>
              <a:rPr lang="en-US" sz="1400" i="1" dirty="0" smtClean="0">
                <a:solidFill>
                  <a:schemeClr val="bg1"/>
                </a:solidFill>
              </a:rPr>
              <a:t>What is Enlightenment?</a:t>
            </a:r>
            <a:r>
              <a:rPr lang="en-US" sz="1400" dirty="0" smtClean="0">
                <a:solidFill>
                  <a:schemeClr val="bg1"/>
                </a:solidFill>
              </a:rPr>
              <a:t> </a:t>
            </a:r>
          </a:p>
          <a:p>
            <a:pPr algn="ctr"/>
            <a:r>
              <a:rPr lang="en-US" sz="1400" dirty="0" smtClean="0">
                <a:solidFill>
                  <a:schemeClr val="bg1"/>
                </a:solidFill>
              </a:rPr>
              <a:t>(</a:t>
            </a:r>
            <a:r>
              <a:rPr lang="en-US" sz="1400" i="1" dirty="0" smtClean="0">
                <a:solidFill>
                  <a:schemeClr val="bg1"/>
                </a:solidFill>
              </a:rPr>
              <a:t>Was </a:t>
            </a:r>
            <a:r>
              <a:rPr lang="en-US" sz="1400" i="1" dirty="0" err="1" smtClean="0">
                <a:solidFill>
                  <a:schemeClr val="bg1"/>
                </a:solidFill>
              </a:rPr>
              <a:t>ist</a:t>
            </a:r>
            <a:r>
              <a:rPr lang="en-US" sz="1400" i="1" dirty="0" smtClean="0">
                <a:solidFill>
                  <a:schemeClr val="bg1"/>
                </a:solidFill>
              </a:rPr>
              <a:t> Aufklärung?,</a:t>
            </a:r>
            <a:r>
              <a:rPr lang="en-US" sz="1400" dirty="0" smtClean="0">
                <a:solidFill>
                  <a:schemeClr val="bg1"/>
                </a:solidFill>
              </a:rPr>
              <a:t> 1784)   </a:t>
            </a:r>
          </a:p>
          <a:p>
            <a:endParaRPr lang="en-US" sz="1400"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6545" y="3707038"/>
            <a:ext cx="2133600" cy="3072385"/>
          </a:xfrm>
          <a:prstGeom prst="rect">
            <a:avLst/>
          </a:prstGeom>
        </p:spPr>
      </p:pic>
    </p:spTree>
    <p:extLst>
      <p:ext uri="{BB962C8B-B14F-4D97-AF65-F5344CB8AC3E}">
        <p14:creationId xmlns:p14="http://schemas.microsoft.com/office/powerpoint/2010/main" val="33720510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1000"/>
                                  </p:stCondLst>
                                  <p:childTnLst>
                                    <p:animEffect transition="out" filter="fade">
                                      <p:cBhvr>
                                        <p:cTn id="6" dur="2250"/>
                                        <p:tgtEl>
                                          <p:spTgt spid="4"/>
                                        </p:tgtEl>
                                      </p:cBhvr>
                                    </p:animEffect>
                                    <p:set>
                                      <p:cBhvr>
                                        <p:cTn id="7" dur="1" fill="hold">
                                          <p:stCondLst>
                                            <p:cond delay="2249"/>
                                          </p:stCondLst>
                                        </p:cTn>
                                        <p:tgtEl>
                                          <p:spTgt spid="4"/>
                                        </p:tgtEl>
                                        <p:attrNameLst>
                                          <p:attrName>style.visibility</p:attrName>
                                        </p:attrNameLst>
                                      </p:cBhvr>
                                      <p:to>
                                        <p:strVal val="hidden"/>
                                      </p:to>
                                    </p:set>
                                  </p:childTnLst>
                                </p:cTn>
                              </p:par>
                              <p:par>
                                <p:cTn id="8" presetID="10" presetClass="entr" presetSubtype="0"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0850" y="1676400"/>
            <a:ext cx="8229600" cy="2308324"/>
          </a:xfrm>
          <a:prstGeom prst="rect">
            <a:avLst/>
          </a:prstGeom>
          <a:noFill/>
        </p:spPr>
        <p:txBody>
          <a:bodyPr wrap="square" rtlCol="0">
            <a:spAutoFit/>
          </a:bodyPr>
          <a:lstStyle/>
          <a:p>
            <a:pPr algn="ctr"/>
            <a:r>
              <a:rPr lang="en-US" dirty="0" smtClean="0"/>
              <a:t>Exceptions?</a:t>
            </a:r>
          </a:p>
          <a:p>
            <a:endParaRPr lang="en-US" dirty="0"/>
          </a:p>
          <a:p>
            <a:endParaRPr lang="en-US" dirty="0" smtClean="0"/>
          </a:p>
          <a:p>
            <a:pPr marL="285750" indent="-285750">
              <a:buFont typeface="Arial" panose="020B0604020202020204" pitchFamily="34" charset="0"/>
              <a:buChar char="•"/>
            </a:pPr>
            <a:r>
              <a:rPr lang="en-US" i="1" dirty="0" err="1" smtClean="0"/>
              <a:t>Empfindsamkeit</a:t>
            </a:r>
            <a:r>
              <a:rPr lang="en-US" dirty="0" smtClean="0"/>
              <a:t>? (C. P. E. Bach)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i="1" dirty="0" smtClean="0"/>
              <a:t>Sturm und </a:t>
            </a:r>
            <a:r>
              <a:rPr lang="en-US" i="1" dirty="0" err="1" smtClean="0"/>
              <a:t>Drang</a:t>
            </a:r>
            <a:r>
              <a:rPr lang="en-US" i="1" dirty="0" smtClean="0"/>
              <a:t> </a:t>
            </a:r>
            <a:r>
              <a:rPr lang="en-US" dirty="0" smtClean="0"/>
              <a:t>vogue, late 1760s, early 1770s (“stormy,” minor-mode music)?</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smtClean="0"/>
              <a:t>Parodistic</a:t>
            </a:r>
            <a:r>
              <a:rPr lang="en-US" dirty="0" smtClean="0"/>
              <a:t> depiction of presumably unbalanced, dangerous, or irrational “others”?</a:t>
            </a:r>
            <a:endParaRPr lang="en-US" dirty="0"/>
          </a:p>
        </p:txBody>
      </p:sp>
    </p:spTree>
    <p:extLst>
      <p:ext uri="{BB962C8B-B14F-4D97-AF65-F5344CB8AC3E}">
        <p14:creationId xmlns:p14="http://schemas.microsoft.com/office/powerpoint/2010/main" val="2617800245"/>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0850" y="1676400"/>
            <a:ext cx="8229600" cy="2308324"/>
          </a:xfrm>
          <a:prstGeom prst="rect">
            <a:avLst/>
          </a:prstGeom>
          <a:noFill/>
        </p:spPr>
        <p:txBody>
          <a:bodyPr wrap="square" rtlCol="0">
            <a:spAutoFit/>
          </a:bodyPr>
          <a:lstStyle/>
          <a:p>
            <a:pPr algn="ctr"/>
            <a:r>
              <a:rPr lang="en-US" dirty="0" smtClean="0"/>
              <a:t>Exceptions?</a:t>
            </a:r>
          </a:p>
          <a:p>
            <a:endParaRPr lang="en-US" dirty="0"/>
          </a:p>
          <a:p>
            <a:endParaRPr lang="en-US" dirty="0" smtClean="0"/>
          </a:p>
          <a:p>
            <a:pPr marL="285750" indent="-285750">
              <a:buFont typeface="Arial" panose="020B0604020202020204" pitchFamily="34" charset="0"/>
              <a:buChar char="•"/>
            </a:pPr>
            <a:r>
              <a:rPr lang="en-US" i="1" dirty="0" err="1" smtClean="0"/>
              <a:t>Empfindsamkeit</a:t>
            </a:r>
            <a:r>
              <a:rPr lang="en-US" dirty="0" smtClean="0"/>
              <a:t>? (C. P. E. Bach)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i="1" dirty="0" smtClean="0"/>
              <a:t>Sturm und </a:t>
            </a:r>
            <a:r>
              <a:rPr lang="en-US" i="1" dirty="0" err="1" smtClean="0"/>
              <a:t>Drang</a:t>
            </a:r>
            <a:r>
              <a:rPr lang="en-US" i="1" dirty="0" smtClean="0"/>
              <a:t> </a:t>
            </a:r>
            <a:r>
              <a:rPr lang="en-US" dirty="0" smtClean="0"/>
              <a:t>vogue, late 1760s, early 1770s (“stormy,” minor-mode music)?</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smtClean="0"/>
              <a:t>Parodistic</a:t>
            </a:r>
            <a:r>
              <a:rPr lang="en-US" dirty="0" smtClean="0"/>
              <a:t> depiction of presumably unbalanced, dangerous, or irrational “others”?</a:t>
            </a:r>
            <a:endParaRPr lang="en-US" dirty="0"/>
          </a:p>
        </p:txBody>
      </p:sp>
      <p:sp>
        <p:nvSpPr>
          <p:cNvPr id="3" name="TextBox 2"/>
          <p:cNvSpPr txBox="1"/>
          <p:nvPr/>
        </p:nvSpPr>
        <p:spPr>
          <a:xfrm>
            <a:off x="2177882" y="6116851"/>
            <a:ext cx="5562600" cy="415498"/>
          </a:xfrm>
          <a:prstGeom prst="rect">
            <a:avLst/>
          </a:prstGeom>
          <a:noFill/>
        </p:spPr>
        <p:txBody>
          <a:bodyPr wrap="square" rtlCol="0">
            <a:spAutoFit/>
          </a:bodyPr>
          <a:lstStyle/>
          <a:p>
            <a:pPr algn="ctr"/>
            <a:r>
              <a:rPr lang="en-US" sz="1050" dirty="0" smtClean="0"/>
              <a:t>Mozart, </a:t>
            </a:r>
            <a:r>
              <a:rPr lang="en-US" sz="1050" dirty="0" err="1" smtClean="0"/>
              <a:t>Osmin’s</a:t>
            </a:r>
            <a:r>
              <a:rPr lang="en-US" sz="1050" dirty="0" smtClean="0"/>
              <a:t> Rage Aria, “</a:t>
            </a:r>
            <a:r>
              <a:rPr lang="en-US" sz="1050" dirty="0" err="1" smtClean="0"/>
              <a:t>Solche</a:t>
            </a:r>
            <a:r>
              <a:rPr lang="en-US" sz="1050" dirty="0" smtClean="0"/>
              <a:t> </a:t>
            </a:r>
            <a:r>
              <a:rPr lang="en-US" sz="1050" dirty="0" err="1" smtClean="0"/>
              <a:t>hergelaufne</a:t>
            </a:r>
            <a:r>
              <a:rPr lang="en-US" sz="1050" dirty="0" smtClean="0"/>
              <a:t> </a:t>
            </a:r>
            <a:r>
              <a:rPr lang="en-US" sz="1050" dirty="0" err="1" smtClean="0"/>
              <a:t>Laffen</a:t>
            </a:r>
            <a:r>
              <a:rPr lang="en-US" sz="1050" dirty="0" smtClean="0"/>
              <a:t>,”</a:t>
            </a:r>
          </a:p>
          <a:p>
            <a:pPr algn="ctr"/>
            <a:r>
              <a:rPr lang="en-US" sz="1050" dirty="0" smtClean="0"/>
              <a:t>Singspiel: </a:t>
            </a:r>
            <a:r>
              <a:rPr lang="en-US" sz="1050" i="1" dirty="0" smtClean="0"/>
              <a:t>Die </a:t>
            </a:r>
            <a:r>
              <a:rPr lang="en-US" sz="1050" i="1" dirty="0" err="1" smtClean="0"/>
              <a:t>Entführung</a:t>
            </a:r>
            <a:r>
              <a:rPr lang="en-US" sz="1050" i="1" dirty="0" smtClean="0"/>
              <a:t> </a:t>
            </a:r>
            <a:r>
              <a:rPr lang="en-US" sz="1050" i="1" dirty="0" err="1" smtClean="0"/>
              <a:t>aus</a:t>
            </a:r>
            <a:r>
              <a:rPr lang="en-US" sz="1050" i="1" dirty="0" smtClean="0"/>
              <a:t> </a:t>
            </a:r>
            <a:r>
              <a:rPr lang="en-US" sz="1050" i="1" dirty="0" err="1" smtClean="0"/>
              <a:t>dem</a:t>
            </a:r>
            <a:r>
              <a:rPr lang="en-US" sz="1050" i="1" dirty="0" smtClean="0"/>
              <a:t> </a:t>
            </a:r>
            <a:r>
              <a:rPr lang="en-US" sz="1050" i="1" dirty="0" err="1" smtClean="0"/>
              <a:t>Serail</a:t>
            </a:r>
            <a:r>
              <a:rPr lang="en-US" sz="1050" i="1" dirty="0"/>
              <a:t> </a:t>
            </a:r>
            <a:r>
              <a:rPr lang="en-US" sz="1050" dirty="0" smtClean="0"/>
              <a:t>(1782)</a:t>
            </a:r>
            <a:endParaRPr lang="en-US" sz="105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882" y="4215439"/>
            <a:ext cx="2388550" cy="179141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4188104"/>
            <a:ext cx="2424998" cy="1818748"/>
          </a:xfrm>
          <a:prstGeom prst="rect">
            <a:avLst/>
          </a:prstGeom>
        </p:spPr>
      </p:pic>
    </p:spTree>
    <p:extLst>
      <p:ext uri="{BB962C8B-B14F-4D97-AF65-F5344CB8AC3E}">
        <p14:creationId xmlns:p14="http://schemas.microsoft.com/office/powerpoint/2010/main" val="40353023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750"/>
                                        <p:tgtEl>
                                          <p:spTgt spid="3"/>
                                        </p:tgtEl>
                                      </p:cBhvr>
                                    </p:animEffect>
                                  </p:childTnLst>
                                </p:cTn>
                              </p:par>
                              <p:par>
                                <p:cTn id="8" presetID="10" presetClass="entr" presetSubtype="0" fill="hold"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750"/>
                                        <p:tgtEl>
                                          <p:spTgt spid="4"/>
                                        </p:tgtEl>
                                      </p:cBhvr>
                                    </p:animEffect>
                                  </p:childTnLst>
                                </p:cTn>
                              </p:par>
                              <p:par>
                                <p:cTn id="11" presetID="10" presetClass="entr" presetSubtype="0" fill="hold"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447800"/>
            <a:ext cx="3827864" cy="4106254"/>
          </a:xfrm>
          <a:prstGeom prst="rect">
            <a:avLst/>
          </a:prstGeom>
        </p:spPr>
      </p:pic>
      <p:sp>
        <p:nvSpPr>
          <p:cNvPr id="4" name="TextBox 3"/>
          <p:cNvSpPr txBox="1"/>
          <p:nvPr/>
        </p:nvSpPr>
        <p:spPr>
          <a:xfrm>
            <a:off x="4257231" y="1066800"/>
            <a:ext cx="4572000" cy="1631216"/>
          </a:xfrm>
          <a:prstGeom prst="rect">
            <a:avLst/>
          </a:prstGeom>
          <a:noFill/>
        </p:spPr>
        <p:txBody>
          <a:bodyPr wrap="square" rtlCol="0">
            <a:spAutoFit/>
          </a:bodyPr>
          <a:lstStyle/>
          <a:p>
            <a:r>
              <a:rPr lang="en-US" b="1" dirty="0" smtClean="0"/>
              <a:t>“Reformed” or Enriched Italian </a:t>
            </a:r>
            <a:r>
              <a:rPr lang="en-US" b="1" i="1" dirty="0" smtClean="0"/>
              <a:t>Opera </a:t>
            </a:r>
            <a:r>
              <a:rPr lang="en-US" b="1" i="1" dirty="0" err="1" smtClean="0"/>
              <a:t>Seria</a:t>
            </a:r>
            <a:r>
              <a:rPr lang="en-US" b="1" dirty="0" smtClean="0"/>
              <a:t>:</a:t>
            </a:r>
          </a:p>
          <a:p>
            <a:endParaRPr lang="en-US" dirty="0"/>
          </a:p>
          <a:p>
            <a:r>
              <a:rPr lang="en-US" dirty="0"/>
              <a:t>	</a:t>
            </a:r>
            <a:r>
              <a:rPr lang="en-US" sz="1400" i="1" dirty="0" err="1" smtClean="0"/>
              <a:t>Idomeneo</a:t>
            </a:r>
            <a:r>
              <a:rPr lang="en-US" sz="1400" dirty="0" smtClean="0"/>
              <a:t> (Munich, 1781)</a:t>
            </a:r>
          </a:p>
          <a:p>
            <a:endParaRPr lang="en-US" sz="1400" dirty="0" smtClean="0"/>
          </a:p>
          <a:p>
            <a:r>
              <a:rPr lang="en-US" sz="1400" dirty="0" smtClean="0"/>
              <a:t>	</a:t>
            </a:r>
            <a:r>
              <a:rPr lang="en-US" sz="1400" i="1" dirty="0" smtClean="0"/>
              <a:t>La </a:t>
            </a:r>
            <a:r>
              <a:rPr lang="en-US" sz="1400" i="1" dirty="0" err="1" smtClean="0"/>
              <a:t>Clemenza</a:t>
            </a:r>
            <a:r>
              <a:rPr lang="en-US" sz="1400" i="1" dirty="0" smtClean="0"/>
              <a:t> di Tito </a:t>
            </a:r>
            <a:r>
              <a:rPr lang="en-US" sz="1400" dirty="0" smtClean="0"/>
              <a:t>(Vienna, 1791)</a:t>
            </a:r>
            <a:endParaRPr lang="en-US" sz="1400" dirty="0"/>
          </a:p>
          <a:p>
            <a:endParaRPr lang="en-US" dirty="0"/>
          </a:p>
        </p:txBody>
      </p:sp>
    </p:spTree>
    <p:extLst>
      <p:ext uri="{BB962C8B-B14F-4D97-AF65-F5344CB8AC3E}">
        <p14:creationId xmlns:p14="http://schemas.microsoft.com/office/powerpoint/2010/main" val="2941057907"/>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447800"/>
            <a:ext cx="3827864" cy="4106254"/>
          </a:xfrm>
          <a:prstGeom prst="rect">
            <a:avLst/>
          </a:prstGeom>
        </p:spPr>
      </p:pic>
      <p:sp>
        <p:nvSpPr>
          <p:cNvPr id="4" name="TextBox 3"/>
          <p:cNvSpPr txBox="1"/>
          <p:nvPr/>
        </p:nvSpPr>
        <p:spPr>
          <a:xfrm>
            <a:off x="4257231" y="1066800"/>
            <a:ext cx="4572000" cy="3877985"/>
          </a:xfrm>
          <a:prstGeom prst="rect">
            <a:avLst/>
          </a:prstGeom>
          <a:noFill/>
        </p:spPr>
        <p:txBody>
          <a:bodyPr wrap="square" rtlCol="0">
            <a:spAutoFit/>
          </a:bodyPr>
          <a:lstStyle/>
          <a:p>
            <a:r>
              <a:rPr lang="en-US" b="1" dirty="0" smtClean="0"/>
              <a:t>“Reformed” or Enriched Italian </a:t>
            </a:r>
            <a:r>
              <a:rPr lang="en-US" b="1" i="1" dirty="0" smtClean="0"/>
              <a:t>Opera </a:t>
            </a:r>
            <a:r>
              <a:rPr lang="en-US" b="1" i="1" dirty="0" err="1" smtClean="0"/>
              <a:t>Seria</a:t>
            </a:r>
            <a:r>
              <a:rPr lang="en-US" b="1" dirty="0" smtClean="0"/>
              <a:t>:</a:t>
            </a:r>
          </a:p>
          <a:p>
            <a:endParaRPr lang="en-US" dirty="0"/>
          </a:p>
          <a:p>
            <a:r>
              <a:rPr lang="en-US" dirty="0"/>
              <a:t>	</a:t>
            </a:r>
            <a:r>
              <a:rPr lang="en-US" sz="1400" i="1" dirty="0" err="1" smtClean="0"/>
              <a:t>Idomeneo</a:t>
            </a:r>
            <a:r>
              <a:rPr lang="en-US" sz="1400" dirty="0" smtClean="0"/>
              <a:t> (Munich, 1781)</a:t>
            </a:r>
          </a:p>
          <a:p>
            <a:endParaRPr lang="en-US" sz="1400" dirty="0" smtClean="0"/>
          </a:p>
          <a:p>
            <a:r>
              <a:rPr lang="en-US" sz="1400" dirty="0" smtClean="0"/>
              <a:t>	</a:t>
            </a:r>
            <a:r>
              <a:rPr lang="en-US" sz="1400" i="1" dirty="0" smtClean="0"/>
              <a:t>La </a:t>
            </a:r>
            <a:r>
              <a:rPr lang="en-US" sz="1400" i="1" dirty="0" err="1" smtClean="0"/>
              <a:t>Clemenza</a:t>
            </a:r>
            <a:r>
              <a:rPr lang="en-US" sz="1400" i="1" dirty="0" smtClean="0"/>
              <a:t> di Tito </a:t>
            </a:r>
            <a:r>
              <a:rPr lang="en-US" sz="1400" dirty="0" smtClean="0"/>
              <a:t>(Vienna, 1791)</a:t>
            </a:r>
            <a:endParaRPr lang="en-US" sz="1400" dirty="0"/>
          </a:p>
          <a:p>
            <a:endParaRPr lang="en-US" dirty="0"/>
          </a:p>
          <a:p>
            <a:r>
              <a:rPr lang="en-US" b="1" dirty="0" smtClean="0"/>
              <a:t>Nimble Social Critique via Italian </a:t>
            </a:r>
            <a:r>
              <a:rPr lang="en-US" b="1" i="1" dirty="0" smtClean="0"/>
              <a:t>Opera Buffa</a:t>
            </a:r>
          </a:p>
          <a:p>
            <a:r>
              <a:rPr lang="en-US" b="1" dirty="0" smtClean="0"/>
              <a:t>(Librettist: Lorenzo da Ponte):</a:t>
            </a:r>
          </a:p>
          <a:p>
            <a:endParaRPr lang="en-US" dirty="0"/>
          </a:p>
          <a:p>
            <a:r>
              <a:rPr lang="en-US" dirty="0" smtClean="0"/>
              <a:t>	</a:t>
            </a:r>
            <a:r>
              <a:rPr lang="en-US" sz="1400" i="1" dirty="0" smtClean="0"/>
              <a:t>Le </a:t>
            </a:r>
            <a:r>
              <a:rPr lang="en-US" sz="1400" i="1" dirty="0" err="1" smtClean="0"/>
              <a:t>nozze</a:t>
            </a:r>
            <a:r>
              <a:rPr lang="en-US" sz="1400" i="1" dirty="0" smtClean="0"/>
              <a:t> de Figaro</a:t>
            </a:r>
            <a:r>
              <a:rPr lang="en-US" sz="1400" dirty="0" smtClean="0"/>
              <a:t> (Vienna, 1786)</a:t>
            </a:r>
          </a:p>
          <a:p>
            <a:endParaRPr lang="en-US" sz="1400" dirty="0"/>
          </a:p>
          <a:p>
            <a:r>
              <a:rPr lang="en-US" sz="1400" dirty="0"/>
              <a:t>	</a:t>
            </a:r>
            <a:r>
              <a:rPr lang="en-US" sz="1400" i="1" dirty="0" smtClean="0"/>
              <a:t>Don Giovanni </a:t>
            </a:r>
            <a:r>
              <a:rPr lang="en-US" sz="1400" dirty="0" smtClean="0"/>
              <a:t>(Prague, 1787)</a:t>
            </a:r>
          </a:p>
          <a:p>
            <a:endParaRPr lang="en-US" sz="1400" dirty="0"/>
          </a:p>
          <a:p>
            <a:r>
              <a:rPr lang="en-US" sz="1400" dirty="0" smtClean="0"/>
              <a:t>	</a:t>
            </a:r>
            <a:r>
              <a:rPr lang="en-US" sz="1400" i="1" dirty="0" err="1" smtClean="0"/>
              <a:t>Così</a:t>
            </a:r>
            <a:r>
              <a:rPr lang="en-US" sz="1400" i="1" dirty="0" smtClean="0"/>
              <a:t> fan </a:t>
            </a:r>
            <a:r>
              <a:rPr lang="en-US" sz="1400" i="1" dirty="0" err="1" smtClean="0"/>
              <a:t>tutte</a:t>
            </a:r>
            <a:r>
              <a:rPr lang="en-US" sz="1400" i="1" dirty="0" smtClean="0"/>
              <a:t> </a:t>
            </a:r>
            <a:r>
              <a:rPr lang="en-US" sz="1400" dirty="0" smtClean="0"/>
              <a:t>(Vienna 1790)</a:t>
            </a:r>
            <a:endParaRPr lang="en-US" sz="1400" dirty="0"/>
          </a:p>
          <a:p>
            <a:endParaRPr lang="en-US" dirty="0" smtClean="0"/>
          </a:p>
        </p:txBody>
      </p:sp>
    </p:spTree>
    <p:extLst>
      <p:ext uri="{BB962C8B-B14F-4D97-AF65-F5344CB8AC3E}">
        <p14:creationId xmlns:p14="http://schemas.microsoft.com/office/powerpoint/2010/main" val="3890648783"/>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447800"/>
            <a:ext cx="3827864" cy="4106254"/>
          </a:xfrm>
          <a:prstGeom prst="rect">
            <a:avLst/>
          </a:prstGeom>
        </p:spPr>
      </p:pic>
      <p:sp>
        <p:nvSpPr>
          <p:cNvPr id="4" name="TextBox 3"/>
          <p:cNvSpPr txBox="1"/>
          <p:nvPr/>
        </p:nvSpPr>
        <p:spPr>
          <a:xfrm>
            <a:off x="4257230" y="1066800"/>
            <a:ext cx="4886769" cy="5078313"/>
          </a:xfrm>
          <a:prstGeom prst="rect">
            <a:avLst/>
          </a:prstGeom>
          <a:noFill/>
        </p:spPr>
        <p:txBody>
          <a:bodyPr wrap="square" rtlCol="0">
            <a:spAutoFit/>
          </a:bodyPr>
          <a:lstStyle/>
          <a:p>
            <a:r>
              <a:rPr lang="en-US" b="1" dirty="0" smtClean="0"/>
              <a:t>“Reformed” or Enriched Italian </a:t>
            </a:r>
            <a:r>
              <a:rPr lang="en-US" b="1" i="1" dirty="0" smtClean="0"/>
              <a:t>Opera </a:t>
            </a:r>
            <a:r>
              <a:rPr lang="en-US" b="1" i="1" dirty="0" err="1" smtClean="0"/>
              <a:t>Seria</a:t>
            </a:r>
            <a:r>
              <a:rPr lang="en-US" b="1" dirty="0" smtClean="0"/>
              <a:t>:</a:t>
            </a:r>
          </a:p>
          <a:p>
            <a:endParaRPr lang="en-US" dirty="0"/>
          </a:p>
          <a:p>
            <a:r>
              <a:rPr lang="en-US" dirty="0"/>
              <a:t>	</a:t>
            </a:r>
            <a:r>
              <a:rPr lang="en-US" sz="1400" i="1" dirty="0" err="1" smtClean="0"/>
              <a:t>Idomeneo</a:t>
            </a:r>
            <a:r>
              <a:rPr lang="en-US" sz="1400" dirty="0" smtClean="0"/>
              <a:t> (Munich, 1781)</a:t>
            </a:r>
          </a:p>
          <a:p>
            <a:endParaRPr lang="en-US" sz="1400" dirty="0" smtClean="0"/>
          </a:p>
          <a:p>
            <a:r>
              <a:rPr lang="en-US" sz="1400" dirty="0" smtClean="0"/>
              <a:t>	</a:t>
            </a:r>
            <a:r>
              <a:rPr lang="en-US" sz="1400" i="1" dirty="0" smtClean="0"/>
              <a:t>La </a:t>
            </a:r>
            <a:r>
              <a:rPr lang="en-US" sz="1400" i="1" dirty="0" err="1" smtClean="0"/>
              <a:t>Clemenza</a:t>
            </a:r>
            <a:r>
              <a:rPr lang="en-US" sz="1400" i="1" dirty="0" smtClean="0"/>
              <a:t> di Tito </a:t>
            </a:r>
            <a:r>
              <a:rPr lang="en-US" sz="1400" dirty="0" smtClean="0"/>
              <a:t>(Vienna, 1791)</a:t>
            </a:r>
            <a:endParaRPr lang="en-US" sz="1400" dirty="0"/>
          </a:p>
          <a:p>
            <a:endParaRPr lang="en-US" dirty="0"/>
          </a:p>
          <a:p>
            <a:r>
              <a:rPr lang="en-US" b="1" dirty="0" smtClean="0"/>
              <a:t>Nimble Social Critique via Italian </a:t>
            </a:r>
            <a:r>
              <a:rPr lang="en-US" b="1" i="1" dirty="0" smtClean="0"/>
              <a:t>Opera Buffa</a:t>
            </a:r>
          </a:p>
          <a:p>
            <a:r>
              <a:rPr lang="en-US" b="1" dirty="0" smtClean="0"/>
              <a:t>(Librettist: Lorenzo da Ponte):</a:t>
            </a:r>
          </a:p>
          <a:p>
            <a:endParaRPr lang="en-US" dirty="0"/>
          </a:p>
          <a:p>
            <a:r>
              <a:rPr lang="en-US" dirty="0" smtClean="0"/>
              <a:t>	</a:t>
            </a:r>
            <a:r>
              <a:rPr lang="en-US" sz="1400" i="1" dirty="0" smtClean="0"/>
              <a:t>Le </a:t>
            </a:r>
            <a:r>
              <a:rPr lang="en-US" sz="1400" i="1" dirty="0" err="1" smtClean="0"/>
              <a:t>nozze</a:t>
            </a:r>
            <a:r>
              <a:rPr lang="en-US" sz="1400" i="1" dirty="0" smtClean="0"/>
              <a:t> de Figaro</a:t>
            </a:r>
            <a:r>
              <a:rPr lang="en-US" sz="1400" dirty="0" smtClean="0"/>
              <a:t> (Vienna, 1786)</a:t>
            </a:r>
          </a:p>
          <a:p>
            <a:endParaRPr lang="en-US" sz="1400" dirty="0"/>
          </a:p>
          <a:p>
            <a:r>
              <a:rPr lang="en-US" sz="1400" dirty="0"/>
              <a:t>	</a:t>
            </a:r>
            <a:r>
              <a:rPr lang="en-US" sz="1400" i="1" dirty="0" smtClean="0"/>
              <a:t>Don Giovanni </a:t>
            </a:r>
            <a:r>
              <a:rPr lang="en-US" sz="1400" dirty="0" smtClean="0"/>
              <a:t>(Prague, 1787)</a:t>
            </a:r>
          </a:p>
          <a:p>
            <a:endParaRPr lang="en-US" sz="1400" dirty="0"/>
          </a:p>
          <a:p>
            <a:r>
              <a:rPr lang="en-US" sz="1400" dirty="0" smtClean="0"/>
              <a:t>	</a:t>
            </a:r>
            <a:r>
              <a:rPr lang="en-US" sz="1400" i="1" dirty="0" err="1" smtClean="0"/>
              <a:t>Così</a:t>
            </a:r>
            <a:r>
              <a:rPr lang="en-US" sz="1400" i="1" dirty="0" smtClean="0"/>
              <a:t> fan </a:t>
            </a:r>
            <a:r>
              <a:rPr lang="en-US" sz="1400" i="1" dirty="0" err="1" smtClean="0"/>
              <a:t>tutte</a:t>
            </a:r>
            <a:r>
              <a:rPr lang="en-US" sz="1400" i="1" dirty="0" smtClean="0"/>
              <a:t> </a:t>
            </a:r>
            <a:r>
              <a:rPr lang="en-US" sz="1400" dirty="0" smtClean="0"/>
              <a:t>(Vienna 1790)</a:t>
            </a:r>
            <a:endParaRPr lang="en-US" sz="1400" dirty="0"/>
          </a:p>
          <a:p>
            <a:endParaRPr lang="en-US" dirty="0" smtClean="0"/>
          </a:p>
          <a:p>
            <a:r>
              <a:rPr lang="en-US" b="1" dirty="0" smtClean="0"/>
              <a:t>More “democratized” comic German </a:t>
            </a:r>
            <a:r>
              <a:rPr lang="en-US" b="1" i="1" dirty="0" smtClean="0"/>
              <a:t>Singspiel</a:t>
            </a:r>
            <a:r>
              <a:rPr lang="en-US" b="1" dirty="0" smtClean="0"/>
              <a:t>:</a:t>
            </a:r>
          </a:p>
          <a:p>
            <a:endParaRPr lang="en-US" dirty="0"/>
          </a:p>
          <a:p>
            <a:r>
              <a:rPr lang="en-US" sz="1400" dirty="0" smtClean="0"/>
              <a:t>	</a:t>
            </a:r>
            <a:r>
              <a:rPr lang="en-US" sz="1400" i="1" dirty="0" smtClean="0"/>
              <a:t>Die </a:t>
            </a:r>
            <a:r>
              <a:rPr lang="en-US" sz="1400" i="1" dirty="0" err="1" smtClean="0"/>
              <a:t>Entführung</a:t>
            </a:r>
            <a:r>
              <a:rPr lang="en-US" sz="1400" i="1" dirty="0" smtClean="0"/>
              <a:t> </a:t>
            </a:r>
            <a:r>
              <a:rPr lang="en-US" sz="1400" i="1" dirty="0" err="1" smtClean="0"/>
              <a:t>aus</a:t>
            </a:r>
            <a:r>
              <a:rPr lang="en-US" sz="1400" i="1" dirty="0" smtClean="0"/>
              <a:t> </a:t>
            </a:r>
            <a:r>
              <a:rPr lang="en-US" sz="1400" i="1" dirty="0" err="1" smtClean="0"/>
              <a:t>dem</a:t>
            </a:r>
            <a:r>
              <a:rPr lang="en-US" sz="1400" i="1" dirty="0" smtClean="0"/>
              <a:t> </a:t>
            </a:r>
            <a:r>
              <a:rPr lang="en-US" sz="1400" i="1" dirty="0" err="1" smtClean="0"/>
              <a:t>Serail</a:t>
            </a:r>
            <a:r>
              <a:rPr lang="en-US" sz="1400" i="1" dirty="0" smtClean="0"/>
              <a:t> </a:t>
            </a:r>
            <a:r>
              <a:rPr lang="en-US" sz="1400" dirty="0" smtClean="0"/>
              <a:t>(Vienna, 1782)</a:t>
            </a:r>
          </a:p>
          <a:p>
            <a:endParaRPr lang="en-US" sz="1400" dirty="0"/>
          </a:p>
          <a:p>
            <a:r>
              <a:rPr lang="en-US" sz="1400" dirty="0" smtClean="0"/>
              <a:t>	</a:t>
            </a:r>
            <a:r>
              <a:rPr lang="en-US" sz="1400" i="1" dirty="0" smtClean="0"/>
              <a:t>Die </a:t>
            </a:r>
            <a:r>
              <a:rPr lang="en-US" sz="1400" i="1" dirty="0" err="1" smtClean="0"/>
              <a:t>Zauberflöte</a:t>
            </a:r>
            <a:r>
              <a:rPr lang="en-US" sz="1400" i="1" dirty="0" smtClean="0"/>
              <a:t> </a:t>
            </a:r>
            <a:r>
              <a:rPr lang="en-US" sz="1400" dirty="0" smtClean="0"/>
              <a:t>(Vienna, 1791)</a:t>
            </a:r>
            <a:endParaRPr lang="en-US" sz="1400" dirty="0"/>
          </a:p>
        </p:txBody>
      </p:sp>
    </p:spTree>
    <p:extLst>
      <p:ext uri="{BB962C8B-B14F-4D97-AF65-F5344CB8AC3E}">
        <p14:creationId xmlns:p14="http://schemas.microsoft.com/office/powerpoint/2010/main" val="3890648783"/>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0043" y="918675"/>
            <a:ext cx="3433156" cy="41148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043" y="927221"/>
            <a:ext cx="3827864" cy="4106254"/>
          </a:xfrm>
          <a:prstGeom prst="rect">
            <a:avLst/>
          </a:prstGeom>
        </p:spPr>
      </p:pic>
      <p:sp>
        <p:nvSpPr>
          <p:cNvPr id="4" name="TextBox 3"/>
          <p:cNvSpPr txBox="1"/>
          <p:nvPr/>
        </p:nvSpPr>
        <p:spPr>
          <a:xfrm>
            <a:off x="890543" y="5166430"/>
            <a:ext cx="2684864" cy="369332"/>
          </a:xfrm>
          <a:prstGeom prst="rect">
            <a:avLst/>
          </a:prstGeom>
          <a:noFill/>
        </p:spPr>
        <p:txBody>
          <a:bodyPr wrap="square" rtlCol="0">
            <a:spAutoFit/>
          </a:bodyPr>
          <a:lstStyle/>
          <a:p>
            <a:r>
              <a:rPr lang="en-US" dirty="0" smtClean="0"/>
              <a:t>Wolfgang </a:t>
            </a:r>
            <a:r>
              <a:rPr lang="en-US" dirty="0" err="1" smtClean="0"/>
              <a:t>Amadé</a:t>
            </a:r>
            <a:r>
              <a:rPr lang="en-US" dirty="0" smtClean="0"/>
              <a:t> Mozart</a:t>
            </a:r>
            <a:endParaRPr lang="en-US" dirty="0"/>
          </a:p>
        </p:txBody>
      </p:sp>
      <p:sp>
        <p:nvSpPr>
          <p:cNvPr id="5" name="TextBox 4"/>
          <p:cNvSpPr txBox="1"/>
          <p:nvPr/>
        </p:nvSpPr>
        <p:spPr>
          <a:xfrm>
            <a:off x="5119643" y="5166430"/>
            <a:ext cx="1981200" cy="369332"/>
          </a:xfrm>
          <a:prstGeom prst="rect">
            <a:avLst/>
          </a:prstGeom>
          <a:noFill/>
        </p:spPr>
        <p:txBody>
          <a:bodyPr wrap="square" rtlCol="0">
            <a:spAutoFit/>
          </a:bodyPr>
          <a:lstStyle/>
          <a:p>
            <a:r>
              <a:rPr lang="en-US" dirty="0" smtClean="0"/>
              <a:t>Lorenzo da Ponte</a:t>
            </a:r>
            <a:endParaRPr lang="en-US" dirty="0"/>
          </a:p>
        </p:txBody>
      </p:sp>
      <p:sp>
        <p:nvSpPr>
          <p:cNvPr id="6" name="TextBox 5"/>
          <p:cNvSpPr txBox="1"/>
          <p:nvPr/>
        </p:nvSpPr>
        <p:spPr>
          <a:xfrm>
            <a:off x="2438400" y="5731385"/>
            <a:ext cx="4392182" cy="830997"/>
          </a:xfrm>
          <a:prstGeom prst="rect">
            <a:avLst/>
          </a:prstGeom>
          <a:noFill/>
        </p:spPr>
        <p:txBody>
          <a:bodyPr wrap="square" rtlCol="0">
            <a:spAutoFit/>
          </a:bodyPr>
          <a:lstStyle/>
          <a:p>
            <a:r>
              <a:rPr lang="en-US" sz="1600" i="1" dirty="0" smtClean="0"/>
              <a:t>Le </a:t>
            </a:r>
            <a:r>
              <a:rPr lang="en-US" sz="1600" i="1" dirty="0" err="1" smtClean="0"/>
              <a:t>nozze</a:t>
            </a:r>
            <a:r>
              <a:rPr lang="en-US" sz="1600" i="1" dirty="0" smtClean="0"/>
              <a:t> de Figaro</a:t>
            </a:r>
            <a:r>
              <a:rPr lang="en-US" sz="1600" dirty="0" smtClean="0"/>
              <a:t> (Vienna, 1786)</a:t>
            </a:r>
          </a:p>
          <a:p>
            <a:r>
              <a:rPr lang="en-US" sz="1600" i="1" dirty="0" smtClean="0"/>
              <a:t>Don Giovanni </a:t>
            </a:r>
            <a:r>
              <a:rPr lang="en-US" sz="1600" dirty="0" smtClean="0"/>
              <a:t>(Prague, 1787): “</a:t>
            </a:r>
            <a:r>
              <a:rPr lang="en-US" sz="1600" dirty="0" err="1" smtClean="0"/>
              <a:t>dramma</a:t>
            </a:r>
            <a:r>
              <a:rPr lang="en-US" sz="1600" dirty="0" smtClean="0"/>
              <a:t> giocoso”</a:t>
            </a:r>
          </a:p>
          <a:p>
            <a:r>
              <a:rPr lang="en-US" sz="1600" i="1" dirty="0" err="1" smtClean="0"/>
              <a:t>Così</a:t>
            </a:r>
            <a:r>
              <a:rPr lang="en-US" sz="1600" i="1" dirty="0" smtClean="0"/>
              <a:t> fan </a:t>
            </a:r>
            <a:r>
              <a:rPr lang="en-US" sz="1600" i="1" dirty="0" err="1" smtClean="0"/>
              <a:t>tutte</a:t>
            </a:r>
            <a:r>
              <a:rPr lang="en-US" sz="1600" i="1" dirty="0" smtClean="0"/>
              <a:t> </a:t>
            </a:r>
            <a:r>
              <a:rPr lang="en-US" sz="1600" dirty="0" smtClean="0"/>
              <a:t>(Vienna 1790)</a:t>
            </a:r>
          </a:p>
        </p:txBody>
      </p:sp>
      <p:sp>
        <p:nvSpPr>
          <p:cNvPr id="7" name="TextBox 6"/>
          <p:cNvSpPr txBox="1"/>
          <p:nvPr/>
        </p:nvSpPr>
        <p:spPr>
          <a:xfrm>
            <a:off x="3003907" y="327096"/>
            <a:ext cx="2286000" cy="369332"/>
          </a:xfrm>
          <a:prstGeom prst="rect">
            <a:avLst/>
          </a:prstGeom>
          <a:noFill/>
        </p:spPr>
        <p:txBody>
          <a:bodyPr wrap="square" rtlCol="0">
            <a:spAutoFit/>
          </a:bodyPr>
          <a:lstStyle/>
          <a:p>
            <a:r>
              <a:rPr lang="en-US" dirty="0" smtClean="0"/>
              <a:t>Viennese </a:t>
            </a:r>
            <a:r>
              <a:rPr lang="en-US" i="1" dirty="0" smtClean="0"/>
              <a:t>Opera Buffa</a:t>
            </a:r>
            <a:endParaRPr lang="en-US" i="1" dirty="0"/>
          </a:p>
        </p:txBody>
      </p:sp>
    </p:spTree>
    <p:extLst>
      <p:ext uri="{BB962C8B-B14F-4D97-AF65-F5344CB8AC3E}">
        <p14:creationId xmlns:p14="http://schemas.microsoft.com/office/powerpoint/2010/main" val="1983346971"/>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0043" y="918675"/>
            <a:ext cx="3433156" cy="41148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043" y="927221"/>
            <a:ext cx="3827864" cy="4106254"/>
          </a:xfrm>
          <a:prstGeom prst="rect">
            <a:avLst/>
          </a:prstGeom>
        </p:spPr>
      </p:pic>
      <p:sp>
        <p:nvSpPr>
          <p:cNvPr id="4" name="TextBox 3"/>
          <p:cNvSpPr txBox="1"/>
          <p:nvPr/>
        </p:nvSpPr>
        <p:spPr>
          <a:xfrm>
            <a:off x="890543" y="5166430"/>
            <a:ext cx="2684864" cy="369332"/>
          </a:xfrm>
          <a:prstGeom prst="rect">
            <a:avLst/>
          </a:prstGeom>
          <a:noFill/>
        </p:spPr>
        <p:txBody>
          <a:bodyPr wrap="square" rtlCol="0">
            <a:spAutoFit/>
          </a:bodyPr>
          <a:lstStyle/>
          <a:p>
            <a:r>
              <a:rPr lang="en-US" dirty="0" smtClean="0"/>
              <a:t>Wolfgang </a:t>
            </a:r>
            <a:r>
              <a:rPr lang="en-US" dirty="0" err="1" smtClean="0"/>
              <a:t>Amadé</a:t>
            </a:r>
            <a:r>
              <a:rPr lang="en-US" dirty="0" smtClean="0"/>
              <a:t> Mozart</a:t>
            </a:r>
            <a:endParaRPr lang="en-US" dirty="0"/>
          </a:p>
        </p:txBody>
      </p:sp>
      <p:sp>
        <p:nvSpPr>
          <p:cNvPr id="5" name="TextBox 4"/>
          <p:cNvSpPr txBox="1"/>
          <p:nvPr/>
        </p:nvSpPr>
        <p:spPr>
          <a:xfrm>
            <a:off x="5119643" y="5166430"/>
            <a:ext cx="1981200" cy="369332"/>
          </a:xfrm>
          <a:prstGeom prst="rect">
            <a:avLst/>
          </a:prstGeom>
          <a:noFill/>
        </p:spPr>
        <p:txBody>
          <a:bodyPr wrap="square" rtlCol="0">
            <a:spAutoFit/>
          </a:bodyPr>
          <a:lstStyle/>
          <a:p>
            <a:r>
              <a:rPr lang="en-US" dirty="0" smtClean="0"/>
              <a:t>Lorenzo da Ponte</a:t>
            </a:r>
            <a:endParaRPr lang="en-US" dirty="0"/>
          </a:p>
        </p:txBody>
      </p:sp>
      <p:sp>
        <p:nvSpPr>
          <p:cNvPr id="6" name="TextBox 5"/>
          <p:cNvSpPr txBox="1"/>
          <p:nvPr/>
        </p:nvSpPr>
        <p:spPr>
          <a:xfrm>
            <a:off x="2438400" y="5731385"/>
            <a:ext cx="4392182" cy="830997"/>
          </a:xfrm>
          <a:prstGeom prst="rect">
            <a:avLst/>
          </a:prstGeom>
          <a:noFill/>
        </p:spPr>
        <p:txBody>
          <a:bodyPr wrap="square" rtlCol="0">
            <a:spAutoFit/>
          </a:bodyPr>
          <a:lstStyle/>
          <a:p>
            <a:r>
              <a:rPr lang="en-US" sz="1600" i="1" dirty="0" smtClean="0"/>
              <a:t>Le </a:t>
            </a:r>
            <a:r>
              <a:rPr lang="en-US" sz="1600" i="1" dirty="0" err="1" smtClean="0"/>
              <a:t>nozze</a:t>
            </a:r>
            <a:r>
              <a:rPr lang="en-US" sz="1600" i="1" dirty="0" smtClean="0"/>
              <a:t> de Figaro</a:t>
            </a:r>
            <a:r>
              <a:rPr lang="en-US" sz="1600" dirty="0" smtClean="0"/>
              <a:t> (Vienna, 1786)</a:t>
            </a:r>
          </a:p>
          <a:p>
            <a:r>
              <a:rPr lang="en-US" sz="1600" i="1" dirty="0" smtClean="0"/>
              <a:t>Don Giovanni </a:t>
            </a:r>
            <a:r>
              <a:rPr lang="en-US" sz="1600" dirty="0" smtClean="0"/>
              <a:t>(Prague, 1787): “</a:t>
            </a:r>
            <a:r>
              <a:rPr lang="en-US" sz="1600" dirty="0" err="1" smtClean="0"/>
              <a:t>dramma</a:t>
            </a:r>
            <a:r>
              <a:rPr lang="en-US" sz="1600" dirty="0" smtClean="0"/>
              <a:t> giocoso”</a:t>
            </a:r>
          </a:p>
          <a:p>
            <a:r>
              <a:rPr lang="en-US" sz="1600" i="1" dirty="0" err="1" smtClean="0"/>
              <a:t>Così</a:t>
            </a:r>
            <a:r>
              <a:rPr lang="en-US" sz="1600" i="1" dirty="0" smtClean="0"/>
              <a:t> fan </a:t>
            </a:r>
            <a:r>
              <a:rPr lang="en-US" sz="1600" i="1" dirty="0" err="1" smtClean="0"/>
              <a:t>tutte</a:t>
            </a:r>
            <a:r>
              <a:rPr lang="en-US" sz="1600" i="1" dirty="0" smtClean="0"/>
              <a:t> </a:t>
            </a:r>
            <a:r>
              <a:rPr lang="en-US" sz="1600" dirty="0" smtClean="0"/>
              <a:t>(Vienna 1790)</a:t>
            </a:r>
          </a:p>
        </p:txBody>
      </p:sp>
      <p:sp>
        <p:nvSpPr>
          <p:cNvPr id="7" name="TextBox 6"/>
          <p:cNvSpPr txBox="1"/>
          <p:nvPr/>
        </p:nvSpPr>
        <p:spPr>
          <a:xfrm>
            <a:off x="3003907" y="327096"/>
            <a:ext cx="2286000" cy="369332"/>
          </a:xfrm>
          <a:prstGeom prst="rect">
            <a:avLst/>
          </a:prstGeom>
          <a:noFill/>
        </p:spPr>
        <p:txBody>
          <a:bodyPr wrap="square" rtlCol="0">
            <a:spAutoFit/>
          </a:bodyPr>
          <a:lstStyle/>
          <a:p>
            <a:r>
              <a:rPr lang="en-US" dirty="0" smtClean="0"/>
              <a:t>Viennese </a:t>
            </a:r>
            <a:r>
              <a:rPr lang="en-US" i="1" dirty="0" smtClean="0"/>
              <a:t>Opera Buffa</a:t>
            </a:r>
            <a:endParaRPr lang="en-US" i="1" dirty="0"/>
          </a:p>
        </p:txBody>
      </p:sp>
      <p:sp>
        <p:nvSpPr>
          <p:cNvPr id="8" name="Rectangle 7"/>
          <p:cNvSpPr/>
          <p:nvPr/>
        </p:nvSpPr>
        <p:spPr>
          <a:xfrm>
            <a:off x="2336903" y="5731385"/>
            <a:ext cx="3149497"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9467543"/>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3091934"/>
            <a:ext cx="6019800" cy="369332"/>
          </a:xfrm>
          <a:prstGeom prst="rect">
            <a:avLst/>
          </a:prstGeom>
          <a:noFill/>
        </p:spPr>
        <p:txBody>
          <a:bodyPr wrap="square" rtlCol="0">
            <a:spAutoFit/>
          </a:bodyPr>
          <a:lstStyle/>
          <a:p>
            <a:r>
              <a:rPr lang="en-US" dirty="0" smtClean="0"/>
              <a:t>[The next two slides were originally brief video clips.]</a:t>
            </a:r>
            <a:endParaRPr lang="en-US" dirty="0"/>
          </a:p>
        </p:txBody>
      </p:sp>
    </p:spTree>
    <p:extLst>
      <p:ext uri="{BB962C8B-B14F-4D97-AF65-F5344CB8AC3E}">
        <p14:creationId xmlns:p14="http://schemas.microsoft.com/office/powerpoint/2010/main" val="2623272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333" y="1143285"/>
            <a:ext cx="8133334" cy="4571429"/>
          </a:xfrm>
          <a:prstGeom prst="rect">
            <a:avLst/>
          </a:prstGeom>
        </p:spPr>
      </p:pic>
      <p:sp>
        <p:nvSpPr>
          <p:cNvPr id="3" name="TextBox 2"/>
          <p:cNvSpPr txBox="1"/>
          <p:nvPr/>
        </p:nvSpPr>
        <p:spPr>
          <a:xfrm>
            <a:off x="1295400" y="528415"/>
            <a:ext cx="6324600" cy="381000"/>
          </a:xfrm>
          <a:prstGeom prst="rect">
            <a:avLst/>
          </a:prstGeom>
          <a:noFill/>
        </p:spPr>
        <p:txBody>
          <a:bodyPr wrap="square" rtlCol="0">
            <a:spAutoFit/>
          </a:bodyPr>
          <a:lstStyle/>
          <a:p>
            <a:r>
              <a:rPr lang="en-US" dirty="0" smtClean="0"/>
              <a:t>Mozart, “Se </a:t>
            </a:r>
            <a:r>
              <a:rPr lang="en-US" dirty="0" err="1" smtClean="0"/>
              <a:t>vuol</a:t>
            </a:r>
            <a:r>
              <a:rPr lang="en-US" dirty="0" smtClean="0"/>
              <a:t> </a:t>
            </a:r>
            <a:r>
              <a:rPr lang="en-US" dirty="0" err="1" smtClean="0"/>
              <a:t>ballare</a:t>
            </a:r>
            <a:r>
              <a:rPr lang="en-US" dirty="0" smtClean="0"/>
              <a:t>” (Figaro), from </a:t>
            </a:r>
            <a:r>
              <a:rPr lang="en-US" i="1" dirty="0" smtClean="0"/>
              <a:t>Le </a:t>
            </a:r>
            <a:r>
              <a:rPr lang="en-US" i="1" dirty="0" err="1" smtClean="0"/>
              <a:t>nozze</a:t>
            </a:r>
            <a:r>
              <a:rPr lang="en-US" i="1" dirty="0" smtClean="0"/>
              <a:t> di Figaro</a:t>
            </a:r>
            <a:r>
              <a:rPr lang="en-US" dirty="0" smtClean="0"/>
              <a:t>, Act 1</a:t>
            </a:r>
            <a:endParaRPr lang="en-US" dirty="0"/>
          </a:p>
        </p:txBody>
      </p:sp>
      <p:sp>
        <p:nvSpPr>
          <p:cNvPr id="4" name="TextBox 3"/>
          <p:cNvSpPr txBox="1"/>
          <p:nvPr/>
        </p:nvSpPr>
        <p:spPr>
          <a:xfrm>
            <a:off x="3124200" y="6018157"/>
            <a:ext cx="2627832" cy="369332"/>
          </a:xfrm>
          <a:prstGeom prst="rect">
            <a:avLst/>
          </a:prstGeom>
          <a:noFill/>
        </p:spPr>
        <p:txBody>
          <a:bodyPr wrap="square" rtlCol="0">
            <a:spAutoFit/>
          </a:bodyPr>
          <a:lstStyle/>
          <a:p>
            <a:r>
              <a:rPr lang="en-US" dirty="0" smtClean="0"/>
              <a:t>Luca </a:t>
            </a:r>
            <a:r>
              <a:rPr lang="en-US" dirty="0" err="1" smtClean="0"/>
              <a:t>Pisaroni</a:t>
            </a:r>
            <a:r>
              <a:rPr lang="en-US" dirty="0" smtClean="0"/>
              <a:t> (Paris, 2004)</a:t>
            </a:r>
            <a:endParaRPr lang="en-US" dirty="0"/>
          </a:p>
        </p:txBody>
      </p:sp>
    </p:spTree>
    <p:extLst>
      <p:ext uri="{BB962C8B-B14F-4D97-AF65-F5344CB8AC3E}">
        <p14:creationId xmlns:p14="http://schemas.microsoft.com/office/powerpoint/2010/main" val="27731791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333" y="1143285"/>
            <a:ext cx="8133334" cy="4571429"/>
          </a:xfrm>
          <a:prstGeom prst="rect">
            <a:avLst/>
          </a:prstGeom>
        </p:spPr>
      </p:pic>
      <p:sp>
        <p:nvSpPr>
          <p:cNvPr id="3" name="TextBox 2"/>
          <p:cNvSpPr txBox="1"/>
          <p:nvPr/>
        </p:nvSpPr>
        <p:spPr>
          <a:xfrm>
            <a:off x="152400" y="535919"/>
            <a:ext cx="8763000" cy="369332"/>
          </a:xfrm>
          <a:prstGeom prst="rect">
            <a:avLst/>
          </a:prstGeom>
          <a:noFill/>
        </p:spPr>
        <p:txBody>
          <a:bodyPr wrap="square" rtlCol="0">
            <a:spAutoFit/>
          </a:bodyPr>
          <a:lstStyle/>
          <a:p>
            <a:r>
              <a:rPr lang="en-US" dirty="0"/>
              <a:t> </a:t>
            </a:r>
            <a:r>
              <a:rPr lang="en-US" dirty="0" smtClean="0"/>
              <a:t>     Mozart, “Non </a:t>
            </a:r>
            <a:r>
              <a:rPr lang="en-US" dirty="0"/>
              <a:t>so </a:t>
            </a:r>
            <a:r>
              <a:rPr lang="en-US" dirty="0" err="1"/>
              <a:t>più</a:t>
            </a:r>
            <a:r>
              <a:rPr lang="en-US" dirty="0"/>
              <a:t> </a:t>
            </a:r>
            <a:r>
              <a:rPr lang="en-US" dirty="0" err="1"/>
              <a:t>cosa</a:t>
            </a:r>
            <a:r>
              <a:rPr lang="en-US" dirty="0"/>
              <a:t> son, </a:t>
            </a:r>
            <a:r>
              <a:rPr lang="en-US" dirty="0" err="1"/>
              <a:t>cosa</a:t>
            </a:r>
            <a:r>
              <a:rPr lang="en-US" dirty="0"/>
              <a:t> </a:t>
            </a:r>
            <a:r>
              <a:rPr lang="en-US" dirty="0" err="1" smtClean="0"/>
              <a:t>faccio</a:t>
            </a:r>
            <a:r>
              <a:rPr lang="en-US" dirty="0" smtClean="0"/>
              <a:t>” (</a:t>
            </a:r>
            <a:r>
              <a:rPr lang="en-US" dirty="0" err="1" smtClean="0"/>
              <a:t>Cherubino</a:t>
            </a:r>
            <a:r>
              <a:rPr lang="en-US" dirty="0" smtClean="0"/>
              <a:t>) from </a:t>
            </a:r>
            <a:r>
              <a:rPr lang="en-US" i="1" dirty="0" smtClean="0"/>
              <a:t>Le </a:t>
            </a:r>
            <a:r>
              <a:rPr lang="en-US" i="1" dirty="0" err="1" smtClean="0"/>
              <a:t>nozze</a:t>
            </a:r>
            <a:r>
              <a:rPr lang="en-US" i="1" dirty="0" smtClean="0"/>
              <a:t> di Figaro</a:t>
            </a:r>
            <a:r>
              <a:rPr lang="en-US" dirty="0" smtClean="0"/>
              <a:t>, Act 1</a:t>
            </a:r>
          </a:p>
        </p:txBody>
      </p:sp>
      <p:sp>
        <p:nvSpPr>
          <p:cNvPr id="4" name="TextBox 3"/>
          <p:cNvSpPr txBox="1"/>
          <p:nvPr/>
        </p:nvSpPr>
        <p:spPr>
          <a:xfrm>
            <a:off x="1828800" y="6032399"/>
            <a:ext cx="5948496" cy="369332"/>
          </a:xfrm>
          <a:prstGeom prst="rect">
            <a:avLst/>
          </a:prstGeom>
          <a:noFill/>
        </p:spPr>
        <p:txBody>
          <a:bodyPr wrap="square" rtlCol="0">
            <a:spAutoFit/>
          </a:bodyPr>
          <a:lstStyle/>
          <a:p>
            <a:r>
              <a:rPr lang="en-US" dirty="0"/>
              <a:t>Edith Mathis (1966 Salzburg Festival, Karl </a:t>
            </a:r>
            <a:r>
              <a:rPr lang="en-US" dirty="0" err="1"/>
              <a:t>Böhm</a:t>
            </a:r>
            <a:r>
              <a:rPr lang="en-US" dirty="0"/>
              <a:t>, conductor)</a:t>
            </a:r>
          </a:p>
        </p:txBody>
      </p:sp>
    </p:spTree>
    <p:extLst>
      <p:ext uri="{BB962C8B-B14F-4D97-AF65-F5344CB8AC3E}">
        <p14:creationId xmlns:p14="http://schemas.microsoft.com/office/powerpoint/2010/main" val="41946419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1943" y="3182033"/>
            <a:ext cx="1011964" cy="830997"/>
          </a:xfrm>
          <a:prstGeom prst="rect">
            <a:avLst/>
          </a:prstGeom>
          <a:noFill/>
        </p:spPr>
        <p:txBody>
          <a:bodyPr wrap="square" rtlCol="0">
            <a:spAutoFit/>
          </a:bodyPr>
          <a:lstStyle/>
          <a:p>
            <a:r>
              <a:rPr lang="en-US" sz="1200" dirty="0" smtClean="0"/>
              <a:t>Pure, dry rationality, schematic order</a:t>
            </a:r>
            <a:endParaRPr lang="en-US" sz="1200" dirty="0"/>
          </a:p>
        </p:txBody>
      </p:sp>
      <p:sp>
        <p:nvSpPr>
          <p:cNvPr id="9" name="Rectangle 8"/>
          <p:cNvSpPr/>
          <p:nvPr/>
        </p:nvSpPr>
        <p:spPr>
          <a:xfrm>
            <a:off x="2286000" y="2073531"/>
            <a:ext cx="4198256" cy="2858365"/>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2300184" y="2188269"/>
            <a:ext cx="0" cy="301573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516914" y="2073532"/>
            <a:ext cx="0" cy="30480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 name="Left Brace 12"/>
          <p:cNvSpPr/>
          <p:nvPr/>
        </p:nvSpPr>
        <p:spPr>
          <a:xfrm rot="16200000">
            <a:off x="4351308" y="3070408"/>
            <a:ext cx="164951" cy="4267199"/>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3443633" y="5486400"/>
            <a:ext cx="1819898" cy="523220"/>
          </a:xfrm>
          <a:prstGeom prst="rect">
            <a:avLst/>
          </a:prstGeom>
          <a:noFill/>
        </p:spPr>
        <p:txBody>
          <a:bodyPr wrap="square" rtlCol="0">
            <a:spAutoFit/>
          </a:bodyPr>
          <a:lstStyle/>
          <a:p>
            <a:pPr algn="ctr"/>
            <a:r>
              <a:rPr lang="en-US" sz="1400" dirty="0" smtClean="0"/>
              <a:t>The “</a:t>
            </a:r>
            <a:r>
              <a:rPr lang="en-US" sz="1400" dirty="0"/>
              <a:t>a</a:t>
            </a:r>
            <a:r>
              <a:rPr lang="en-US" sz="1400" dirty="0" smtClean="0"/>
              <a:t>cceptable” </a:t>
            </a:r>
          </a:p>
          <a:p>
            <a:pPr algn="ctr"/>
            <a:r>
              <a:rPr lang="en-US" sz="1400" dirty="0" smtClean="0"/>
              <a:t>(in art—and in life)</a:t>
            </a:r>
            <a:endParaRPr lang="en-US" sz="1400" dirty="0"/>
          </a:p>
        </p:txBody>
      </p:sp>
      <p:sp>
        <p:nvSpPr>
          <p:cNvPr id="16" name="TextBox 15"/>
          <p:cNvSpPr txBox="1"/>
          <p:nvPr/>
        </p:nvSpPr>
        <p:spPr>
          <a:xfrm>
            <a:off x="931136" y="609600"/>
            <a:ext cx="7374664" cy="646331"/>
          </a:xfrm>
          <a:prstGeom prst="rect">
            <a:avLst/>
          </a:prstGeom>
          <a:noFill/>
        </p:spPr>
        <p:txBody>
          <a:bodyPr wrap="square" rtlCol="0">
            <a:spAutoFit/>
          </a:bodyPr>
          <a:lstStyle/>
          <a:p>
            <a:pPr algn="ctr"/>
            <a:r>
              <a:rPr lang="en-US" dirty="0" smtClean="0"/>
              <a:t>Rationality/Order vs Idiosyncratic or Personalized Subjectivity/Emotion:</a:t>
            </a:r>
          </a:p>
          <a:p>
            <a:pPr algn="ctr"/>
            <a:r>
              <a:rPr lang="en-US" dirty="0"/>
              <a:t> </a:t>
            </a:r>
            <a:r>
              <a:rPr lang="en-US" dirty="0" smtClean="0"/>
              <a:t>A Continuum</a:t>
            </a:r>
            <a:endParaRPr lang="en-US" dirty="0"/>
          </a:p>
        </p:txBody>
      </p:sp>
      <p:sp>
        <p:nvSpPr>
          <p:cNvPr id="2" name="TextBox 1"/>
          <p:cNvSpPr txBox="1"/>
          <p:nvPr/>
        </p:nvSpPr>
        <p:spPr>
          <a:xfrm>
            <a:off x="2935514" y="2539551"/>
            <a:ext cx="2590800" cy="646331"/>
          </a:xfrm>
          <a:prstGeom prst="rect">
            <a:avLst/>
          </a:prstGeom>
          <a:noFill/>
        </p:spPr>
        <p:txBody>
          <a:bodyPr wrap="square" rtlCol="0">
            <a:spAutoFit/>
          </a:bodyPr>
          <a:lstStyle/>
          <a:p>
            <a:pPr algn="ctr"/>
            <a:r>
              <a:rPr lang="en-US" dirty="0" smtClean="0"/>
              <a:t>Normative Range</a:t>
            </a:r>
          </a:p>
          <a:p>
            <a:pPr algn="ctr"/>
            <a:r>
              <a:rPr lang="en-US" dirty="0" smtClean="0"/>
              <a:t>(in balance)</a:t>
            </a:r>
            <a:endParaRPr lang="en-US" dirty="0"/>
          </a:p>
        </p:txBody>
      </p:sp>
      <p:sp>
        <p:nvSpPr>
          <p:cNvPr id="4" name="Rectangle 3"/>
          <p:cNvSpPr/>
          <p:nvPr/>
        </p:nvSpPr>
        <p:spPr>
          <a:xfrm>
            <a:off x="6516914" y="2073533"/>
            <a:ext cx="2148115" cy="2858364"/>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7231743" y="3052465"/>
            <a:ext cx="1143000" cy="1015663"/>
          </a:xfrm>
          <a:prstGeom prst="rect">
            <a:avLst/>
          </a:prstGeom>
          <a:noFill/>
        </p:spPr>
        <p:txBody>
          <a:bodyPr wrap="square" rtlCol="0">
            <a:spAutoFit/>
          </a:bodyPr>
          <a:lstStyle/>
          <a:p>
            <a:r>
              <a:rPr lang="en-US" sz="1200" dirty="0" smtClean="0">
                <a:solidFill>
                  <a:schemeClr val="bg1"/>
                </a:solidFill>
              </a:rPr>
              <a:t>Pure emotion, disruptive or self-indulgent passions, irrationality</a:t>
            </a:r>
            <a:endParaRPr lang="en-US" sz="1200" dirty="0">
              <a:solidFill>
                <a:schemeClr val="bg1"/>
              </a:solidFill>
            </a:endParaRPr>
          </a:p>
        </p:txBody>
      </p:sp>
      <p:cxnSp>
        <p:nvCxnSpPr>
          <p:cNvPr id="21" name="Straight Connector 20"/>
          <p:cNvCxnSpPr/>
          <p:nvPr/>
        </p:nvCxnSpPr>
        <p:spPr>
          <a:xfrm>
            <a:off x="1259114" y="3505200"/>
            <a:ext cx="5943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4961407"/>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447800"/>
            <a:ext cx="7467600" cy="4247317"/>
          </a:xfrm>
          <a:prstGeom prst="rect">
            <a:avLst/>
          </a:prstGeom>
          <a:noFill/>
        </p:spPr>
        <p:txBody>
          <a:bodyPr wrap="square" rtlCol="0">
            <a:spAutoFit/>
          </a:bodyPr>
          <a:lstStyle/>
          <a:p>
            <a:r>
              <a:rPr lang="en-US" dirty="0" smtClean="0"/>
              <a:t>Not only do Mozart’s uncanny human portraits in sound seem to resonate with the reality of a concrete personality; they inspire empathy as well—and this was Mozart’s other breakthrough.  One is apt to respond to a work by him not only thinking “it’s about him,” but also by thinking that, somehow, “it’s about me.”  The bond of kinship thus established between the composer’s subjectivity and the listener’s—a human bond of empathy seemingly capable of transcending differences in age, rank, gender, nation, or any other barrier—is supremely in the optimistic spirit of the Enlightenment.  When the feat is duplicated [by Mozart] in the wordless realm of instrumental music . . . that music is invested with a sense of importance—indeed, of virtual holiness—it had never known before.  We can begin to see why Mozart could be worshiped, particularly by his nineteenth-century posterity, as a kind of musical god who worked a beneficent, miraculous influence in the world.</a:t>
            </a:r>
          </a:p>
          <a:p>
            <a:endParaRPr lang="en-US" dirty="0"/>
          </a:p>
          <a:p>
            <a:pPr algn="r"/>
            <a:r>
              <a:rPr lang="en-US" dirty="0" smtClean="0"/>
              <a:t>Richard Taruskin, II, 475</a:t>
            </a:r>
            <a:endParaRPr lang="en-US" dirty="0"/>
          </a:p>
        </p:txBody>
      </p:sp>
    </p:spTree>
    <p:extLst>
      <p:ext uri="{BB962C8B-B14F-4D97-AF65-F5344CB8AC3E}">
        <p14:creationId xmlns:p14="http://schemas.microsoft.com/office/powerpoint/2010/main" val="1685185027"/>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2967" y="528417"/>
            <a:ext cx="7467600" cy="369332"/>
          </a:xfrm>
          <a:prstGeom prst="rect">
            <a:avLst/>
          </a:prstGeom>
          <a:noFill/>
        </p:spPr>
        <p:txBody>
          <a:bodyPr wrap="square" rtlCol="0">
            <a:spAutoFit/>
          </a:bodyPr>
          <a:lstStyle/>
          <a:p>
            <a:r>
              <a:rPr lang="en-US" dirty="0" smtClean="0"/>
              <a:t> Mozart, “Contessa, </a:t>
            </a:r>
            <a:r>
              <a:rPr lang="en-US" dirty="0" err="1" smtClean="0"/>
              <a:t>perdono</a:t>
            </a:r>
            <a:r>
              <a:rPr lang="en-US" dirty="0" smtClean="0"/>
              <a:t>” (Count, Countess) from </a:t>
            </a:r>
            <a:r>
              <a:rPr lang="en-US" i="1" dirty="0" smtClean="0"/>
              <a:t>Le </a:t>
            </a:r>
            <a:r>
              <a:rPr lang="en-US" i="1" dirty="0" err="1" smtClean="0"/>
              <a:t>nozze</a:t>
            </a:r>
            <a:r>
              <a:rPr lang="en-US" i="1" dirty="0" smtClean="0"/>
              <a:t> di Figaro</a:t>
            </a:r>
            <a:r>
              <a:rPr lang="en-US" dirty="0" smtClean="0"/>
              <a:t>, Act 4</a:t>
            </a:r>
            <a:endParaRPr lang="en-US" dirty="0"/>
          </a:p>
        </p:txBody>
      </p:sp>
      <p:pic>
        <p:nvPicPr>
          <p:cNvPr id="3" name="Mozart, Contesssa perdono (John Eliot Gardiner, conductor).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4127" y="1143000"/>
            <a:ext cx="8014335" cy="4515118"/>
          </a:xfrm>
          <a:prstGeom prst="rect">
            <a:avLst/>
          </a:prstGeom>
        </p:spPr>
      </p:pic>
      <p:sp>
        <p:nvSpPr>
          <p:cNvPr id="4" name="TextBox 3"/>
          <p:cNvSpPr txBox="1"/>
          <p:nvPr/>
        </p:nvSpPr>
        <p:spPr>
          <a:xfrm>
            <a:off x="1717964" y="6215032"/>
            <a:ext cx="6248400" cy="369332"/>
          </a:xfrm>
          <a:prstGeom prst="rect">
            <a:avLst/>
          </a:prstGeom>
          <a:noFill/>
        </p:spPr>
        <p:txBody>
          <a:bodyPr wrap="square" rtlCol="0">
            <a:spAutoFit/>
          </a:bodyPr>
          <a:lstStyle/>
          <a:p>
            <a:r>
              <a:rPr lang="en-US" dirty="0" smtClean="0"/>
              <a:t>Rodney </a:t>
            </a:r>
            <a:r>
              <a:rPr lang="en-US" dirty="0" err="1" smtClean="0"/>
              <a:t>Gilfry</a:t>
            </a:r>
            <a:r>
              <a:rPr lang="en-US" dirty="0" smtClean="0"/>
              <a:t>, </a:t>
            </a:r>
            <a:r>
              <a:rPr lang="en-US" dirty="0" err="1" smtClean="0"/>
              <a:t>Hillevi</a:t>
            </a:r>
            <a:r>
              <a:rPr lang="en-US" dirty="0" smtClean="0"/>
              <a:t> </a:t>
            </a:r>
            <a:r>
              <a:rPr lang="en-US" dirty="0" err="1" smtClean="0"/>
              <a:t>Martinpelto</a:t>
            </a:r>
            <a:r>
              <a:rPr lang="en-US" dirty="0" smtClean="0"/>
              <a:t>--John Eliot Gardiner, Conductor</a:t>
            </a:r>
            <a:endParaRPr lang="en-US" dirty="0"/>
          </a:p>
        </p:txBody>
      </p:sp>
    </p:spTree>
    <p:extLst>
      <p:ext uri="{BB962C8B-B14F-4D97-AF65-F5344CB8AC3E}">
        <p14:creationId xmlns:p14="http://schemas.microsoft.com/office/powerpoint/2010/main" val="3462862807"/>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367" y="1525120"/>
            <a:ext cx="3827864" cy="4106254"/>
          </a:xfrm>
          <a:prstGeom prst="rect">
            <a:avLst/>
          </a:prstGeom>
        </p:spPr>
      </p:pic>
      <p:sp>
        <p:nvSpPr>
          <p:cNvPr id="4" name="TextBox 3"/>
          <p:cNvSpPr txBox="1"/>
          <p:nvPr/>
        </p:nvSpPr>
        <p:spPr>
          <a:xfrm>
            <a:off x="4257231" y="1066800"/>
            <a:ext cx="4572000" cy="5078313"/>
          </a:xfrm>
          <a:prstGeom prst="rect">
            <a:avLst/>
          </a:prstGeom>
          <a:noFill/>
        </p:spPr>
        <p:txBody>
          <a:bodyPr wrap="square" rtlCol="0">
            <a:spAutoFit/>
          </a:bodyPr>
          <a:lstStyle/>
          <a:p>
            <a:r>
              <a:rPr lang="en-US" dirty="0" smtClean="0"/>
              <a:t>“Reformed” or Enriched Italian </a:t>
            </a:r>
            <a:r>
              <a:rPr lang="en-US" i="1" dirty="0" smtClean="0"/>
              <a:t>Opera </a:t>
            </a:r>
            <a:r>
              <a:rPr lang="en-US" i="1" dirty="0" err="1" smtClean="0"/>
              <a:t>Seria</a:t>
            </a:r>
            <a:r>
              <a:rPr lang="en-US" dirty="0" smtClean="0"/>
              <a:t>:</a:t>
            </a:r>
          </a:p>
          <a:p>
            <a:endParaRPr lang="en-US" dirty="0"/>
          </a:p>
          <a:p>
            <a:r>
              <a:rPr lang="en-US" dirty="0"/>
              <a:t>	</a:t>
            </a:r>
            <a:r>
              <a:rPr lang="en-US" sz="1400" i="1" dirty="0" err="1" smtClean="0"/>
              <a:t>Idomeneo</a:t>
            </a:r>
            <a:r>
              <a:rPr lang="en-US" sz="1400" dirty="0" smtClean="0"/>
              <a:t> (Munich, 1781)</a:t>
            </a:r>
          </a:p>
          <a:p>
            <a:endParaRPr lang="en-US" sz="1400" dirty="0" smtClean="0"/>
          </a:p>
          <a:p>
            <a:r>
              <a:rPr lang="en-US" sz="1400" dirty="0" smtClean="0"/>
              <a:t>	</a:t>
            </a:r>
            <a:r>
              <a:rPr lang="en-US" sz="1400" i="1" dirty="0" smtClean="0"/>
              <a:t>La </a:t>
            </a:r>
            <a:r>
              <a:rPr lang="en-US" sz="1400" i="1" dirty="0" err="1" smtClean="0"/>
              <a:t>Clemenza</a:t>
            </a:r>
            <a:r>
              <a:rPr lang="en-US" sz="1400" i="1" dirty="0" smtClean="0"/>
              <a:t> di Tito </a:t>
            </a:r>
            <a:r>
              <a:rPr lang="en-US" sz="1400" dirty="0" smtClean="0"/>
              <a:t>(Vienna, 1791)</a:t>
            </a:r>
            <a:endParaRPr lang="en-US" sz="1400" dirty="0"/>
          </a:p>
          <a:p>
            <a:endParaRPr lang="en-US" dirty="0"/>
          </a:p>
          <a:p>
            <a:r>
              <a:rPr lang="en-US" dirty="0" smtClean="0"/>
              <a:t>Nimble, Social Critique via Italian </a:t>
            </a:r>
            <a:r>
              <a:rPr lang="en-US" i="1" dirty="0" smtClean="0"/>
              <a:t>Opera Buffa</a:t>
            </a:r>
          </a:p>
          <a:p>
            <a:r>
              <a:rPr lang="en-US" dirty="0" smtClean="0"/>
              <a:t>(Librettist: Lorenzo da Ponte):</a:t>
            </a:r>
          </a:p>
          <a:p>
            <a:endParaRPr lang="en-US" dirty="0"/>
          </a:p>
          <a:p>
            <a:r>
              <a:rPr lang="en-US" dirty="0" smtClean="0"/>
              <a:t>	</a:t>
            </a:r>
            <a:r>
              <a:rPr lang="en-US" sz="1400" i="1" dirty="0" smtClean="0"/>
              <a:t>Le </a:t>
            </a:r>
            <a:r>
              <a:rPr lang="en-US" sz="1400" i="1" dirty="0" err="1" smtClean="0"/>
              <a:t>nozze</a:t>
            </a:r>
            <a:r>
              <a:rPr lang="en-US" sz="1400" i="1" dirty="0" smtClean="0"/>
              <a:t> de Figaro</a:t>
            </a:r>
            <a:r>
              <a:rPr lang="en-US" sz="1400" dirty="0" smtClean="0"/>
              <a:t> (Vienna, 1786)</a:t>
            </a:r>
          </a:p>
          <a:p>
            <a:endParaRPr lang="en-US" sz="1400" dirty="0"/>
          </a:p>
          <a:p>
            <a:r>
              <a:rPr lang="en-US" sz="1400" dirty="0"/>
              <a:t>	</a:t>
            </a:r>
            <a:r>
              <a:rPr lang="en-US" sz="1400" i="1" dirty="0" smtClean="0"/>
              <a:t>Don Giovanni </a:t>
            </a:r>
            <a:r>
              <a:rPr lang="en-US" sz="1400" dirty="0" smtClean="0"/>
              <a:t>(Prague, 1787)</a:t>
            </a:r>
          </a:p>
          <a:p>
            <a:endParaRPr lang="en-US" sz="1400" dirty="0"/>
          </a:p>
          <a:p>
            <a:r>
              <a:rPr lang="en-US" sz="1400" dirty="0" smtClean="0"/>
              <a:t>	</a:t>
            </a:r>
            <a:r>
              <a:rPr lang="en-US" sz="1400" i="1" dirty="0" err="1" smtClean="0"/>
              <a:t>Così</a:t>
            </a:r>
            <a:r>
              <a:rPr lang="en-US" sz="1400" i="1" dirty="0" smtClean="0"/>
              <a:t> fan </a:t>
            </a:r>
            <a:r>
              <a:rPr lang="en-US" sz="1400" i="1" dirty="0" err="1" smtClean="0"/>
              <a:t>tutte</a:t>
            </a:r>
            <a:r>
              <a:rPr lang="en-US" sz="1400" i="1" dirty="0" smtClean="0"/>
              <a:t> </a:t>
            </a:r>
            <a:r>
              <a:rPr lang="en-US" sz="1400" dirty="0" smtClean="0"/>
              <a:t>(Vienna 1790)</a:t>
            </a:r>
            <a:endParaRPr lang="en-US" sz="1400" dirty="0"/>
          </a:p>
          <a:p>
            <a:endParaRPr lang="en-US" dirty="0" smtClean="0"/>
          </a:p>
          <a:p>
            <a:r>
              <a:rPr lang="en-US" dirty="0" smtClean="0"/>
              <a:t>More “democratized” comic German </a:t>
            </a:r>
            <a:r>
              <a:rPr lang="en-US" i="1" dirty="0" smtClean="0"/>
              <a:t>Singspiel</a:t>
            </a:r>
            <a:r>
              <a:rPr lang="en-US" dirty="0" smtClean="0"/>
              <a:t>:</a:t>
            </a:r>
          </a:p>
          <a:p>
            <a:endParaRPr lang="en-US" dirty="0"/>
          </a:p>
          <a:p>
            <a:r>
              <a:rPr lang="en-US" sz="1400" dirty="0" smtClean="0"/>
              <a:t>	</a:t>
            </a:r>
            <a:r>
              <a:rPr lang="en-US" sz="1400" i="1" dirty="0" smtClean="0"/>
              <a:t>Die </a:t>
            </a:r>
            <a:r>
              <a:rPr lang="en-US" sz="1400" i="1" dirty="0" err="1" smtClean="0"/>
              <a:t>Entführung</a:t>
            </a:r>
            <a:r>
              <a:rPr lang="en-US" sz="1400" i="1" dirty="0" smtClean="0"/>
              <a:t> </a:t>
            </a:r>
            <a:r>
              <a:rPr lang="en-US" sz="1400" i="1" dirty="0" err="1" smtClean="0"/>
              <a:t>aus</a:t>
            </a:r>
            <a:r>
              <a:rPr lang="en-US" sz="1400" i="1" dirty="0" smtClean="0"/>
              <a:t> </a:t>
            </a:r>
            <a:r>
              <a:rPr lang="en-US" sz="1400" i="1" dirty="0" err="1" smtClean="0"/>
              <a:t>dem</a:t>
            </a:r>
            <a:r>
              <a:rPr lang="en-US" sz="1400" i="1" dirty="0" smtClean="0"/>
              <a:t> </a:t>
            </a:r>
            <a:r>
              <a:rPr lang="en-US" sz="1400" i="1" dirty="0" err="1" smtClean="0"/>
              <a:t>Serail</a:t>
            </a:r>
            <a:r>
              <a:rPr lang="en-US" sz="1400" i="1" dirty="0" smtClean="0"/>
              <a:t> </a:t>
            </a:r>
            <a:r>
              <a:rPr lang="en-US" sz="1400" dirty="0" smtClean="0"/>
              <a:t>(Vienna, 1782)</a:t>
            </a:r>
          </a:p>
          <a:p>
            <a:endParaRPr lang="en-US" sz="1400" dirty="0"/>
          </a:p>
          <a:p>
            <a:r>
              <a:rPr lang="en-US" sz="1400" dirty="0" smtClean="0"/>
              <a:t>	</a:t>
            </a:r>
            <a:r>
              <a:rPr lang="en-US" sz="1400" i="1" dirty="0" smtClean="0"/>
              <a:t>Die </a:t>
            </a:r>
            <a:r>
              <a:rPr lang="en-US" sz="1400" i="1" dirty="0" err="1" smtClean="0"/>
              <a:t>Zauberflöte</a:t>
            </a:r>
            <a:r>
              <a:rPr lang="en-US" sz="1400" i="1" dirty="0" smtClean="0"/>
              <a:t> </a:t>
            </a:r>
            <a:r>
              <a:rPr lang="en-US" sz="1400" dirty="0" smtClean="0"/>
              <a:t>(Vienna, 1791)</a:t>
            </a:r>
            <a:endParaRPr lang="en-US" sz="1400" dirty="0"/>
          </a:p>
        </p:txBody>
      </p:sp>
      <p:sp>
        <p:nvSpPr>
          <p:cNvPr id="2" name="Rectangle 1"/>
          <p:cNvSpPr/>
          <p:nvPr/>
        </p:nvSpPr>
        <p:spPr>
          <a:xfrm>
            <a:off x="4800600" y="5715000"/>
            <a:ext cx="32766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7647811"/>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448409"/>
            <a:ext cx="3827864" cy="410625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1432030"/>
            <a:ext cx="3048000" cy="4158343"/>
          </a:xfrm>
          <a:prstGeom prst="rect">
            <a:avLst/>
          </a:prstGeom>
        </p:spPr>
      </p:pic>
      <p:sp>
        <p:nvSpPr>
          <p:cNvPr id="4" name="TextBox 3"/>
          <p:cNvSpPr txBox="1"/>
          <p:nvPr/>
        </p:nvSpPr>
        <p:spPr>
          <a:xfrm>
            <a:off x="2895600" y="597932"/>
            <a:ext cx="3352800" cy="369332"/>
          </a:xfrm>
          <a:prstGeom prst="rect">
            <a:avLst/>
          </a:prstGeom>
          <a:noFill/>
        </p:spPr>
        <p:txBody>
          <a:bodyPr wrap="square" rtlCol="0">
            <a:spAutoFit/>
          </a:bodyPr>
          <a:lstStyle/>
          <a:p>
            <a:r>
              <a:rPr lang="en-US" i="1" dirty="0"/>
              <a:t>Die </a:t>
            </a:r>
            <a:r>
              <a:rPr lang="en-US" i="1" dirty="0" err="1"/>
              <a:t>Zauberflöte</a:t>
            </a:r>
            <a:r>
              <a:rPr lang="en-US" i="1" dirty="0"/>
              <a:t> </a:t>
            </a:r>
            <a:r>
              <a:rPr lang="en-US" dirty="0"/>
              <a:t>(Vienna, 1791</a:t>
            </a:r>
            <a:r>
              <a:rPr lang="en-US" dirty="0" smtClean="0"/>
              <a:t>)</a:t>
            </a:r>
            <a:endParaRPr lang="en-US" dirty="0"/>
          </a:p>
        </p:txBody>
      </p:sp>
      <p:sp>
        <p:nvSpPr>
          <p:cNvPr id="6" name="TextBox 5"/>
          <p:cNvSpPr txBox="1"/>
          <p:nvPr/>
        </p:nvSpPr>
        <p:spPr>
          <a:xfrm>
            <a:off x="5105400" y="5867400"/>
            <a:ext cx="3657600" cy="369332"/>
          </a:xfrm>
          <a:prstGeom prst="rect">
            <a:avLst/>
          </a:prstGeom>
          <a:noFill/>
        </p:spPr>
        <p:txBody>
          <a:bodyPr wrap="square" rtlCol="0">
            <a:spAutoFit/>
          </a:bodyPr>
          <a:lstStyle/>
          <a:p>
            <a:r>
              <a:rPr lang="en-US" dirty="0" smtClean="0"/>
              <a:t>Emanuel Schikaneder (1751-1812)</a:t>
            </a:r>
            <a:endParaRPr lang="en-US" dirty="0"/>
          </a:p>
        </p:txBody>
      </p:sp>
      <p:sp>
        <p:nvSpPr>
          <p:cNvPr id="7" name="TextBox 6"/>
          <p:cNvSpPr txBox="1"/>
          <p:nvPr/>
        </p:nvSpPr>
        <p:spPr>
          <a:xfrm>
            <a:off x="1295400" y="5855293"/>
            <a:ext cx="2362200" cy="369332"/>
          </a:xfrm>
          <a:prstGeom prst="rect">
            <a:avLst/>
          </a:prstGeom>
          <a:noFill/>
        </p:spPr>
        <p:txBody>
          <a:bodyPr wrap="square" rtlCol="0">
            <a:spAutoFit/>
          </a:bodyPr>
          <a:lstStyle/>
          <a:p>
            <a:r>
              <a:rPr lang="en-US" dirty="0" smtClean="0"/>
              <a:t>Mozart (1756-1791)</a:t>
            </a:r>
            <a:endParaRPr lang="en-US" dirty="0"/>
          </a:p>
        </p:txBody>
      </p:sp>
    </p:spTree>
    <p:extLst>
      <p:ext uri="{BB962C8B-B14F-4D97-AF65-F5344CB8AC3E}">
        <p14:creationId xmlns:p14="http://schemas.microsoft.com/office/powerpoint/2010/main" val="1241626733"/>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6009" y="914400"/>
            <a:ext cx="6276781" cy="5249672"/>
          </a:xfrm>
          <a:prstGeom prst="rect">
            <a:avLst/>
          </a:prstGeom>
        </p:spPr>
      </p:pic>
      <p:sp>
        <p:nvSpPr>
          <p:cNvPr id="3" name="TextBox 2"/>
          <p:cNvSpPr txBox="1"/>
          <p:nvPr/>
        </p:nvSpPr>
        <p:spPr>
          <a:xfrm>
            <a:off x="2590800" y="6309453"/>
            <a:ext cx="4267200" cy="369332"/>
          </a:xfrm>
          <a:prstGeom prst="rect">
            <a:avLst/>
          </a:prstGeom>
          <a:noFill/>
        </p:spPr>
        <p:txBody>
          <a:bodyPr wrap="square" rtlCol="0">
            <a:spAutoFit/>
          </a:bodyPr>
          <a:lstStyle/>
          <a:p>
            <a:r>
              <a:rPr lang="en-US" dirty="0" smtClean="0"/>
              <a:t>Original Libretto and Masonic Image (1791)</a:t>
            </a:r>
            <a:endParaRPr lang="en-US" dirty="0"/>
          </a:p>
        </p:txBody>
      </p:sp>
    </p:spTree>
    <p:extLst>
      <p:ext uri="{BB962C8B-B14F-4D97-AF65-F5344CB8AC3E}">
        <p14:creationId xmlns:p14="http://schemas.microsoft.com/office/powerpoint/2010/main" val="3571982346"/>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685800"/>
            <a:ext cx="7498079" cy="4953000"/>
          </a:xfrm>
          <a:prstGeom prst="rect">
            <a:avLst/>
          </a:prstGeom>
        </p:spPr>
      </p:pic>
      <p:sp>
        <p:nvSpPr>
          <p:cNvPr id="4" name="TextBox 3"/>
          <p:cNvSpPr txBox="1"/>
          <p:nvPr/>
        </p:nvSpPr>
        <p:spPr>
          <a:xfrm>
            <a:off x="2514600" y="6019800"/>
            <a:ext cx="4572000" cy="369332"/>
          </a:xfrm>
          <a:prstGeom prst="rect">
            <a:avLst/>
          </a:prstGeom>
          <a:noFill/>
        </p:spPr>
        <p:txBody>
          <a:bodyPr wrap="square" rtlCol="0">
            <a:spAutoFit/>
          </a:bodyPr>
          <a:lstStyle/>
          <a:p>
            <a:r>
              <a:rPr lang="en-US" i="1" dirty="0"/>
              <a:t>Die </a:t>
            </a:r>
            <a:r>
              <a:rPr lang="en-US" i="1" dirty="0" err="1" smtClean="0"/>
              <a:t>Zauberflöte</a:t>
            </a:r>
            <a:r>
              <a:rPr lang="en-US" dirty="0" smtClean="0"/>
              <a:t>:</a:t>
            </a:r>
            <a:r>
              <a:rPr lang="en-US" i="1" dirty="0" smtClean="0"/>
              <a:t> </a:t>
            </a:r>
            <a:r>
              <a:rPr lang="en-US" dirty="0" smtClean="0"/>
              <a:t>Stage Set Design from 1815</a:t>
            </a:r>
            <a:endParaRPr lang="en-US" dirty="0"/>
          </a:p>
        </p:txBody>
      </p:sp>
    </p:spTree>
    <p:extLst>
      <p:ext uri="{BB962C8B-B14F-4D97-AF65-F5344CB8AC3E}">
        <p14:creationId xmlns:p14="http://schemas.microsoft.com/office/powerpoint/2010/main" val="1161502232"/>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381000"/>
            <a:ext cx="6705600" cy="369332"/>
          </a:xfrm>
          <a:prstGeom prst="rect">
            <a:avLst/>
          </a:prstGeom>
          <a:noFill/>
        </p:spPr>
        <p:txBody>
          <a:bodyPr wrap="square" rtlCol="0">
            <a:spAutoFit/>
          </a:bodyPr>
          <a:lstStyle/>
          <a:p>
            <a:endParaRPr lang="en-US" dirty="0"/>
          </a:p>
        </p:txBody>
      </p:sp>
      <p:sp>
        <p:nvSpPr>
          <p:cNvPr id="4" name="TextBox 3"/>
          <p:cNvSpPr txBox="1"/>
          <p:nvPr/>
        </p:nvSpPr>
        <p:spPr>
          <a:xfrm>
            <a:off x="2354936" y="381000"/>
            <a:ext cx="4322618" cy="646331"/>
          </a:xfrm>
          <a:prstGeom prst="rect">
            <a:avLst/>
          </a:prstGeom>
          <a:noFill/>
        </p:spPr>
        <p:txBody>
          <a:bodyPr wrap="square" rtlCol="0">
            <a:spAutoFit/>
          </a:bodyPr>
          <a:lstStyle/>
          <a:p>
            <a:pPr algn="ctr"/>
            <a:r>
              <a:rPr lang="en-US" b="1" i="1" dirty="0"/>
              <a:t>Die </a:t>
            </a:r>
            <a:r>
              <a:rPr lang="en-US" b="1" i="1" dirty="0" err="1"/>
              <a:t>Zauberflöte</a:t>
            </a:r>
            <a:r>
              <a:rPr lang="en-US" b="1" i="1" dirty="0"/>
              <a:t> </a:t>
            </a:r>
            <a:r>
              <a:rPr lang="en-US" b="1" dirty="0" smtClean="0"/>
              <a:t>(</a:t>
            </a:r>
            <a:r>
              <a:rPr lang="en-US" b="1" i="1" dirty="0" smtClean="0"/>
              <a:t>Singspiel</a:t>
            </a:r>
            <a:r>
              <a:rPr lang="en-US" b="1" dirty="0" smtClean="0"/>
              <a:t>, 1791): </a:t>
            </a:r>
          </a:p>
          <a:p>
            <a:pPr algn="ctr"/>
            <a:r>
              <a:rPr lang="en-US" b="1" dirty="0" smtClean="0"/>
              <a:t>Enlightenment Parable or Allegory</a:t>
            </a:r>
            <a:endParaRPr lang="en-US"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7855" y="1143000"/>
            <a:ext cx="6276781" cy="5249672"/>
          </a:xfrm>
          <a:prstGeom prst="rect">
            <a:avLst/>
          </a:prstGeom>
        </p:spPr>
      </p:pic>
    </p:spTree>
    <p:extLst>
      <p:ext uri="{BB962C8B-B14F-4D97-AF65-F5344CB8AC3E}">
        <p14:creationId xmlns:p14="http://schemas.microsoft.com/office/powerpoint/2010/main" val="1979184030"/>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982" y="1143000"/>
            <a:ext cx="8153400" cy="5432203"/>
          </a:xfrm>
          <a:prstGeom prst="rect">
            <a:avLst/>
          </a:prstGeom>
        </p:spPr>
      </p:pic>
      <p:sp>
        <p:nvSpPr>
          <p:cNvPr id="3" name="TextBox 2"/>
          <p:cNvSpPr txBox="1"/>
          <p:nvPr/>
        </p:nvSpPr>
        <p:spPr>
          <a:xfrm>
            <a:off x="914400" y="381000"/>
            <a:ext cx="6705600" cy="369332"/>
          </a:xfrm>
          <a:prstGeom prst="rect">
            <a:avLst/>
          </a:prstGeom>
          <a:noFill/>
        </p:spPr>
        <p:txBody>
          <a:bodyPr wrap="square" rtlCol="0">
            <a:spAutoFit/>
          </a:bodyPr>
          <a:lstStyle/>
          <a:p>
            <a:endParaRPr lang="en-US" dirty="0"/>
          </a:p>
        </p:txBody>
      </p:sp>
      <p:sp>
        <p:nvSpPr>
          <p:cNvPr id="5" name="TextBox 4"/>
          <p:cNvSpPr txBox="1"/>
          <p:nvPr/>
        </p:nvSpPr>
        <p:spPr>
          <a:xfrm>
            <a:off x="2354936" y="381000"/>
            <a:ext cx="4322618" cy="646331"/>
          </a:xfrm>
          <a:prstGeom prst="rect">
            <a:avLst/>
          </a:prstGeom>
          <a:noFill/>
        </p:spPr>
        <p:txBody>
          <a:bodyPr wrap="square" rtlCol="0">
            <a:spAutoFit/>
          </a:bodyPr>
          <a:lstStyle/>
          <a:p>
            <a:pPr algn="ctr"/>
            <a:r>
              <a:rPr lang="en-US" b="1" i="1" dirty="0"/>
              <a:t>Die </a:t>
            </a:r>
            <a:r>
              <a:rPr lang="en-US" b="1" i="1" dirty="0" err="1"/>
              <a:t>Zauberflöte</a:t>
            </a:r>
            <a:r>
              <a:rPr lang="en-US" b="1" i="1" dirty="0"/>
              <a:t> </a:t>
            </a:r>
            <a:r>
              <a:rPr lang="en-US" b="1" dirty="0" smtClean="0"/>
              <a:t>(</a:t>
            </a:r>
            <a:r>
              <a:rPr lang="en-US" b="1" i="1" dirty="0" smtClean="0"/>
              <a:t>Singspiel</a:t>
            </a:r>
            <a:r>
              <a:rPr lang="en-US" b="1" dirty="0" smtClean="0"/>
              <a:t>, 1791): </a:t>
            </a:r>
          </a:p>
          <a:p>
            <a:pPr algn="ctr"/>
            <a:r>
              <a:rPr lang="en-US" b="1" dirty="0" smtClean="0"/>
              <a:t>Enlightenment Parable or Allegory</a:t>
            </a:r>
            <a:endParaRPr lang="en-US" b="1" dirty="0"/>
          </a:p>
        </p:txBody>
      </p:sp>
    </p:spTree>
    <p:extLst>
      <p:ext uri="{BB962C8B-B14F-4D97-AF65-F5344CB8AC3E}">
        <p14:creationId xmlns:p14="http://schemas.microsoft.com/office/powerpoint/2010/main" val="947311433"/>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929" y="1219200"/>
            <a:ext cx="8255000" cy="4953000"/>
          </a:xfrm>
          <a:prstGeom prst="rect">
            <a:avLst/>
          </a:prstGeom>
        </p:spPr>
      </p:pic>
      <p:sp>
        <p:nvSpPr>
          <p:cNvPr id="3" name="TextBox 2"/>
          <p:cNvSpPr txBox="1"/>
          <p:nvPr/>
        </p:nvSpPr>
        <p:spPr>
          <a:xfrm>
            <a:off x="2354936" y="381000"/>
            <a:ext cx="4322618" cy="646331"/>
          </a:xfrm>
          <a:prstGeom prst="rect">
            <a:avLst/>
          </a:prstGeom>
          <a:noFill/>
        </p:spPr>
        <p:txBody>
          <a:bodyPr wrap="square" rtlCol="0">
            <a:spAutoFit/>
          </a:bodyPr>
          <a:lstStyle/>
          <a:p>
            <a:pPr algn="ctr"/>
            <a:r>
              <a:rPr lang="en-US" b="1" i="1" dirty="0"/>
              <a:t>Die </a:t>
            </a:r>
            <a:r>
              <a:rPr lang="en-US" b="1" i="1" dirty="0" err="1"/>
              <a:t>Zauberflöte</a:t>
            </a:r>
            <a:r>
              <a:rPr lang="en-US" b="1" i="1" dirty="0"/>
              <a:t> </a:t>
            </a:r>
            <a:r>
              <a:rPr lang="en-US" b="1" dirty="0" smtClean="0"/>
              <a:t>(</a:t>
            </a:r>
            <a:r>
              <a:rPr lang="en-US" b="1" i="1" dirty="0" smtClean="0"/>
              <a:t>Singspiel</a:t>
            </a:r>
            <a:r>
              <a:rPr lang="en-US" b="1" dirty="0" smtClean="0"/>
              <a:t>, 1791): </a:t>
            </a:r>
          </a:p>
          <a:p>
            <a:pPr algn="ctr"/>
            <a:r>
              <a:rPr lang="en-US" b="1" dirty="0" smtClean="0"/>
              <a:t>Enlightenment Parable or Allegory</a:t>
            </a:r>
            <a:endParaRPr lang="en-US" b="1" dirty="0"/>
          </a:p>
        </p:txBody>
      </p:sp>
    </p:spTree>
    <p:extLst>
      <p:ext uri="{BB962C8B-B14F-4D97-AF65-F5344CB8AC3E}">
        <p14:creationId xmlns:p14="http://schemas.microsoft.com/office/powerpoint/2010/main" val="1054364233"/>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319" y="533400"/>
            <a:ext cx="6873052" cy="5160818"/>
          </a:xfrm>
          <a:prstGeom prst="rect">
            <a:avLst/>
          </a:prstGeom>
        </p:spPr>
      </p:pic>
      <p:sp>
        <p:nvSpPr>
          <p:cNvPr id="4" name="TextBox 3"/>
          <p:cNvSpPr txBox="1"/>
          <p:nvPr/>
        </p:nvSpPr>
        <p:spPr>
          <a:xfrm>
            <a:off x="1157955" y="6023361"/>
            <a:ext cx="6317123" cy="369332"/>
          </a:xfrm>
          <a:prstGeom prst="rect">
            <a:avLst/>
          </a:prstGeom>
          <a:noFill/>
        </p:spPr>
        <p:txBody>
          <a:bodyPr wrap="square" rtlCol="0">
            <a:spAutoFit/>
          </a:bodyPr>
          <a:lstStyle/>
          <a:p>
            <a:r>
              <a:rPr lang="en-US" i="1" dirty="0"/>
              <a:t>Die </a:t>
            </a:r>
            <a:r>
              <a:rPr lang="en-US" i="1" dirty="0" err="1" smtClean="0"/>
              <a:t>Zauberflöte</a:t>
            </a:r>
            <a:r>
              <a:rPr lang="en-US" dirty="0" smtClean="0"/>
              <a:t>, Opening Scene: </a:t>
            </a:r>
            <a:r>
              <a:rPr lang="en-US" dirty="0" err="1" smtClean="0"/>
              <a:t>Tamino</a:t>
            </a:r>
            <a:r>
              <a:rPr lang="en-US" dirty="0" smtClean="0"/>
              <a:t> Threatened by a Snake</a:t>
            </a:r>
            <a:endParaRPr lang="en-US" dirty="0"/>
          </a:p>
        </p:txBody>
      </p:sp>
    </p:spTree>
    <p:extLst>
      <p:ext uri="{BB962C8B-B14F-4D97-AF65-F5344CB8AC3E}">
        <p14:creationId xmlns:p14="http://schemas.microsoft.com/office/powerpoint/2010/main" val="1981570966"/>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196" y="533400"/>
            <a:ext cx="6807200" cy="5105400"/>
          </a:xfrm>
          <a:prstGeom prst="rect">
            <a:avLst/>
          </a:prstGeom>
        </p:spPr>
      </p:pic>
      <p:sp>
        <p:nvSpPr>
          <p:cNvPr id="3" name="TextBox 2"/>
          <p:cNvSpPr txBox="1"/>
          <p:nvPr/>
        </p:nvSpPr>
        <p:spPr>
          <a:xfrm>
            <a:off x="2514600" y="6018156"/>
            <a:ext cx="4953000" cy="369332"/>
          </a:xfrm>
          <a:prstGeom prst="rect">
            <a:avLst/>
          </a:prstGeom>
          <a:noFill/>
        </p:spPr>
        <p:txBody>
          <a:bodyPr wrap="square" rtlCol="0">
            <a:spAutoFit/>
          </a:bodyPr>
          <a:lstStyle/>
          <a:p>
            <a:r>
              <a:rPr lang="en-US" i="1" dirty="0"/>
              <a:t>Die </a:t>
            </a:r>
            <a:r>
              <a:rPr lang="en-US" i="1" dirty="0" smtClean="0"/>
              <a:t>Zauberflöte </a:t>
            </a:r>
            <a:r>
              <a:rPr lang="en-US" dirty="0" smtClean="0"/>
              <a:t>(1791)</a:t>
            </a:r>
            <a:r>
              <a:rPr lang="en-US" i="1" dirty="0" smtClean="0"/>
              <a:t>, </a:t>
            </a:r>
            <a:r>
              <a:rPr lang="en-US" dirty="0" smtClean="0"/>
              <a:t>March of the Priests</a:t>
            </a:r>
            <a:endParaRPr lang="en-US" dirty="0"/>
          </a:p>
        </p:txBody>
      </p:sp>
    </p:spTree>
    <p:extLst>
      <p:ext uri="{BB962C8B-B14F-4D97-AF65-F5344CB8AC3E}">
        <p14:creationId xmlns:p14="http://schemas.microsoft.com/office/powerpoint/2010/main" val="861477072"/>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762000"/>
            <a:ext cx="8077200" cy="5048250"/>
          </a:xfrm>
          <a:prstGeom prst="rect">
            <a:avLst/>
          </a:prstGeom>
        </p:spPr>
      </p:pic>
      <p:sp>
        <p:nvSpPr>
          <p:cNvPr id="3" name="TextBox 2"/>
          <p:cNvSpPr txBox="1"/>
          <p:nvPr/>
        </p:nvSpPr>
        <p:spPr>
          <a:xfrm>
            <a:off x="2971800" y="6172200"/>
            <a:ext cx="3124200" cy="381000"/>
          </a:xfrm>
          <a:prstGeom prst="rect">
            <a:avLst/>
          </a:prstGeom>
          <a:noFill/>
        </p:spPr>
        <p:txBody>
          <a:bodyPr wrap="square" rtlCol="0">
            <a:spAutoFit/>
          </a:bodyPr>
          <a:lstStyle/>
          <a:p>
            <a:r>
              <a:rPr lang="en-US" dirty="0" err="1" smtClean="0"/>
              <a:t>Papageno</a:t>
            </a:r>
            <a:r>
              <a:rPr lang="en-US" dirty="0" smtClean="0"/>
              <a:t>, the Bird-Catcher</a:t>
            </a:r>
            <a:endParaRPr lang="en-US" dirty="0"/>
          </a:p>
        </p:txBody>
      </p:sp>
    </p:spTree>
    <p:extLst>
      <p:ext uri="{BB962C8B-B14F-4D97-AF65-F5344CB8AC3E}">
        <p14:creationId xmlns:p14="http://schemas.microsoft.com/office/powerpoint/2010/main" val="334185746"/>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684" y="609600"/>
            <a:ext cx="8023640" cy="5334000"/>
          </a:xfrm>
          <a:prstGeom prst="rect">
            <a:avLst/>
          </a:prstGeom>
        </p:spPr>
      </p:pic>
      <p:sp>
        <p:nvSpPr>
          <p:cNvPr id="3" name="TextBox 2"/>
          <p:cNvSpPr txBox="1"/>
          <p:nvPr/>
        </p:nvSpPr>
        <p:spPr>
          <a:xfrm>
            <a:off x="3352800" y="6119152"/>
            <a:ext cx="2514600" cy="369332"/>
          </a:xfrm>
          <a:prstGeom prst="rect">
            <a:avLst/>
          </a:prstGeom>
          <a:noFill/>
        </p:spPr>
        <p:txBody>
          <a:bodyPr wrap="square" rtlCol="0">
            <a:spAutoFit/>
          </a:bodyPr>
          <a:lstStyle/>
          <a:p>
            <a:r>
              <a:rPr lang="en-US" dirty="0" err="1" smtClean="0"/>
              <a:t>Papageno</a:t>
            </a:r>
            <a:r>
              <a:rPr lang="en-US" dirty="0" smtClean="0"/>
              <a:t> Punished</a:t>
            </a:r>
            <a:endParaRPr lang="en-US" dirty="0"/>
          </a:p>
        </p:txBody>
      </p:sp>
    </p:spTree>
    <p:extLst>
      <p:ext uri="{BB962C8B-B14F-4D97-AF65-F5344CB8AC3E}">
        <p14:creationId xmlns:p14="http://schemas.microsoft.com/office/powerpoint/2010/main" val="436226475"/>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3124200"/>
            <a:ext cx="8763000" cy="646331"/>
          </a:xfrm>
          <a:prstGeom prst="rect">
            <a:avLst/>
          </a:prstGeom>
          <a:noFill/>
        </p:spPr>
        <p:txBody>
          <a:bodyPr wrap="square" rtlCol="0">
            <a:spAutoFit/>
          </a:bodyPr>
          <a:lstStyle/>
          <a:p>
            <a:pPr algn="ctr"/>
            <a:r>
              <a:rPr lang="en-US" dirty="0" smtClean="0"/>
              <a:t>[Several of the following slides were </a:t>
            </a:r>
            <a:r>
              <a:rPr lang="en-US" dirty="0" smtClean="0"/>
              <a:t>originally video </a:t>
            </a:r>
            <a:r>
              <a:rPr lang="en-US" dirty="0" smtClean="0"/>
              <a:t>clips. </a:t>
            </a:r>
          </a:p>
          <a:p>
            <a:pPr algn="ctr"/>
            <a:r>
              <a:rPr lang="en-US" dirty="0" smtClean="0"/>
              <a:t>Some of them appear here only as pictures in order not to exceed </a:t>
            </a:r>
            <a:r>
              <a:rPr lang="en-US" dirty="0" err="1" smtClean="0"/>
              <a:t>uploadable</a:t>
            </a:r>
            <a:r>
              <a:rPr lang="en-US" dirty="0" smtClean="0"/>
              <a:t> file size.]</a:t>
            </a:r>
          </a:p>
        </p:txBody>
      </p:sp>
    </p:spTree>
    <p:extLst>
      <p:ext uri="{BB962C8B-B14F-4D97-AF65-F5344CB8AC3E}">
        <p14:creationId xmlns:p14="http://schemas.microsoft.com/office/powerpoint/2010/main" val="35772045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966" y="895760"/>
            <a:ext cx="8498068" cy="4780784"/>
          </a:xfrm>
          <a:prstGeom prst="rect">
            <a:avLst/>
          </a:prstGeom>
        </p:spPr>
      </p:pic>
      <p:sp>
        <p:nvSpPr>
          <p:cNvPr id="3" name="TextBox 2"/>
          <p:cNvSpPr txBox="1"/>
          <p:nvPr/>
        </p:nvSpPr>
        <p:spPr>
          <a:xfrm>
            <a:off x="1271587" y="5886575"/>
            <a:ext cx="6400800" cy="369332"/>
          </a:xfrm>
          <a:prstGeom prst="rect">
            <a:avLst/>
          </a:prstGeom>
          <a:noFill/>
        </p:spPr>
        <p:txBody>
          <a:bodyPr wrap="square" rtlCol="0">
            <a:spAutoFit/>
          </a:bodyPr>
          <a:lstStyle/>
          <a:p>
            <a:r>
              <a:rPr lang="en-US" dirty="0" err="1" smtClean="0"/>
              <a:t>Tamino</a:t>
            </a:r>
            <a:r>
              <a:rPr lang="en-US" dirty="0" smtClean="0"/>
              <a:t>, “Dies </a:t>
            </a:r>
            <a:r>
              <a:rPr lang="en-US" dirty="0" err="1" smtClean="0"/>
              <a:t>Bildnis</a:t>
            </a:r>
            <a:r>
              <a:rPr lang="en-US" dirty="0" smtClean="0"/>
              <a:t> </a:t>
            </a:r>
            <a:r>
              <a:rPr lang="en-US" dirty="0" err="1" smtClean="0"/>
              <a:t>ist</a:t>
            </a:r>
            <a:r>
              <a:rPr lang="en-US" dirty="0" smtClean="0"/>
              <a:t> </a:t>
            </a:r>
            <a:r>
              <a:rPr lang="en-US" dirty="0" err="1" smtClean="0"/>
              <a:t>bezaubernd</a:t>
            </a:r>
            <a:r>
              <a:rPr lang="en-US" dirty="0" smtClean="0"/>
              <a:t> </a:t>
            </a:r>
            <a:r>
              <a:rPr lang="en-US" dirty="0" err="1" smtClean="0"/>
              <a:t>schön</a:t>
            </a:r>
            <a:r>
              <a:rPr lang="en-US" dirty="0" smtClean="0"/>
              <a:t> (Paul Groves, 2006)</a:t>
            </a:r>
            <a:endParaRPr lang="en-US" dirty="0"/>
          </a:p>
        </p:txBody>
      </p:sp>
    </p:spTree>
    <p:extLst>
      <p:ext uri="{BB962C8B-B14F-4D97-AF65-F5344CB8AC3E}">
        <p14:creationId xmlns:p14="http://schemas.microsoft.com/office/powerpoint/2010/main" val="25425356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926" y="685800"/>
            <a:ext cx="8792148" cy="4946882"/>
          </a:xfrm>
          <a:prstGeom prst="rect">
            <a:avLst/>
          </a:prstGeom>
        </p:spPr>
      </p:pic>
      <p:sp>
        <p:nvSpPr>
          <p:cNvPr id="3" name="TextBox 2"/>
          <p:cNvSpPr txBox="1"/>
          <p:nvPr/>
        </p:nvSpPr>
        <p:spPr>
          <a:xfrm>
            <a:off x="2452255" y="5818725"/>
            <a:ext cx="4343400" cy="369332"/>
          </a:xfrm>
          <a:prstGeom prst="rect">
            <a:avLst/>
          </a:prstGeom>
          <a:noFill/>
        </p:spPr>
        <p:txBody>
          <a:bodyPr wrap="square" rtlCol="0">
            <a:spAutoFit/>
          </a:bodyPr>
          <a:lstStyle/>
          <a:p>
            <a:r>
              <a:rPr lang="en-US" dirty="0" err="1" smtClean="0"/>
              <a:t>Pamina</a:t>
            </a:r>
            <a:r>
              <a:rPr lang="en-US" dirty="0" smtClean="0"/>
              <a:t>, “Ach, </a:t>
            </a:r>
            <a:r>
              <a:rPr lang="en-US" dirty="0" err="1" smtClean="0"/>
              <a:t>ich</a:t>
            </a:r>
            <a:r>
              <a:rPr lang="en-US" dirty="0" smtClean="0"/>
              <a:t> </a:t>
            </a:r>
            <a:r>
              <a:rPr lang="en-US" dirty="0" err="1" smtClean="0"/>
              <a:t>fühl’s</a:t>
            </a:r>
            <a:r>
              <a:rPr lang="en-US" dirty="0" smtClean="0"/>
              <a:t>” (Kathleen Battle)</a:t>
            </a:r>
            <a:endParaRPr lang="en-US" dirty="0"/>
          </a:p>
        </p:txBody>
      </p:sp>
    </p:spTree>
    <p:extLst>
      <p:ext uri="{BB962C8B-B14F-4D97-AF65-F5344CB8AC3E}">
        <p14:creationId xmlns:p14="http://schemas.microsoft.com/office/powerpoint/2010/main" val="18415033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69757" y="6008132"/>
            <a:ext cx="5562600" cy="369332"/>
          </a:xfrm>
          <a:prstGeom prst="rect">
            <a:avLst/>
          </a:prstGeom>
          <a:noFill/>
        </p:spPr>
        <p:txBody>
          <a:bodyPr wrap="square" rtlCol="0">
            <a:spAutoFit/>
          </a:bodyPr>
          <a:lstStyle/>
          <a:p>
            <a:r>
              <a:rPr lang="en-US" dirty="0" err="1" smtClean="0"/>
              <a:t>Papageno</a:t>
            </a:r>
            <a:r>
              <a:rPr lang="en-US" dirty="0" smtClean="0"/>
              <a:t>, “Der </a:t>
            </a:r>
            <a:r>
              <a:rPr lang="en-US" dirty="0" err="1" smtClean="0"/>
              <a:t>Vogelfänger</a:t>
            </a:r>
            <a:r>
              <a:rPr lang="en-US" dirty="0" smtClean="0"/>
              <a:t> bin </a:t>
            </a:r>
            <a:r>
              <a:rPr lang="en-US" dirty="0" err="1" smtClean="0"/>
              <a:t>ich</a:t>
            </a:r>
            <a:r>
              <a:rPr lang="en-US" dirty="0" smtClean="0"/>
              <a:t> ja” (Hermann Prey)</a:t>
            </a:r>
            <a:endParaRPr lang="en-US" dirty="0"/>
          </a:p>
        </p:txBody>
      </p:sp>
      <p:pic>
        <p:nvPicPr>
          <p:cNvPr id="4" name="Mozart, Der Vogelfanger bin ich ja (Hermann Prey).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457200"/>
            <a:ext cx="8656320" cy="4876800"/>
          </a:xfrm>
          <a:prstGeom prst="rect">
            <a:avLst/>
          </a:prstGeom>
        </p:spPr>
      </p:pic>
    </p:spTree>
    <p:extLst>
      <p:ext uri="{BB962C8B-B14F-4D97-AF65-F5344CB8AC3E}">
        <p14:creationId xmlns:p14="http://schemas.microsoft.com/office/powerpoint/2010/main" val="19811196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6093" y="5791200"/>
            <a:ext cx="7848600" cy="646331"/>
          </a:xfrm>
          <a:prstGeom prst="rect">
            <a:avLst/>
          </a:prstGeom>
          <a:noFill/>
        </p:spPr>
        <p:txBody>
          <a:bodyPr wrap="square" rtlCol="0">
            <a:spAutoFit/>
          </a:bodyPr>
          <a:lstStyle/>
          <a:p>
            <a:pPr algn="ctr"/>
            <a:r>
              <a:rPr lang="en-US" dirty="0" smtClean="0"/>
              <a:t>Queen of the Night, excerpt from </a:t>
            </a:r>
            <a:r>
              <a:rPr lang="en-US" dirty="0"/>
              <a:t>“Der </a:t>
            </a:r>
            <a:r>
              <a:rPr lang="en-US" dirty="0" err="1"/>
              <a:t>Hölle</a:t>
            </a:r>
            <a:r>
              <a:rPr lang="en-US" dirty="0"/>
              <a:t> </a:t>
            </a:r>
            <a:r>
              <a:rPr lang="en-US" dirty="0" err="1"/>
              <a:t>Rache</a:t>
            </a:r>
            <a:r>
              <a:rPr lang="en-US" dirty="0"/>
              <a:t> </a:t>
            </a:r>
            <a:r>
              <a:rPr lang="en-US" dirty="0" err="1"/>
              <a:t>kocht</a:t>
            </a:r>
            <a:r>
              <a:rPr lang="en-US" dirty="0"/>
              <a:t> in </a:t>
            </a:r>
            <a:r>
              <a:rPr lang="en-US" dirty="0" err="1"/>
              <a:t>meinem</a:t>
            </a:r>
            <a:r>
              <a:rPr lang="en-US" dirty="0"/>
              <a:t> </a:t>
            </a:r>
            <a:r>
              <a:rPr lang="en-US" dirty="0" err="1"/>
              <a:t>Herzen</a:t>
            </a:r>
            <a:r>
              <a:rPr lang="en-US" dirty="0"/>
              <a:t>” (Natalie </a:t>
            </a:r>
            <a:r>
              <a:rPr lang="en-US" dirty="0" err="1"/>
              <a:t>Dessay</a:t>
            </a:r>
            <a:r>
              <a:rPr lang="en-US" dirty="0" smtClean="0"/>
              <a:t>)</a:t>
            </a:r>
            <a:endParaRPr lang="en-US" dirty="0"/>
          </a:p>
        </p:txBody>
      </p:sp>
      <p:pic>
        <p:nvPicPr>
          <p:cNvPr id="4" name="Zauberflote--Q of Night extract (Natalie Dessay).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512618"/>
            <a:ext cx="8541068" cy="4800600"/>
          </a:xfrm>
          <a:prstGeom prst="rect">
            <a:avLst/>
          </a:prstGeom>
        </p:spPr>
      </p:pic>
    </p:spTree>
    <p:extLst>
      <p:ext uri="{BB962C8B-B14F-4D97-AF65-F5344CB8AC3E}">
        <p14:creationId xmlns:p14="http://schemas.microsoft.com/office/powerpoint/2010/main" val="21178269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566" y="457199"/>
            <a:ext cx="7919034" cy="5415975"/>
          </a:xfrm>
          <a:prstGeom prst="rect">
            <a:avLst/>
          </a:prstGeom>
        </p:spPr>
      </p:pic>
      <p:sp>
        <p:nvSpPr>
          <p:cNvPr id="3" name="TextBox 2"/>
          <p:cNvSpPr txBox="1"/>
          <p:nvPr/>
        </p:nvSpPr>
        <p:spPr>
          <a:xfrm>
            <a:off x="2705100" y="6099287"/>
            <a:ext cx="3733800" cy="369332"/>
          </a:xfrm>
          <a:prstGeom prst="rect">
            <a:avLst/>
          </a:prstGeom>
          <a:noFill/>
        </p:spPr>
        <p:txBody>
          <a:bodyPr wrap="square" rtlCol="0">
            <a:spAutoFit/>
          </a:bodyPr>
          <a:lstStyle/>
          <a:p>
            <a:r>
              <a:rPr lang="en-US" dirty="0" smtClean="0"/>
              <a:t>Sarastro’s Realm, “O Isis und Osiris”</a:t>
            </a:r>
          </a:p>
        </p:txBody>
      </p:sp>
    </p:spTree>
    <p:extLst>
      <p:ext uri="{BB962C8B-B14F-4D97-AF65-F5344CB8AC3E}">
        <p14:creationId xmlns:p14="http://schemas.microsoft.com/office/powerpoint/2010/main" val="726809242"/>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19200" y="6091259"/>
            <a:ext cx="7696200" cy="369332"/>
          </a:xfrm>
          <a:prstGeom prst="rect">
            <a:avLst/>
          </a:prstGeom>
          <a:noFill/>
        </p:spPr>
        <p:txBody>
          <a:bodyPr wrap="square" rtlCol="0">
            <a:spAutoFit/>
          </a:bodyPr>
          <a:lstStyle/>
          <a:p>
            <a:r>
              <a:rPr lang="en-US" dirty="0" smtClean="0"/>
              <a:t>The Three Boys from Sarastro’s Realm, “</a:t>
            </a:r>
            <a:r>
              <a:rPr lang="en-US" dirty="0" err="1" smtClean="0"/>
              <a:t>Zum</a:t>
            </a:r>
            <a:r>
              <a:rPr lang="en-US" dirty="0" smtClean="0"/>
              <a:t> </a:t>
            </a:r>
            <a:r>
              <a:rPr lang="en-US" dirty="0" err="1" smtClean="0"/>
              <a:t>Ziele</a:t>
            </a:r>
            <a:r>
              <a:rPr lang="en-US" dirty="0" smtClean="0"/>
              <a:t> </a:t>
            </a:r>
            <a:r>
              <a:rPr lang="en-US" dirty="0" err="1" smtClean="0"/>
              <a:t>führt</a:t>
            </a:r>
            <a:r>
              <a:rPr lang="en-US" dirty="0" smtClean="0"/>
              <a:t> dich </a:t>
            </a:r>
            <a:r>
              <a:rPr lang="en-US" dirty="0" err="1" smtClean="0"/>
              <a:t>diesen</a:t>
            </a:r>
            <a:r>
              <a:rPr lang="en-US" dirty="0" smtClean="0"/>
              <a:t> </a:t>
            </a:r>
            <a:r>
              <a:rPr lang="en-US" dirty="0" err="1" smtClean="0"/>
              <a:t>Bahn</a:t>
            </a:r>
            <a:r>
              <a:rPr lang="en-US" dirty="0" smtClean="0"/>
              <a:t>”</a:t>
            </a:r>
          </a:p>
        </p:txBody>
      </p:sp>
      <p:pic>
        <p:nvPicPr>
          <p:cNvPr id="4" name="Zauberflote, Zum Ziele fuhrt dich diesen Bah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8760" y="762000"/>
            <a:ext cx="8676640" cy="4876800"/>
          </a:xfrm>
          <a:prstGeom prst="rect">
            <a:avLst/>
          </a:prstGeom>
        </p:spPr>
      </p:pic>
    </p:spTree>
    <p:extLst>
      <p:ext uri="{BB962C8B-B14F-4D97-AF65-F5344CB8AC3E}">
        <p14:creationId xmlns:p14="http://schemas.microsoft.com/office/powerpoint/2010/main" val="28220189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3095" y="893036"/>
            <a:ext cx="6945899" cy="4184904"/>
          </a:xfrm>
          <a:prstGeom prst="rect">
            <a:avLst/>
          </a:prstGeom>
        </p:spPr>
      </p:pic>
      <p:sp>
        <p:nvSpPr>
          <p:cNvPr id="3" name="TextBox 2"/>
          <p:cNvSpPr txBox="1"/>
          <p:nvPr/>
        </p:nvSpPr>
        <p:spPr>
          <a:xfrm>
            <a:off x="2590800" y="5791200"/>
            <a:ext cx="3657600" cy="369332"/>
          </a:xfrm>
          <a:prstGeom prst="rect">
            <a:avLst/>
          </a:prstGeom>
          <a:noFill/>
        </p:spPr>
        <p:txBody>
          <a:bodyPr wrap="square" rtlCol="0">
            <a:spAutoFit/>
          </a:bodyPr>
          <a:lstStyle/>
          <a:p>
            <a:r>
              <a:rPr lang="en-US" dirty="0" smtClean="0"/>
              <a:t>Mozart, Overture to </a:t>
            </a:r>
            <a:r>
              <a:rPr lang="en-US" i="1" dirty="0"/>
              <a:t>Die </a:t>
            </a:r>
            <a:r>
              <a:rPr lang="en-US" i="1" dirty="0" err="1"/>
              <a:t>Zauberflöte</a:t>
            </a:r>
            <a:r>
              <a:rPr lang="en-US" dirty="0" smtClean="0"/>
              <a:t> </a:t>
            </a:r>
            <a:endParaRPr lang="en-US" dirty="0"/>
          </a:p>
        </p:txBody>
      </p:sp>
    </p:spTree>
    <p:extLst>
      <p:ext uri="{BB962C8B-B14F-4D97-AF65-F5344CB8AC3E}">
        <p14:creationId xmlns:p14="http://schemas.microsoft.com/office/powerpoint/2010/main" val="1910264277"/>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838200"/>
            <a:ext cx="7162800" cy="1200329"/>
          </a:xfrm>
          <a:prstGeom prst="rect">
            <a:avLst/>
          </a:prstGeom>
          <a:noFill/>
        </p:spPr>
        <p:txBody>
          <a:bodyPr wrap="square" rtlCol="0">
            <a:spAutoFit/>
          </a:bodyPr>
          <a:lstStyle/>
          <a:p>
            <a:endParaRPr lang="en-US" dirty="0" smtClean="0"/>
          </a:p>
          <a:p>
            <a:pPr algn="ctr"/>
            <a:r>
              <a:rPr lang="en-US" dirty="0"/>
              <a:t>Characteristic midcentury views of society, art, culture</a:t>
            </a:r>
          </a:p>
          <a:p>
            <a:pPr algn="ctr"/>
            <a:endParaRPr lang="en-US" dirty="0" smtClean="0"/>
          </a:p>
          <a:p>
            <a:pPr algn="ctr"/>
            <a:endParaRPr lang="en-US" dirty="0"/>
          </a:p>
        </p:txBody>
      </p:sp>
    </p:spTree>
    <p:extLst>
      <p:ext uri="{BB962C8B-B14F-4D97-AF65-F5344CB8AC3E}">
        <p14:creationId xmlns:p14="http://schemas.microsoft.com/office/powerpoint/2010/main" val="2503355828"/>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935182"/>
            <a:ext cx="2971800" cy="44577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1450422"/>
            <a:ext cx="5943600" cy="3962400"/>
          </a:xfrm>
          <a:prstGeom prst="rect">
            <a:avLst/>
          </a:prstGeom>
        </p:spPr>
      </p:pic>
    </p:spTree>
    <p:extLst>
      <p:ext uri="{BB962C8B-B14F-4D97-AF65-F5344CB8AC3E}">
        <p14:creationId xmlns:p14="http://schemas.microsoft.com/office/powerpoint/2010/main" val="251298512"/>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566" y="457199"/>
            <a:ext cx="7919034" cy="5415975"/>
          </a:xfrm>
          <a:prstGeom prst="rect">
            <a:avLst/>
          </a:prstGeom>
        </p:spPr>
      </p:pic>
      <p:sp>
        <p:nvSpPr>
          <p:cNvPr id="3" name="TextBox 2"/>
          <p:cNvSpPr txBox="1"/>
          <p:nvPr/>
        </p:nvSpPr>
        <p:spPr>
          <a:xfrm>
            <a:off x="2705100" y="6099287"/>
            <a:ext cx="3733800" cy="369332"/>
          </a:xfrm>
          <a:prstGeom prst="rect">
            <a:avLst/>
          </a:prstGeom>
          <a:noFill/>
        </p:spPr>
        <p:txBody>
          <a:bodyPr wrap="square" rtlCol="0">
            <a:spAutoFit/>
          </a:bodyPr>
          <a:lstStyle/>
          <a:p>
            <a:r>
              <a:rPr lang="en-US" dirty="0" smtClean="0"/>
              <a:t>Sarastro’s Realm, “O Isis und Osiris”</a:t>
            </a:r>
          </a:p>
        </p:txBody>
      </p:sp>
    </p:spTree>
    <p:extLst>
      <p:ext uri="{BB962C8B-B14F-4D97-AF65-F5344CB8AC3E}">
        <p14:creationId xmlns:p14="http://schemas.microsoft.com/office/powerpoint/2010/main" val="3248518969"/>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196" y="533400"/>
            <a:ext cx="6807200" cy="5105400"/>
          </a:xfrm>
          <a:prstGeom prst="rect">
            <a:avLst/>
          </a:prstGeom>
        </p:spPr>
      </p:pic>
      <p:sp>
        <p:nvSpPr>
          <p:cNvPr id="3" name="TextBox 2"/>
          <p:cNvSpPr txBox="1"/>
          <p:nvPr/>
        </p:nvSpPr>
        <p:spPr>
          <a:xfrm>
            <a:off x="2514600" y="6018156"/>
            <a:ext cx="4953000" cy="369332"/>
          </a:xfrm>
          <a:prstGeom prst="rect">
            <a:avLst/>
          </a:prstGeom>
          <a:noFill/>
        </p:spPr>
        <p:txBody>
          <a:bodyPr wrap="square" rtlCol="0">
            <a:spAutoFit/>
          </a:bodyPr>
          <a:lstStyle/>
          <a:p>
            <a:r>
              <a:rPr lang="en-US" i="1" dirty="0"/>
              <a:t>Die </a:t>
            </a:r>
            <a:r>
              <a:rPr lang="en-US" i="1" dirty="0" smtClean="0"/>
              <a:t>Zauberflöte </a:t>
            </a:r>
            <a:r>
              <a:rPr lang="en-US" dirty="0" smtClean="0"/>
              <a:t>(1791)</a:t>
            </a:r>
            <a:r>
              <a:rPr lang="en-US" i="1" dirty="0" smtClean="0"/>
              <a:t>, </a:t>
            </a:r>
            <a:r>
              <a:rPr lang="en-US" dirty="0" smtClean="0"/>
              <a:t>March of the Priests</a:t>
            </a:r>
            <a:endParaRPr lang="en-US" dirty="0"/>
          </a:p>
        </p:txBody>
      </p:sp>
    </p:spTree>
    <p:extLst>
      <p:ext uri="{BB962C8B-B14F-4D97-AF65-F5344CB8AC3E}">
        <p14:creationId xmlns:p14="http://schemas.microsoft.com/office/powerpoint/2010/main" val="2055952175"/>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594" y="914400"/>
            <a:ext cx="8517946" cy="4790724"/>
          </a:xfrm>
          <a:prstGeom prst="rect">
            <a:avLst/>
          </a:prstGeom>
        </p:spPr>
      </p:pic>
      <p:sp>
        <p:nvSpPr>
          <p:cNvPr id="3" name="TextBox 2"/>
          <p:cNvSpPr txBox="1"/>
          <p:nvPr/>
        </p:nvSpPr>
        <p:spPr>
          <a:xfrm>
            <a:off x="1447800" y="5805445"/>
            <a:ext cx="6203535" cy="584775"/>
          </a:xfrm>
          <a:prstGeom prst="rect">
            <a:avLst/>
          </a:prstGeom>
          <a:noFill/>
        </p:spPr>
        <p:txBody>
          <a:bodyPr wrap="square" rtlCol="0">
            <a:spAutoFit/>
          </a:bodyPr>
          <a:lstStyle/>
          <a:p>
            <a:pPr algn="ctr"/>
            <a:r>
              <a:rPr lang="en-US" sz="1600" dirty="0" smtClean="0"/>
              <a:t>“</a:t>
            </a:r>
            <a:r>
              <a:rPr lang="en-US" sz="1600" dirty="0" err="1"/>
              <a:t>Bei</a:t>
            </a:r>
            <a:r>
              <a:rPr lang="en-US" sz="1600" dirty="0"/>
              <a:t> </a:t>
            </a:r>
            <a:r>
              <a:rPr lang="en-US" sz="1600" dirty="0" err="1"/>
              <a:t>Männern</a:t>
            </a:r>
            <a:r>
              <a:rPr lang="en-US" sz="1600" dirty="0"/>
              <a:t>” Duet (</a:t>
            </a:r>
            <a:r>
              <a:rPr lang="en-US" sz="1600" dirty="0" err="1"/>
              <a:t>Pamina</a:t>
            </a:r>
            <a:r>
              <a:rPr lang="en-US" sz="1600" dirty="0"/>
              <a:t>, </a:t>
            </a:r>
            <a:r>
              <a:rPr lang="en-US" sz="1600" dirty="0" err="1" smtClean="0"/>
              <a:t>Papageno</a:t>
            </a:r>
            <a:endParaRPr lang="en-US" sz="1600" dirty="0" smtClean="0"/>
          </a:p>
          <a:p>
            <a:pPr algn="ctr"/>
            <a:r>
              <a:rPr lang="en-US" sz="1600" dirty="0" smtClean="0"/>
              <a:t>Lucia Popp, Wolfgang </a:t>
            </a:r>
            <a:r>
              <a:rPr lang="en-US" sz="1600" dirty="0" err="1" smtClean="0"/>
              <a:t>Brendel</a:t>
            </a:r>
            <a:r>
              <a:rPr lang="en-US" sz="1600" dirty="0" smtClean="0"/>
              <a:t>, cond. Wolfgang </a:t>
            </a:r>
            <a:r>
              <a:rPr lang="en-US" sz="1600" dirty="0" err="1" smtClean="0"/>
              <a:t>Sawallisch</a:t>
            </a:r>
            <a:r>
              <a:rPr lang="en-US" sz="1600" dirty="0" smtClean="0"/>
              <a:t> (Munich, 1983)</a:t>
            </a:r>
            <a:endParaRPr lang="en-US" sz="1600" dirty="0"/>
          </a:p>
        </p:txBody>
      </p:sp>
    </p:spTree>
    <p:extLst>
      <p:ext uri="{BB962C8B-B14F-4D97-AF65-F5344CB8AC3E}">
        <p14:creationId xmlns:p14="http://schemas.microsoft.com/office/powerpoint/2010/main" val="358477516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333" y="1143285"/>
            <a:ext cx="8133334" cy="4571429"/>
          </a:xfrm>
          <a:prstGeom prst="rect">
            <a:avLst/>
          </a:prstGeom>
        </p:spPr>
      </p:pic>
      <p:sp>
        <p:nvSpPr>
          <p:cNvPr id="3" name="Rectangle 2"/>
          <p:cNvSpPr/>
          <p:nvPr/>
        </p:nvSpPr>
        <p:spPr>
          <a:xfrm>
            <a:off x="304800" y="5867399"/>
            <a:ext cx="8458200" cy="307777"/>
          </a:xfrm>
          <a:prstGeom prst="rect">
            <a:avLst/>
          </a:prstGeom>
        </p:spPr>
        <p:txBody>
          <a:bodyPr wrap="square">
            <a:spAutoFit/>
          </a:bodyPr>
          <a:lstStyle/>
          <a:p>
            <a:pPr algn="ctr"/>
            <a:r>
              <a:rPr lang="en-US" sz="1400" dirty="0" smtClean="0"/>
              <a:t>“Der </a:t>
            </a:r>
            <a:r>
              <a:rPr lang="en-US" sz="1400" dirty="0" err="1"/>
              <a:t>Hölle</a:t>
            </a:r>
            <a:r>
              <a:rPr lang="en-US" sz="1400" dirty="0"/>
              <a:t> </a:t>
            </a:r>
            <a:r>
              <a:rPr lang="en-US" sz="1400" dirty="0" err="1"/>
              <a:t>Rache</a:t>
            </a:r>
            <a:r>
              <a:rPr lang="en-US" sz="1400" dirty="0"/>
              <a:t> </a:t>
            </a:r>
            <a:r>
              <a:rPr lang="en-US" sz="1400" dirty="0" err="1"/>
              <a:t>kocht</a:t>
            </a:r>
            <a:r>
              <a:rPr lang="en-US" sz="1400" dirty="0"/>
              <a:t> in </a:t>
            </a:r>
            <a:r>
              <a:rPr lang="en-US" sz="1400" dirty="0" err="1"/>
              <a:t>meinem</a:t>
            </a:r>
            <a:r>
              <a:rPr lang="en-US" sz="1400" dirty="0"/>
              <a:t> </a:t>
            </a:r>
            <a:r>
              <a:rPr lang="en-US" sz="1400" dirty="0" err="1"/>
              <a:t>Herzen</a:t>
            </a:r>
            <a:r>
              <a:rPr lang="en-US" sz="1400" dirty="0" smtClean="0"/>
              <a:t>” </a:t>
            </a:r>
            <a:r>
              <a:rPr lang="en-US" sz="1400" dirty="0"/>
              <a:t>(Queen of the </a:t>
            </a:r>
            <a:r>
              <a:rPr lang="en-US" sz="1400" dirty="0" smtClean="0"/>
              <a:t>Night) Natalie </a:t>
            </a:r>
            <a:r>
              <a:rPr lang="en-US" sz="1400" dirty="0" err="1"/>
              <a:t>Dessay</a:t>
            </a:r>
            <a:r>
              <a:rPr lang="en-US" sz="1400" dirty="0"/>
              <a:t> (Paris, 2001</a:t>
            </a:r>
            <a:r>
              <a:rPr lang="en-US" sz="1400" dirty="0" smtClean="0"/>
              <a:t>)</a:t>
            </a:r>
            <a:endParaRPr lang="en-US" sz="1400" dirty="0"/>
          </a:p>
        </p:txBody>
      </p:sp>
    </p:spTree>
    <p:extLst>
      <p:ext uri="{BB962C8B-B14F-4D97-AF65-F5344CB8AC3E}">
        <p14:creationId xmlns:p14="http://schemas.microsoft.com/office/powerpoint/2010/main" val="28992169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838200"/>
            <a:ext cx="7162800" cy="1754326"/>
          </a:xfrm>
          <a:prstGeom prst="rect">
            <a:avLst/>
          </a:prstGeom>
          <a:noFill/>
        </p:spPr>
        <p:txBody>
          <a:bodyPr wrap="square" rtlCol="0">
            <a:spAutoFit/>
          </a:bodyPr>
          <a:lstStyle/>
          <a:p>
            <a:endParaRPr lang="en-US" dirty="0" smtClean="0"/>
          </a:p>
          <a:p>
            <a:pPr algn="ctr"/>
            <a:r>
              <a:rPr lang="en-US" dirty="0"/>
              <a:t>Characteristic midcentury views of society, art, culture</a:t>
            </a:r>
          </a:p>
          <a:p>
            <a:pPr algn="ctr"/>
            <a:endParaRPr lang="en-US" dirty="0" smtClean="0"/>
          </a:p>
          <a:p>
            <a:pPr algn="ctr"/>
            <a:endParaRPr lang="en-US" dirty="0"/>
          </a:p>
          <a:p>
            <a:pPr marL="285750" indent="-285750">
              <a:buFont typeface="Arial" panose="020B0604020202020204" pitchFamily="34" charset="0"/>
              <a:buChar char="•"/>
            </a:pPr>
            <a:r>
              <a:rPr lang="en-US" dirty="0" smtClean="0"/>
              <a:t>Nature is held to be luminously clear, orderly</a:t>
            </a:r>
          </a:p>
          <a:p>
            <a:endParaRPr lang="en-US" dirty="0"/>
          </a:p>
        </p:txBody>
      </p:sp>
    </p:spTree>
    <p:extLst>
      <p:ext uri="{BB962C8B-B14F-4D97-AF65-F5344CB8AC3E}">
        <p14:creationId xmlns:p14="http://schemas.microsoft.com/office/powerpoint/2010/main" val="323853714"/>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838200"/>
            <a:ext cx="7162800" cy="2585323"/>
          </a:xfrm>
          <a:prstGeom prst="rect">
            <a:avLst/>
          </a:prstGeom>
          <a:noFill/>
        </p:spPr>
        <p:txBody>
          <a:bodyPr wrap="square" rtlCol="0">
            <a:spAutoFit/>
          </a:bodyPr>
          <a:lstStyle/>
          <a:p>
            <a:endParaRPr lang="en-US" dirty="0" smtClean="0"/>
          </a:p>
          <a:p>
            <a:pPr algn="ctr"/>
            <a:r>
              <a:rPr lang="en-US" dirty="0"/>
              <a:t>Characteristic midcentury views of society, art, culture</a:t>
            </a:r>
          </a:p>
          <a:p>
            <a:pPr algn="ctr"/>
            <a:endParaRPr lang="en-US" dirty="0" smtClean="0"/>
          </a:p>
          <a:p>
            <a:pPr algn="ctr"/>
            <a:endParaRPr lang="en-US" dirty="0"/>
          </a:p>
          <a:p>
            <a:pPr marL="285750" indent="-285750">
              <a:buFont typeface="Arial" panose="020B0604020202020204" pitchFamily="34" charset="0"/>
              <a:buChar char="•"/>
            </a:pPr>
            <a:r>
              <a:rPr lang="en-US" dirty="0" smtClean="0"/>
              <a:t>Nature is held to be luminously clear, orderly</a:t>
            </a:r>
          </a:p>
          <a:p>
            <a:endParaRPr lang="en-US" dirty="0"/>
          </a:p>
          <a:p>
            <a:pPr marL="285750" indent="-285750">
              <a:buFont typeface="Arial" panose="020B0604020202020204" pitchFamily="34" charset="0"/>
              <a:buChar char="•"/>
            </a:pPr>
            <a:r>
              <a:rPr lang="en-US" dirty="0" smtClean="0"/>
              <a:t>Elite society’s models are its orderly, cultivated members; even while prizing the “natural,” taste and emotional restraint remain imperative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23853714"/>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838200"/>
            <a:ext cx="7162800" cy="2862322"/>
          </a:xfrm>
          <a:prstGeom prst="rect">
            <a:avLst/>
          </a:prstGeom>
          <a:noFill/>
        </p:spPr>
        <p:txBody>
          <a:bodyPr wrap="square" rtlCol="0">
            <a:spAutoFit/>
          </a:bodyPr>
          <a:lstStyle/>
          <a:p>
            <a:endParaRPr lang="en-US" dirty="0" smtClean="0"/>
          </a:p>
          <a:p>
            <a:pPr algn="ctr"/>
            <a:r>
              <a:rPr lang="en-US" dirty="0"/>
              <a:t>Characteristic midcentury views of society, art, culture</a:t>
            </a:r>
          </a:p>
          <a:p>
            <a:pPr algn="ctr"/>
            <a:endParaRPr lang="en-US" dirty="0" smtClean="0"/>
          </a:p>
          <a:p>
            <a:pPr algn="ctr"/>
            <a:endParaRPr lang="en-US" dirty="0"/>
          </a:p>
          <a:p>
            <a:pPr marL="285750" indent="-285750">
              <a:buFont typeface="Arial" panose="020B0604020202020204" pitchFamily="34" charset="0"/>
              <a:buChar char="•"/>
            </a:pPr>
            <a:r>
              <a:rPr lang="en-US" dirty="0" smtClean="0"/>
              <a:t>Nature is held to be luminously clear, orderly</a:t>
            </a:r>
          </a:p>
          <a:p>
            <a:endParaRPr lang="en-US" dirty="0"/>
          </a:p>
          <a:p>
            <a:pPr marL="285750" indent="-285750">
              <a:buFont typeface="Arial" panose="020B0604020202020204" pitchFamily="34" charset="0"/>
              <a:buChar char="•"/>
            </a:pPr>
            <a:r>
              <a:rPr lang="en-US" dirty="0" smtClean="0"/>
              <a:t>Elite society’s models are its orderly, cultivated members; even while prizing the “natural,” taste and emotional restraint remain imperative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Art: a problem?  (Potentially disruptive? </a:t>
            </a:r>
            <a:r>
              <a:rPr lang="en-US" dirty="0"/>
              <a:t>a</a:t>
            </a:r>
            <a:r>
              <a:rPr lang="en-US" dirty="0" smtClean="0"/>
              <a:t>narchic?)</a:t>
            </a:r>
          </a:p>
        </p:txBody>
      </p:sp>
    </p:spTree>
    <p:extLst>
      <p:ext uri="{BB962C8B-B14F-4D97-AF65-F5344CB8AC3E}">
        <p14:creationId xmlns:p14="http://schemas.microsoft.com/office/powerpoint/2010/main" val="323853714"/>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838200"/>
            <a:ext cx="7162800" cy="3693319"/>
          </a:xfrm>
          <a:prstGeom prst="rect">
            <a:avLst/>
          </a:prstGeom>
          <a:noFill/>
        </p:spPr>
        <p:txBody>
          <a:bodyPr wrap="square" rtlCol="0">
            <a:spAutoFit/>
          </a:bodyPr>
          <a:lstStyle/>
          <a:p>
            <a:endParaRPr lang="en-US" dirty="0" smtClean="0"/>
          </a:p>
          <a:p>
            <a:pPr algn="ctr"/>
            <a:r>
              <a:rPr lang="en-US" dirty="0"/>
              <a:t>Characteristic midcentury views of society, art, culture</a:t>
            </a:r>
          </a:p>
          <a:p>
            <a:pPr algn="ctr"/>
            <a:endParaRPr lang="en-US" dirty="0" smtClean="0"/>
          </a:p>
          <a:p>
            <a:pPr algn="ctr"/>
            <a:endParaRPr lang="en-US" dirty="0"/>
          </a:p>
          <a:p>
            <a:pPr marL="285750" indent="-285750">
              <a:buFont typeface="Arial" panose="020B0604020202020204" pitchFamily="34" charset="0"/>
              <a:buChar char="•"/>
            </a:pPr>
            <a:r>
              <a:rPr lang="en-US" dirty="0" smtClean="0"/>
              <a:t>Nature is held to be luminously clear, orderly</a:t>
            </a:r>
          </a:p>
          <a:p>
            <a:endParaRPr lang="en-US" dirty="0"/>
          </a:p>
          <a:p>
            <a:pPr marL="285750" indent="-285750">
              <a:buFont typeface="Arial" panose="020B0604020202020204" pitchFamily="34" charset="0"/>
              <a:buChar char="•"/>
            </a:pPr>
            <a:r>
              <a:rPr lang="en-US" dirty="0" smtClean="0"/>
              <a:t>Elite society’s models are its orderly, cultivated members; even while prizing the “natural,” taste and emotional restraint remain imperative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Art: a problem?  (Potentially disruptive? </a:t>
            </a:r>
            <a:r>
              <a:rPr lang="en-US" dirty="0"/>
              <a:t>a</a:t>
            </a:r>
            <a:r>
              <a:rPr lang="en-US" dirty="0" smtClean="0"/>
              <a:t>narchic?)</a:t>
            </a:r>
          </a:p>
          <a:p>
            <a:endParaRPr lang="en-US" dirty="0"/>
          </a:p>
          <a:p>
            <a:pPr marL="285750" indent="-285750">
              <a:buFont typeface="Arial" panose="020B0604020202020204" pitchFamily="34" charset="0"/>
              <a:buChar char="•"/>
            </a:pPr>
            <a:r>
              <a:rPr lang="en-US" dirty="0" smtClean="0"/>
              <a:t>Hence: art should be restrained and groomed by a system of moderating conventions, guidelines, norms, a “mirror” of natural order.</a:t>
            </a:r>
          </a:p>
        </p:txBody>
      </p:sp>
    </p:spTree>
    <p:extLst>
      <p:ext uri="{BB962C8B-B14F-4D97-AF65-F5344CB8AC3E}">
        <p14:creationId xmlns:p14="http://schemas.microsoft.com/office/powerpoint/2010/main" val="323853714"/>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3886</TotalTime>
  <Words>1599</Words>
  <Application>Microsoft Office PowerPoint</Application>
  <PresentationFormat>On-screen Show (4:3)</PresentationFormat>
  <Paragraphs>259</Paragraphs>
  <Slides>54</Slides>
  <Notes>0</Notes>
  <HiddenSlides>0</HiddenSlides>
  <MMClips>4</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Faculty Support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Hepokoski, James</dc:creator>
  <cp:lastModifiedBy>Hepokoski, James</cp:lastModifiedBy>
  <cp:revision>113</cp:revision>
  <dcterms:created xsi:type="dcterms:W3CDTF">2015-11-03T19:34:33Z</dcterms:created>
  <dcterms:modified xsi:type="dcterms:W3CDTF">2019-02-17T15:58:37Z</dcterms:modified>
</cp:coreProperties>
</file>