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75" r:id="rId2"/>
    <p:sldId id="258" r:id="rId3"/>
    <p:sldId id="333" r:id="rId4"/>
    <p:sldId id="318" r:id="rId5"/>
    <p:sldId id="332" r:id="rId6"/>
    <p:sldId id="319" r:id="rId7"/>
    <p:sldId id="263" r:id="rId8"/>
    <p:sldId id="259" r:id="rId9"/>
    <p:sldId id="260" r:id="rId10"/>
    <p:sldId id="308" r:id="rId11"/>
    <p:sldId id="309" r:id="rId12"/>
    <p:sldId id="310" r:id="rId13"/>
    <p:sldId id="311" r:id="rId14"/>
    <p:sldId id="264" r:id="rId15"/>
    <p:sldId id="320" r:id="rId16"/>
    <p:sldId id="321" r:id="rId17"/>
    <p:sldId id="322" r:id="rId18"/>
    <p:sldId id="278" r:id="rId19"/>
    <p:sldId id="276" r:id="rId20"/>
    <p:sldId id="330" r:id="rId21"/>
    <p:sldId id="329" r:id="rId22"/>
    <p:sldId id="282" r:id="rId23"/>
    <p:sldId id="323" r:id="rId24"/>
    <p:sldId id="283" r:id="rId25"/>
    <p:sldId id="284" r:id="rId26"/>
    <p:sldId id="267" r:id="rId27"/>
    <p:sldId id="281" r:id="rId28"/>
    <p:sldId id="269" r:id="rId29"/>
    <p:sldId id="324" r:id="rId30"/>
    <p:sldId id="270" r:id="rId31"/>
    <p:sldId id="274" r:id="rId32"/>
    <p:sldId id="335" r:id="rId33"/>
    <p:sldId id="331" r:id="rId34"/>
    <p:sldId id="301" r:id="rId35"/>
    <p:sldId id="313" r:id="rId36"/>
    <p:sldId id="302" r:id="rId37"/>
    <p:sldId id="303" r:id="rId38"/>
    <p:sldId id="304" r:id="rId39"/>
    <p:sldId id="293" r:id="rId40"/>
    <p:sldId id="273" r:id="rId41"/>
    <p:sldId id="295" r:id="rId42"/>
    <p:sldId id="307" r:id="rId43"/>
    <p:sldId id="285" r:id="rId44"/>
    <p:sldId id="334" r:id="rId45"/>
    <p:sldId id="296" r:id="rId46"/>
    <p:sldId id="314" r:id="rId47"/>
    <p:sldId id="315" r:id="rId48"/>
    <p:sldId id="287" r:id="rId49"/>
    <p:sldId id="316" r:id="rId50"/>
    <p:sldId id="286" r:id="rId51"/>
    <p:sldId id="288" r:id="rId52"/>
    <p:sldId id="28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DB722-7912-4B95-87A5-8CCA7C5700D1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938A1-6BD5-4EFA-84F6-E09973DAE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938A1-6BD5-4EFA-84F6-E09973DAE88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3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4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2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9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7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4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9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B4807-B0FA-44B7-BCD1-EBB14FDB9C45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F4D99-5FE4-43ED-945C-0D90855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7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3400" y="-457200"/>
            <a:ext cx="10134600" cy="75438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40" y="630382"/>
            <a:ext cx="9345077" cy="6227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7900" y="184666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Mid-Eighteenth Century: Operatic Reform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294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586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Gradually Emerging into a Modernizing World: </a:t>
            </a:r>
          </a:p>
          <a:p>
            <a:pPr algn="ctr"/>
            <a:r>
              <a:rPr lang="en-US" dirty="0" smtClean="0"/>
              <a:t>A Program of Reforms, Change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concern for an individualized, personal subjectivity (self-understanding, self-expression, personal sentiment, honest and “natural”)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7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Gradually Emerging into a Modernizing World: </a:t>
            </a:r>
          </a:p>
          <a:p>
            <a:pPr algn="ctr"/>
            <a:r>
              <a:rPr lang="en-US" dirty="0" smtClean="0"/>
              <a:t>A Program of Reforms, Change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concern for an individualized, personal subjectivity (self-understanding, self-expression, personal sentiment, honest and “natural”)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Political theories and manifestos of liberty and democracy</a:t>
            </a:r>
          </a:p>
        </p:txBody>
      </p:sp>
    </p:spTree>
    <p:extLst>
      <p:ext uri="{BB962C8B-B14F-4D97-AF65-F5344CB8AC3E}">
        <p14:creationId xmlns:p14="http://schemas.microsoft.com/office/powerpoint/2010/main" val="487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586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Gradually Emerging into a Modernizing World: </a:t>
            </a:r>
          </a:p>
          <a:p>
            <a:pPr algn="ctr"/>
            <a:r>
              <a:rPr lang="en-US" dirty="0" smtClean="0"/>
              <a:t>A Program of Reforms, Change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concern for an individualized, personal subjectivity (self-understanding, self-expression, personal sentiment, honest and “natural”)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Political theories and manifestos of liberty and democracy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Increasingly secular/scientific views of the world</a:t>
            </a:r>
          </a:p>
        </p:txBody>
      </p:sp>
    </p:spTree>
    <p:extLst>
      <p:ext uri="{BB962C8B-B14F-4D97-AF65-F5344CB8AC3E}">
        <p14:creationId xmlns:p14="http://schemas.microsoft.com/office/powerpoint/2010/main" val="487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5867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Gradually Emerging into a Modernizing World: </a:t>
            </a:r>
          </a:p>
          <a:p>
            <a:pPr algn="ctr"/>
            <a:r>
              <a:rPr lang="en-US" dirty="0" smtClean="0"/>
              <a:t>A Program of Reforms, Change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concern for an individualized, personal subjectivity (self-understanding, self-expression, personal sentiment, honest and “natural”)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Political theories and manifestos of liberty and democracy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Increasingly secular/scientific views of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philosophical views (e.g., Locke [17</a:t>
            </a:r>
            <a:r>
              <a:rPr lang="en-US" baseline="30000" dirty="0" smtClean="0"/>
              <a:t>th</a:t>
            </a:r>
            <a:r>
              <a:rPr lang="en-US" dirty="0" smtClean="0"/>
              <a:t> c]; Berkeley, Hume, Burke, Kant)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5867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Gradually Emerging into a Modernizing World: </a:t>
            </a:r>
          </a:p>
          <a:p>
            <a:pPr algn="ctr"/>
            <a:r>
              <a:rPr lang="en-US" dirty="0" smtClean="0"/>
              <a:t>A Program of Reforms, Change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concern for an individualized, personal subjectivity (self-understanding, self-expression, personal sentiment, honest and “natural”)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Political theories and manifestos of liberty and democracy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Increasingly secular/scientific views of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philosophical views (e.g., Locke [17</a:t>
            </a:r>
            <a:r>
              <a:rPr lang="en-US" baseline="30000" dirty="0" smtClean="0"/>
              <a:t>th</a:t>
            </a:r>
            <a:r>
              <a:rPr lang="en-US" dirty="0" smtClean="0"/>
              <a:t> c]; Berkeley, Hume, Burke, Kant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And—the ever-deepening musical </a:t>
            </a:r>
            <a:r>
              <a:rPr lang="en-US" i="1" dirty="0" err="1" smtClean="0"/>
              <a:t>galant</a:t>
            </a:r>
            <a:r>
              <a:rPr lang="en-US" dirty="0" smtClean="0"/>
              <a:t> (the high-</a:t>
            </a:r>
            <a:r>
              <a:rPr lang="en-US" dirty="0" err="1" smtClean="0"/>
              <a:t>galant</a:t>
            </a:r>
            <a:r>
              <a:rPr lang="en-US" dirty="0" smtClean="0"/>
              <a:t> or “classical style” by the 1770s, 1780s: Haydn, Mozart)</a:t>
            </a:r>
          </a:p>
        </p:txBody>
      </p:sp>
    </p:spTree>
    <p:extLst>
      <p:ext uri="{BB962C8B-B14F-4D97-AF65-F5344CB8AC3E}">
        <p14:creationId xmlns:p14="http://schemas.microsoft.com/office/powerpoint/2010/main" val="3760587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186934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Mid-18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Century: Vocal Music Still Reigns, Most Prestigious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4941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186934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Mid-18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Century: Vocal Music Still Reigns, Most Prestigious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24384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</a:t>
            </a:r>
          </a:p>
          <a:p>
            <a:r>
              <a:rPr lang="en-US" dirty="0" smtClean="0"/>
              <a:t>Oratorio</a:t>
            </a:r>
          </a:p>
          <a:p>
            <a:r>
              <a:rPr lang="en-US" dirty="0" smtClean="0"/>
              <a:t>Anthem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272916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Sacred Music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>
            <a:off x="2902527" y="2484061"/>
            <a:ext cx="381000" cy="87766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76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186934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Mid-18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Century: Vocal Music Still Reigns, Most Prestigious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24384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</a:t>
            </a:r>
          </a:p>
          <a:p>
            <a:r>
              <a:rPr lang="en-US" dirty="0" smtClean="0"/>
              <a:t>Oratorio</a:t>
            </a:r>
          </a:p>
          <a:p>
            <a:r>
              <a:rPr lang="en-US" dirty="0" smtClean="0"/>
              <a:t>Anthem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4082" y="4354884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272916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Sacred Music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430769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Secular Music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>
            <a:off x="2902527" y="2484061"/>
            <a:ext cx="381000" cy="87766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999509" y="4307692"/>
            <a:ext cx="381000" cy="4860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76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dirty="0" smtClean="0"/>
              <a:t>Opera </a:t>
            </a:r>
            <a:r>
              <a:rPr lang="en-US" sz="1400" dirty="0" err="1" smtClean="0"/>
              <a:t>seria</a:t>
            </a:r>
            <a:r>
              <a:rPr lang="en-US" sz="1400" dirty="0" smtClean="0"/>
              <a:t>			</a:t>
            </a:r>
            <a:r>
              <a:rPr lang="en-US" sz="1400" dirty="0" err="1" smtClean="0"/>
              <a:t>Tragédie</a:t>
            </a:r>
            <a:r>
              <a:rPr lang="en-US" sz="1400" dirty="0" smtClean="0"/>
              <a:t> </a:t>
            </a:r>
            <a:r>
              <a:rPr lang="en-US" sz="1400" dirty="0" err="1" smtClean="0"/>
              <a:t>lyrique</a:t>
            </a:r>
            <a:r>
              <a:rPr lang="en-US" sz="1400" dirty="0" smtClean="0"/>
              <a:t>	             	              Opera </a:t>
            </a:r>
            <a:r>
              <a:rPr lang="en-US" sz="1400" dirty="0" err="1" smtClean="0"/>
              <a:t>seria</a:t>
            </a:r>
            <a:endParaRPr lang="en-US" sz="1400" dirty="0" smtClean="0"/>
          </a:p>
          <a:p>
            <a:r>
              <a:rPr lang="en-US" sz="1400" dirty="0" smtClean="0"/>
              <a:t>Opera buffa 	                       		</a:t>
            </a:r>
            <a:r>
              <a:rPr lang="en-US" sz="1400" dirty="0" err="1" smtClean="0"/>
              <a:t>Opéra</a:t>
            </a:r>
            <a:r>
              <a:rPr lang="en-US" sz="1400" dirty="0" smtClean="0"/>
              <a:t> </a:t>
            </a:r>
            <a:r>
              <a:rPr lang="en-US" sz="1400" dirty="0" err="1" smtClean="0"/>
              <a:t>comique</a:t>
            </a:r>
            <a:r>
              <a:rPr lang="en-US" sz="1400" dirty="0" smtClean="0"/>
              <a:t> (spoken dialogue)	              Singspiel (German language							spoken dialogue)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1017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r>
              <a:rPr lang="en-US" sz="1400" b="1" dirty="0" smtClean="0">
                <a:solidFill>
                  <a:srgbClr val="FF0000"/>
                </a:solidFill>
              </a:rPr>
              <a:t>			</a:t>
            </a:r>
            <a:r>
              <a:rPr lang="en-US" sz="1400" b="1" dirty="0" err="1" smtClean="0">
                <a:solidFill>
                  <a:srgbClr val="FF0000"/>
                </a:solidFill>
              </a:rPr>
              <a:t>Tragédie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lyrique</a:t>
            </a:r>
            <a:r>
              <a:rPr lang="en-US" sz="1400" b="1" dirty="0" smtClean="0">
                <a:solidFill>
                  <a:srgbClr val="FF0000"/>
                </a:solidFill>
              </a:rPr>
              <a:t>	             	              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Opera buffa 	                       		</a:t>
            </a:r>
            <a:r>
              <a:rPr lang="en-US" sz="1400" dirty="0" err="1" smtClean="0"/>
              <a:t>Opéra</a:t>
            </a:r>
            <a:r>
              <a:rPr lang="en-US" sz="1400" dirty="0" smtClean="0"/>
              <a:t> </a:t>
            </a:r>
            <a:r>
              <a:rPr lang="en-US" sz="1400" dirty="0" err="1" smtClean="0"/>
              <a:t>comique</a:t>
            </a:r>
            <a:r>
              <a:rPr lang="en-US" sz="1400" dirty="0" smtClean="0"/>
              <a:t> (spoken dialogue)	              Singspiel (German language							spoken dialogue)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8212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67640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Enlightenment, mid-late 18</a:t>
            </a:r>
            <a:r>
              <a:rPr lang="en-US" baseline="30000" dirty="0" smtClean="0"/>
              <a:t>th</a:t>
            </a:r>
            <a:r>
              <a:rPr lang="en-US" dirty="0" smtClean="0"/>
              <a:t> Century: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77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r>
              <a:rPr lang="en-US" sz="1400" b="1" dirty="0" smtClean="0">
                <a:solidFill>
                  <a:srgbClr val="FF0000"/>
                </a:solidFill>
              </a:rPr>
              <a:t>			</a:t>
            </a:r>
            <a:r>
              <a:rPr lang="en-US" sz="1400" b="1" dirty="0" err="1" smtClean="0">
                <a:solidFill>
                  <a:srgbClr val="FF0000"/>
                </a:solidFill>
              </a:rPr>
              <a:t>Tragédie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lyrique</a:t>
            </a:r>
            <a:r>
              <a:rPr lang="en-US" sz="1400" b="1" dirty="0" smtClean="0">
                <a:solidFill>
                  <a:srgbClr val="FF0000"/>
                </a:solidFill>
              </a:rPr>
              <a:t>	             	              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Opera buffa 	                       		</a:t>
            </a:r>
            <a:r>
              <a:rPr lang="en-US" sz="1400" dirty="0" err="1" smtClean="0"/>
              <a:t>Opéra</a:t>
            </a:r>
            <a:r>
              <a:rPr lang="en-US" sz="1400" dirty="0" smtClean="0"/>
              <a:t> </a:t>
            </a:r>
            <a:r>
              <a:rPr lang="en-US" sz="1400" dirty="0" err="1" smtClean="0"/>
              <a:t>comique</a:t>
            </a:r>
            <a:r>
              <a:rPr lang="en-US" sz="1400" dirty="0" smtClean="0"/>
              <a:t> (spoken dialogue)	              Singspiel (German language							spoken dialogue)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057400" y="5494947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High prestige; the elevated tradition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Most “artificially” formalized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Elite claims; cultural authority, wealth, and traditional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“Old World”: court and class structure</a:t>
            </a:r>
          </a:p>
        </p:txBody>
      </p:sp>
    </p:spTree>
    <p:extLst>
      <p:ext uri="{BB962C8B-B14F-4D97-AF65-F5344CB8AC3E}">
        <p14:creationId xmlns:p14="http://schemas.microsoft.com/office/powerpoint/2010/main" val="3257422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45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r>
              <a:rPr lang="en-US" sz="1400" b="1" dirty="0" smtClean="0">
                <a:solidFill>
                  <a:srgbClr val="FF0000"/>
                </a:solidFill>
              </a:rPr>
              <a:t>			</a:t>
            </a:r>
            <a:r>
              <a:rPr lang="en-US" sz="1400" b="1" dirty="0" err="1" smtClean="0">
                <a:solidFill>
                  <a:srgbClr val="FF0000"/>
                </a:solidFill>
              </a:rPr>
              <a:t>Tragédie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lyrique</a:t>
            </a:r>
            <a:r>
              <a:rPr lang="en-US" sz="1400" b="1" dirty="0" smtClean="0">
                <a:solidFill>
                  <a:srgbClr val="FF0000"/>
                </a:solidFill>
              </a:rPr>
              <a:t>	             	              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00B0F0"/>
                </a:solidFill>
              </a:rPr>
              <a:t>Opera buffa 	                       	</a:t>
            </a:r>
            <a:r>
              <a:rPr lang="en-US" sz="1400" b="1" dirty="0" err="1" smtClean="0">
                <a:solidFill>
                  <a:srgbClr val="00B0F0"/>
                </a:solidFill>
              </a:rPr>
              <a:t>Opéra</a:t>
            </a:r>
            <a:r>
              <a:rPr lang="en-US" sz="1400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err="1" smtClean="0">
                <a:solidFill>
                  <a:srgbClr val="00B0F0"/>
                </a:solidFill>
              </a:rPr>
              <a:t>comique</a:t>
            </a:r>
            <a:r>
              <a:rPr lang="en-US" sz="1400" b="1" dirty="0" smtClean="0">
                <a:solidFill>
                  <a:srgbClr val="00B0F0"/>
                </a:solidFill>
              </a:rPr>
              <a:t> (spoken dialogue)	              Singspiel (German language,							                               spoken dialogue)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5486400"/>
            <a:ext cx="438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B0F0"/>
                </a:solidFill>
              </a:rPr>
              <a:t>more overtly political: critical of class privilege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B0F0"/>
                </a:solidFill>
              </a:rPr>
              <a:t>More “natural,” less encumbered with projecting </a:t>
            </a:r>
          </a:p>
          <a:p>
            <a:r>
              <a:rPr lang="en-US" sz="1400" b="1" dirty="0">
                <a:solidFill>
                  <a:srgbClr val="00B0F0"/>
                </a:solidFill>
              </a:rPr>
              <a:t> </a:t>
            </a:r>
            <a:r>
              <a:rPr lang="en-US" sz="1400" b="1" dirty="0" smtClean="0">
                <a:solidFill>
                  <a:srgbClr val="00B0F0"/>
                </a:solidFill>
              </a:rPr>
              <a:t>      the high dignity of the older styles</a:t>
            </a:r>
            <a:endParaRPr lang="en-US" sz="1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53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r>
              <a:rPr lang="en-US" sz="1400" b="1" dirty="0" smtClean="0">
                <a:solidFill>
                  <a:srgbClr val="FF0000"/>
                </a:solidFill>
              </a:rPr>
              <a:t>			</a:t>
            </a:r>
            <a:r>
              <a:rPr lang="en-US" sz="1400" b="1" dirty="0" err="1" smtClean="0">
                <a:solidFill>
                  <a:srgbClr val="FF0000"/>
                </a:solidFill>
              </a:rPr>
              <a:t>Tragédie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lyrique</a:t>
            </a:r>
            <a:r>
              <a:rPr lang="en-US" sz="1400" b="1" dirty="0" smtClean="0">
                <a:solidFill>
                  <a:srgbClr val="FF0000"/>
                </a:solidFill>
              </a:rPr>
              <a:t>	             	              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00B0F0"/>
                </a:solidFill>
              </a:rPr>
              <a:t>Opera buffa 	                       	</a:t>
            </a:r>
            <a:r>
              <a:rPr lang="en-US" sz="1400" b="1" dirty="0" err="1" smtClean="0">
                <a:solidFill>
                  <a:srgbClr val="00B0F0"/>
                </a:solidFill>
              </a:rPr>
              <a:t>Opéra</a:t>
            </a:r>
            <a:r>
              <a:rPr lang="en-US" sz="1400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err="1" smtClean="0">
                <a:solidFill>
                  <a:srgbClr val="00B0F0"/>
                </a:solidFill>
              </a:rPr>
              <a:t>comique</a:t>
            </a:r>
            <a:r>
              <a:rPr lang="en-US" sz="1400" b="1" dirty="0" smtClean="0">
                <a:solidFill>
                  <a:srgbClr val="00B0F0"/>
                </a:solidFill>
              </a:rPr>
              <a:t> (spoken dialogue)	              Singspiel (German language,							                                 spoken dialogue)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76600" y="4343400"/>
            <a:ext cx="14097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1000" y="4641180"/>
            <a:ext cx="14097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1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53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r>
              <a:rPr lang="en-US" sz="1400" b="1" dirty="0" smtClean="0">
                <a:solidFill>
                  <a:srgbClr val="FF0000"/>
                </a:solidFill>
              </a:rPr>
              <a:t>			</a:t>
            </a:r>
            <a:r>
              <a:rPr lang="en-US" sz="1400" b="1" dirty="0" err="1" smtClean="0">
                <a:solidFill>
                  <a:srgbClr val="FF0000"/>
                </a:solidFill>
              </a:rPr>
              <a:t>Tragédie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lyrique</a:t>
            </a:r>
            <a:r>
              <a:rPr lang="en-US" sz="1400" b="1" dirty="0" smtClean="0">
                <a:solidFill>
                  <a:srgbClr val="FF0000"/>
                </a:solidFill>
              </a:rPr>
              <a:t>	             	              Opera </a:t>
            </a:r>
            <a:r>
              <a:rPr lang="en-US" sz="1400" b="1" dirty="0" err="1" smtClean="0">
                <a:solidFill>
                  <a:srgbClr val="FF0000"/>
                </a:solidFill>
              </a:rPr>
              <a:t>seria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00B0F0"/>
                </a:solidFill>
              </a:rPr>
              <a:t>Opera buffa 	                       	</a:t>
            </a:r>
            <a:r>
              <a:rPr lang="en-US" sz="1400" b="1" dirty="0" err="1" smtClean="0">
                <a:solidFill>
                  <a:srgbClr val="00B0F0"/>
                </a:solidFill>
              </a:rPr>
              <a:t>Opéra</a:t>
            </a:r>
            <a:r>
              <a:rPr lang="en-US" sz="1400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err="1" smtClean="0">
                <a:solidFill>
                  <a:srgbClr val="00B0F0"/>
                </a:solidFill>
              </a:rPr>
              <a:t>comique</a:t>
            </a:r>
            <a:r>
              <a:rPr lang="en-US" sz="1400" b="1" dirty="0" smtClean="0">
                <a:solidFill>
                  <a:srgbClr val="00B0F0"/>
                </a:solidFill>
              </a:rPr>
              <a:t> (spoken dialogue)	              Singspiel (German language,							                                 spoken dialogue)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76600" y="4343400"/>
            <a:ext cx="14097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1000" y="4641180"/>
            <a:ext cx="14097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9" idx="6"/>
          </p:cNvCxnSpPr>
          <p:nvPr/>
        </p:nvCxnSpPr>
        <p:spPr>
          <a:xfrm flipV="1">
            <a:off x="1790700" y="4191000"/>
            <a:ext cx="1485900" cy="678780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36292" y="5486400"/>
            <a:ext cx="4326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Pergolesi, </a:t>
            </a:r>
            <a:r>
              <a:rPr lang="en-US" sz="1400" i="1" dirty="0">
                <a:solidFill>
                  <a:srgbClr val="0070C0"/>
                </a:solidFill>
              </a:rPr>
              <a:t>La </a:t>
            </a:r>
            <a:r>
              <a:rPr lang="en-US" sz="1400" i="1" dirty="0" err="1">
                <a:solidFill>
                  <a:srgbClr val="0070C0"/>
                </a:solidFill>
              </a:rPr>
              <a:t>serva</a:t>
            </a:r>
            <a:r>
              <a:rPr lang="en-US" sz="1400" i="1" dirty="0">
                <a:solidFill>
                  <a:srgbClr val="0070C0"/>
                </a:solidFill>
              </a:rPr>
              <a:t> </a:t>
            </a:r>
            <a:r>
              <a:rPr lang="en-US" sz="1400" i="1" dirty="0" err="1">
                <a:solidFill>
                  <a:srgbClr val="0070C0"/>
                </a:solidFill>
              </a:rPr>
              <a:t>padrona</a:t>
            </a:r>
            <a:r>
              <a:rPr lang="en-US" sz="1400" dirty="0">
                <a:solidFill>
                  <a:srgbClr val="0070C0"/>
                </a:solidFill>
              </a:rPr>
              <a:t>, 1733, perf. Paris, 1752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France: </a:t>
            </a:r>
            <a:r>
              <a:rPr lang="en-US" sz="1400" i="1" dirty="0" err="1" smtClean="0">
                <a:solidFill>
                  <a:srgbClr val="0070C0"/>
                </a:solidFill>
              </a:rPr>
              <a:t>Querelle</a:t>
            </a:r>
            <a:r>
              <a:rPr lang="en-US" sz="1400" i="1" dirty="0" smtClean="0">
                <a:solidFill>
                  <a:srgbClr val="0070C0"/>
                </a:solidFill>
              </a:rPr>
              <a:t> des </a:t>
            </a:r>
            <a:r>
              <a:rPr lang="en-US" sz="1400" i="1" dirty="0" err="1" smtClean="0">
                <a:solidFill>
                  <a:srgbClr val="0070C0"/>
                </a:solidFill>
              </a:rPr>
              <a:t>bouffons</a:t>
            </a:r>
            <a:r>
              <a:rPr lang="en-US" sz="1400" i="1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(early 1750s) </a:t>
            </a:r>
          </a:p>
        </p:txBody>
      </p:sp>
      <p:sp>
        <p:nvSpPr>
          <p:cNvPr id="13" name="Oval 12"/>
          <p:cNvSpPr/>
          <p:nvPr/>
        </p:nvSpPr>
        <p:spPr>
          <a:xfrm>
            <a:off x="914400" y="5334000"/>
            <a:ext cx="4495800" cy="5217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endCxn id="9" idx="5"/>
          </p:cNvCxnSpPr>
          <p:nvPr/>
        </p:nvCxnSpPr>
        <p:spPr>
          <a:xfrm flipH="1" flipV="1">
            <a:off x="1584254" y="5031425"/>
            <a:ext cx="1539946" cy="30257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318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5835134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Jean Philippe Rameau (1693-1764), </a:t>
            </a:r>
            <a:r>
              <a:rPr lang="en-US" i="1" dirty="0" err="1" smtClean="0"/>
              <a:t>Hippolyte</a:t>
            </a:r>
            <a:r>
              <a:rPr lang="en-US" i="1" dirty="0" smtClean="0"/>
              <a:t> et </a:t>
            </a:r>
            <a:r>
              <a:rPr lang="en-US" i="1" dirty="0" err="1" smtClean="0"/>
              <a:t>Aricie</a:t>
            </a:r>
            <a:r>
              <a:rPr lang="en-US" dirty="0" smtClean="0"/>
              <a:t> (1733)</a:t>
            </a:r>
            <a:endParaRPr lang="en-US" dirty="0"/>
          </a:p>
        </p:txBody>
      </p:sp>
      <p:pic>
        <p:nvPicPr>
          <p:cNvPr id="3" name="Rameau, Hippolyte et Aricie (1733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33400"/>
            <a:ext cx="88122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1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9436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Giovanni Battista Pergolesi (1710-36) 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Stizzoso</a:t>
            </a:r>
            <a:r>
              <a:rPr lang="en-US" dirty="0" smtClean="0"/>
              <a:t>, </a:t>
            </a:r>
            <a:r>
              <a:rPr lang="en-US" dirty="0" err="1" smtClean="0"/>
              <a:t>mio</a:t>
            </a:r>
            <a:r>
              <a:rPr lang="en-US" dirty="0" smtClean="0"/>
              <a:t> </a:t>
            </a:r>
            <a:r>
              <a:rPr lang="en-US" dirty="0" err="1" smtClean="0"/>
              <a:t>stizzoso</a:t>
            </a:r>
            <a:r>
              <a:rPr lang="en-US" dirty="0" smtClean="0"/>
              <a:t>,”</a:t>
            </a:r>
            <a:r>
              <a:rPr lang="en-US" i="1" dirty="0" smtClean="0"/>
              <a:t>La </a:t>
            </a:r>
            <a:r>
              <a:rPr lang="en-US" i="1" dirty="0" err="1" smtClean="0"/>
              <a:t>serva</a:t>
            </a:r>
            <a:r>
              <a:rPr lang="en-US" i="1" dirty="0" smtClean="0"/>
              <a:t> </a:t>
            </a:r>
            <a:r>
              <a:rPr lang="en-US" i="1" dirty="0" err="1" smtClean="0"/>
              <a:t>padrona</a:t>
            </a:r>
            <a:r>
              <a:rPr lang="en-US" dirty="0"/>
              <a:t> </a:t>
            </a:r>
            <a:r>
              <a:rPr lang="en-US" dirty="0" smtClean="0"/>
              <a:t>(1733, perf. Paris, 1752)</a:t>
            </a:r>
          </a:p>
        </p:txBody>
      </p:sp>
      <p:pic>
        <p:nvPicPr>
          <p:cNvPr id="3" name="Pergolesi, Serva-'Stizzoso, mio stizzoso'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87" y="457200"/>
            <a:ext cx="88122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71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3733800" cy="4657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17" y="1641597"/>
            <a:ext cx="2438400" cy="4172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60" y="1641597"/>
            <a:ext cx="2561493" cy="4343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639458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Operatic/Political Debates, Paris, c. 1752-54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34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dirty="0" smtClean="0"/>
              <a:t>Opera </a:t>
            </a:r>
            <a:r>
              <a:rPr lang="en-US" sz="1400" dirty="0" err="1" smtClean="0"/>
              <a:t>seria</a:t>
            </a:r>
            <a:r>
              <a:rPr lang="en-US" sz="1400" dirty="0" smtClean="0"/>
              <a:t>			</a:t>
            </a:r>
            <a:r>
              <a:rPr lang="en-US" sz="1400" dirty="0" err="1" smtClean="0"/>
              <a:t>Tragédie</a:t>
            </a:r>
            <a:r>
              <a:rPr lang="en-US" sz="1400" dirty="0" smtClean="0"/>
              <a:t> </a:t>
            </a:r>
            <a:r>
              <a:rPr lang="en-US" sz="1400" dirty="0" err="1" smtClean="0"/>
              <a:t>lyrique</a:t>
            </a:r>
            <a:r>
              <a:rPr lang="en-US" sz="1400" dirty="0" smtClean="0"/>
              <a:t>	             	              Opera </a:t>
            </a:r>
            <a:r>
              <a:rPr lang="en-US" sz="1400" dirty="0" err="1" smtClean="0"/>
              <a:t>seria</a:t>
            </a:r>
            <a:endParaRPr lang="en-US" sz="1400" dirty="0" smtClean="0"/>
          </a:p>
          <a:p>
            <a:r>
              <a:rPr lang="en-US" sz="1400" dirty="0" smtClean="0"/>
              <a:t>Opera buffa 	                       		</a:t>
            </a:r>
            <a:r>
              <a:rPr lang="en-US" sz="1400" dirty="0" err="1" smtClean="0"/>
              <a:t>Opéra</a:t>
            </a:r>
            <a:r>
              <a:rPr lang="en-US" sz="1400" dirty="0" smtClean="0"/>
              <a:t> </a:t>
            </a:r>
            <a:r>
              <a:rPr lang="en-US" sz="1400" dirty="0" err="1" smtClean="0"/>
              <a:t>comique</a:t>
            </a:r>
            <a:r>
              <a:rPr lang="en-US" sz="1400" dirty="0" smtClean="0"/>
              <a:t> (spoken dialogue)	              Singspiel (German language							spoken dialogue)</a:t>
            </a:r>
            <a:endParaRPr lang="en-US" sz="1400" dirty="0"/>
          </a:p>
        </p:txBody>
      </p:sp>
      <p:sp>
        <p:nvSpPr>
          <p:cNvPr id="3" name="Oval 2"/>
          <p:cNvSpPr/>
          <p:nvPr/>
        </p:nvSpPr>
        <p:spPr>
          <a:xfrm>
            <a:off x="533400" y="4419600"/>
            <a:ext cx="11430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53200" y="4402508"/>
            <a:ext cx="11430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17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67" y="2213018"/>
            <a:ext cx="2289483" cy="2986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54" y="2213018"/>
            <a:ext cx="1981200" cy="2986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7695" y="1524000"/>
            <a:ext cx="529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Midcentury </a:t>
            </a:r>
            <a:r>
              <a:rPr lang="en-US" i="1" dirty="0" smtClean="0"/>
              <a:t>Opera </a:t>
            </a:r>
            <a:r>
              <a:rPr lang="en-US" i="1" dirty="0" err="1" smtClean="0"/>
              <a:t>Seria</a:t>
            </a:r>
            <a:r>
              <a:rPr lang="en-US" i="1" dirty="0" smtClean="0"/>
              <a:t> </a:t>
            </a:r>
            <a:r>
              <a:rPr lang="en-US" dirty="0" smtClean="0"/>
              <a:t>Reformers in Italy Include: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2275" y="5213607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Niccolò</a:t>
            </a:r>
            <a:r>
              <a:rPr lang="en-US" dirty="0" smtClean="0"/>
              <a:t> </a:t>
            </a:r>
            <a:r>
              <a:rPr lang="en-US" dirty="0" err="1" smtClean="0"/>
              <a:t>Jommelli</a:t>
            </a:r>
            <a:r>
              <a:rPr lang="en-US" dirty="0" smtClean="0"/>
              <a:t>		      </a:t>
            </a:r>
            <a:r>
              <a:rPr lang="en-US" dirty="0" err="1" smtClean="0"/>
              <a:t>Tommaso</a:t>
            </a:r>
            <a:r>
              <a:rPr lang="en-US" dirty="0" smtClean="0"/>
              <a:t> </a:t>
            </a:r>
            <a:r>
              <a:rPr lang="en-US" dirty="0" err="1" smtClean="0"/>
              <a:t>Traetta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607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91" y="1098504"/>
            <a:ext cx="2289483" cy="2986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78" y="1098504"/>
            <a:ext cx="1981200" cy="2986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2819" y="409486"/>
            <a:ext cx="529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Midcentury </a:t>
            </a:r>
            <a:r>
              <a:rPr lang="en-US" i="1" dirty="0" smtClean="0"/>
              <a:t>Opera </a:t>
            </a:r>
            <a:r>
              <a:rPr lang="en-US" i="1" dirty="0" err="1" smtClean="0"/>
              <a:t>Seria</a:t>
            </a:r>
            <a:r>
              <a:rPr lang="en-US" i="1" dirty="0" smtClean="0"/>
              <a:t> </a:t>
            </a:r>
            <a:r>
              <a:rPr lang="en-US" dirty="0" smtClean="0"/>
              <a:t>Reformers in Italy Include: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11927" y="4572000"/>
            <a:ext cx="58257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Intermixed with the usual da capo arias are: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Choruses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Occasional divertissements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More accompanied recitative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More active orchestra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Occasional experiments with duets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Relaxing of the traditional da capo aria conventions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399" y="4099093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Niccolò</a:t>
            </a:r>
            <a:r>
              <a:rPr lang="en-US" dirty="0" smtClean="0"/>
              <a:t> </a:t>
            </a:r>
            <a:r>
              <a:rPr lang="en-US" dirty="0" err="1" smtClean="0"/>
              <a:t>Jommelli</a:t>
            </a:r>
            <a:r>
              <a:rPr lang="en-US" dirty="0" smtClean="0"/>
              <a:t>		      </a:t>
            </a:r>
            <a:r>
              <a:rPr lang="en-US" dirty="0" err="1" smtClean="0"/>
              <a:t>Tommaso</a:t>
            </a:r>
            <a:r>
              <a:rPr lang="en-US" dirty="0" smtClean="0"/>
              <a:t> </a:t>
            </a:r>
            <a:r>
              <a:rPr lang="en-US" dirty="0" err="1" smtClean="0"/>
              <a:t>Traetta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6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676400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Enlightenment, mid-late 18</a:t>
            </a:r>
            <a:r>
              <a:rPr lang="en-US" baseline="30000" dirty="0" smtClean="0"/>
              <a:t>th</a:t>
            </a:r>
            <a:r>
              <a:rPr lang="en-US" dirty="0" smtClean="0"/>
              <a:t> Century: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“nature” and a prizing of the “natural”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19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30480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Orfeo</a:t>
            </a:r>
            <a:r>
              <a:rPr lang="en-US" i="1" dirty="0" smtClean="0"/>
              <a:t> </a:t>
            </a:r>
            <a:r>
              <a:rPr lang="en-US" i="1" dirty="0" err="1" smtClean="0"/>
              <a:t>ed</a:t>
            </a:r>
            <a:r>
              <a:rPr lang="en-US" i="1" dirty="0" smtClean="0"/>
              <a:t> </a:t>
            </a:r>
            <a:r>
              <a:rPr lang="en-US" i="1" dirty="0" err="1" smtClean="0"/>
              <a:t>Euridice</a:t>
            </a:r>
            <a:r>
              <a:rPr lang="en-US" i="1" dirty="0" smtClean="0"/>
              <a:t> </a:t>
            </a:r>
            <a:r>
              <a:rPr lang="en-US" dirty="0" smtClean="0"/>
              <a:t>(Vienna, 1762,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rev. for France, 1774)</a:t>
            </a:r>
          </a:p>
          <a:p>
            <a:endParaRPr lang="en-US" dirty="0"/>
          </a:p>
          <a:p>
            <a:r>
              <a:rPr lang="en-US" i="1" dirty="0" err="1" smtClean="0"/>
              <a:t>Alceste</a:t>
            </a:r>
            <a:r>
              <a:rPr lang="en-US" dirty="0" smtClean="0"/>
              <a:t> (Vienna, 1767,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rev. for France 1776)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44752" y="1459716"/>
            <a:ext cx="407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“Reform Operas”</a:t>
            </a:r>
          </a:p>
          <a:p>
            <a:pPr algn="ctr"/>
            <a:r>
              <a:rPr lang="en-US" dirty="0" smtClean="0"/>
              <a:t>(with librettist, </a:t>
            </a:r>
            <a:r>
              <a:rPr lang="en-US" dirty="0" err="1" smtClean="0"/>
              <a:t>Ranieri</a:t>
            </a:r>
            <a:r>
              <a:rPr lang="en-US" dirty="0"/>
              <a:t> </a:t>
            </a:r>
            <a:r>
              <a:rPr lang="en-US" dirty="0" err="1" smtClean="0"/>
              <a:t>Calzabigi</a:t>
            </a:r>
            <a:endParaRPr lang="en-US" dirty="0" smtClean="0"/>
          </a:p>
          <a:p>
            <a:pPr algn="ctr"/>
            <a:r>
              <a:rPr lang="en-US" dirty="0" smtClean="0"/>
              <a:t>[</a:t>
            </a:r>
            <a:r>
              <a:rPr lang="en-US" dirty="0" err="1" smtClean="0"/>
              <a:t>Raniero</a:t>
            </a:r>
            <a:r>
              <a:rPr lang="en-US" dirty="0" smtClean="0"/>
              <a:t> de’ </a:t>
            </a:r>
            <a:r>
              <a:rPr lang="en-US" dirty="0" err="1" smtClean="0"/>
              <a:t>Calzabigi</a:t>
            </a:r>
            <a:r>
              <a:rPr lang="en-US" dirty="0" smtClean="0"/>
              <a:t>])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939" y="585005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Christoph Willibald Gluck (1714-87)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3" y="497721"/>
            <a:ext cx="4143939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57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939" y="585005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Christoph Willibald Gluck (1714-87)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2514600"/>
            <a:ext cx="449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Orfeo</a:t>
            </a:r>
            <a:r>
              <a:rPr lang="en-US" i="1" dirty="0" smtClean="0"/>
              <a:t> </a:t>
            </a:r>
            <a:r>
              <a:rPr lang="en-US" i="1" dirty="0" err="1" smtClean="0"/>
              <a:t>ed</a:t>
            </a:r>
            <a:r>
              <a:rPr lang="en-US" i="1" dirty="0" smtClean="0"/>
              <a:t> </a:t>
            </a:r>
            <a:r>
              <a:rPr lang="en-US" i="1" dirty="0" err="1" smtClean="0"/>
              <a:t>Euridice</a:t>
            </a:r>
            <a:r>
              <a:rPr lang="en-US" i="1" dirty="0" smtClean="0"/>
              <a:t> </a:t>
            </a:r>
            <a:r>
              <a:rPr lang="en-US" dirty="0" smtClean="0"/>
              <a:t>(1762, rev. for France, 1774)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da capo arias [!!]; no</a:t>
            </a:r>
            <a:r>
              <a:rPr lang="en-US" i="1" dirty="0" smtClean="0"/>
              <a:t> recitativo </a:t>
            </a:r>
            <a:r>
              <a:rPr lang="en-US" i="1" dirty="0" err="1" smtClean="0"/>
              <a:t>secco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Continuous stage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Suppression of florid ornaments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Purity and naturalness of melody: </a:t>
            </a:r>
          </a:p>
          <a:p>
            <a:r>
              <a:rPr lang="en-US" dirty="0"/>
              <a:t>  </a:t>
            </a:r>
            <a:r>
              <a:rPr lang="en-US" dirty="0" smtClean="0"/>
              <a:t>   “a beautiful simplicity”</a:t>
            </a:r>
          </a:p>
          <a:p>
            <a:r>
              <a:rPr lang="en-US" dirty="0"/>
              <a:t> </a:t>
            </a:r>
            <a:r>
              <a:rPr lang="en-US" dirty="0" smtClean="0"/>
              <a:t>    (or “a noble simplicity”)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1143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“Reform Opera”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3" y="497721"/>
            <a:ext cx="4143939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46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605327"/>
            <a:ext cx="8815069" cy="4952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846618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Gluck, </a:t>
            </a:r>
            <a:r>
              <a:rPr lang="en-US" i="1" dirty="0" smtClean="0"/>
              <a:t>“</a:t>
            </a:r>
            <a:r>
              <a:rPr lang="en-US" dirty="0" err="1" smtClean="0"/>
              <a:t>Che</a:t>
            </a:r>
            <a:r>
              <a:rPr lang="en-US" i="1" dirty="0" smtClean="0"/>
              <a:t> </a:t>
            </a:r>
            <a:r>
              <a:rPr lang="en-US" dirty="0"/>
              <a:t> </a:t>
            </a:r>
            <a:r>
              <a:rPr lang="en-US" dirty="0" err="1" smtClean="0"/>
              <a:t>farò</a:t>
            </a:r>
            <a:r>
              <a:rPr lang="en-US" dirty="0" smtClean="0"/>
              <a:t> 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Euridice</a:t>
            </a:r>
            <a:r>
              <a:rPr lang="en-US" dirty="0" smtClean="0"/>
              <a:t>?”, </a:t>
            </a:r>
            <a:r>
              <a:rPr lang="en-US" i="1" dirty="0" err="1" smtClean="0"/>
              <a:t>Orfeo</a:t>
            </a:r>
            <a:r>
              <a:rPr lang="en-US" i="1" dirty="0" smtClean="0"/>
              <a:t> </a:t>
            </a:r>
            <a:r>
              <a:rPr lang="en-US" i="1" dirty="0" err="1" smtClean="0"/>
              <a:t>ed</a:t>
            </a:r>
            <a:r>
              <a:rPr lang="en-US" i="1" dirty="0" smtClean="0"/>
              <a:t> </a:t>
            </a:r>
            <a:r>
              <a:rPr lang="en-US" i="1" dirty="0" err="1" smtClean="0"/>
              <a:t>Euridice</a:t>
            </a:r>
            <a:r>
              <a:rPr lang="en-US" i="1" dirty="0" smtClean="0"/>
              <a:t> </a:t>
            </a:r>
            <a:r>
              <a:rPr lang="en-US" dirty="0" smtClean="0"/>
              <a:t>(1762, rev. for France, 1774)</a:t>
            </a:r>
          </a:p>
          <a:p>
            <a:pPr algn="ctr"/>
            <a:r>
              <a:rPr lang="en-US" dirty="0" smtClean="0"/>
              <a:t>(Janet Baker)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199" y="228600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(Originally a video clip. Here only a picture.)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939" y="585005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Christoph Willibald Gluck (1714-87)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2514600"/>
            <a:ext cx="449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Orfeo</a:t>
            </a:r>
            <a:r>
              <a:rPr lang="en-US" i="1" dirty="0" smtClean="0"/>
              <a:t> </a:t>
            </a:r>
            <a:r>
              <a:rPr lang="en-US" i="1" dirty="0" err="1" smtClean="0"/>
              <a:t>ed</a:t>
            </a:r>
            <a:r>
              <a:rPr lang="en-US" i="1" dirty="0" smtClean="0"/>
              <a:t> </a:t>
            </a:r>
            <a:r>
              <a:rPr lang="en-US" i="1" dirty="0" err="1" smtClean="0"/>
              <a:t>Euridice</a:t>
            </a:r>
            <a:r>
              <a:rPr lang="en-US" i="1" dirty="0" smtClean="0"/>
              <a:t> </a:t>
            </a:r>
            <a:r>
              <a:rPr lang="en-US" dirty="0" smtClean="0"/>
              <a:t>(1762, rev. for France, 1774)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da capo arias [!!]; no</a:t>
            </a:r>
            <a:r>
              <a:rPr lang="en-US" i="1" dirty="0" smtClean="0"/>
              <a:t> recitativo </a:t>
            </a:r>
            <a:r>
              <a:rPr lang="en-US" i="1" dirty="0" err="1" smtClean="0"/>
              <a:t>secco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Continuous stage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Suppression of florid ornaments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Purity and naturalness of melody: </a:t>
            </a:r>
          </a:p>
          <a:p>
            <a:r>
              <a:rPr lang="en-US" dirty="0"/>
              <a:t>  </a:t>
            </a:r>
            <a:r>
              <a:rPr lang="en-US" dirty="0" smtClean="0"/>
              <a:t>   “a beautiful simplicity”</a:t>
            </a:r>
          </a:p>
          <a:p>
            <a:r>
              <a:rPr lang="en-US" dirty="0"/>
              <a:t> </a:t>
            </a:r>
            <a:r>
              <a:rPr lang="en-US" dirty="0" smtClean="0"/>
              <a:t>    (or “a noble simplicity”)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1143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“Reform Opera”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3" y="497721"/>
            <a:ext cx="4143939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03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48" y="401781"/>
            <a:ext cx="4888423" cy="5243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590185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Wolfgang </a:t>
            </a:r>
            <a:r>
              <a:rPr lang="en-US" dirty="0" err="1" smtClean="0"/>
              <a:t>Amadé</a:t>
            </a:r>
            <a:r>
              <a:rPr lang="en-US" dirty="0" smtClean="0"/>
              <a:t> Mozart (1756-91)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25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9" y="1066800"/>
            <a:ext cx="3943679" cy="423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879" y="559514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Wolfgang </a:t>
            </a:r>
            <a:r>
              <a:rPr lang="en-US" dirty="0" err="1" smtClean="0"/>
              <a:t>Amadé</a:t>
            </a:r>
            <a:r>
              <a:rPr lang="en-US" dirty="0" smtClean="0"/>
              <a:t> Mozart (1756-91)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14478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Breakthrough:</a:t>
            </a:r>
          </a:p>
          <a:p>
            <a:endParaRPr lang="en-US" dirty="0"/>
          </a:p>
          <a:p>
            <a:r>
              <a:rPr lang="en-US" dirty="0" smtClean="0"/>
              <a:t>Opera </a:t>
            </a:r>
            <a:r>
              <a:rPr lang="en-US" dirty="0" err="1" smtClean="0"/>
              <a:t>Seria</a:t>
            </a:r>
            <a:r>
              <a:rPr lang="en-US" dirty="0" smtClean="0"/>
              <a:t>: </a:t>
            </a:r>
            <a:r>
              <a:rPr lang="en-US" i="1" dirty="0" err="1" smtClean="0"/>
              <a:t>Idomeneo</a:t>
            </a:r>
            <a:r>
              <a:rPr lang="en-US" i="1" dirty="0" smtClean="0"/>
              <a:t>, Re di </a:t>
            </a:r>
            <a:r>
              <a:rPr lang="en-US" i="1" dirty="0" err="1" smtClean="0"/>
              <a:t>Creta</a:t>
            </a:r>
            <a:r>
              <a:rPr lang="en-US" i="1" dirty="0" smtClean="0"/>
              <a:t> </a:t>
            </a:r>
            <a:r>
              <a:rPr lang="en-US" dirty="0" smtClean="0"/>
              <a:t>(Munich, 1781)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6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9" y="1066800"/>
            <a:ext cx="3943679" cy="423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879" y="559514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Wolfgang </a:t>
            </a:r>
            <a:r>
              <a:rPr lang="en-US" dirty="0" err="1" smtClean="0"/>
              <a:t>Amadé</a:t>
            </a:r>
            <a:r>
              <a:rPr lang="en-US" dirty="0" smtClean="0"/>
              <a:t> Mozart (1756-91)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1447800"/>
            <a:ext cx="4267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Breakthrough:</a:t>
            </a:r>
          </a:p>
          <a:p>
            <a:endParaRPr lang="en-US" dirty="0"/>
          </a:p>
          <a:p>
            <a:r>
              <a:rPr lang="en-US" dirty="0" smtClean="0"/>
              <a:t>Opera </a:t>
            </a:r>
            <a:r>
              <a:rPr lang="en-US" dirty="0" err="1" smtClean="0"/>
              <a:t>Seria</a:t>
            </a:r>
            <a:r>
              <a:rPr lang="en-US" dirty="0" smtClean="0"/>
              <a:t>: </a:t>
            </a:r>
            <a:r>
              <a:rPr lang="en-US" i="1" dirty="0" err="1" smtClean="0"/>
              <a:t>Idomeneo</a:t>
            </a:r>
            <a:r>
              <a:rPr lang="en-US" i="1" dirty="0" smtClean="0"/>
              <a:t>, Re di </a:t>
            </a:r>
            <a:r>
              <a:rPr lang="en-US" i="1" dirty="0" err="1" smtClean="0"/>
              <a:t>Creta</a:t>
            </a:r>
            <a:r>
              <a:rPr lang="en-US" i="1" dirty="0" smtClean="0"/>
              <a:t> </a:t>
            </a:r>
            <a:r>
              <a:rPr lang="en-US" dirty="0" smtClean="0"/>
              <a:t>(Munich, 1781)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Chorus, Act 2, </a:t>
            </a:r>
            <a:r>
              <a:rPr lang="en-US" dirty="0"/>
              <a:t>“</a:t>
            </a:r>
            <a:r>
              <a:rPr lang="en-US" dirty="0" err="1"/>
              <a:t>Placido</a:t>
            </a:r>
            <a:r>
              <a:rPr lang="en-US" dirty="0"/>
              <a:t> è </a:t>
            </a:r>
            <a:r>
              <a:rPr lang="en-US" dirty="0" err="1"/>
              <a:t>il</a:t>
            </a:r>
            <a:r>
              <a:rPr lang="en-US" dirty="0"/>
              <a:t> mar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58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9" y="1066800"/>
            <a:ext cx="3943679" cy="423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879" y="559514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Wolfgang </a:t>
            </a:r>
            <a:r>
              <a:rPr lang="en-US" dirty="0" err="1" smtClean="0"/>
              <a:t>Amadé</a:t>
            </a:r>
            <a:r>
              <a:rPr lang="en-US" dirty="0" smtClean="0"/>
              <a:t> Mozart (1756-91)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1447800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Breakthrough:</a:t>
            </a:r>
          </a:p>
          <a:p>
            <a:endParaRPr lang="en-US" dirty="0"/>
          </a:p>
          <a:p>
            <a:r>
              <a:rPr lang="en-US" dirty="0" smtClean="0"/>
              <a:t>Opera </a:t>
            </a:r>
            <a:r>
              <a:rPr lang="en-US" dirty="0" err="1" smtClean="0"/>
              <a:t>Seria</a:t>
            </a:r>
            <a:r>
              <a:rPr lang="en-US" dirty="0" smtClean="0"/>
              <a:t>: </a:t>
            </a:r>
            <a:r>
              <a:rPr lang="en-US" i="1" dirty="0" err="1" smtClean="0"/>
              <a:t>Idomeneo</a:t>
            </a:r>
            <a:r>
              <a:rPr lang="en-US" i="1" dirty="0" smtClean="0"/>
              <a:t>, Re di </a:t>
            </a:r>
            <a:r>
              <a:rPr lang="en-US" i="1" dirty="0" err="1" smtClean="0"/>
              <a:t>Creta</a:t>
            </a:r>
            <a:r>
              <a:rPr lang="en-US" i="1" dirty="0" smtClean="0"/>
              <a:t> </a:t>
            </a:r>
            <a:r>
              <a:rPr lang="en-US" dirty="0" smtClean="0"/>
              <a:t>(Munich, 1781)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Chorus, Act 2, </a:t>
            </a:r>
            <a:r>
              <a:rPr lang="en-US" dirty="0"/>
              <a:t>“</a:t>
            </a:r>
            <a:r>
              <a:rPr lang="en-US" dirty="0" err="1"/>
              <a:t>Placido</a:t>
            </a:r>
            <a:r>
              <a:rPr lang="en-US" dirty="0"/>
              <a:t> è </a:t>
            </a:r>
            <a:r>
              <a:rPr lang="en-US" dirty="0" err="1"/>
              <a:t>il</a:t>
            </a:r>
            <a:r>
              <a:rPr lang="en-US" dirty="0"/>
              <a:t> mar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 major, 6/8, </a:t>
            </a:r>
            <a:r>
              <a:rPr lang="en-US" dirty="0" err="1" smtClean="0"/>
              <a:t>Siciliana</a:t>
            </a:r>
            <a:r>
              <a:rPr lang="en-US" dirty="0" smtClean="0"/>
              <a:t>/Pastoral Topic</a:t>
            </a:r>
          </a:p>
        </p:txBody>
      </p:sp>
    </p:spTree>
    <p:extLst>
      <p:ext uri="{BB962C8B-B14F-4D97-AF65-F5344CB8AC3E}">
        <p14:creationId xmlns:p14="http://schemas.microsoft.com/office/powerpoint/2010/main" val="1799458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9" y="1066800"/>
            <a:ext cx="3943679" cy="423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879" y="559514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Wolfgang </a:t>
            </a:r>
            <a:r>
              <a:rPr lang="en-US" dirty="0" err="1" smtClean="0"/>
              <a:t>Amadé</a:t>
            </a:r>
            <a:r>
              <a:rPr lang="en-US" dirty="0" smtClean="0"/>
              <a:t> Mozart (1756-91)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144780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Breakthroughs:</a:t>
            </a:r>
          </a:p>
          <a:p>
            <a:endParaRPr lang="en-US" dirty="0"/>
          </a:p>
          <a:p>
            <a:r>
              <a:rPr lang="en-US" dirty="0" smtClean="0"/>
              <a:t>Opera </a:t>
            </a:r>
            <a:r>
              <a:rPr lang="en-US" dirty="0" err="1" smtClean="0"/>
              <a:t>Seria</a:t>
            </a:r>
            <a:r>
              <a:rPr lang="en-US" dirty="0" smtClean="0"/>
              <a:t>: </a:t>
            </a:r>
            <a:r>
              <a:rPr lang="en-US" i="1" dirty="0" err="1" smtClean="0"/>
              <a:t>Idomeneo</a:t>
            </a:r>
            <a:r>
              <a:rPr lang="en-US" i="1" dirty="0" smtClean="0"/>
              <a:t>, Re di </a:t>
            </a:r>
            <a:r>
              <a:rPr lang="en-US" i="1" dirty="0" err="1" smtClean="0"/>
              <a:t>Creta</a:t>
            </a:r>
            <a:r>
              <a:rPr lang="en-US" i="1" dirty="0" smtClean="0"/>
              <a:t> </a:t>
            </a:r>
            <a:r>
              <a:rPr lang="en-US" dirty="0" smtClean="0"/>
              <a:t>(Munich, 1781)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Singspiel: </a:t>
            </a:r>
            <a:r>
              <a:rPr lang="en-US" i="1" dirty="0" smtClean="0"/>
              <a:t>Die </a:t>
            </a:r>
            <a:r>
              <a:rPr lang="en-US" i="1" dirty="0" err="1" smtClean="0"/>
              <a:t>Entführung</a:t>
            </a:r>
            <a:r>
              <a:rPr lang="en-US" i="1" dirty="0" smtClean="0"/>
              <a:t> </a:t>
            </a:r>
            <a:r>
              <a:rPr lang="en-US" i="1" dirty="0" err="1" smtClean="0"/>
              <a:t>aus</a:t>
            </a:r>
            <a:r>
              <a:rPr lang="en-US" i="1" dirty="0" smtClean="0"/>
              <a:t> </a:t>
            </a:r>
            <a:r>
              <a:rPr lang="en-US" i="1" dirty="0" err="1" smtClean="0"/>
              <a:t>dem</a:t>
            </a:r>
            <a:r>
              <a:rPr lang="en-US" i="1" dirty="0" smtClean="0"/>
              <a:t> </a:t>
            </a:r>
            <a:r>
              <a:rPr lang="en-US" i="1" dirty="0" err="1" smtClean="0"/>
              <a:t>Serail</a:t>
            </a:r>
            <a:r>
              <a:rPr lang="en-US" i="1" dirty="0" smtClean="0"/>
              <a:t> </a:t>
            </a:r>
            <a:r>
              <a:rPr lang="en-US" dirty="0" smtClean="0"/>
              <a:t>(Vienna, 1782)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5400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Opera, 1750s-1780s: Diversifies to Include: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1447800"/>
            <a:ext cx="0" cy="849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97668"/>
            <a:ext cx="2971800" cy="1512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2297668"/>
            <a:ext cx="0" cy="1740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2297668"/>
            <a:ext cx="2743200" cy="1588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4038601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Italy:			France:		                                     Austrian Empire  </a:t>
            </a:r>
          </a:p>
          <a:p>
            <a:endParaRPr lang="en-US" sz="1400" dirty="0"/>
          </a:p>
          <a:p>
            <a:r>
              <a:rPr lang="en-US" sz="1400" dirty="0" smtClean="0"/>
              <a:t>Opera </a:t>
            </a:r>
            <a:r>
              <a:rPr lang="en-US" sz="1400" dirty="0" err="1" smtClean="0"/>
              <a:t>seria</a:t>
            </a:r>
            <a:r>
              <a:rPr lang="en-US" sz="1400" dirty="0" smtClean="0"/>
              <a:t>			</a:t>
            </a:r>
            <a:r>
              <a:rPr lang="en-US" sz="1400" dirty="0" err="1" smtClean="0"/>
              <a:t>Tragédie</a:t>
            </a:r>
            <a:r>
              <a:rPr lang="en-US" sz="1400" dirty="0" smtClean="0"/>
              <a:t> </a:t>
            </a:r>
            <a:r>
              <a:rPr lang="en-US" sz="1400" dirty="0" err="1" smtClean="0"/>
              <a:t>lyrique</a:t>
            </a:r>
            <a:r>
              <a:rPr lang="en-US" sz="1400" dirty="0" smtClean="0"/>
              <a:t>	             	              Opera </a:t>
            </a:r>
            <a:r>
              <a:rPr lang="en-US" sz="1400" dirty="0" err="1" smtClean="0"/>
              <a:t>seria</a:t>
            </a:r>
            <a:endParaRPr lang="en-US" sz="1400" dirty="0" smtClean="0"/>
          </a:p>
          <a:p>
            <a:r>
              <a:rPr lang="en-US" sz="1400" dirty="0" smtClean="0"/>
              <a:t>Opera buffa 	                       		</a:t>
            </a:r>
            <a:r>
              <a:rPr lang="en-US" sz="1400" dirty="0" err="1" smtClean="0"/>
              <a:t>Opéra</a:t>
            </a:r>
            <a:r>
              <a:rPr lang="en-US" sz="1400" dirty="0" smtClean="0"/>
              <a:t> </a:t>
            </a:r>
            <a:r>
              <a:rPr lang="en-US" sz="1400" dirty="0" err="1" smtClean="0"/>
              <a:t>comique</a:t>
            </a:r>
            <a:r>
              <a:rPr lang="en-US" sz="1400" dirty="0" smtClean="0"/>
              <a:t> (spoken dialogue)	              Singspiel (German language,							spoken dialogue)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6324600" y="4623376"/>
            <a:ext cx="2628900" cy="609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2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6764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Enlightenment, mid-late 18</a:t>
            </a:r>
            <a:r>
              <a:rPr lang="en-US" baseline="30000" dirty="0" smtClean="0"/>
              <a:t>th</a:t>
            </a:r>
            <a:r>
              <a:rPr lang="en-US" dirty="0" smtClean="0"/>
              <a:t> Century: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“nature” and a prizing of the “natural”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reason (the rational)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47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0299" y="667433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Singspiel: [Comic] German-language opera </a:t>
            </a:r>
          </a:p>
          <a:p>
            <a:r>
              <a:rPr lang="en-US" dirty="0" smtClean="0"/>
              <a:t>with spoken dialogue (1760s—early 1800s)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02200"/>
            <a:ext cx="3692719" cy="4417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02199"/>
            <a:ext cx="3124200" cy="4397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0960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Joseph II (Hapsburg Emperor of Austria, reigned, 1780-90)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45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72474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Singspiel: German-language opera </a:t>
            </a:r>
          </a:p>
          <a:p>
            <a:pPr algn="ctr"/>
            <a:r>
              <a:rPr lang="en-US" dirty="0" smtClean="0"/>
              <a:t>with spoken dialogue (1760s—early 1800s):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en-US" dirty="0" smtClean="0"/>
              <a:t>ove toward “democratization of opera”?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047607"/>
            <a:ext cx="5867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Early Mozart Examples</a:t>
            </a:r>
            <a:r>
              <a:rPr lang="en-US" sz="1100" i="1" dirty="0" smtClean="0"/>
              <a:t>: </a:t>
            </a:r>
            <a:r>
              <a:rPr lang="en-US" sz="1100" i="1" dirty="0" err="1" smtClean="0"/>
              <a:t>Bastien</a:t>
            </a:r>
            <a:r>
              <a:rPr lang="en-US" sz="1100" i="1" dirty="0" smtClean="0"/>
              <a:t> et </a:t>
            </a:r>
            <a:r>
              <a:rPr lang="en-US" sz="1100" i="1" dirty="0" err="1" smtClean="0"/>
              <a:t>Bastienne</a:t>
            </a:r>
            <a:r>
              <a:rPr lang="en-US" sz="1100" dirty="0" smtClean="0"/>
              <a:t> (1768); </a:t>
            </a:r>
            <a:r>
              <a:rPr lang="en-US" sz="1100" i="1" dirty="0" err="1" smtClean="0"/>
              <a:t>Zaïde</a:t>
            </a:r>
            <a:r>
              <a:rPr lang="en-US" sz="1100" dirty="0" smtClean="0"/>
              <a:t> (1779-80)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Mozart, </a:t>
            </a:r>
            <a:r>
              <a:rPr lang="en-US" i="1" dirty="0" smtClean="0"/>
              <a:t>Die </a:t>
            </a:r>
            <a:r>
              <a:rPr lang="en-US" i="1" dirty="0" err="1" smtClean="0"/>
              <a:t>Entführung</a:t>
            </a:r>
            <a:r>
              <a:rPr lang="en-US" i="1" dirty="0" smtClean="0"/>
              <a:t> </a:t>
            </a:r>
            <a:r>
              <a:rPr lang="en-US" i="1" dirty="0" err="1" smtClean="0"/>
              <a:t>aus</a:t>
            </a:r>
            <a:r>
              <a:rPr lang="en-US" i="1" dirty="0" smtClean="0"/>
              <a:t> </a:t>
            </a:r>
            <a:r>
              <a:rPr lang="en-US" i="1" dirty="0" err="1" smtClean="0"/>
              <a:t>dem</a:t>
            </a:r>
            <a:r>
              <a:rPr lang="en-US" i="1" dirty="0" smtClean="0"/>
              <a:t> </a:t>
            </a:r>
            <a:r>
              <a:rPr lang="en-US" i="1" dirty="0" err="1" smtClean="0"/>
              <a:t>Serail</a:t>
            </a:r>
            <a:r>
              <a:rPr lang="en-US" i="1" dirty="0" smtClean="0"/>
              <a:t> </a:t>
            </a:r>
            <a:r>
              <a:rPr lang="en-US" dirty="0" smtClean="0"/>
              <a:t>(1782)</a:t>
            </a:r>
          </a:p>
          <a:p>
            <a:endParaRPr lang="en-US" dirty="0" smtClean="0"/>
          </a:p>
          <a:p>
            <a:r>
              <a:rPr lang="en-US" dirty="0" smtClean="0"/>
              <a:t>Mozart, </a:t>
            </a:r>
            <a:r>
              <a:rPr lang="en-US" i="1" dirty="0" smtClean="0"/>
              <a:t>Die </a:t>
            </a:r>
            <a:r>
              <a:rPr lang="en-US" i="1" dirty="0" err="1" smtClean="0"/>
              <a:t>Zauberflöte</a:t>
            </a:r>
            <a:r>
              <a:rPr lang="en-US" i="1" dirty="0" smtClean="0"/>
              <a:t> </a:t>
            </a:r>
            <a:r>
              <a:rPr lang="en-US" dirty="0" smtClean="0"/>
              <a:t>(1791)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" dirty="0" smtClean="0"/>
              <a:t>                         (transformation: more political, more serious in the 19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century)</a:t>
            </a:r>
            <a:endParaRPr lang="en-US" sz="12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Beethoven, </a:t>
            </a:r>
            <a:r>
              <a:rPr lang="en-US" i="1" dirty="0" smtClean="0"/>
              <a:t>Fidelio</a:t>
            </a:r>
            <a:r>
              <a:rPr lang="en-US" dirty="0" smtClean="0"/>
              <a:t> (1805, 1806, rev. 1814)</a:t>
            </a:r>
          </a:p>
          <a:p>
            <a:endParaRPr lang="en-US" dirty="0"/>
          </a:p>
          <a:p>
            <a:r>
              <a:rPr lang="en-US" dirty="0" smtClean="0"/>
              <a:t>Weber, </a:t>
            </a:r>
            <a:r>
              <a:rPr lang="en-US" i="1" dirty="0" smtClean="0"/>
              <a:t>Der </a:t>
            </a:r>
            <a:r>
              <a:rPr lang="en-US" i="1" dirty="0" err="1" smtClean="0"/>
              <a:t>Freischütz</a:t>
            </a:r>
            <a:r>
              <a:rPr lang="en-US" i="1" dirty="0" smtClean="0"/>
              <a:t> </a:t>
            </a:r>
            <a:r>
              <a:rPr lang="en-US" dirty="0" smtClean="0"/>
              <a:t>(1821) [German Romantic Opera]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05200" y="3848100"/>
            <a:ext cx="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580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582110" cy="51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1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" y="2248256"/>
            <a:ext cx="3853378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89" y="2286000"/>
            <a:ext cx="4853181" cy="2630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8941" y="121968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[Turkish] Janissary Band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9581" y="5105756"/>
            <a:ext cx="411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0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" y="2248256"/>
            <a:ext cx="3853378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89" y="2286000"/>
            <a:ext cx="4853181" cy="2630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8941" y="121968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[Turkish] Janissary Band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9581" y="5105756"/>
            <a:ext cx="411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3242" y="5354388"/>
            <a:ext cx="55244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1760s, 1770s: the Austrian parody-vogue of “Turkish music”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major-minor fluctuation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“odd” or exotic melodic turns, “zigzag” sixteenth-notes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“noisy” percussion: metallic, jangling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0478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nissary Band--Turkey (modern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38200"/>
            <a:ext cx="867664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637" y="28014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[Turkish] Janissary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8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838199"/>
            <a:ext cx="5793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Mozart: Chorus, “</a:t>
            </a:r>
            <a:r>
              <a:rPr lang="en-US" dirty="0" err="1" smtClean="0"/>
              <a:t>Singt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gro</a:t>
            </a:r>
            <a:r>
              <a:rPr lang="en-US" dirty="0" smtClean="0"/>
              <a:t>βen Bassa Lieder,” </a:t>
            </a:r>
          </a:p>
          <a:p>
            <a:pPr algn="ctr"/>
            <a:r>
              <a:rPr lang="en-US" dirty="0" smtClean="0"/>
              <a:t>From</a:t>
            </a:r>
            <a:r>
              <a:rPr lang="en-US" i="1" dirty="0" smtClean="0"/>
              <a:t> Die </a:t>
            </a:r>
            <a:r>
              <a:rPr lang="en-US" i="1" dirty="0" err="1"/>
              <a:t>Entführung</a:t>
            </a:r>
            <a:r>
              <a:rPr lang="en-US" i="1" dirty="0"/>
              <a:t> </a:t>
            </a:r>
            <a:r>
              <a:rPr lang="en-US" i="1" dirty="0" err="1"/>
              <a:t>aus</a:t>
            </a:r>
            <a:r>
              <a:rPr lang="en-US" i="1" dirty="0"/>
              <a:t> </a:t>
            </a:r>
            <a:r>
              <a:rPr lang="en-US" i="1" dirty="0" err="1"/>
              <a:t>dem</a:t>
            </a:r>
            <a:r>
              <a:rPr lang="en-US" i="1" dirty="0"/>
              <a:t> </a:t>
            </a:r>
            <a:r>
              <a:rPr lang="en-US" i="1" dirty="0" err="1"/>
              <a:t>Serail</a:t>
            </a:r>
            <a:r>
              <a:rPr lang="en-US" i="1" dirty="0"/>
              <a:t> </a:t>
            </a:r>
            <a:r>
              <a:rPr lang="en-US" dirty="0"/>
              <a:t>(1782</a:t>
            </a:r>
            <a:r>
              <a:rPr lang="en-US" dirty="0" smtClean="0"/>
              <a:t>), Act 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35814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Intro               A                         B                            A              Intro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(major)               (soft)                     (major)</a:t>
            </a:r>
            <a:endParaRPr lang="en-US" dirty="0"/>
          </a:p>
        </p:txBody>
      </p:sp>
      <p:sp>
        <p:nvSpPr>
          <p:cNvPr id="4" name="Arc 3"/>
          <p:cNvSpPr/>
          <p:nvPr/>
        </p:nvSpPr>
        <p:spPr>
          <a:xfrm>
            <a:off x="1752600" y="2895600"/>
            <a:ext cx="4953000" cy="1143000"/>
          </a:xfrm>
          <a:prstGeom prst="arc">
            <a:avLst>
              <a:gd name="adj1" fmla="val 11021924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>
            <a:off x="2552700" y="3086100"/>
            <a:ext cx="3352800" cy="990600"/>
          </a:xfrm>
          <a:prstGeom prst="arc">
            <a:avLst>
              <a:gd name="adj1" fmla="val 11021924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0350" y="54607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(Arch or) Chiastic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11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6350" y="545314"/>
            <a:ext cx="66896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Mozart, </a:t>
            </a:r>
            <a:r>
              <a:rPr lang="en-US" dirty="0" smtClean="0"/>
              <a:t>Overture to</a:t>
            </a:r>
            <a:r>
              <a:rPr lang="en-US" i="1" dirty="0"/>
              <a:t> </a:t>
            </a:r>
            <a:r>
              <a:rPr lang="en-US" i="1" dirty="0" smtClean="0"/>
              <a:t>Die </a:t>
            </a:r>
            <a:r>
              <a:rPr lang="en-US" i="1" dirty="0" err="1"/>
              <a:t>Entführung</a:t>
            </a:r>
            <a:r>
              <a:rPr lang="en-US" i="1" dirty="0"/>
              <a:t> </a:t>
            </a:r>
            <a:r>
              <a:rPr lang="en-US" i="1" dirty="0" err="1"/>
              <a:t>aus</a:t>
            </a:r>
            <a:r>
              <a:rPr lang="en-US" i="1" dirty="0"/>
              <a:t> </a:t>
            </a:r>
            <a:r>
              <a:rPr lang="en-US" i="1" dirty="0" err="1"/>
              <a:t>dem</a:t>
            </a:r>
            <a:r>
              <a:rPr lang="en-US" i="1" dirty="0"/>
              <a:t> </a:t>
            </a:r>
            <a:r>
              <a:rPr lang="en-US" i="1" dirty="0" err="1"/>
              <a:t>Serail</a:t>
            </a:r>
            <a:r>
              <a:rPr lang="en-US" i="1" dirty="0"/>
              <a:t> </a:t>
            </a:r>
            <a:r>
              <a:rPr lang="en-US" dirty="0"/>
              <a:t>(1782</a:t>
            </a:r>
            <a:r>
              <a:rPr lang="en-US" dirty="0" smtClean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Sonata Form, but with an episode filling the developmental space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156031" y="5256375"/>
            <a:ext cx="7010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18231" y="4265775"/>
            <a:ext cx="0" cy="198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08276" y="4265775"/>
            <a:ext cx="0" cy="198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01973" y="4711307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Exposition	            Episode                      Recapitulation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70631" y="5343863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Minor-mode version of the opening aria from Act 1, Belmonte’s “</a:t>
            </a:r>
            <a:r>
              <a:rPr lang="en-US" sz="1100" dirty="0" err="1" smtClean="0"/>
              <a:t>Hier</a:t>
            </a:r>
            <a:r>
              <a:rPr lang="en-US" sz="1100" dirty="0" smtClean="0"/>
              <a:t> </a:t>
            </a:r>
            <a:r>
              <a:rPr lang="en-US" sz="1100" dirty="0" err="1" smtClean="0"/>
              <a:t>soll</a:t>
            </a:r>
            <a:r>
              <a:rPr lang="en-US" sz="1100" dirty="0" smtClean="0"/>
              <a:t> </a:t>
            </a:r>
            <a:r>
              <a:rPr lang="en-US" sz="1100" dirty="0" err="1" smtClean="0"/>
              <a:t>ich</a:t>
            </a:r>
            <a:r>
              <a:rPr lang="en-US" sz="1100" dirty="0" smtClean="0"/>
              <a:t> </a:t>
            </a:r>
            <a:r>
              <a:rPr lang="en-US" sz="1100" dirty="0" err="1" smtClean="0"/>
              <a:t>sich</a:t>
            </a:r>
            <a:r>
              <a:rPr lang="en-US" sz="1100" dirty="0" smtClean="0"/>
              <a:t> </a:t>
            </a:r>
            <a:r>
              <a:rPr lang="en-US" sz="1100" dirty="0" err="1" smtClean="0"/>
              <a:t>denn</a:t>
            </a:r>
            <a:r>
              <a:rPr lang="en-US" sz="1100" dirty="0" smtClean="0"/>
              <a:t> </a:t>
            </a:r>
            <a:r>
              <a:rPr lang="en-US" sz="1100" dirty="0" err="1" smtClean="0"/>
              <a:t>sehen</a:t>
            </a:r>
            <a:r>
              <a:rPr lang="en-US" sz="1100" dirty="0" smtClean="0"/>
              <a:t>”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156031" y="544958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“Turkish”  C major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99431" y="54092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“Turkish”  C major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8472" y="6324600"/>
            <a:ext cx="73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V                                                               I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0"/>
            <a:ext cx="4853181" cy="26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03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54864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Mozart, </a:t>
            </a:r>
            <a:r>
              <a:rPr lang="en-US" dirty="0" err="1" smtClean="0"/>
              <a:t>Osmin’s</a:t>
            </a:r>
            <a:r>
              <a:rPr lang="en-US" dirty="0" smtClean="0"/>
              <a:t> Rage Aria, “</a:t>
            </a:r>
            <a:r>
              <a:rPr lang="en-US" dirty="0" err="1" smtClean="0"/>
              <a:t>Solche</a:t>
            </a:r>
            <a:r>
              <a:rPr lang="en-US" dirty="0" smtClean="0"/>
              <a:t> </a:t>
            </a:r>
            <a:r>
              <a:rPr lang="en-US" dirty="0" err="1" smtClean="0"/>
              <a:t>hergelaufne</a:t>
            </a:r>
            <a:r>
              <a:rPr lang="en-US" dirty="0" smtClean="0"/>
              <a:t> </a:t>
            </a:r>
            <a:r>
              <a:rPr lang="en-US" dirty="0" err="1" smtClean="0"/>
              <a:t>Laffen</a:t>
            </a:r>
            <a:r>
              <a:rPr lang="en-US" dirty="0" smtClean="0"/>
              <a:t>,”</a:t>
            </a:r>
          </a:p>
          <a:p>
            <a:pPr algn="ctr"/>
            <a:r>
              <a:rPr lang="en-US" dirty="0" smtClean="0"/>
              <a:t>Singspiel: </a:t>
            </a:r>
            <a:r>
              <a:rPr lang="en-US" i="1" dirty="0" smtClean="0"/>
              <a:t>Die </a:t>
            </a:r>
            <a:r>
              <a:rPr lang="en-US" i="1" dirty="0" err="1" smtClean="0"/>
              <a:t>Entführung</a:t>
            </a:r>
            <a:r>
              <a:rPr lang="en-US" i="1" dirty="0" smtClean="0"/>
              <a:t> </a:t>
            </a:r>
            <a:r>
              <a:rPr lang="en-US" i="1" dirty="0" err="1" smtClean="0"/>
              <a:t>aus</a:t>
            </a:r>
            <a:r>
              <a:rPr lang="en-US" i="1" dirty="0" smtClean="0"/>
              <a:t> </a:t>
            </a:r>
            <a:r>
              <a:rPr lang="en-US" i="1" dirty="0" err="1" smtClean="0"/>
              <a:t>dem</a:t>
            </a:r>
            <a:r>
              <a:rPr lang="en-US" i="1" dirty="0" smtClean="0"/>
              <a:t> </a:t>
            </a:r>
            <a:r>
              <a:rPr lang="en-US" i="1" dirty="0" err="1" smtClean="0"/>
              <a:t>Serail</a:t>
            </a:r>
            <a:r>
              <a:rPr lang="en-US" i="1" dirty="0"/>
              <a:t> </a:t>
            </a:r>
            <a:r>
              <a:rPr lang="en-US" dirty="0" smtClean="0"/>
              <a:t>(1782)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5" y="1710849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359066" cy="32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14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9822" y="32004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Mozart: Letter to his father, 26 September 1781, concerning his satisfaction with having just composed </a:t>
            </a:r>
            <a:r>
              <a:rPr lang="en-US" dirty="0" err="1" smtClean="0"/>
              <a:t>Osmin’s</a:t>
            </a:r>
            <a:r>
              <a:rPr lang="en-US" dirty="0" smtClean="0"/>
              <a:t> “Rage Aria”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4136162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“[The Turk] </a:t>
            </a:r>
            <a:r>
              <a:rPr lang="en-US" sz="1600" dirty="0" err="1" smtClean="0"/>
              <a:t>Osmin’s</a:t>
            </a:r>
            <a:r>
              <a:rPr lang="en-US" sz="1600" dirty="0" smtClean="0"/>
              <a:t> rage is rendered comical by the use of Turkish music. . . .  </a:t>
            </a:r>
          </a:p>
          <a:p>
            <a:r>
              <a:rPr lang="en-US" sz="1600" dirty="0" smtClean="0"/>
              <a:t>As </a:t>
            </a:r>
            <a:r>
              <a:rPr lang="en-US" sz="1600" dirty="0" err="1" smtClean="0"/>
              <a:t>Osmin’s</a:t>
            </a:r>
            <a:r>
              <a:rPr lang="en-US" sz="1600" dirty="0" smtClean="0"/>
              <a:t> rage gradually increases, there comes (just when the aria seems to be at an end) the allegro assai, which is in a totally different meter and in a different key; this is bound to be very effective.  For just as a man in such a towering rage oversteps all the bounds of order, moderation, and propriety and completely forgets himself, so must the music never forget itself. . . . Passions, whether violent or not, must never be expressed to the point of exciting disgust. . . . Music even in the most terrible situations, must never offend the ear, but must please the listener, or in other words never </a:t>
            </a:r>
            <a:r>
              <a:rPr lang="en-US" sz="1600" dirty="0"/>
              <a:t>c</a:t>
            </a:r>
            <a:r>
              <a:rPr lang="en-US" sz="1600" dirty="0" smtClean="0"/>
              <a:t>ease to be music.”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"/>
            <a:ext cx="3851066" cy="2888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9" y="322157"/>
            <a:ext cx="3726322" cy="27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69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676400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Enlightenment, mid-late 18</a:t>
            </a:r>
            <a:r>
              <a:rPr lang="en-US" baseline="30000" dirty="0" smtClean="0"/>
              <a:t>th</a:t>
            </a:r>
            <a:r>
              <a:rPr lang="en-US" dirty="0" smtClean="0"/>
              <a:t> Century: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“nature” and a prizing of the “natural”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reason (the rational)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critique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20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5638800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Mozart, </a:t>
            </a:r>
            <a:r>
              <a:rPr lang="en-US" i="1" dirty="0" smtClean="0"/>
              <a:t>Die </a:t>
            </a:r>
            <a:r>
              <a:rPr lang="en-US" i="1" dirty="0" err="1" smtClean="0"/>
              <a:t>Entführung</a:t>
            </a:r>
            <a:r>
              <a:rPr lang="en-US" i="1" dirty="0" smtClean="0"/>
              <a:t> </a:t>
            </a:r>
            <a:r>
              <a:rPr lang="en-US" i="1" dirty="0" err="1" smtClean="0"/>
              <a:t>aus</a:t>
            </a:r>
            <a:r>
              <a:rPr lang="en-US" i="1" dirty="0" smtClean="0"/>
              <a:t> </a:t>
            </a:r>
            <a:r>
              <a:rPr lang="en-US" i="1" dirty="0" err="1" smtClean="0"/>
              <a:t>dem</a:t>
            </a:r>
            <a:r>
              <a:rPr lang="en-US" i="1" dirty="0" smtClean="0"/>
              <a:t> </a:t>
            </a:r>
            <a:r>
              <a:rPr lang="en-US" i="1" dirty="0" err="1" smtClean="0"/>
              <a:t>Serail</a:t>
            </a:r>
            <a:r>
              <a:rPr lang="en-US" i="1" dirty="0" smtClean="0"/>
              <a:t> </a:t>
            </a:r>
            <a:r>
              <a:rPr lang="en-US" dirty="0" smtClean="0"/>
              <a:t>(1782)</a:t>
            </a:r>
          </a:p>
          <a:p>
            <a:pPr algn="ctr"/>
            <a:r>
              <a:rPr lang="en-US" dirty="0" smtClean="0"/>
              <a:t>(Photo: Glyndebourne Production)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7162800" cy="47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15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127233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“Turkish Music”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25908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Mozart, Violin Concerto No. 5 in A, K. 219 (1775), finale</a:t>
            </a:r>
          </a:p>
          <a:p>
            <a:endParaRPr lang="en-US" dirty="0"/>
          </a:p>
          <a:p>
            <a:r>
              <a:rPr lang="en-US" dirty="0" smtClean="0"/>
              <a:t>Mozart, Piano Sonata in A, K. 331, finale, Rondo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Turca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16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2954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Hungarian or “Gypsy” Music (modeled on Hungarian </a:t>
            </a:r>
            <a:r>
              <a:rPr lang="en-US" i="1" dirty="0" err="1" smtClean="0"/>
              <a:t>verbunkos</a:t>
            </a:r>
            <a:r>
              <a:rPr lang="en-US" dirty="0" smtClean="0"/>
              <a:t> style)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Haydn, Piano Trio in G, Hob XVI: 25, finale, “Rondo </a:t>
            </a:r>
            <a:r>
              <a:rPr lang="en-US" dirty="0" err="1" smtClean="0"/>
              <a:t>all’ongarese</a:t>
            </a:r>
            <a:r>
              <a:rPr lang="en-US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9447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676400"/>
            <a:ext cx="586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Enlightenment, mid-late 18</a:t>
            </a:r>
            <a:r>
              <a:rPr lang="en-US" baseline="30000" dirty="0" smtClean="0"/>
              <a:t>th</a:t>
            </a:r>
            <a:r>
              <a:rPr lang="en-US" dirty="0" smtClean="0"/>
              <a:t> Century: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“nature” and a prizing of the “natural”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of reason (the rational)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age of critique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age that began to initiate self-conscious reforms </a:t>
            </a:r>
          </a:p>
          <a:p>
            <a:r>
              <a:rPr lang="en-US" dirty="0"/>
              <a:t> </a:t>
            </a:r>
            <a:r>
              <a:rPr lang="en-US" dirty="0" smtClean="0"/>
              <a:t>    of old-world institutions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47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3513" y="457200"/>
            <a:ext cx="61024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“Enlightenment is mankind’s emergence [or release] from its self-incurred immaturity. . . the inability to make use of one’s own understanding without the guidance of another. . . .   </a:t>
            </a:r>
            <a:r>
              <a:rPr lang="en-US" i="1" dirty="0" err="1" smtClean="0"/>
              <a:t>Sapere</a:t>
            </a:r>
            <a:r>
              <a:rPr lang="en-US" i="1" dirty="0" smtClean="0"/>
              <a:t> </a:t>
            </a:r>
            <a:r>
              <a:rPr lang="en-US" i="1" dirty="0" err="1" smtClean="0"/>
              <a:t>aude</a:t>
            </a:r>
            <a:r>
              <a:rPr lang="en-US" i="1" dirty="0" smtClean="0"/>
              <a:t> </a:t>
            </a:r>
            <a:r>
              <a:rPr lang="en-US" dirty="0" smtClean="0"/>
              <a:t>[‘Dare to know!’]”</a:t>
            </a:r>
          </a:p>
          <a:p>
            <a:pPr algn="r"/>
            <a:r>
              <a:rPr lang="en-US" sz="1200" dirty="0" smtClean="0"/>
              <a:t>(also quoted, Taruskin, II, 461)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Immanuel Kant: </a:t>
            </a:r>
            <a:r>
              <a:rPr lang="en-US" sz="1600" i="1" dirty="0" smtClean="0"/>
              <a:t>What is Enlightenment?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i="1" dirty="0" smtClean="0"/>
              <a:t>Was </a:t>
            </a:r>
            <a:r>
              <a:rPr lang="en-US" sz="1600" i="1" dirty="0" err="1" smtClean="0"/>
              <a:t>ist</a:t>
            </a:r>
            <a:r>
              <a:rPr lang="en-US" sz="1600" i="1" dirty="0" smtClean="0"/>
              <a:t> Aufklärung?,</a:t>
            </a:r>
            <a:r>
              <a:rPr lang="en-US" sz="1600" dirty="0" smtClean="0"/>
              <a:t> 1784)  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06" y="3374395"/>
            <a:ext cx="2670812" cy="31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15954"/>
            <a:ext cx="2133600" cy="30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53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14400"/>
            <a:ext cx="59055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program of the Enlightenment was the disenchantment of the world; the dissolution of myths and the substitution of knowledge for fancy. . . . The human mind, which overcomes superstition, is to hold sway over a disenchanted nature.”</a:t>
            </a:r>
            <a:endParaRPr lang="en-US" dirty="0"/>
          </a:p>
          <a:p>
            <a:endParaRPr lang="en-US" dirty="0" smtClean="0"/>
          </a:p>
          <a:p>
            <a:pPr algn="ctr"/>
            <a:r>
              <a:rPr lang="en-US" sz="1600" dirty="0" smtClean="0"/>
              <a:t>Max </a:t>
            </a:r>
            <a:r>
              <a:rPr lang="en-US" sz="1600" dirty="0" err="1" smtClean="0"/>
              <a:t>Horkheimer</a:t>
            </a:r>
            <a:r>
              <a:rPr lang="en-US" sz="1600" dirty="0" smtClean="0"/>
              <a:t> and Theodor W. Adorno, </a:t>
            </a:r>
          </a:p>
          <a:p>
            <a:pPr algn="ctr"/>
            <a:r>
              <a:rPr lang="en-US" sz="1600" i="1" dirty="0" smtClean="0"/>
              <a:t>Dialectic of Enlightenment </a:t>
            </a:r>
            <a:r>
              <a:rPr lang="en-US" sz="1600" dirty="0" smtClean="0"/>
              <a:t>(</a:t>
            </a:r>
            <a:r>
              <a:rPr lang="en-US" sz="1600" i="1" dirty="0" err="1" smtClean="0"/>
              <a:t>Dialektik</a:t>
            </a:r>
            <a:r>
              <a:rPr lang="en-US" sz="1600" i="1" dirty="0" smtClean="0"/>
              <a:t> der </a:t>
            </a:r>
            <a:r>
              <a:rPr lang="en-US" sz="1600" i="1" dirty="0" err="1" smtClean="0"/>
              <a:t>Aufklärung</a:t>
            </a:r>
            <a:r>
              <a:rPr lang="en-US" sz="1600" dirty="0" smtClean="0"/>
              <a:t>, 1944)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4" y="3124200"/>
            <a:ext cx="3185160" cy="3278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4200"/>
            <a:ext cx="3981985" cy="332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78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Gradually Emerging into a Modernizing World: </a:t>
            </a:r>
          </a:p>
          <a:p>
            <a:pPr algn="ctr"/>
            <a:r>
              <a:rPr lang="en-US" dirty="0" smtClean="0"/>
              <a:t>A Program of Reforms, Change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021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1723</Words>
  <Application>Microsoft Office PowerPoint</Application>
  <PresentationFormat>On-screen Show (4:3)</PresentationFormat>
  <Paragraphs>318</Paragraphs>
  <Slides>52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Faculty Support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149</cp:revision>
  <dcterms:created xsi:type="dcterms:W3CDTF">2015-10-28T19:02:16Z</dcterms:created>
  <dcterms:modified xsi:type="dcterms:W3CDTF">2019-02-17T15:55:09Z</dcterms:modified>
</cp:coreProperties>
</file>