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62" r:id="rId2"/>
    <p:sldId id="366" r:id="rId3"/>
    <p:sldId id="377" r:id="rId4"/>
    <p:sldId id="259" r:id="rId5"/>
    <p:sldId id="384" r:id="rId6"/>
    <p:sldId id="276" r:id="rId7"/>
    <p:sldId id="261" r:id="rId8"/>
    <p:sldId id="286" r:id="rId9"/>
    <p:sldId id="365" r:id="rId10"/>
    <p:sldId id="283" r:id="rId11"/>
    <p:sldId id="284" r:id="rId12"/>
    <p:sldId id="285" r:id="rId13"/>
    <p:sldId id="292" r:id="rId14"/>
    <p:sldId id="294" r:id="rId15"/>
    <p:sldId id="295" r:id="rId16"/>
    <p:sldId id="296" r:id="rId17"/>
    <p:sldId id="298" r:id="rId18"/>
    <p:sldId id="299" r:id="rId19"/>
    <p:sldId id="300" r:id="rId20"/>
    <p:sldId id="301" r:id="rId21"/>
    <p:sldId id="373" r:id="rId22"/>
    <p:sldId id="380" r:id="rId23"/>
    <p:sldId id="374" r:id="rId24"/>
    <p:sldId id="375" r:id="rId25"/>
    <p:sldId id="376" r:id="rId26"/>
    <p:sldId id="293" r:id="rId27"/>
    <p:sldId id="372" r:id="rId28"/>
    <p:sldId id="304" r:id="rId29"/>
    <p:sldId id="303" r:id="rId30"/>
    <p:sldId id="315" r:id="rId31"/>
    <p:sldId id="349" r:id="rId32"/>
    <p:sldId id="379" r:id="rId33"/>
    <p:sldId id="287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6" r:id="rId43"/>
    <p:sldId id="344" r:id="rId44"/>
    <p:sldId id="345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1" r:id="rId53"/>
    <p:sldId id="382" r:id="rId54"/>
    <p:sldId id="362" r:id="rId55"/>
    <p:sldId id="363" r:id="rId56"/>
    <p:sldId id="381" r:id="rId57"/>
    <p:sldId id="383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C7E1D-9C0E-48E9-A155-4C17E94EEE3A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A92A2-3B06-46A6-A16B-19111C318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9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A92A2-3B06-46A6-A16B-19111C318D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A92A2-3B06-46A6-A16B-19111C318D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A92A2-3B06-46A6-A16B-19111C318D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A92A2-3B06-46A6-A16B-19111C318D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A92A2-3B06-46A6-A16B-19111C318D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979E-E166-4174-929E-5AF71C9CD0A9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8-52AF-4A0B-B4F9-12A25E71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5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979E-E166-4174-929E-5AF71C9CD0A9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8-52AF-4A0B-B4F9-12A25E71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9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979E-E166-4174-929E-5AF71C9CD0A9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8-52AF-4A0B-B4F9-12A25E71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5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979E-E166-4174-929E-5AF71C9CD0A9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8-52AF-4A0B-B4F9-12A25E71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3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979E-E166-4174-929E-5AF71C9CD0A9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8-52AF-4A0B-B4F9-12A25E71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2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979E-E166-4174-929E-5AF71C9CD0A9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8-52AF-4A0B-B4F9-12A25E71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4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979E-E166-4174-929E-5AF71C9CD0A9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8-52AF-4A0B-B4F9-12A25E71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979E-E166-4174-929E-5AF71C9CD0A9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8-52AF-4A0B-B4F9-12A25E71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5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979E-E166-4174-929E-5AF71C9CD0A9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8-52AF-4A0B-B4F9-12A25E71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979E-E166-4174-929E-5AF71C9CD0A9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8-52AF-4A0B-B4F9-12A25E71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9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979E-E166-4174-929E-5AF71C9CD0A9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8-52AF-4A0B-B4F9-12A25E71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2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979E-E166-4174-929E-5AF71C9CD0A9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DC18-52AF-4A0B-B4F9-12A25E71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-457200"/>
            <a:ext cx="9525000" cy="7315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26" y="1108817"/>
            <a:ext cx="9185852" cy="4592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6119" y="601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Vienna, c. 1750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364775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Midcentury Symphony: Vienna, Mannheim, London, Hamburg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67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165" y="2310266"/>
            <a:ext cx="3352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HM (P)  - - - - -  - - - - - - </a:t>
            </a:r>
            <a:r>
              <a:rPr lang="en-US" dirty="0" smtClean="0"/>
              <a:t>- - - - - - - -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31290" y="1882493"/>
            <a:ext cx="35956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  </a:t>
            </a:r>
            <a:r>
              <a:rPr lang="en-US" dirty="0"/>
              <a:t>- - - - -  - - - - - - </a:t>
            </a:r>
            <a:r>
              <a:rPr lang="en-US" dirty="0" smtClean="0"/>
              <a:t>- - - - C (optional)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9166" y="447723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Strategy for Broadening: Provide a Caesura-Break in the Middle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32934" y="1958340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619816" y="1958340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61101" y="928461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V: PAC Closure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80201" y="1574792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16215" y="157479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Relaunch in V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850340" y="2252208"/>
            <a:ext cx="1000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New theme</a:t>
            </a:r>
          </a:p>
          <a:p>
            <a:r>
              <a:rPr lang="en-US" sz="1100" dirty="0" smtClean="0"/>
              <a:t>(often contrasting)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9743" y="2855221"/>
            <a:ext cx="7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(V?)                     V . . . . . . . . . . . . . . . . . . . . . . . . 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40336" y="1516317"/>
            <a:ext cx="672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I:HC</a:t>
            </a:r>
          </a:p>
          <a:p>
            <a:r>
              <a:rPr lang="en-US" sz="1000" dirty="0" smtClean="0"/>
              <a:t>V:HC or</a:t>
            </a:r>
          </a:p>
          <a:p>
            <a:r>
              <a:rPr lang="en-US" sz="1000" dirty="0" smtClean="0"/>
              <a:t>V:PAC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731733" y="161984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07933" y="161984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26933" y="183321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73518" y="162466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9718" y="162466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6627" y="187150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996580" y="1882493"/>
            <a:ext cx="1446732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60516" y="5445973"/>
            <a:ext cx="3352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 - - - - - </a:t>
            </a:r>
            <a:r>
              <a:rPr lang="en-US" dirty="0"/>
              <a:t>- </a:t>
            </a:r>
            <a:r>
              <a:rPr lang="en-US" dirty="0" smtClean="0"/>
              <a:t>TR  </a:t>
            </a:r>
            <a:r>
              <a:rPr lang="en-US" dirty="0"/>
              <a:t>- - - - - - </a:t>
            </a:r>
            <a:r>
              <a:rPr lang="en-US" dirty="0" smtClean="0"/>
              <a:t>- - - - - - - -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04641" y="5018200"/>
            <a:ext cx="35956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  </a:t>
            </a:r>
            <a:r>
              <a:rPr lang="en-US" dirty="0"/>
              <a:t>- - - - -  - - - - - - </a:t>
            </a:r>
            <a:r>
              <a:rPr lang="en-US" dirty="0" smtClean="0"/>
              <a:t>- - - - C (optional)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61101" y="4064168"/>
            <a:ext cx="10854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Expositional Closure (EEC)</a:t>
            </a:r>
            <a:endParaRPr lang="en-US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53552" y="4710499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89566" y="47104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Relaunch in V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923691" y="5387915"/>
            <a:ext cx="1000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New theme</a:t>
            </a:r>
          </a:p>
          <a:p>
            <a:r>
              <a:rPr lang="en-US" sz="1100" dirty="0" smtClean="0"/>
              <a:t>(often contrasting)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1253094" y="5990928"/>
            <a:ext cx="7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(V?)                     V . . . . . . . . . . . . . . . . . . . . . . . . .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98146" y="4856123"/>
            <a:ext cx="672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I:HC</a:t>
            </a:r>
          </a:p>
          <a:p>
            <a:r>
              <a:rPr lang="en-US" sz="1000" dirty="0" smtClean="0"/>
              <a:t>V:HC or</a:t>
            </a:r>
          </a:p>
          <a:p>
            <a:r>
              <a:rPr lang="en-US" sz="1000" dirty="0" smtClean="0"/>
              <a:t>V:PAC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805084" y="475555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881284" y="475555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500284" y="496891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46869" y="476036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3069" y="476036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99978" y="500721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7069931" y="5018200"/>
            <a:ext cx="1446732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133600" y="4710499"/>
            <a:ext cx="0" cy="56694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79743" y="5461089"/>
            <a:ext cx="1007268" cy="354216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191104" y="5445972"/>
            <a:ext cx="2322212" cy="369333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23691" y="5018200"/>
            <a:ext cx="2146240" cy="36971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488029" y="3689866"/>
            <a:ext cx="421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Result: A Two-Part, Four-Zone “Exposition”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34094" y="1146985"/>
            <a:ext cx="92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</a:t>
            </a:r>
            <a:r>
              <a:rPr lang="en-US" sz="900" dirty="0" smtClean="0"/>
              <a:t>edial caesura</a:t>
            </a:r>
          </a:p>
          <a:p>
            <a:pPr algn="ctr"/>
            <a:r>
              <a:rPr lang="en-US" sz="900" dirty="0" smtClean="0"/>
              <a:t>(MC)</a:t>
            </a:r>
            <a:endParaRPr lang="en-US" sz="9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4618281" y="4987498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705163" y="4987498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191104" y="5755668"/>
            <a:ext cx="20504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(Typically: a gain in energy here)</a:t>
            </a:r>
            <a:endParaRPr lang="en-US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1408522" y="2034138"/>
            <a:ext cx="3031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(brought to some kind of tonal-rhetorical closure)</a:t>
            </a:r>
            <a:endParaRPr lang="en-US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4463466" y="4349311"/>
            <a:ext cx="92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</a:t>
            </a:r>
            <a:r>
              <a:rPr lang="en-US" sz="900" dirty="0" smtClean="0"/>
              <a:t>edial caesura</a:t>
            </a:r>
          </a:p>
          <a:p>
            <a:pPr algn="ctr"/>
            <a:r>
              <a:rPr lang="en-US" sz="900" dirty="0" smtClean="0"/>
              <a:t>(MC)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84093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/>
      <p:bldP spid="10" grpId="0"/>
      <p:bldP spid="11" grpId="0"/>
      <p:bldP spid="12" grpId="0"/>
      <p:bldP spid="16" grpId="0"/>
      <p:bldP spid="19" grpId="0"/>
      <p:bldP spid="20" grpId="0" animBg="1"/>
      <p:bldP spid="21" grpId="0" animBg="1"/>
      <p:bldP spid="22" grpId="0" animBg="1"/>
      <p:bldP spid="25" grpId="0" animBg="1"/>
      <p:bldP spid="27" grpId="0"/>
      <p:bldP spid="28" grpId="0"/>
      <p:bldP spid="29" grpId="0"/>
      <p:bldP spid="30" grpId="0"/>
      <p:bldP spid="34" grpId="0"/>
      <p:bldP spid="37" grpId="0"/>
      <p:bldP spid="38" grpId="0" animBg="1"/>
      <p:bldP spid="41" grpId="0" animBg="1"/>
      <p:bldP spid="42" grpId="0" animBg="1"/>
      <p:bldP spid="43" grpId="0" animBg="1"/>
      <p:bldP spid="44" grpId="0"/>
      <p:bldP spid="45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516" y="5445973"/>
            <a:ext cx="3352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 - - - - - </a:t>
            </a:r>
            <a:r>
              <a:rPr lang="en-US" dirty="0"/>
              <a:t>- </a:t>
            </a:r>
            <a:r>
              <a:rPr lang="en-US" dirty="0" smtClean="0"/>
              <a:t>TR  </a:t>
            </a:r>
            <a:r>
              <a:rPr lang="en-US" dirty="0"/>
              <a:t>- - - - - - </a:t>
            </a:r>
            <a:r>
              <a:rPr lang="en-US" dirty="0" smtClean="0"/>
              <a:t>- - - - - - - -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04641" y="5018200"/>
            <a:ext cx="35956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  </a:t>
            </a:r>
            <a:r>
              <a:rPr lang="en-US" dirty="0"/>
              <a:t>- - - - -  - - - - - - </a:t>
            </a:r>
            <a:r>
              <a:rPr lang="en-US" dirty="0" smtClean="0"/>
              <a:t>- - - - C (optional)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1101" y="4064168"/>
            <a:ext cx="10854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Expositional Closure (EEC)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53552" y="4710499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89566" y="47104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Relaunch in V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923691" y="5387915"/>
            <a:ext cx="1000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New theme</a:t>
            </a:r>
          </a:p>
          <a:p>
            <a:r>
              <a:rPr lang="en-US" sz="1100" dirty="0" smtClean="0"/>
              <a:t>(often contrasting)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253094" y="5990928"/>
            <a:ext cx="7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(V?)                     V . . . . . . . . . . . . . . . . . . . . . . . . 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74576" y="4645481"/>
            <a:ext cx="672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I:HC</a:t>
            </a:r>
          </a:p>
          <a:p>
            <a:r>
              <a:rPr lang="en-US" sz="1000" dirty="0" smtClean="0"/>
              <a:t>V:HC or</a:t>
            </a:r>
          </a:p>
          <a:p>
            <a:r>
              <a:rPr lang="en-US" sz="1000" dirty="0" smtClean="0"/>
              <a:t>V:PAC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805084" y="475555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81284" y="475555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00284" y="496891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46869" y="476036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3069" y="476036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9978" y="500721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7069931" y="5018200"/>
            <a:ext cx="1446732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33600" y="4710499"/>
            <a:ext cx="0" cy="56694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79743" y="5461089"/>
            <a:ext cx="1007268" cy="354216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39556" y="2214456"/>
            <a:ext cx="4029632" cy="369332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23691" y="5018200"/>
            <a:ext cx="2146240" cy="36971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2217" y="3761027"/>
            <a:ext cx="3226971" cy="374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Two-Part, Four-Zone Exposition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11066" y="4196911"/>
            <a:ext cx="92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</a:t>
            </a:r>
            <a:r>
              <a:rPr lang="en-US" sz="900" dirty="0" smtClean="0"/>
              <a:t>edial caesura</a:t>
            </a:r>
          </a:p>
          <a:p>
            <a:pPr algn="ctr"/>
            <a:r>
              <a:rPr lang="en-US" sz="900" dirty="0" smtClean="0"/>
              <a:t>(MC)</a:t>
            </a:r>
            <a:endParaRPr lang="en-US" sz="90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618281" y="4987498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705163" y="4987498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97693" y="5792221"/>
            <a:ext cx="20504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(Typically: a gain of energy here)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1154932" y="2214456"/>
            <a:ext cx="670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 - - - - -  - - TR  - - - - - - - - -(FS) - - - - - - - -  </a:t>
            </a:r>
            <a:r>
              <a:rPr lang="en-US" dirty="0" err="1" smtClean="0"/>
              <a:t>cadential</a:t>
            </a:r>
            <a:r>
              <a:rPr lang="en-US" dirty="0" smtClean="0"/>
              <a:t> - -    C (optional) 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06445" y="823025"/>
            <a:ext cx="596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Continuous Exposition (No formalized MC, No S-relaunch)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59732" y="291619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. . . . . . . . V . . . . . . . . . . . . . . . . . . . . . . . . . 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8137202" y="165552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13402" y="165552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32402" y="186888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813401" y="172254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89601" y="172254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66510" y="1969395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6277779" y="2224845"/>
            <a:ext cx="1590587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239556" y="1578671"/>
            <a:ext cx="0" cy="56694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133600" y="5463941"/>
            <a:ext cx="2374132" cy="369333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160516" y="2217414"/>
            <a:ext cx="1091859" cy="366374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791200" y="1255505"/>
            <a:ext cx="10854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Expositional Closure (EEC)</a:t>
            </a:r>
            <a:endParaRPr lang="en-US" sz="12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283651" y="1901836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83377" y="304800"/>
            <a:ext cx="610095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c. 1750: Two Types of Expositional Strategies Have Emerged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35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8" grpId="0"/>
      <p:bldP spid="29" grpId="0"/>
      <p:bldP spid="34" grpId="0"/>
      <p:bldP spid="37" grpId="0"/>
      <p:bldP spid="38" grpId="0" animBg="1"/>
      <p:bldP spid="4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3" y="2057400"/>
            <a:ext cx="3005563" cy="3320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56" y="1683327"/>
            <a:ext cx="5621351" cy="3934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713574"/>
            <a:ext cx="417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Mid-18</a:t>
            </a:r>
            <a:r>
              <a:rPr lang="en-US" baseline="30000" dirty="0" smtClean="0"/>
              <a:t>th</a:t>
            </a:r>
            <a:r>
              <a:rPr lang="en-US" dirty="0" smtClean="0"/>
              <a:t> Century: Court of Mannheim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71600" y="4191000"/>
            <a:ext cx="381000" cy="37407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58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477" y="5486400"/>
            <a:ext cx="298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Johann </a:t>
            </a:r>
            <a:r>
              <a:rPr lang="en-US" dirty="0" err="1" smtClean="0"/>
              <a:t>Stamitz</a:t>
            </a:r>
            <a:r>
              <a:rPr lang="en-US" dirty="0" smtClean="0"/>
              <a:t> (1717-57): </a:t>
            </a:r>
          </a:p>
          <a:p>
            <a:pPr algn="ctr"/>
            <a:r>
              <a:rPr lang="en-US" dirty="0" smtClean="0"/>
              <a:t>Mannheim Court Composer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8" y="1316051"/>
            <a:ext cx="2819400" cy="3978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" y="5180115"/>
            <a:ext cx="320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84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477" y="5486400"/>
            <a:ext cx="298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Johann </a:t>
            </a:r>
            <a:r>
              <a:rPr lang="en-US" dirty="0" err="1" smtClean="0"/>
              <a:t>Stamitz</a:t>
            </a:r>
            <a:r>
              <a:rPr lang="en-US" dirty="0" smtClean="0"/>
              <a:t> (1717-57): </a:t>
            </a:r>
          </a:p>
          <a:p>
            <a:pPr algn="ctr"/>
            <a:r>
              <a:rPr lang="en-US" dirty="0" smtClean="0"/>
              <a:t>Mannheim Court Composer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8" y="1316051"/>
            <a:ext cx="2819400" cy="3978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" y="5180115"/>
            <a:ext cx="320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1219200"/>
            <a:ext cx="4114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Symphony in Mannheim, 1750s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Norm: four movements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07912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477" y="5486400"/>
            <a:ext cx="298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Johann </a:t>
            </a:r>
            <a:r>
              <a:rPr lang="en-US" dirty="0" err="1" smtClean="0"/>
              <a:t>Stamitz</a:t>
            </a:r>
            <a:r>
              <a:rPr lang="en-US" dirty="0" smtClean="0"/>
              <a:t> (1717-57): </a:t>
            </a:r>
          </a:p>
          <a:p>
            <a:pPr algn="ctr"/>
            <a:r>
              <a:rPr lang="en-US" dirty="0" smtClean="0"/>
              <a:t>Mannheim Court Composer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8" y="1316051"/>
            <a:ext cx="2819400" cy="3978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" y="5180115"/>
            <a:ext cx="320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1219200"/>
            <a:ext cx="411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Symphony in Mannheim, 1750s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Norm: four movements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More colorful scoring (“louder</a:t>
            </a:r>
            <a:r>
              <a:rPr lang="en-US" sz="1400" dirty="0" smtClean="0"/>
              <a:t>” Allegros)</a:t>
            </a:r>
            <a:endParaRPr lang="en-US" sz="1400" dirty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07912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477" y="5486400"/>
            <a:ext cx="298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Johann </a:t>
            </a:r>
            <a:r>
              <a:rPr lang="en-US" dirty="0" err="1" smtClean="0"/>
              <a:t>Stamitz</a:t>
            </a:r>
            <a:r>
              <a:rPr lang="en-US" dirty="0" smtClean="0"/>
              <a:t> (1717-57): </a:t>
            </a:r>
          </a:p>
          <a:p>
            <a:pPr algn="ctr"/>
            <a:r>
              <a:rPr lang="en-US" dirty="0" smtClean="0"/>
              <a:t>Mannheim Court Composer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8" y="1316051"/>
            <a:ext cx="2819400" cy="3978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" y="5180115"/>
            <a:ext cx="320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1219200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Symphony in Mannheim, 1750s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Norm: four movements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More colorful scoring (“louder</a:t>
            </a:r>
            <a:r>
              <a:rPr lang="en-US" sz="1400" dirty="0" smtClean="0"/>
              <a:t>” Allegros)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If a two-part exposition (with MC): the exposition’s four action-zones (P, TR, S, C) tend to be filled with zone-specialized music: dramatized, contrasting musical styles</a:t>
            </a:r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07912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477" y="5486400"/>
            <a:ext cx="298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Johann </a:t>
            </a:r>
            <a:r>
              <a:rPr lang="en-US" dirty="0" err="1" smtClean="0"/>
              <a:t>Stamitz</a:t>
            </a:r>
            <a:r>
              <a:rPr lang="en-US" dirty="0" smtClean="0"/>
              <a:t> (1717-57): </a:t>
            </a:r>
          </a:p>
          <a:p>
            <a:pPr algn="ctr"/>
            <a:r>
              <a:rPr lang="en-US" dirty="0" smtClean="0"/>
              <a:t>Mannheim Court Composer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8" y="1316051"/>
            <a:ext cx="2819400" cy="3978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" y="5180115"/>
            <a:ext cx="320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1219200"/>
            <a:ext cx="4114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Symphony in Mannheim, 1750s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Norm: four movements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More colorful scoring (“louder</a:t>
            </a:r>
            <a:r>
              <a:rPr lang="en-US" sz="1400" dirty="0" smtClean="0"/>
              <a:t>” Allegros)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If a two-part exposition (with MC): the exposition’s four action-zones (P, TR, S, C) tend to be filled with zone-specialized music: dramatized, contrasting musical styles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Often: clear treatment of MC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(e.g., hammer-blows), followed by: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7912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477" y="5486400"/>
            <a:ext cx="298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Johann </a:t>
            </a:r>
            <a:r>
              <a:rPr lang="en-US" dirty="0" err="1" smtClean="0"/>
              <a:t>Stamitz</a:t>
            </a:r>
            <a:r>
              <a:rPr lang="en-US" dirty="0" smtClean="0"/>
              <a:t> (1717-57): </a:t>
            </a:r>
          </a:p>
          <a:p>
            <a:pPr algn="ctr"/>
            <a:r>
              <a:rPr lang="en-US" dirty="0" smtClean="0"/>
              <a:t>Mannheim Court Composer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8" y="1316051"/>
            <a:ext cx="2819400" cy="3978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" y="5180115"/>
            <a:ext cx="320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1219200"/>
            <a:ext cx="4114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Symphony in Mannheim, 1750s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Norm: four movements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More colorful scoring (“louder</a:t>
            </a:r>
            <a:r>
              <a:rPr lang="en-US" sz="1400" dirty="0" smtClean="0"/>
              <a:t>” Allegros)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If a two-part exposition (with MC): the exposition’s four action-zones (P, TR, S, C) tend to be filled with zone-specialized music: dramatized, contrasting musical styles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Often: clear treatment of MC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(e.g., hammer-blows), followed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Often: </a:t>
            </a:r>
            <a:r>
              <a:rPr lang="en-US" sz="1400" i="1" dirty="0" smtClean="0"/>
              <a:t>piano</a:t>
            </a:r>
            <a:r>
              <a:rPr lang="en-US" sz="1400" dirty="0" smtClean="0"/>
              <a:t>, more cantabile, lyrica</a:t>
            </a:r>
            <a:r>
              <a:rPr lang="en-US" sz="1400" dirty="0"/>
              <a:t>l</a:t>
            </a:r>
            <a:r>
              <a:rPr lang="en-US" sz="1400" dirty="0" smtClean="0"/>
              <a:t> S theme (contrasting 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07912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477" y="5486400"/>
            <a:ext cx="298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Johann </a:t>
            </a:r>
            <a:r>
              <a:rPr lang="en-US" dirty="0" err="1" smtClean="0"/>
              <a:t>Stamitz</a:t>
            </a:r>
            <a:r>
              <a:rPr lang="en-US" dirty="0" smtClean="0"/>
              <a:t> (1717-57): </a:t>
            </a:r>
          </a:p>
          <a:p>
            <a:pPr algn="ctr"/>
            <a:r>
              <a:rPr lang="en-US" dirty="0" smtClean="0"/>
              <a:t>Mannheim Court Composer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8" y="1316051"/>
            <a:ext cx="2819400" cy="3978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" y="5180115"/>
            <a:ext cx="320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1219200"/>
            <a:ext cx="4114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Symphony in Mannheim, 1750s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Norm: four movements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More colorful scoring (“louder</a:t>
            </a:r>
            <a:r>
              <a:rPr lang="en-US" sz="1400" dirty="0" smtClean="0"/>
              <a:t>” Allegros)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If a two-part exposition (with MC): the exposition’s four action-zones (P, TR, S, C) tend to be filled with zone-specialized music: dramatized, contrasting musical styles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Often: clear treatment of MC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(e.g., hammer-blows), followed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Often: </a:t>
            </a:r>
            <a:r>
              <a:rPr lang="en-US" sz="1400" i="1" dirty="0" smtClean="0"/>
              <a:t>piano</a:t>
            </a:r>
            <a:r>
              <a:rPr lang="en-US" sz="1400" dirty="0" smtClean="0"/>
              <a:t>, more cantabile, lyrica</a:t>
            </a:r>
            <a:r>
              <a:rPr lang="en-US" sz="1400" dirty="0"/>
              <a:t>l</a:t>
            </a:r>
            <a:r>
              <a:rPr lang="en-US" sz="1400" dirty="0" smtClean="0"/>
              <a:t> S theme (contrasting 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Sometimes longer C-zones after the EEC (V:PAC)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7912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914400"/>
            <a:ext cx="8416412" cy="5671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8376" y="333829"/>
            <a:ext cx="544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1740s, 1750s: The Symphony Spreads Northward</a:t>
            </a:r>
            <a:endParaRPr lang="en-US" dirty="0"/>
          </a:p>
        </p:txBody>
      </p:sp>
      <p:sp>
        <p:nvSpPr>
          <p:cNvPr id="6" name="Curved Right Arrow 5"/>
          <p:cNvSpPr/>
          <p:nvPr/>
        </p:nvSpPr>
        <p:spPr>
          <a:xfrm rot="12842661">
            <a:off x="5503544" y="1041261"/>
            <a:ext cx="765893" cy="3131361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 rot="13654446">
            <a:off x="3118167" y="2125890"/>
            <a:ext cx="2539244" cy="689983"/>
          </a:xfrm>
          <a:prstGeom prst="curvedUpArrow">
            <a:avLst>
              <a:gd name="adj1" fmla="val 25000"/>
              <a:gd name="adj2" fmla="val 82227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15042006">
            <a:off x="5653140" y="2359156"/>
            <a:ext cx="723010" cy="2404394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8409325">
            <a:off x="2742913" y="839751"/>
            <a:ext cx="793148" cy="3614667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75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477" y="5486400"/>
            <a:ext cx="298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Johann </a:t>
            </a:r>
            <a:r>
              <a:rPr lang="en-US" dirty="0" err="1" smtClean="0"/>
              <a:t>Stamitz</a:t>
            </a:r>
            <a:r>
              <a:rPr lang="en-US" dirty="0" smtClean="0"/>
              <a:t> (1717-57): </a:t>
            </a:r>
          </a:p>
          <a:p>
            <a:pPr algn="ctr"/>
            <a:r>
              <a:rPr lang="en-US" dirty="0" smtClean="0"/>
              <a:t>Mannheim Court Composer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8" y="1316051"/>
            <a:ext cx="2819400" cy="3978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" y="5180115"/>
            <a:ext cx="320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1219200"/>
            <a:ext cx="4114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Symphony in Mannheim, 1750s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Norm: four movements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More colorful scoring (“louder</a:t>
            </a:r>
            <a:r>
              <a:rPr lang="en-US" sz="1400" dirty="0" smtClean="0"/>
              <a:t>” Allegros)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If a two-part exposition (with MC): the exposition’s four action-zones (P, TR, S, C) tend to be filled with zone-specialized music: dramatized, contrasting musical styles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Often: clear treatment of MC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(e.g., hammer-blows), followed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Often: </a:t>
            </a:r>
            <a:r>
              <a:rPr lang="en-US" sz="1400" i="1" dirty="0" smtClean="0"/>
              <a:t>piano</a:t>
            </a:r>
            <a:r>
              <a:rPr lang="en-US" sz="1400" dirty="0" smtClean="0"/>
              <a:t>, more cantabile, lyrica</a:t>
            </a:r>
            <a:r>
              <a:rPr lang="en-US" sz="1400" dirty="0"/>
              <a:t>l</a:t>
            </a:r>
            <a:r>
              <a:rPr lang="en-US" sz="1400" dirty="0" smtClean="0"/>
              <a:t> S theme (contrasting 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Sometimes longer C-zones after the EEC (V:PAC)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Sometimes: “Mannheim Crescendo” in P or TR (albeit a misnomer: not unique to Mannheim)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836766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91234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Specialized theme types or characters  for different portions of the exposition</a:t>
            </a:r>
          </a:p>
          <a:p>
            <a:pPr algn="ctr"/>
            <a:r>
              <a:rPr lang="en-US" b="1" dirty="0" smtClean="0"/>
              <a:t>(easily recognized types and styles also characteristic of 18</a:t>
            </a:r>
            <a:r>
              <a:rPr lang="en-US" b="1" baseline="30000" dirty="0" smtClean="0"/>
              <a:t>th</a:t>
            </a:r>
            <a:r>
              <a:rPr lang="en-US" b="1" dirty="0" smtClean="0"/>
              <a:t>-c. opera)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838200" y="609599"/>
            <a:ext cx="24384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3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91234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Specialized theme types or characters  for different portions of the exposition</a:t>
            </a:r>
          </a:p>
          <a:p>
            <a:pPr algn="ctr"/>
            <a:r>
              <a:rPr lang="en-US" b="1" dirty="0" smtClean="0"/>
              <a:t>(easily recognized types and styles also characteristic of 18</a:t>
            </a:r>
            <a:r>
              <a:rPr lang="en-US" b="1" baseline="30000" dirty="0" smtClean="0"/>
              <a:t>th</a:t>
            </a:r>
            <a:r>
              <a:rPr lang="en-US" b="1" dirty="0" smtClean="0"/>
              <a:t>-c. opera)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838200" y="609599"/>
            <a:ext cx="24384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2133600"/>
            <a:ext cx="647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E.g. (as options, not requirements)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nergetic, assertive P? (one possibility)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f</a:t>
            </a:r>
            <a:r>
              <a:rPr lang="en-US" i="1" dirty="0" smtClean="0"/>
              <a:t>orte</a:t>
            </a:r>
            <a:r>
              <a:rPr lang="en-US" dirty="0" smtClean="0"/>
              <a:t> onset of TR (frequent in orchestral works)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</a:t>
            </a:r>
            <a:r>
              <a:rPr lang="en-US" i="1" dirty="0" smtClean="0"/>
              <a:t>antabile</a:t>
            </a:r>
            <a:r>
              <a:rPr lang="en-US" dirty="0" smtClean="0"/>
              <a:t>, </a:t>
            </a:r>
            <a:r>
              <a:rPr lang="en-US" i="1" dirty="0" smtClean="0"/>
              <a:t>piano</a:t>
            </a:r>
            <a:r>
              <a:rPr lang="en-US" dirty="0" smtClean="0"/>
              <a:t> S (a frequent choice)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02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91234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Specialized theme types or characters  for different portions of the exposition</a:t>
            </a:r>
          </a:p>
          <a:p>
            <a:pPr algn="ctr"/>
            <a:r>
              <a:rPr lang="en-US" b="1" dirty="0" smtClean="0"/>
              <a:t>(easily recognized types and styles also characteristic of 18</a:t>
            </a:r>
            <a:r>
              <a:rPr lang="en-US" b="1" baseline="30000" dirty="0" smtClean="0"/>
              <a:t>th</a:t>
            </a:r>
            <a:r>
              <a:rPr lang="en-US" b="1" dirty="0" smtClean="0"/>
              <a:t>-c. opera)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71700" y="140133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18</a:t>
            </a:r>
            <a:r>
              <a:rPr lang="en-US" b="1" baseline="30000" dirty="0" smtClean="0"/>
              <a:t>th</a:t>
            </a:r>
            <a:r>
              <a:rPr lang="en-US" b="1" dirty="0" smtClean="0"/>
              <a:t>-Century “Topics” and “Styles”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00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91234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Specialized theme types or characters  for different portions of the exposition</a:t>
            </a:r>
          </a:p>
          <a:p>
            <a:pPr algn="ctr"/>
            <a:r>
              <a:rPr lang="en-US" b="1" dirty="0" smtClean="0"/>
              <a:t>(easily recognized types and styles also characteristic of 18</a:t>
            </a:r>
            <a:r>
              <a:rPr lang="en-US" b="1" baseline="30000" dirty="0" smtClean="0"/>
              <a:t>th</a:t>
            </a:r>
            <a:r>
              <a:rPr lang="en-US" b="1" dirty="0" smtClean="0"/>
              <a:t>-c. opera)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71700" y="140133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18</a:t>
            </a:r>
            <a:r>
              <a:rPr lang="en-US" b="1" baseline="30000" dirty="0" smtClean="0"/>
              <a:t>th</a:t>
            </a:r>
            <a:r>
              <a:rPr lang="en-US" b="1" dirty="0" smtClean="0"/>
              <a:t>-Century “Topics” and “Styles” include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1866595"/>
            <a:ext cx="5867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</a:t>
            </a:r>
            <a:r>
              <a:rPr lang="en-US" sz="1600" dirty="0" smtClean="0"/>
              <a:t>arch (military connotations)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dance styles: minuet, gavotte, gigue,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cantabile or “singing” style Allegro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empest (minor-mode” stormy” style); “rage”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</a:t>
            </a:r>
            <a:r>
              <a:rPr lang="en-US" sz="1600" dirty="0" smtClean="0"/>
              <a:t>usette (drone, bagpipe)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</a:t>
            </a:r>
            <a:r>
              <a:rPr lang="en-US" sz="1600" dirty="0" smtClean="0"/>
              <a:t>unt (lively 6/8, often with hunting-horn calls)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fanfare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astoral (placid, often 6/8, over a drone)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iciliana (6/8 or 3/8)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“learned style” (counterpoint, fugato, fugue, canon)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</a:t>
            </a:r>
            <a:r>
              <a:rPr lang="en-US" sz="1600" dirty="0" err="1" smtClean="0"/>
              <a:t>ombra</a:t>
            </a:r>
            <a:r>
              <a:rPr lang="en-US" sz="1600" dirty="0" smtClean="0"/>
              <a:t>” (minor-mode, demonic or underworld scenes)</a:t>
            </a:r>
          </a:p>
          <a:p>
            <a:r>
              <a:rPr lang="en-US" dirty="0" smtClean="0"/>
              <a:t>. . . . . . .</a:t>
            </a:r>
          </a:p>
        </p:txBody>
      </p:sp>
    </p:spTree>
    <p:extLst>
      <p:ext uri="{BB962C8B-B14F-4D97-AF65-F5344CB8AC3E}">
        <p14:creationId xmlns:p14="http://schemas.microsoft.com/office/powerpoint/2010/main" val="3102700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91234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Specialized theme types or characters  for different portions of the exposition</a:t>
            </a:r>
          </a:p>
          <a:p>
            <a:pPr algn="ctr"/>
            <a:r>
              <a:rPr lang="en-US" b="1" dirty="0" smtClean="0"/>
              <a:t>(easily recognized types and styles also characteristic of 18</a:t>
            </a:r>
            <a:r>
              <a:rPr lang="en-US" b="1" baseline="30000" dirty="0" smtClean="0"/>
              <a:t>th</a:t>
            </a:r>
            <a:r>
              <a:rPr lang="en-US" b="1" dirty="0" smtClean="0"/>
              <a:t>-c. opera)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71700" y="140133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18</a:t>
            </a:r>
            <a:r>
              <a:rPr lang="en-US" b="1" baseline="30000" dirty="0" smtClean="0"/>
              <a:t>th</a:t>
            </a:r>
            <a:r>
              <a:rPr lang="en-US" b="1" dirty="0" smtClean="0"/>
              <a:t>-Century “Topics” and “Styles” include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1866595"/>
            <a:ext cx="5867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</a:t>
            </a:r>
            <a:r>
              <a:rPr lang="en-US" sz="1600" dirty="0" smtClean="0"/>
              <a:t>arch (military connotations)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dance styles: minuet, gavotte, gigue,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cantabile or “singing” style Allegro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empest (minor-mode” stormy” style); “rage”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</a:t>
            </a:r>
            <a:r>
              <a:rPr lang="en-US" sz="1600" dirty="0" smtClean="0"/>
              <a:t>usette (drone, bagpipe)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</a:t>
            </a:r>
            <a:r>
              <a:rPr lang="en-US" sz="1600" dirty="0" smtClean="0"/>
              <a:t>unt (lively 6/8, often with hunting-horn calls)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fanfare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astoral (placid, often 6/8, over a drone)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iciliana (6/8 or 3/8)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“learned style” (counterpoint, fugato, fugue, canon)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</a:t>
            </a:r>
            <a:r>
              <a:rPr lang="en-US" sz="1600" dirty="0" err="1" smtClean="0"/>
              <a:t>ombra</a:t>
            </a:r>
            <a:r>
              <a:rPr lang="en-US" sz="1600" dirty="0" smtClean="0"/>
              <a:t>” (minor-mode, demonic or underworld scenes)</a:t>
            </a:r>
          </a:p>
          <a:p>
            <a:r>
              <a:rPr lang="en-US" dirty="0" smtClean="0"/>
              <a:t>. . . . . .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8573" y="4944361"/>
            <a:ext cx="54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Other standard symphonic effects include: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95055" y="54864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dirty="0" smtClean="0"/>
              <a:t>ouble or triple “hammer-blows” (points of articulation)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“Mannheim rocket”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“brilliant style”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rescendo effects (“Mannheim crescendo”)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2700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23" y="762000"/>
            <a:ext cx="4381500" cy="5345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23485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“London Bach”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6217713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Christian Bach (1735-82)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89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3496456" cy="4265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71308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“London Bach”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6254" y="5838202"/>
            <a:ext cx="798054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Christian Bach (1735-82)                       Carl Friedrich Abel (1723-1787)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50534"/>
            <a:ext cx="4119769" cy="4265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4984" y="71308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“Bach-Abel Concerts” begin, 1765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57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3496456" cy="4265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71308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“London Bach”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6254" y="5838202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Christian Bach (1735-82)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1643878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Five Sets of Symphonies, 1760s, 1770s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Op. 3 (six)</a:t>
            </a:r>
          </a:p>
          <a:p>
            <a:endParaRPr lang="en-US" dirty="0"/>
          </a:p>
          <a:p>
            <a:r>
              <a:rPr lang="en-US" dirty="0" smtClean="0"/>
              <a:t>Op. 6 (six)</a:t>
            </a:r>
          </a:p>
          <a:p>
            <a:endParaRPr lang="en-US" dirty="0"/>
          </a:p>
          <a:p>
            <a:r>
              <a:rPr lang="en-US" dirty="0" smtClean="0"/>
              <a:t>Op. 8 (three)</a:t>
            </a:r>
          </a:p>
          <a:p>
            <a:endParaRPr lang="en-US" dirty="0"/>
          </a:p>
          <a:p>
            <a:r>
              <a:rPr lang="en-US" dirty="0" smtClean="0"/>
              <a:t>Op. 9 (three)</a:t>
            </a:r>
          </a:p>
          <a:p>
            <a:endParaRPr lang="en-US" dirty="0"/>
          </a:p>
          <a:p>
            <a:r>
              <a:rPr lang="en-US" dirty="0" smtClean="0"/>
              <a:t>Op. 18 (six)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53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3496456" cy="4265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71308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“London Bach”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6254" y="5838202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Christian Bach (1735-82)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2667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Symphony in C, op. 3 no. 2 (publ. 1765)</a:t>
            </a:r>
          </a:p>
          <a:p>
            <a:endParaRPr lang="en-US" dirty="0"/>
          </a:p>
          <a:p>
            <a:r>
              <a:rPr lang="en-US" dirty="0" smtClean="0"/>
              <a:t>First movement, Allegro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53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914400"/>
            <a:ext cx="8416412" cy="5671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8376" y="333829"/>
            <a:ext cx="544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1740s, 1750s: The Symphony Spreads Northward</a:t>
            </a:r>
            <a:endParaRPr lang="en-US" dirty="0"/>
          </a:p>
        </p:txBody>
      </p:sp>
      <p:sp>
        <p:nvSpPr>
          <p:cNvPr id="6" name="Curved Right Arrow 5"/>
          <p:cNvSpPr/>
          <p:nvPr/>
        </p:nvSpPr>
        <p:spPr>
          <a:xfrm rot="12842661">
            <a:off x="5503544" y="1041261"/>
            <a:ext cx="765893" cy="3131361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 rot="13654446">
            <a:off x="3118167" y="2125890"/>
            <a:ext cx="2539244" cy="689983"/>
          </a:xfrm>
          <a:prstGeom prst="curvedUpArrow">
            <a:avLst>
              <a:gd name="adj1" fmla="val 25000"/>
              <a:gd name="adj2" fmla="val 82227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15042006">
            <a:off x="5653140" y="2359156"/>
            <a:ext cx="723010" cy="2404394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8409325">
            <a:off x="2742913" y="839751"/>
            <a:ext cx="793148" cy="3614667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553200" y="2639012"/>
            <a:ext cx="609600" cy="486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26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84149" y="327589"/>
            <a:ext cx="30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Sonata: Action-Zones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625868" y="162454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6686" y="162223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25686" y="184507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069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831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60079" y="196992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7069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7831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60079" y="354693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397268" y="489774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78086" y="489543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97086" y="511828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3490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1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418032" y="942607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Example: Johann Christian Bach, Symphony in C, op. 3 no. 2, first movement (Allegro)—published 1765</a:t>
            </a:r>
            <a:endParaRPr lang="en-US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9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Brace 58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8032" y="942607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Johann Christian Bach, Symphony in C, op. 3 no. 2,</a:t>
            </a:r>
          </a:p>
          <a:p>
            <a:pPr algn="ctr"/>
            <a:r>
              <a:rPr lang="en-US" sz="1100" b="1" dirty="0" smtClean="0"/>
              <a:t> first movement (Allegro)—published 1765</a:t>
            </a:r>
            <a:endParaRPr lang="en-US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90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8032" y="942607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Johann Christian Bach, Symphony in C, op. 3 no. 2,</a:t>
            </a:r>
          </a:p>
          <a:p>
            <a:pPr algn="ctr"/>
            <a:r>
              <a:rPr lang="en-US" sz="1100" b="1" dirty="0" smtClean="0"/>
              <a:t> first movement (Allegro)—published 1765</a:t>
            </a:r>
            <a:endParaRPr lang="en-US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9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8032" y="942607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Johann Christian Bach, Symphony in C, op. 3 no. 2,</a:t>
            </a:r>
          </a:p>
          <a:p>
            <a:pPr algn="ctr"/>
            <a:r>
              <a:rPr lang="en-US" sz="1100" b="1" dirty="0" smtClean="0"/>
              <a:t> first movement (Allegro)—published 1765</a:t>
            </a:r>
            <a:endParaRPr lang="en-US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9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8032" y="942607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Johann Christian Bach, Symphony in C, op. 3 no. 2,</a:t>
            </a:r>
          </a:p>
          <a:p>
            <a:pPr algn="ctr"/>
            <a:r>
              <a:rPr lang="en-US" sz="1100" b="1" dirty="0" smtClean="0"/>
              <a:t> first movement (Allegro)—published 1765</a:t>
            </a:r>
            <a:endParaRPr lang="en-US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9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18032" y="942607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Johann Christian Bach, Symphony in C, op. 3 no. 2,</a:t>
            </a:r>
          </a:p>
          <a:p>
            <a:pPr algn="ctr"/>
            <a:r>
              <a:rPr lang="en-US" sz="1100" b="1" dirty="0" smtClean="0"/>
              <a:t> first movement (Allegro)—published 1765</a:t>
            </a:r>
            <a:endParaRPr lang="en-US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9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8032" y="942607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Johann Christian Bach, Symphony in C, op. 3 no. 2,</a:t>
            </a:r>
          </a:p>
          <a:p>
            <a:pPr algn="ctr"/>
            <a:r>
              <a:rPr lang="en-US" sz="1100" b="1" dirty="0" smtClean="0"/>
              <a:t> first movement (Allegro)—published 1765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52999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8032" y="942607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Johann Christian Bach, Symphony in C, op. 3 no. 2,</a:t>
            </a:r>
          </a:p>
          <a:p>
            <a:pPr algn="ctr"/>
            <a:r>
              <a:rPr lang="en-US" sz="1100" b="1" dirty="0" smtClean="0"/>
              <a:t> first movement (Allegro)—published 1765</a:t>
            </a:r>
            <a:endParaRPr lang="en-US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9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9" y="1811922"/>
            <a:ext cx="2485473" cy="335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628" y="5309498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Mathias Georg </a:t>
            </a:r>
            <a:r>
              <a:rPr lang="en-US" sz="1600" dirty="0" err="1" smtClean="0"/>
              <a:t>Monn</a:t>
            </a:r>
            <a:r>
              <a:rPr lang="en-US" sz="1600" dirty="0" smtClean="0"/>
              <a:t> (1717-50)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738032" y="671776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Viennese Symphonists at Midcentury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28" y="1643270"/>
            <a:ext cx="3095410" cy="3501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4995" y="5309498"/>
            <a:ext cx="339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Georg Christoph </a:t>
            </a:r>
            <a:r>
              <a:rPr lang="en-US" sz="1600" dirty="0" err="1" smtClean="0"/>
              <a:t>Wagenseil</a:t>
            </a:r>
            <a:r>
              <a:rPr lang="en-US" sz="1600" dirty="0" smtClean="0"/>
              <a:t> (1715-77)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84" y="1883453"/>
            <a:ext cx="2626651" cy="3210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1832" y="5309498"/>
            <a:ext cx="2474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Johann </a:t>
            </a:r>
            <a:r>
              <a:rPr lang="en-US" sz="1600" dirty="0" err="1" smtClean="0"/>
              <a:t>Vanhal</a:t>
            </a:r>
            <a:r>
              <a:rPr lang="en-US" sz="1600" dirty="0" smtClean="0"/>
              <a:t> (1739-1813)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901019" y="1447800"/>
            <a:ext cx="161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generation later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6359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8032" y="942607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Johann Christian Bach, Symphony in C, op. 3 no. 2,</a:t>
            </a:r>
          </a:p>
          <a:p>
            <a:pPr algn="ctr"/>
            <a:r>
              <a:rPr lang="en-US" sz="1100" b="1" dirty="0" smtClean="0"/>
              <a:t> first movement (Allegro)—published 1765</a:t>
            </a:r>
            <a:endParaRPr lang="en-US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9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8032" y="942607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Johann Christian Bach, Symphony in C, op. 3 no. 2,</a:t>
            </a:r>
          </a:p>
          <a:p>
            <a:pPr algn="ctr"/>
            <a:r>
              <a:rPr lang="en-US" sz="1100" b="1" dirty="0" smtClean="0"/>
              <a:t> first movement (Allegro)—published 1765</a:t>
            </a:r>
            <a:endParaRPr lang="en-US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9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4" y="959782"/>
            <a:ext cx="3452813" cy="4492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130" y="576038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 Philipp Emanuel Bach (1714-1788)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2133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Berlin, </a:t>
            </a:r>
            <a:r>
              <a:rPr lang="en-US" dirty="0"/>
              <a:t>1740-68 (</a:t>
            </a:r>
            <a:r>
              <a:rPr lang="en-US" i="1" dirty="0" err="1"/>
              <a:t>Empfindsamkeit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7548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4" y="959782"/>
            <a:ext cx="3452813" cy="4492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130" y="576038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 Philipp Emanuel Bach (1714-1788)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21336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Berlin, 1740-68 (</a:t>
            </a:r>
            <a:r>
              <a:rPr lang="en-US" i="1" dirty="0" err="1" smtClean="0"/>
              <a:t>Empfindsamkeit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Hamburg, 1768-88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221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4" y="959782"/>
            <a:ext cx="3452813" cy="4492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130" y="576038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 Philipp Emanuel Bach (1714-1788)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2133600"/>
            <a:ext cx="4572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Berlin, 1740-68 (</a:t>
            </a:r>
            <a:r>
              <a:rPr lang="en-US" i="1" dirty="0" err="1" smtClean="0"/>
              <a:t>Empfindsamkeit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Hamburg, 1768-88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1600" dirty="0" smtClean="0"/>
              <a:t>Also note in Germany, </a:t>
            </a:r>
            <a:r>
              <a:rPr lang="en-US" sz="1600" dirty="0" smtClean="0"/>
              <a:t>Austria, </a:t>
            </a:r>
            <a:endParaRPr lang="en-US" sz="1600" dirty="0"/>
          </a:p>
          <a:p>
            <a:pPr algn="ctr"/>
            <a:r>
              <a:rPr lang="en-US" sz="1600" dirty="0" smtClean="0"/>
              <a:t>1770s: Rise of the “Cult of Genius”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221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-35252" y="989244"/>
            <a:ext cx="443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C. P. E. Bach, Symphony for Strings  “No. 3” in C</a:t>
            </a:r>
          </a:p>
          <a:p>
            <a:pPr algn="ctr"/>
            <a:r>
              <a:rPr lang="en-US" sz="1400" b="1" dirty="0" smtClean="0"/>
              <a:t>(Hamburg, 1773)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42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Brace 58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35252" y="989244"/>
            <a:ext cx="443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C. P. E. Bach, Symphony for Strings  “No. 3” in C</a:t>
            </a:r>
          </a:p>
          <a:p>
            <a:pPr algn="ctr"/>
            <a:r>
              <a:rPr lang="en-US" sz="1400" b="1" dirty="0" smtClean="0"/>
              <a:t>(Hamburg, 1773)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91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35252" y="989244"/>
            <a:ext cx="443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C. P. E. Bach, Symphony for Strings  “No. 3” in C</a:t>
            </a:r>
          </a:p>
          <a:p>
            <a:pPr algn="ctr"/>
            <a:r>
              <a:rPr lang="en-US" sz="1400" b="1" dirty="0" smtClean="0"/>
              <a:t>(Hamburg, 1773)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00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35252" y="989244"/>
            <a:ext cx="443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C. P. E. Bach, Symphony for Strings  “No. 3” in C</a:t>
            </a:r>
          </a:p>
          <a:p>
            <a:pPr algn="ctr"/>
            <a:r>
              <a:rPr lang="en-US" sz="1400" b="1" dirty="0" smtClean="0"/>
              <a:t>(Hamburg, 1773)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62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-35252" y="989244"/>
            <a:ext cx="443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C. P. E. Bach, Symphony for Strings  “No. 3” in C</a:t>
            </a:r>
          </a:p>
          <a:p>
            <a:pPr algn="ctr"/>
            <a:r>
              <a:rPr lang="en-US" sz="1400" b="1" dirty="0" smtClean="0"/>
              <a:t>(Hamburg, 1773)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58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143" y="457200"/>
            <a:ext cx="4954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New Genre of the [Court] Symphony </a:t>
            </a:r>
          </a:p>
          <a:p>
            <a:pPr algn="ctr"/>
            <a:r>
              <a:rPr lang="en-US" dirty="0" smtClean="0"/>
              <a:t>Spreads to  Austria (and Germany), 1740s, 1750s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Tendencies: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0726" y="1981200"/>
            <a:ext cx="602407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Longer </a:t>
            </a:r>
            <a:r>
              <a:rPr lang="en-US" dirty="0"/>
              <a:t>i</a:t>
            </a:r>
            <a:r>
              <a:rPr lang="en-US" dirty="0" smtClean="0"/>
              <a:t>ndividual movements (more internal variety)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whole work increases in length (10, 12, 14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originally normative three movements are sometimes expanded to four (outer movements, binary format)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</a:t>
            </a:r>
            <a:r>
              <a:rPr lang="en-US" sz="2800" dirty="0" smtClean="0"/>
              <a:t>F – S – F                        </a:t>
            </a:r>
            <a:r>
              <a:rPr lang="en-US" sz="2800" dirty="0" err="1" smtClean="0"/>
              <a:t>F</a:t>
            </a:r>
            <a:r>
              <a:rPr lang="en-US" sz="2800" dirty="0" smtClean="0"/>
              <a:t> – S – M – F</a:t>
            </a:r>
          </a:p>
          <a:p>
            <a:endParaRPr lang="en-US" sz="2800" dirty="0"/>
          </a:p>
          <a:p>
            <a:endParaRPr lang="en-US" dirty="0"/>
          </a:p>
          <a:p>
            <a:r>
              <a:rPr lang="en-US" sz="1200" dirty="0" smtClean="0">
                <a:solidFill>
                  <a:srgbClr val="FF0000"/>
                </a:solidFill>
              </a:rPr>
              <a:t>                        Often: </a:t>
            </a:r>
            <a:r>
              <a:rPr lang="en-US" sz="1200" u="sng" dirty="0" smtClean="0">
                <a:solidFill>
                  <a:srgbClr val="FF0000"/>
                </a:solidFill>
              </a:rPr>
              <a:t>minuet/trio</a:t>
            </a:r>
            <a:r>
              <a:rPr lang="en-US" sz="1200" dirty="0" smtClean="0">
                <a:solidFill>
                  <a:srgbClr val="FF0000"/>
                </a:solidFill>
              </a:rPr>
              <a:t>      		 </a:t>
            </a:r>
            <a:r>
              <a:rPr lang="en-US" sz="1200" u="sng" dirty="0" smtClean="0">
                <a:solidFill>
                  <a:srgbClr val="FF0000"/>
                </a:solidFill>
              </a:rPr>
              <a:t>minuet/trio</a:t>
            </a:r>
            <a:r>
              <a:rPr lang="en-US" sz="1200" dirty="0" smtClean="0">
                <a:solidFill>
                  <a:srgbClr val="FF0000"/>
                </a:solidFill>
              </a:rPr>
              <a:t>       rapid finale            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                               or </a:t>
            </a:r>
            <a:r>
              <a:rPr lang="en-US" sz="1200" u="sng" dirty="0" smtClean="0">
                <a:solidFill>
                  <a:srgbClr val="FF0000"/>
                </a:solidFill>
              </a:rPr>
              <a:t>gigue</a:t>
            </a:r>
            <a:r>
              <a:rPr lang="en-US" sz="1200" dirty="0" smtClean="0">
                <a:solidFill>
                  <a:srgbClr val="FF0000"/>
                </a:solidFill>
              </a:rPr>
              <a:t>	                                                                                      </a:t>
            </a:r>
            <a:r>
              <a:rPr lang="en-US" sz="1200" u="sng" dirty="0" smtClean="0">
                <a:solidFill>
                  <a:srgbClr val="FF0000"/>
                </a:solidFill>
              </a:rPr>
              <a:t>gigue?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                 (typical: triple-time finale)                                                                   or other Allegro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triple-time finale?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93991" y="4432959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22591" y="5029200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10000" y="4665120"/>
            <a:ext cx="1295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300920" y="4339665"/>
            <a:ext cx="1066800" cy="681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172200" y="4962442"/>
            <a:ext cx="364087" cy="6763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03455" y="4981670"/>
            <a:ext cx="182132" cy="657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341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-35252" y="989244"/>
            <a:ext cx="443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C. P. E. Bach, Symphony for Strings  “No. 3” in C</a:t>
            </a:r>
          </a:p>
          <a:p>
            <a:pPr algn="ctr"/>
            <a:r>
              <a:rPr lang="en-US" sz="1400" b="1" dirty="0" smtClean="0"/>
              <a:t>(Hamburg, 1773)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40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III (wrong key!)                       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35252" y="989244"/>
            <a:ext cx="443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C. P. E. Bach, Symphony for Strings  “No. 3” in C</a:t>
            </a:r>
          </a:p>
          <a:p>
            <a:pPr algn="ctr"/>
            <a:r>
              <a:rPr lang="en-US" sz="1400" b="1" dirty="0" smtClean="0"/>
              <a:t>(Hamburg, 1773)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275675" y="33596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67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III (wrong key!)                       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-35252" y="989244"/>
            <a:ext cx="443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C. P. E. Bach, Symphony for Strings  “No. 3” in C</a:t>
            </a:r>
          </a:p>
          <a:p>
            <a:pPr algn="ctr"/>
            <a:r>
              <a:rPr lang="en-US" sz="1400" b="1" dirty="0" smtClean="0"/>
              <a:t>(Hamburg, 1773)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9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III (wrong key!)                       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-35252" y="989244"/>
            <a:ext cx="443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C. P. E. Bach, Symphony for Strings  “No. 3” in C</a:t>
            </a:r>
          </a:p>
          <a:p>
            <a:pPr algn="ctr"/>
            <a:r>
              <a:rPr lang="en-US" sz="1400" b="1" dirty="0" smtClean="0"/>
              <a:t>(Hamburg, 1773)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5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III (wrong key!)                       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-35252" y="989244"/>
            <a:ext cx="443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C. P. E. Bach, Symphony for Strings  “No. 3” in C</a:t>
            </a:r>
          </a:p>
          <a:p>
            <a:pPr algn="ctr"/>
            <a:r>
              <a:rPr lang="en-US" sz="1400" b="1" dirty="0" smtClean="0"/>
              <a:t>(Hamburg, 1773)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52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710228" y="304800"/>
            <a:ext cx="582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 (here without repeats): Action-Zones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III (wrong key!)                       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391400" y="5227807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162800" y="4535305"/>
            <a:ext cx="0" cy="216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36679" y="484921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70388" y="4243972"/>
            <a:ext cx="1504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End of Recapitulation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-35252" y="989244"/>
            <a:ext cx="443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C. P. E. Bach, Symphony for Strings  “No. 3” in C</a:t>
            </a:r>
          </a:p>
          <a:p>
            <a:pPr algn="ctr"/>
            <a:r>
              <a:rPr lang="en-US" sz="1400" b="1" dirty="0" smtClean="0"/>
              <a:t>(Hamburg, 1773)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67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06" y="851019"/>
            <a:ext cx="4517142" cy="4517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561957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Gottfried van </a:t>
            </a:r>
            <a:r>
              <a:rPr lang="en-US" dirty="0" err="1" smtClean="0"/>
              <a:t>Swieten</a:t>
            </a:r>
            <a:r>
              <a:rPr lang="en-US" dirty="0" smtClean="0"/>
              <a:t> (1733-1803)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3452813" cy="4492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06" y="563880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 Philipp Emanuel Bach (1714-1788)</a:t>
            </a:r>
          </a:p>
        </p:txBody>
      </p:sp>
    </p:spTree>
    <p:extLst>
      <p:ext uri="{BB962C8B-B14F-4D97-AF65-F5344CB8AC3E}">
        <p14:creationId xmlns:p14="http://schemas.microsoft.com/office/powerpoint/2010/main" val="1725930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819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[JH: The next few slides are all-purpose sonata form templates</a:t>
            </a:r>
          </a:p>
          <a:p>
            <a:r>
              <a:rPr lang="en-US" dirty="0"/>
              <a:t>t</a:t>
            </a:r>
            <a:r>
              <a:rPr lang="en-US" dirty="0" smtClean="0"/>
              <a:t>hat can be adapted for different pieces heard in class. As the sonata proceeds, go through the slides one by one as each action zone is entered.]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1752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of slides for Session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84149" y="327589"/>
            <a:ext cx="30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Sonata: Action-Zones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625868" y="162454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6686" y="162223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25686" y="184507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069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831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60079" y="196992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7069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7831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60079" y="354693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397268" y="489774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78086" y="489543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97086" y="511828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9465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84149" y="327589"/>
            <a:ext cx="30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Sonata: Action-Zones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625868" y="162454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6686" y="162223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25686" y="184507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069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831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60079" y="196992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7069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7831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60079" y="354693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397268" y="489774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78086" y="489543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97086" y="511828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Brace 58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0944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20" y="1080655"/>
            <a:ext cx="4191000" cy="4740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977180"/>
            <a:ext cx="348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Georg Christoph </a:t>
            </a:r>
            <a:r>
              <a:rPr lang="en-US" sz="1600" dirty="0" err="1" smtClean="0"/>
              <a:t>Wagenseil</a:t>
            </a:r>
            <a:r>
              <a:rPr lang="en-US" sz="1600" dirty="0" smtClean="0"/>
              <a:t> (1715-77)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06348" y="304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Symphony in A Major, WV 432 (c. 1750):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irst movement, “Con </a:t>
            </a:r>
            <a:r>
              <a:rPr lang="en-US" dirty="0" err="1" smtClean="0"/>
              <a:t>spirito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73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84149" y="327589"/>
            <a:ext cx="30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Sonata: Action-Zones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625868" y="162454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6686" y="162223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25686" y="184507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069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831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60079" y="196992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7069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7831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60079" y="354693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397268" y="489774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78086" y="489543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97086" y="511828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9340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84149" y="327589"/>
            <a:ext cx="30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Sonata: Action-Zones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625868" y="162454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6686" y="162223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25686" y="184507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069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831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60079" y="196992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7069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7831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60079" y="354693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397268" y="489774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78086" y="489543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97086" y="511828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5771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84149" y="327589"/>
            <a:ext cx="30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Sonata: Action-Zones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625868" y="162454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6686" y="162223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25686" y="184507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069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831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60079" y="196992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7069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7831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60079" y="354693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397268" y="489774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78086" y="489543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97086" y="511828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6025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84149" y="327589"/>
            <a:ext cx="30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Sonata: Action-Zones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625868" y="162454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6686" y="162223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25686" y="184507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069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831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60079" y="196992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7069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7831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60079" y="354693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397268" y="489774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78086" y="489543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97086" y="511828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506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84149" y="327589"/>
            <a:ext cx="30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Sonata: Action-Zones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625868" y="162454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6686" y="162223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25686" y="184507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069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831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60079" y="196992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7069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7831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60079" y="354693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397268" y="489774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78086" y="489543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97086" y="511828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7044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84149" y="327589"/>
            <a:ext cx="30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Sonata: Action-Zones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625868" y="162454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6686" y="162223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25686" y="184507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069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831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60079" y="196992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7069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7831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60079" y="354693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397268" y="489774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78086" y="489543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97086" y="511828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9773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84149" y="327589"/>
            <a:ext cx="30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Sonata: Action-Zones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625868" y="162454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6686" y="162223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25686" y="184507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069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831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60079" y="196992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7069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7831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60079" y="354693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397268" y="489774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78086" y="489543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97086" y="511828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033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645" y="2224851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645" y="2224851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6034" y="1158051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9034" y="1158051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434" y="712245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EEC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799034" y="989244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8645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3274" y="5204115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274" y="5204115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63" y="5202690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863" y="5202690"/>
            <a:ext cx="1143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1263" y="4756884"/>
            <a:ext cx="457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879863" y="5033883"/>
            <a:ext cx="0" cy="16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3305" y="1697149"/>
            <a:ext cx="954992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5673" y="4959850"/>
            <a:ext cx="1249823" cy="3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Recapitulation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84149" y="327589"/>
            <a:ext cx="30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3 Sonata: Action-Zones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3275" y="32072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6034" y="2140449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35268" y="19699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72300" y="19699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44584" y="494208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1616" y="49420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3305" y="6331449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298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3260" y="3859251"/>
            <a:ext cx="14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First Section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260" y="5270686"/>
            <a:ext cx="172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Binary, Pt. 2</a:t>
            </a:r>
          </a:p>
          <a:p>
            <a:r>
              <a:rPr lang="en-US" dirty="0" smtClean="0"/>
              <a:t>Second Section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625868" y="162454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6686" y="162223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25686" y="184507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069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83170" y="172308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60079" y="196992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7069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783170" y="330009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60079" y="354693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397268" y="4897747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78086" y="489543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97086" y="511828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26034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63066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748515" y="5119711"/>
            <a:ext cx="266614" cy="22820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21481" y="6394059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2182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36659"/>
            <a:ext cx="670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HM (P)  - - - - -  - - - - - - - (mod.) - - - - - - -  </a:t>
            </a:r>
            <a:r>
              <a:rPr lang="en-US" dirty="0" err="1" smtClean="0"/>
              <a:t>cadential</a:t>
            </a:r>
            <a:r>
              <a:rPr lang="en-US" dirty="0" smtClean="0"/>
              <a:t> - -    C (optional)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1440" y="415620"/>
            <a:ext cx="553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Binary Format, </a:t>
            </a:r>
            <a:r>
              <a:rPr lang="en-US" dirty="0">
                <a:solidFill>
                  <a:srgbClr val="FF0000"/>
                </a:solidFill>
              </a:rPr>
              <a:t>Part 1 (“exposition</a:t>
            </a:r>
            <a:r>
              <a:rPr lang="en-US" dirty="0" smtClean="0">
                <a:solidFill>
                  <a:srgbClr val="FF0000"/>
                </a:solidFill>
              </a:rPr>
              <a:t>”): Continuous Format,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2438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. . . . . . . . V . . . . . . . . . . . . . . . . . . . . . . . . 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46747" y="782597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V: PAC Closure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65847" y="1428928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25270" y="117772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01470" y="117772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20470" y="139108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801469" y="124475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7669" y="124475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4578" y="1491598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6265847" y="1747048"/>
            <a:ext cx="1590587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139108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“Fortspinnung” or modular chain</a:t>
            </a:r>
          </a:p>
        </p:txBody>
      </p:sp>
    </p:spTree>
    <p:extLst>
      <p:ext uri="{BB962C8B-B14F-4D97-AF65-F5344CB8AC3E}">
        <p14:creationId xmlns:p14="http://schemas.microsoft.com/office/powerpoint/2010/main" val="3050224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36659"/>
            <a:ext cx="670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HM (P)  - - - - -  - - - - - - - (mod.) - - - - - - -  </a:t>
            </a:r>
            <a:r>
              <a:rPr lang="en-US" dirty="0" err="1" smtClean="0"/>
              <a:t>cadential</a:t>
            </a:r>
            <a:r>
              <a:rPr lang="en-US" dirty="0" smtClean="0"/>
              <a:t> - -    C (optional)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117067"/>
            <a:ext cx="3352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HM (P)  - - - - -  - - - - - - </a:t>
            </a:r>
            <a:r>
              <a:rPr lang="en-US" dirty="0" smtClean="0"/>
              <a:t>- - - - - - - -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87125" y="4689294"/>
            <a:ext cx="35956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  </a:t>
            </a:r>
            <a:r>
              <a:rPr lang="en-US" dirty="0"/>
              <a:t>- - - - -  - - - - - - </a:t>
            </a:r>
            <a:r>
              <a:rPr lang="en-US" dirty="0" smtClean="0"/>
              <a:t>- - - - C (optional)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4022" y="3079335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Strategy for Broadening: Provide a Caesura-Break in the Middle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607251" y="4780001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94133" y="4780001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2438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. . . . . . . . V . . . . . . . . . . . . . . . . . . . . . . . . 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46747" y="782597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V: PAC Closure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65847" y="1428928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16936" y="3735262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V: PAC Closure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036036" y="438159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72050" y="438159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Relaunch in V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906175" y="5059009"/>
            <a:ext cx="1000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New theme</a:t>
            </a:r>
          </a:p>
          <a:p>
            <a:r>
              <a:rPr lang="en-US" sz="1100" dirty="0" smtClean="0"/>
              <a:t>(often contrasting)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1235578" y="5662022"/>
            <a:ext cx="7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(V?)                     V . . . . . . . . . . . . . . . . . . . . . . . . .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37120" y="4243094"/>
            <a:ext cx="672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I:HC</a:t>
            </a:r>
          </a:p>
          <a:p>
            <a:r>
              <a:rPr lang="en-US" sz="1000" dirty="0" smtClean="0"/>
              <a:t>V:HC or</a:t>
            </a:r>
          </a:p>
          <a:p>
            <a:r>
              <a:rPr lang="en-US" sz="1000" dirty="0" smtClean="0"/>
              <a:t>V:PAC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64357" y="4852715"/>
            <a:ext cx="3031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(brought to some kind of tonal-rhetorical closure)</a:t>
            </a:r>
            <a:endParaRPr lang="en-US" sz="11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8125270" y="117772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01470" y="117772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20470" y="139108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787568" y="442664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863768" y="442664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82768" y="464001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801469" y="124475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7669" y="124475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4578" y="1491598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29353" y="443146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05553" y="443146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2462" y="467830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7052415" y="4689294"/>
            <a:ext cx="1446732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265847" y="1747048"/>
            <a:ext cx="1590587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841440" y="415620"/>
            <a:ext cx="553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Binary Format, </a:t>
            </a:r>
            <a:r>
              <a:rPr lang="en-US" dirty="0">
                <a:solidFill>
                  <a:srgbClr val="FF0000"/>
                </a:solidFill>
              </a:rPr>
              <a:t>Part 1 (“exposition</a:t>
            </a:r>
            <a:r>
              <a:rPr lang="en-US" dirty="0" smtClean="0">
                <a:solidFill>
                  <a:srgbClr val="FF0000"/>
                </a:solidFill>
              </a:rPr>
              <a:t>”): Continuous Format,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11066" y="3840417"/>
            <a:ext cx="92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</a:t>
            </a:r>
            <a:r>
              <a:rPr lang="en-US" sz="900" dirty="0" smtClean="0"/>
              <a:t>edial caesura</a:t>
            </a:r>
          </a:p>
          <a:p>
            <a:pPr algn="ctr"/>
            <a:r>
              <a:rPr lang="en-US" sz="900" dirty="0" smtClean="0"/>
              <a:t>(MC)</a:t>
            </a:r>
            <a:endParaRPr lang="en-US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2133600" y="139108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“Fortspinnung” or modular chain</a:t>
            </a:r>
          </a:p>
        </p:txBody>
      </p:sp>
    </p:spTree>
    <p:extLst>
      <p:ext uri="{BB962C8B-B14F-4D97-AF65-F5344CB8AC3E}">
        <p14:creationId xmlns:p14="http://schemas.microsoft.com/office/powerpoint/2010/main" val="3016992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36659"/>
            <a:ext cx="670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HM (P)  - - - - -  - - - - - - - (mod.) - - - - - - -  </a:t>
            </a:r>
            <a:r>
              <a:rPr lang="en-US" dirty="0" err="1" smtClean="0"/>
              <a:t>cadential</a:t>
            </a:r>
            <a:r>
              <a:rPr lang="en-US" dirty="0" smtClean="0"/>
              <a:t> - -    C (optional)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117067"/>
            <a:ext cx="3352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HM (P)  - - - - -  - - - - - - </a:t>
            </a:r>
            <a:r>
              <a:rPr lang="en-US" dirty="0" smtClean="0"/>
              <a:t>- - - - - - - -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87125" y="4689294"/>
            <a:ext cx="35956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  </a:t>
            </a:r>
            <a:r>
              <a:rPr lang="en-US" dirty="0"/>
              <a:t>- - - - -  - - - - - - </a:t>
            </a:r>
            <a:r>
              <a:rPr lang="en-US" dirty="0" smtClean="0"/>
              <a:t>- - - - C (optional)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4022" y="3079335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Strategy for Broadening: Provide a Caesura-Break in the Middle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607251" y="4780001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94133" y="4780001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2438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. . . . . . . . V . . . . . . . . . . . . . . . . . . . . . . . . 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46747" y="782597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V: PAC Closure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65847" y="1428928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16936" y="3735262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Essential</a:t>
            </a:r>
          </a:p>
          <a:p>
            <a:r>
              <a:rPr lang="en-US" sz="1200" dirty="0" smtClean="0"/>
              <a:t>V: PAC Closure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036036" y="438159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53000" y="438530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Relaunch in V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906175" y="5059009"/>
            <a:ext cx="1000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New theme</a:t>
            </a:r>
          </a:p>
          <a:p>
            <a:r>
              <a:rPr lang="en-US" sz="1100" dirty="0" smtClean="0"/>
              <a:t>(often contrasting)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1235578" y="5662022"/>
            <a:ext cx="7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. . . . . . . . . . . . . . . . . . (V?)                     V . . . . . . . . . . . . . . . . . . . . . . . . .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37120" y="4243094"/>
            <a:ext cx="672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I:HC</a:t>
            </a:r>
          </a:p>
          <a:p>
            <a:r>
              <a:rPr lang="en-US" sz="1000" dirty="0" smtClean="0"/>
              <a:t>V:HC or</a:t>
            </a:r>
          </a:p>
          <a:p>
            <a:r>
              <a:rPr lang="en-US" sz="1000" dirty="0" smtClean="0"/>
              <a:t>V:PAC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64357" y="4852715"/>
            <a:ext cx="3031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(brought to some kind of tonal-rhetorical closure)</a:t>
            </a:r>
            <a:endParaRPr lang="en-US" sz="11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8125270" y="117772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01470" y="117772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20470" y="139108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787568" y="442664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863768" y="442664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82768" y="464001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801469" y="124475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7669" y="124475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4578" y="1491598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29353" y="443146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05553" y="443146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2462" y="467830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7052415" y="4689294"/>
            <a:ext cx="1446732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265847" y="1747048"/>
            <a:ext cx="1590587" cy="369715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841440" y="415620"/>
            <a:ext cx="553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Binary Format, </a:t>
            </a:r>
            <a:r>
              <a:rPr lang="en-US" dirty="0">
                <a:solidFill>
                  <a:srgbClr val="FF0000"/>
                </a:solidFill>
              </a:rPr>
              <a:t>Part 1 (“exposition</a:t>
            </a:r>
            <a:r>
              <a:rPr lang="en-US" dirty="0" smtClean="0">
                <a:solidFill>
                  <a:srgbClr val="FF0000"/>
                </a:solidFill>
              </a:rPr>
              <a:t>”): Continuous Format,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11066" y="3840417"/>
            <a:ext cx="92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</a:t>
            </a:r>
            <a:r>
              <a:rPr lang="en-US" sz="900" dirty="0" smtClean="0"/>
              <a:t>edial caesura</a:t>
            </a:r>
          </a:p>
          <a:p>
            <a:pPr algn="ctr"/>
            <a:r>
              <a:rPr lang="en-US" sz="900" dirty="0" smtClean="0"/>
              <a:t>(MC)</a:t>
            </a:r>
            <a:endParaRPr lang="en-US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2133600" y="139108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“Fortspinnung” or modular chain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31942" y="5114326"/>
            <a:ext cx="1219200" cy="5448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022337" y="4399003"/>
            <a:ext cx="966226" cy="3077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82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4582</Words>
  <Application>Microsoft Office PowerPoint</Application>
  <PresentationFormat>On-screen Show (4:3)</PresentationFormat>
  <Paragraphs>1537</Paragraphs>
  <Slides>67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Faculty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177</cp:revision>
  <dcterms:created xsi:type="dcterms:W3CDTF">2015-10-27T13:06:40Z</dcterms:created>
  <dcterms:modified xsi:type="dcterms:W3CDTF">2019-02-16T14:41:04Z</dcterms:modified>
</cp:coreProperties>
</file>