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4" r:id="rId3"/>
    <p:sldId id="295" r:id="rId4"/>
    <p:sldId id="296" r:id="rId5"/>
    <p:sldId id="307" r:id="rId6"/>
    <p:sldId id="344" r:id="rId7"/>
    <p:sldId id="304" r:id="rId8"/>
    <p:sldId id="305" r:id="rId9"/>
    <p:sldId id="308" r:id="rId10"/>
    <p:sldId id="345" r:id="rId11"/>
    <p:sldId id="268" r:id="rId12"/>
    <p:sldId id="259" r:id="rId13"/>
    <p:sldId id="260" r:id="rId14"/>
    <p:sldId id="261" r:id="rId15"/>
    <p:sldId id="312" r:id="rId16"/>
    <p:sldId id="262" r:id="rId17"/>
    <p:sldId id="310" r:id="rId18"/>
    <p:sldId id="311" r:id="rId19"/>
    <p:sldId id="263" r:id="rId20"/>
    <p:sldId id="264" r:id="rId21"/>
    <p:sldId id="265" r:id="rId22"/>
    <p:sldId id="273" r:id="rId23"/>
    <p:sldId id="275" r:id="rId24"/>
    <p:sldId id="274" r:id="rId25"/>
    <p:sldId id="266" r:id="rId26"/>
    <p:sldId id="276" r:id="rId27"/>
    <p:sldId id="277" r:id="rId28"/>
    <p:sldId id="282" r:id="rId29"/>
    <p:sldId id="284" r:id="rId30"/>
    <p:sldId id="283" r:id="rId31"/>
    <p:sldId id="287" r:id="rId32"/>
    <p:sldId id="285" r:id="rId33"/>
    <p:sldId id="286" r:id="rId34"/>
    <p:sldId id="281" r:id="rId35"/>
    <p:sldId id="288" r:id="rId36"/>
    <p:sldId id="289" r:id="rId37"/>
    <p:sldId id="313" r:id="rId38"/>
    <p:sldId id="293" r:id="rId39"/>
    <p:sldId id="279" r:id="rId40"/>
    <p:sldId id="300" r:id="rId41"/>
    <p:sldId id="301" r:id="rId42"/>
    <p:sldId id="302" r:id="rId43"/>
    <p:sldId id="298" r:id="rId44"/>
    <p:sldId id="299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29" autoAdjust="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D63C-B216-45E2-B015-7CE4FA018C6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6C6-AB3E-48E4-9C16-C8490E3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D63C-B216-45E2-B015-7CE4FA018C6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6C6-AB3E-48E4-9C16-C8490E3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D63C-B216-45E2-B015-7CE4FA018C6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6C6-AB3E-48E4-9C16-C8490E3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8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D63C-B216-45E2-B015-7CE4FA018C6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6C6-AB3E-48E4-9C16-C8490E3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7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D63C-B216-45E2-B015-7CE4FA018C6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6C6-AB3E-48E4-9C16-C8490E3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D63C-B216-45E2-B015-7CE4FA018C6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6C6-AB3E-48E4-9C16-C8490E3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D63C-B216-45E2-B015-7CE4FA018C6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6C6-AB3E-48E4-9C16-C8490E3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D63C-B216-45E2-B015-7CE4FA018C6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6C6-AB3E-48E4-9C16-C8490E3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6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D63C-B216-45E2-B015-7CE4FA018C6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6C6-AB3E-48E4-9C16-C8490E3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D63C-B216-45E2-B015-7CE4FA018C6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6C6-AB3E-48E4-9C16-C8490E3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D63C-B216-45E2-B015-7CE4FA018C6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6C6-AB3E-48E4-9C16-C8490E3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2D63C-B216-45E2-B015-7CE4FA018C6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F56C6-AB3E-48E4-9C16-C8490E3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2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-457200"/>
            <a:ext cx="9525000" cy="73152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4" y="2183619"/>
            <a:ext cx="3156857" cy="4107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335" y="1033479"/>
            <a:ext cx="767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C. P. E. Bach and the Court of Frederick the Great (Prussia/Berlin, 1740s, 1750s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99" y="2608161"/>
            <a:ext cx="5609666" cy="28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67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191528" cy="58411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05200" y="2133600"/>
            <a:ext cx="18288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14399"/>
            <a:ext cx="3452813" cy="4492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906" y="5715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 Philipp Emanuel Bach (1714-1788)</a:t>
            </a:r>
          </a:p>
        </p:txBody>
      </p:sp>
    </p:spTree>
    <p:extLst>
      <p:ext uri="{BB962C8B-B14F-4D97-AF65-F5344CB8AC3E}">
        <p14:creationId xmlns:p14="http://schemas.microsoft.com/office/powerpoint/2010/main" val="3694383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3452813" cy="4492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589753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 Philipp Emanuel Bach (1714-1788)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104899"/>
            <a:ext cx="4416017" cy="4416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819" y="589753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Wilhelm </a:t>
            </a:r>
            <a:r>
              <a:rPr lang="en-US" dirty="0" err="1" smtClean="0"/>
              <a:t>Friedemann</a:t>
            </a:r>
            <a:r>
              <a:rPr lang="en-US" dirty="0" smtClean="0"/>
              <a:t> Bach (1710-1784)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1559" y="532646"/>
            <a:ext cx="563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two oldest sons of J. S. and Maria Barbara Bach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52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3677970" cy="4785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0944" y="5715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“The Great Bach”</a:t>
            </a:r>
          </a:p>
          <a:p>
            <a:pPr algn="ctr"/>
            <a:r>
              <a:rPr lang="en-US" dirty="0" smtClean="0"/>
              <a:t>C. P. E. Bach (1714-1788)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83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7" y="1143000"/>
            <a:ext cx="3452813" cy="4492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207" y="592756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 Philipp Emanuel Bach (1714-88)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96" y="1143000"/>
            <a:ext cx="3575751" cy="4507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578906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(Prussian) King Friedrich Wilhelm II</a:t>
            </a:r>
          </a:p>
          <a:p>
            <a:pPr algn="ctr"/>
            <a:r>
              <a:rPr lang="en-US" dirty="0" smtClean="0"/>
              <a:t>(“Frederick the Great,” reigned 1740-86)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81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Berlin, Mid-18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59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p of prussia 1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1123"/>
            <a:ext cx="4807392" cy="368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66800"/>
            <a:ext cx="3197175" cy="4030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5410200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(Prussian) King Friedrich Wilhelm II</a:t>
            </a:r>
          </a:p>
          <a:p>
            <a:pPr algn="ctr"/>
            <a:r>
              <a:rPr lang="en-US" sz="1600" dirty="0" smtClean="0"/>
              <a:t>(“Frederick the Great,” reigned 1740-</a:t>
            </a:r>
            <a:r>
              <a:rPr lang="en-US" dirty="0" smtClean="0"/>
              <a:t>86)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590800" y="2777013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8" y="1062677"/>
            <a:ext cx="3575751" cy="4507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103" y="5791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(Prussian) King Friedrich Wilhelm II</a:t>
            </a:r>
          </a:p>
          <a:p>
            <a:pPr algn="ctr"/>
            <a:r>
              <a:rPr lang="en-US" dirty="0" smtClean="0"/>
              <a:t>(“Frederick the Great,” reigned 1740-86)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82" y="1055285"/>
            <a:ext cx="3648987" cy="4522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2882" y="5791200"/>
            <a:ext cx="386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(Austrian) Empress Maria Theresa</a:t>
            </a:r>
          </a:p>
          <a:p>
            <a:pPr algn="ctr"/>
            <a:r>
              <a:rPr lang="en-US" dirty="0" smtClean="0"/>
              <a:t>(reigned 1740-80)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4798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Rival Monarchs at Midcentury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82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1" y="990601"/>
            <a:ext cx="1856334" cy="2339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119" y="3385499"/>
            <a:ext cx="253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(Prussian) King Friedrich Wilhelm II</a:t>
            </a:r>
          </a:p>
          <a:p>
            <a:pPr algn="ctr"/>
            <a:r>
              <a:rPr lang="en-US" sz="1000" dirty="0" smtClean="0"/>
              <a:t>(“Frederick the Great,” reigned 1740-86)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4" y="3814278"/>
            <a:ext cx="2038918" cy="2526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684" y="6341005"/>
            <a:ext cx="2343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(Austrian) Empress Maria Theresa</a:t>
            </a:r>
          </a:p>
          <a:p>
            <a:pPr algn="ctr"/>
            <a:r>
              <a:rPr lang="en-US" sz="1100" dirty="0" smtClean="0"/>
              <a:t>(reigned 1740-80)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4798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Rival Monarchs at Midcentury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2521"/>
            <a:ext cx="5905528" cy="42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30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1" y="990601"/>
            <a:ext cx="1856334" cy="2339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119" y="3385499"/>
            <a:ext cx="253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(Prussian) King Friedrich Wilhelm II</a:t>
            </a:r>
          </a:p>
          <a:p>
            <a:pPr algn="ctr"/>
            <a:r>
              <a:rPr lang="en-US" sz="1000" dirty="0" smtClean="0"/>
              <a:t>(“Frederick the Great,” reigned 1740-86)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4" y="3814278"/>
            <a:ext cx="2038918" cy="2526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684" y="6341005"/>
            <a:ext cx="2343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(Austrian) Empress Maria Theresa</a:t>
            </a:r>
          </a:p>
          <a:p>
            <a:pPr algn="ctr"/>
            <a:r>
              <a:rPr lang="en-US" sz="1100" dirty="0" smtClean="0"/>
              <a:t>(reigned 1740-80)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4798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Rival Monarchs at Midcentury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2521"/>
            <a:ext cx="5905528" cy="421104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092293">
            <a:off x="5294441" y="2395735"/>
            <a:ext cx="1671870" cy="1037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Left Arrow 8"/>
          <p:cNvSpPr/>
          <p:nvPr/>
        </p:nvSpPr>
        <p:spPr>
          <a:xfrm rot="17600895">
            <a:off x="3880414" y="401364"/>
            <a:ext cx="350260" cy="3259493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5164758" flipH="1">
            <a:off x="3834995" y="2588806"/>
            <a:ext cx="497119" cy="3280588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1092293">
            <a:off x="5050197" y="3211384"/>
            <a:ext cx="1956076" cy="935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72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4" y="1087925"/>
            <a:ext cx="8563303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604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Berlin: </a:t>
            </a:r>
            <a:r>
              <a:rPr lang="en-US" dirty="0" err="1" smtClean="0"/>
              <a:t>Charlottenburg</a:t>
            </a:r>
            <a:r>
              <a:rPr lang="en-US" dirty="0" smtClean="0"/>
              <a:t> Palace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80395" y="348734"/>
            <a:ext cx="597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Prussian Court of “Frederick the Great” (reigned 1740-86)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47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567385" y="30057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7385" y="3079513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>
            <a:endCxn id="61" idx="1"/>
          </p:cNvCxnSpPr>
          <p:nvPr/>
        </p:nvCxnSpPr>
        <p:spPr>
          <a:xfrm>
            <a:off x="5043058" y="3290053"/>
            <a:ext cx="844114" cy="870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089968" y="3391684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6003581" y="4051087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946079" y="707679"/>
            <a:ext cx="500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Sonata in G, K. 2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01804" y="4426947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6958" y="4331664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5" name="Left Brace 54"/>
          <p:cNvSpPr/>
          <p:nvPr/>
        </p:nvSpPr>
        <p:spPr>
          <a:xfrm rot="16200000">
            <a:off x="6651011" y="4210707"/>
            <a:ext cx="304802" cy="1671125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953917" y="5201499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5967849" y="4422897"/>
            <a:ext cx="1700646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887172" y="4029874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03163" y="4711954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092377" y="248080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41753" y="318731"/>
            <a:ext cx="549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 Sonatas: Simplest Format (Rare)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318732"/>
            <a:ext cx="54610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0960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7724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Potsdam (Berlin): Sans Souci Palace (1740s)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0395" y="228600"/>
            <a:ext cx="597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Prussian Court of “Frederick the Great” (reigned 1740-86)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98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185" y="62865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Potsdam (Berlin): Sans Souci Palace (1740s)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9" y="685800"/>
            <a:ext cx="7467600" cy="560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0395" y="228600"/>
            <a:ext cx="597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Prussian Court of “Frederick the Great” (reigned 1740-86)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28" y="722768"/>
            <a:ext cx="1663338" cy="20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38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7876"/>
            <a:ext cx="2430378" cy="3049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77" y="1756849"/>
            <a:ext cx="3038646" cy="303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26939"/>
            <a:ext cx="2533377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8489" y="5105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Voltaire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105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Denis Diderot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10188" y="5105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Jean </a:t>
            </a:r>
            <a:r>
              <a:rPr lang="en-US" sz="1600" dirty="0" err="1" smtClean="0"/>
              <a:t>d’Alembert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855077"/>
            <a:ext cx="7476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(Prussian) Frederick the Great’s visitors </a:t>
            </a:r>
            <a:r>
              <a:rPr lang="en-US" sz="1600" dirty="0"/>
              <a:t>i</a:t>
            </a:r>
            <a:r>
              <a:rPr lang="en-US" sz="1600" dirty="0" smtClean="0"/>
              <a:t>ncluded French Enlightenment figures: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5219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7876"/>
            <a:ext cx="2430378" cy="3049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77" y="1756849"/>
            <a:ext cx="3038646" cy="303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26939"/>
            <a:ext cx="2533377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8489" y="5105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Voltaire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10188" y="5105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Jean </a:t>
            </a:r>
            <a:r>
              <a:rPr lang="en-US" sz="1600" dirty="0" err="1" smtClean="0"/>
              <a:t>d’Alembert</a:t>
            </a:r>
            <a:endParaRPr lang="en-US" sz="1600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5489699" y="3007392"/>
            <a:ext cx="372979" cy="52765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98058" y="601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Encyclopédie</a:t>
            </a:r>
            <a:r>
              <a:rPr lang="en-US" dirty="0"/>
              <a:t> (1751-72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509243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Denis Diderot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855077"/>
            <a:ext cx="7476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(Prussian) Frederick the Great’s visitors </a:t>
            </a:r>
            <a:r>
              <a:rPr lang="en-US" sz="1600" dirty="0"/>
              <a:t>i</a:t>
            </a:r>
            <a:r>
              <a:rPr lang="en-US" sz="1600" dirty="0" smtClean="0"/>
              <a:t>ncluded French Enlightenment figures: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8170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7" y="870590"/>
            <a:ext cx="3592711" cy="4507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1378" y="552885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Voltaire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95" y="870590"/>
            <a:ext cx="3575751" cy="4507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199" y="551665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(Prussian) King Friedrich Wilhelm II</a:t>
            </a:r>
          </a:p>
          <a:p>
            <a:pPr algn="ctr"/>
            <a:r>
              <a:rPr lang="en-US" dirty="0" smtClean="0"/>
              <a:t>(“Frederick the Great,” reigned 1740-86)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06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7924800" cy="5442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083588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Frederick the Great Playing the Flute at Sans Souci </a:t>
            </a:r>
          </a:p>
          <a:p>
            <a:pPr algn="ctr"/>
            <a:r>
              <a:rPr lang="en-US" sz="1400" dirty="0" smtClean="0"/>
              <a:t>(Nineteenth-Century Interpretation: Adolph von </a:t>
            </a:r>
            <a:r>
              <a:rPr lang="en-US" sz="1400" dirty="0" err="1" smtClean="0"/>
              <a:t>Menzel</a:t>
            </a:r>
            <a:r>
              <a:rPr lang="en-US" sz="1400" dirty="0" smtClean="0"/>
              <a:t>, 1852)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736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75" y="1524000"/>
            <a:ext cx="3216708" cy="396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1520439"/>
            <a:ext cx="2895600" cy="3965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56566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 Court Musicians: the </a:t>
            </a:r>
            <a:r>
              <a:rPr lang="en-US" dirty="0" err="1" smtClean="0"/>
              <a:t>Graun</a:t>
            </a:r>
            <a:r>
              <a:rPr lang="en-US" dirty="0" smtClean="0"/>
              <a:t> Brothers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9436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Johann Gottlieb </a:t>
            </a:r>
            <a:r>
              <a:rPr lang="en-US" sz="1600" dirty="0" err="1" smtClean="0"/>
              <a:t>Graun</a:t>
            </a:r>
            <a:r>
              <a:rPr lang="en-US" sz="1600" dirty="0" smtClean="0"/>
              <a:t> (1702-71)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943600"/>
            <a:ext cx="2744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Carl Heinrich </a:t>
            </a:r>
            <a:r>
              <a:rPr lang="en-US" sz="1600" dirty="0" err="1" smtClean="0"/>
              <a:t>Graun</a:t>
            </a:r>
            <a:r>
              <a:rPr lang="en-US" sz="1600" dirty="0" smtClean="0"/>
              <a:t> (1703-59)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2281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495413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6566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 Court Musicians: </a:t>
            </a:r>
            <a:r>
              <a:rPr lang="en-US" dirty="0" err="1" smtClean="0"/>
              <a:t>Quantz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4706" y="61722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Johann Joachim </a:t>
            </a:r>
            <a:r>
              <a:rPr lang="en-US" sz="1600" dirty="0" err="1" smtClean="0"/>
              <a:t>Quantz</a:t>
            </a:r>
            <a:r>
              <a:rPr lang="en-US" sz="1600" dirty="0" smtClean="0"/>
              <a:t> (1697-1773)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10" y="1127708"/>
            <a:ext cx="3842261" cy="53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0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8385"/>
            <a:ext cx="3124200" cy="4530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6566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 Court Musicians: </a:t>
            </a:r>
            <a:r>
              <a:rPr lang="en-US" dirty="0" err="1" smtClean="0"/>
              <a:t>Marpurg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01" y="1206246"/>
            <a:ext cx="3886200" cy="4805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01218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Friedrich Wilhelm </a:t>
            </a:r>
            <a:r>
              <a:rPr lang="en-US" sz="1600" dirty="0" err="1" smtClean="0"/>
              <a:t>Marpurg</a:t>
            </a:r>
            <a:r>
              <a:rPr lang="en-US" sz="1600" dirty="0" smtClean="0"/>
              <a:t> (1718-95)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6073735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(1765 ed.; orig. 1750)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5942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8385"/>
            <a:ext cx="3124200" cy="4530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6566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 Court Musicians: </a:t>
            </a:r>
            <a:r>
              <a:rPr lang="en-US" dirty="0" err="1" smtClean="0"/>
              <a:t>Marpurg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01218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Friedrich Wilhelm </a:t>
            </a:r>
            <a:r>
              <a:rPr lang="en-US" sz="1600" dirty="0" err="1" smtClean="0"/>
              <a:t>Marpurg</a:t>
            </a:r>
            <a:r>
              <a:rPr lang="en-US" sz="1600" dirty="0" smtClean="0"/>
              <a:t> (1718-95)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2428"/>
            <a:ext cx="3124200" cy="45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64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92377" y="2447237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043058" y="3290053"/>
            <a:ext cx="715819" cy="599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103900" y="3432042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6003581" y="4051087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803829" y="518786"/>
            <a:ext cx="562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“Italianate Binary” Format or “Scarlatti Binary” Format</a:t>
            </a:r>
          </a:p>
        </p:txBody>
      </p:sp>
      <p:sp>
        <p:nvSpPr>
          <p:cNvPr id="51" name="Oval 50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8" name="Left Brace 57"/>
          <p:cNvSpPr/>
          <p:nvPr/>
        </p:nvSpPr>
        <p:spPr>
          <a:xfrm rot="16200000">
            <a:off x="6654424" y="4207292"/>
            <a:ext cx="297973" cy="1671125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985100" y="5191841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5967849" y="4422897"/>
            <a:ext cx="1700646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887172" y="4029874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26287" y="4749358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29389" y="3009806"/>
            <a:ext cx="1119398" cy="280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79070" y="3012063"/>
            <a:ext cx="713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“New”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2051055" y="228600"/>
            <a:ext cx="549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 Sonatas: Most Common Format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09600" y="318732"/>
            <a:ext cx="54610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56" name="TextBox 55"/>
          <p:cNvSpPr txBox="1"/>
          <p:nvPr/>
        </p:nvSpPr>
        <p:spPr>
          <a:xfrm>
            <a:off x="1892304" y="838200"/>
            <a:ext cx="522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Sonata in D, K. 21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88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6566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 Court Musicians: C. P. E. Bach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6310"/>
            <a:ext cx="3198220" cy="4160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177" y="5867400"/>
            <a:ext cx="336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Carl Philipp Emanuel Bach (1714-88)</a:t>
            </a:r>
          </a:p>
          <a:p>
            <a:pPr algn="ctr"/>
            <a:r>
              <a:rPr lang="en-US" sz="1600" dirty="0" smtClean="0"/>
              <a:t>Court Harpsichordist, 1740-68</a:t>
            </a:r>
          </a:p>
        </p:txBody>
      </p:sp>
    </p:spTree>
    <p:extLst>
      <p:ext uri="{BB962C8B-B14F-4D97-AF65-F5344CB8AC3E}">
        <p14:creationId xmlns:p14="http://schemas.microsoft.com/office/powerpoint/2010/main" val="2594586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6566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 Court Musicians: C. P. E. Bach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6310"/>
            <a:ext cx="3198220" cy="4160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177" y="5867400"/>
            <a:ext cx="336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Carl Philipp Emanuel Bach (1714-88)</a:t>
            </a:r>
          </a:p>
          <a:p>
            <a:pPr algn="ctr"/>
            <a:r>
              <a:rPr lang="en-US" sz="1600" dirty="0" smtClean="0"/>
              <a:t>Court Harpsichordist, 1740-68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819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“Prussian” Sonatas (1742)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74897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Many three-movement </a:t>
            </a:r>
          </a:p>
          <a:p>
            <a:r>
              <a:rPr lang="en-US" b="1" dirty="0" smtClean="0"/>
              <a:t>keyboard sonatas:, e.g.: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9533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6566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 Court Musicians: C. P. E. Bach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6310"/>
            <a:ext cx="3198220" cy="4160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177" y="5867400"/>
            <a:ext cx="336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Carl Philipp Emanuel Bach (1714-88)</a:t>
            </a:r>
          </a:p>
          <a:p>
            <a:pPr algn="ctr"/>
            <a:r>
              <a:rPr lang="en-US" sz="1600" dirty="0" smtClean="0"/>
              <a:t>Court Harpsichordist, 1740-68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819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“Prussian” Sonatas (1742)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“Württemberg” Sonatas (1744)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74897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Many three-movement </a:t>
            </a:r>
          </a:p>
          <a:p>
            <a:r>
              <a:rPr lang="en-US" b="1" dirty="0" smtClean="0"/>
              <a:t>keyboard sonatas:, e.g.: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9533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6566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 Court Musicians: C. P. E. Bach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6310"/>
            <a:ext cx="3198220" cy="4160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177" y="5867400"/>
            <a:ext cx="336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Carl Philipp Emanuel Bach (1714-88)</a:t>
            </a:r>
          </a:p>
          <a:p>
            <a:pPr algn="ctr"/>
            <a:r>
              <a:rPr lang="en-US" sz="1600" dirty="0" smtClean="0"/>
              <a:t>Court Harpsichordist, 1740-68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8194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“Prussian” Sonatas (1742)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“Württemberg” Sonatas (1744)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76800" y="174897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Many three-movement </a:t>
            </a:r>
          </a:p>
          <a:p>
            <a:r>
              <a:rPr lang="en-US" b="1" dirty="0" smtClean="0"/>
              <a:t>keyboard sonatas:, e.g.: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43186" y="4361543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and: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Treatise: </a:t>
            </a:r>
            <a:r>
              <a:rPr lang="en-US" i="1" dirty="0"/>
              <a:t>Essay on the True Art </a:t>
            </a:r>
          </a:p>
          <a:p>
            <a:r>
              <a:rPr lang="en-US" i="1" dirty="0"/>
              <a:t>      of Clavier Playing</a:t>
            </a:r>
            <a:r>
              <a:rPr lang="en-US" dirty="0"/>
              <a:t> (Pt. 1, 1753; </a:t>
            </a:r>
          </a:p>
          <a:p>
            <a:r>
              <a:rPr lang="en-US" dirty="0"/>
              <a:t>      Pt. 2, 1762)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33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6310"/>
            <a:ext cx="3198220" cy="4160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177" y="5867400"/>
            <a:ext cx="336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Carl Philipp Emanuel Bach (1714-88)</a:t>
            </a:r>
          </a:p>
          <a:p>
            <a:pPr algn="ctr"/>
            <a:r>
              <a:rPr lang="en-US" sz="1600" dirty="0" smtClean="0"/>
              <a:t>Court Harpsichordist, 1740-68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5831992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Treatise: </a:t>
            </a:r>
            <a:r>
              <a:rPr lang="en-US" sz="1600" i="1" dirty="0" smtClean="0"/>
              <a:t>Essay on the True Art </a:t>
            </a:r>
          </a:p>
          <a:p>
            <a:pPr algn="ctr"/>
            <a:r>
              <a:rPr lang="en-US" sz="1600" i="1" dirty="0" smtClean="0"/>
              <a:t>of Clavier Playing</a:t>
            </a:r>
            <a:r>
              <a:rPr lang="en-US" sz="1600" dirty="0" smtClean="0"/>
              <a:t> (Pt. 1, 1753; Pt. 2, 1762)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07" y="613873"/>
            <a:ext cx="453258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80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6566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 Court Musicians: C. P. E. Bach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6310"/>
            <a:ext cx="3198220" cy="4160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177" y="5867400"/>
            <a:ext cx="336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Carl Philipp Emanuel Bach (1714-88)</a:t>
            </a:r>
          </a:p>
          <a:p>
            <a:pPr algn="ctr"/>
            <a:r>
              <a:rPr lang="en-US" sz="1600" dirty="0" smtClean="0"/>
              <a:t>Court Harpsichordist, 1740-68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057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Empfindsamkeit</a:t>
            </a:r>
            <a:r>
              <a:rPr lang="en-US" dirty="0" smtClean="0"/>
              <a:t>; </a:t>
            </a:r>
            <a:r>
              <a:rPr lang="en-US" i="1" dirty="0" err="1" smtClean="0"/>
              <a:t>empfindsamer</a:t>
            </a:r>
            <a:r>
              <a:rPr lang="en-US" i="1" dirty="0" smtClean="0"/>
              <a:t> </a:t>
            </a:r>
            <a:r>
              <a:rPr lang="en-US" i="1" dirty="0" err="1" smtClean="0"/>
              <a:t>Stil</a:t>
            </a:r>
            <a:endParaRPr lang="en-US" i="1" dirty="0" smtClean="0"/>
          </a:p>
          <a:p>
            <a:r>
              <a:rPr lang="en-US" dirty="0" smtClean="0"/>
              <a:t>(“sensitive” or “expressive” style)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56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6566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 Court Musicians: C. P. E. Bach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6310"/>
            <a:ext cx="3198220" cy="4160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177" y="5867400"/>
            <a:ext cx="336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Carl Philipp Emanuel Bach (1714-88)</a:t>
            </a:r>
          </a:p>
          <a:p>
            <a:pPr algn="ctr"/>
            <a:r>
              <a:rPr lang="en-US" sz="1600" dirty="0" smtClean="0"/>
              <a:t>Court Harpsichordist, 1740-68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057400"/>
            <a:ext cx="4114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Empfindsamkeit</a:t>
            </a:r>
            <a:r>
              <a:rPr lang="en-US" dirty="0" smtClean="0"/>
              <a:t>; </a:t>
            </a:r>
            <a:r>
              <a:rPr lang="en-US" i="1" dirty="0" err="1" smtClean="0"/>
              <a:t>empfindsamer</a:t>
            </a:r>
            <a:r>
              <a:rPr lang="en-US" i="1" dirty="0" smtClean="0"/>
              <a:t> </a:t>
            </a:r>
            <a:r>
              <a:rPr lang="en-US" i="1" dirty="0" err="1" smtClean="0"/>
              <a:t>Stil</a:t>
            </a:r>
            <a:endParaRPr lang="en-US" i="1" dirty="0" smtClean="0"/>
          </a:p>
          <a:p>
            <a:r>
              <a:rPr lang="en-US" dirty="0" smtClean="0"/>
              <a:t>(“sensitive” or “expressive” style)</a:t>
            </a:r>
          </a:p>
          <a:p>
            <a:endParaRPr lang="en-US" dirty="0"/>
          </a:p>
          <a:p>
            <a:r>
              <a:rPr lang="en-US" dirty="0" smtClean="0"/>
              <a:t>E.g., “Prussian” Sonata No. 6 in C</a:t>
            </a:r>
            <a:endParaRPr lang="en-US" dirty="0"/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</a:t>
            </a:r>
            <a:r>
              <a:rPr lang="en-US" sz="1400" dirty="0" smtClean="0"/>
              <a:t>ervous, volatile changes of mood and tone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</a:t>
            </a:r>
            <a:r>
              <a:rPr lang="en-US" sz="1400" dirty="0" smtClean="0"/>
              <a:t>ompositional surprises or non sequiturs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</a:t>
            </a:r>
            <a:r>
              <a:rPr lang="en-US" sz="1400" dirty="0" smtClean="0"/>
              <a:t>apricious unpredictability, restlessness, suggesting a fluid instability of musical thought</a:t>
            </a:r>
          </a:p>
        </p:txBody>
      </p:sp>
    </p:spTree>
    <p:extLst>
      <p:ext uri="{BB962C8B-B14F-4D97-AF65-F5344CB8AC3E}">
        <p14:creationId xmlns:p14="http://schemas.microsoft.com/office/powerpoint/2010/main" val="3463552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6566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 Court Musicians: C. P. E. Bach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6310"/>
            <a:ext cx="3198220" cy="4160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177" y="5867400"/>
            <a:ext cx="336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Carl Philipp Emanuel Bach (1714-88)</a:t>
            </a:r>
          </a:p>
          <a:p>
            <a:pPr algn="ctr"/>
            <a:r>
              <a:rPr lang="en-US" sz="1600" dirty="0" smtClean="0"/>
              <a:t>Court Harpsichordist, 1740-68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057400"/>
            <a:ext cx="4114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Empfindsamkeit</a:t>
            </a:r>
            <a:r>
              <a:rPr lang="en-US" dirty="0" smtClean="0"/>
              <a:t>; </a:t>
            </a:r>
            <a:r>
              <a:rPr lang="en-US" i="1" dirty="0" err="1" smtClean="0"/>
              <a:t>empfindsamer</a:t>
            </a:r>
            <a:r>
              <a:rPr lang="en-US" i="1" dirty="0" smtClean="0"/>
              <a:t> </a:t>
            </a:r>
            <a:r>
              <a:rPr lang="en-US" i="1" dirty="0" err="1" smtClean="0"/>
              <a:t>Stil</a:t>
            </a:r>
            <a:endParaRPr lang="en-US" i="1" dirty="0" smtClean="0"/>
          </a:p>
          <a:p>
            <a:r>
              <a:rPr lang="en-US" dirty="0" smtClean="0"/>
              <a:t>(“sensitive” or “expressive” style)</a:t>
            </a:r>
          </a:p>
          <a:p>
            <a:endParaRPr lang="en-US" dirty="0"/>
          </a:p>
          <a:p>
            <a:r>
              <a:rPr lang="en-US" dirty="0" smtClean="0"/>
              <a:t>E.g., 6 “Württemberg” Sonatas (1744)</a:t>
            </a:r>
          </a:p>
          <a:p>
            <a:endParaRPr lang="en-US" dirty="0"/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</a:t>
            </a:r>
            <a:r>
              <a:rPr lang="en-US" sz="1400" dirty="0" smtClean="0"/>
              <a:t>ffect of </a:t>
            </a:r>
            <a:r>
              <a:rPr lang="en-US" sz="1400" dirty="0"/>
              <a:t>i</a:t>
            </a:r>
            <a:r>
              <a:rPr lang="en-US" sz="1400" dirty="0" smtClean="0"/>
              <a:t>nstantaneousness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</a:t>
            </a:r>
            <a:r>
              <a:rPr lang="en-US" sz="1400" dirty="0" smtClean="0"/>
              <a:t>urposeful instability, restlessness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</a:t>
            </a:r>
            <a:r>
              <a:rPr lang="en-US" sz="1400" dirty="0" smtClean="0"/>
              <a:t>olatility; sudden changes of affect, mood,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</a:t>
            </a:r>
            <a:r>
              <a:rPr lang="en-US" sz="1400" dirty="0" smtClean="0"/>
              <a:t>npredictability, caprice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</a:t>
            </a:r>
            <a:r>
              <a:rPr lang="en-US" sz="1400" dirty="0" smtClean="0"/>
              <a:t>vanescence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</a:t>
            </a:r>
            <a:r>
              <a:rPr lang="en-US" sz="1400" dirty="0" smtClean="0"/>
              <a:t>ragmentation</a:t>
            </a:r>
          </a:p>
        </p:txBody>
      </p:sp>
    </p:spTree>
    <p:extLst>
      <p:ext uri="{BB962C8B-B14F-4D97-AF65-F5344CB8AC3E}">
        <p14:creationId xmlns:p14="http://schemas.microsoft.com/office/powerpoint/2010/main" val="1799062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45111" y="228602"/>
            <a:ext cx="77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P. E. Bach, Sonata in B Minor, “Württemberg 6,” binary first movement (1744)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183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945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377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139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1425" y="190188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232916" y="187788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002578" y="1145097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III:PAC  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345478" y="1471209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961925" y="2642628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61925" y="2716409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437598" y="2882911"/>
            <a:ext cx="42036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52425" y="2411796"/>
            <a:ext cx="870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 smtClean="0"/>
              <a:t>?</a:t>
            </a:r>
            <a:endParaRPr lang="en-US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3014498" y="692588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1467771" y="2025089"/>
            <a:ext cx="471298" cy="26161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i:HC  </a:t>
            </a:r>
            <a:endParaRPr lang="en-US" sz="11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107648" y="1524000"/>
            <a:ext cx="762000" cy="1003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8200" y="335176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 Minor	                      D major (III)  </a:t>
            </a:r>
            <a:endParaRPr lang="en-US" sz="11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630193" y="3483605"/>
            <a:ext cx="6553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57964" y="2716409"/>
            <a:ext cx="0" cy="305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1059" y="758686"/>
            <a:ext cx="2748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 1: Referential Layout of Materials</a:t>
            </a:r>
            <a:endParaRPr lang="en-US" sz="1200" b="1" dirty="0"/>
          </a:p>
        </p:txBody>
      </p:sp>
      <p:sp>
        <p:nvSpPr>
          <p:cNvPr id="43" name="Arc 42"/>
          <p:cNvSpPr/>
          <p:nvPr/>
        </p:nvSpPr>
        <p:spPr>
          <a:xfrm rot="19378490">
            <a:off x="865775" y="1330975"/>
            <a:ext cx="2350559" cy="1181161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938255" y="2172975"/>
            <a:ext cx="931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m. 8: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“new idea”?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98355" y="2388419"/>
            <a:ext cx="329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</a:t>
            </a:r>
            <a:endParaRPr lang="en-US" sz="1100" dirty="0"/>
          </a:p>
        </p:txBody>
      </p:sp>
      <p:cxnSp>
        <p:nvCxnSpPr>
          <p:cNvPr id="46" name="Straight Arrow Connector 45"/>
          <p:cNvCxnSpPr>
            <a:stCxn id="37" idx="2"/>
          </p:cNvCxnSpPr>
          <p:nvPr/>
        </p:nvCxnSpPr>
        <p:spPr>
          <a:xfrm flipH="1">
            <a:off x="1689385" y="2286699"/>
            <a:ext cx="14035" cy="1623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882376" y="2567271"/>
            <a:ext cx="55880" cy="1538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938255" y="2564097"/>
            <a:ext cx="55880" cy="157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14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183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7945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5377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139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1425" y="190188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2916" y="187788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02578" y="1145097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III:PAC  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45478" y="1471209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61925" y="2642628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1925" y="2716409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437598" y="2882911"/>
            <a:ext cx="42036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2425" y="2411796"/>
            <a:ext cx="870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 smtClean="0"/>
              <a:t>?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3014498" y="692588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7200" y="47244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3400" y="47244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7200" y="476506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8534400" y="4721107"/>
            <a:ext cx="0" cy="1079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610600" y="4721107"/>
            <a:ext cx="0" cy="1079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29600" y="472440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107648" y="1524000"/>
            <a:ext cx="762000" cy="1003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38200" y="335176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 Minor	                      D major (III)  </a:t>
            </a:r>
            <a:endParaRPr lang="en-US" sz="11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630193" y="3483605"/>
            <a:ext cx="6553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57964" y="2716409"/>
            <a:ext cx="0" cy="305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24088" y="49979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24087" y="5099406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9062" y="5580677"/>
            <a:ext cx="199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  major                    G major</a:t>
            </a:r>
          </a:p>
          <a:p>
            <a:r>
              <a:rPr lang="en-US" sz="1200" dirty="0" smtClean="0"/>
              <a:t>III                                VI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274634" y="4599776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VI:PAC  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613916" y="490755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651519" y="4371313"/>
            <a:ext cx="567571" cy="2133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442808" y="4309605"/>
            <a:ext cx="567571" cy="21336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952836" y="5099406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952835" y="5200880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93878" y="4343400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  </a:t>
            </a:r>
            <a:endParaRPr lang="en-US" sz="1400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8145454" y="4651177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1181" y="4393352"/>
            <a:ext cx="2407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Moving further away from the tonic</a:t>
            </a:r>
            <a:endParaRPr lang="en-US" sz="1050" dirty="0"/>
          </a:p>
        </p:txBody>
      </p:sp>
      <p:sp>
        <p:nvSpPr>
          <p:cNvPr id="74" name="TextBox 73"/>
          <p:cNvSpPr txBox="1"/>
          <p:nvPr/>
        </p:nvSpPr>
        <p:spPr>
          <a:xfrm>
            <a:off x="913197" y="6270107"/>
            <a:ext cx="24322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A fantasy-reconceiving of Part 1</a:t>
            </a:r>
          </a:p>
          <a:p>
            <a:r>
              <a:rPr lang="en-US" sz="1050" b="1" dirty="0" smtClean="0"/>
              <a:t>(</a:t>
            </a:r>
            <a:r>
              <a:rPr lang="en-US" sz="1050" b="1" u="sng" dirty="0" smtClean="0"/>
              <a:t>Another, freer “rotation” of its content</a:t>
            </a:r>
            <a:r>
              <a:rPr lang="en-US" sz="1050" b="1" dirty="0" smtClean="0"/>
              <a:t>)</a:t>
            </a:r>
            <a:endParaRPr lang="en-US" sz="105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902180" y="5751423"/>
            <a:ext cx="14647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Another fantasy-reconceiving of Part 1, starting at its m. 8 (rotation of second ½ of part 1)</a:t>
            </a:r>
            <a:endParaRPr lang="en-US" sz="105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4050153" y="5261100"/>
            <a:ext cx="891505" cy="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941658" y="4818465"/>
            <a:ext cx="753965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i:HC</a:t>
            </a:r>
          </a:p>
          <a:p>
            <a:r>
              <a:rPr lang="en-US" sz="1400" dirty="0" smtClean="0"/>
              <a:t>(V of </a:t>
            </a:r>
            <a:r>
              <a:rPr lang="en-US" sz="1400" dirty="0" err="1" smtClean="0"/>
              <a:t>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6" name="Right Brace 95"/>
          <p:cNvSpPr/>
          <p:nvPr/>
        </p:nvSpPr>
        <p:spPr>
          <a:xfrm rot="16200000">
            <a:off x="7081111" y="2673132"/>
            <a:ext cx="424188" cy="23729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243728" y="2782378"/>
            <a:ext cx="252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Second Section of Part 2:</a:t>
            </a:r>
          </a:p>
          <a:p>
            <a:r>
              <a:rPr lang="en-US" sz="1200" b="1" dirty="0" smtClean="0"/>
              <a:t>Reprise and Resolution of Part 1:</a:t>
            </a:r>
          </a:p>
          <a:p>
            <a:r>
              <a:rPr lang="en-US" sz="1200" b="1" dirty="0" smtClean="0"/>
              <a:t>“</a:t>
            </a:r>
            <a:r>
              <a:rPr lang="en-US" sz="1200" b="1" u="sng" dirty="0" err="1" smtClean="0"/>
              <a:t>Recapitulatory</a:t>
            </a:r>
            <a:r>
              <a:rPr lang="en-US" sz="1200" b="1" u="sng" dirty="0" smtClean="0"/>
              <a:t> Rotation</a:t>
            </a:r>
            <a:r>
              <a:rPr lang="en-US" sz="1200" b="1" dirty="0" smtClean="0"/>
              <a:t>”</a:t>
            </a:r>
          </a:p>
          <a:p>
            <a:r>
              <a:rPr lang="en-US" sz="1200" b="1" dirty="0" smtClean="0"/>
              <a:t>(Here very freely reconceived)</a:t>
            </a:r>
            <a:endParaRPr lang="en-US" sz="1200" b="1" dirty="0"/>
          </a:p>
        </p:txBody>
      </p:sp>
      <p:sp>
        <p:nvSpPr>
          <p:cNvPr id="99" name="Right Brace 98"/>
          <p:cNvSpPr/>
          <p:nvPr/>
        </p:nvSpPr>
        <p:spPr>
          <a:xfrm rot="16200000">
            <a:off x="2982596" y="1702195"/>
            <a:ext cx="293293" cy="51947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5554565" y="6074588"/>
            <a:ext cx="1905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Effect: tonic-key relaunch</a:t>
            </a:r>
            <a:endParaRPr lang="en-US" sz="1050" dirty="0"/>
          </a:p>
        </p:txBody>
      </p:sp>
      <p:sp>
        <p:nvSpPr>
          <p:cNvPr id="101" name="Right Brace 100"/>
          <p:cNvSpPr/>
          <p:nvPr/>
        </p:nvSpPr>
        <p:spPr>
          <a:xfrm rot="5400000">
            <a:off x="7750223" y="5377385"/>
            <a:ext cx="373391" cy="13473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47054" y="6339357"/>
            <a:ext cx="141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Tonal Resolution</a:t>
            </a:r>
            <a:endParaRPr lang="en-US" sz="12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1496143" y="3890989"/>
            <a:ext cx="297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First Section of Part 2: Non-Tonic, Freer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298793" y="4382035"/>
            <a:ext cx="1711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Gravitating back toward the tonic key’s dominant</a:t>
            </a:r>
            <a:endParaRPr lang="en-US" sz="11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736480" y="5670289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 Minor	                        B Minor (</a:t>
            </a:r>
            <a:r>
              <a:rPr lang="en-US" sz="1100" dirty="0" err="1" smtClean="0"/>
              <a:t>i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6607845" y="5781422"/>
            <a:ext cx="6553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81059" y="758686"/>
            <a:ext cx="2748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 1: Referential Layout of Materials</a:t>
            </a:r>
            <a:endParaRPr lang="en-US" sz="12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816946" y="3998711"/>
            <a:ext cx="639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ESC</a:t>
            </a:r>
            <a:endParaRPr lang="en-US" sz="1600" dirty="0"/>
          </a:p>
        </p:txBody>
      </p:sp>
      <p:cxnSp>
        <p:nvCxnSpPr>
          <p:cNvPr id="112" name="Straight Connector 111"/>
          <p:cNvCxnSpPr>
            <a:stCxn id="11" idx="5"/>
            <a:endCxn id="69" idx="1"/>
          </p:cNvCxnSpPr>
          <p:nvPr/>
        </p:nvCxnSpPr>
        <p:spPr>
          <a:xfrm>
            <a:off x="1367937" y="3052289"/>
            <a:ext cx="4654560" cy="211740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945111" y="228602"/>
            <a:ext cx="77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P. E. Bach, Sonata in B Minor, “Württemberg 6,” binary first movement (1744)</a:t>
            </a:r>
          </a:p>
        </p:txBody>
      </p:sp>
      <p:sp>
        <p:nvSpPr>
          <p:cNvPr id="60" name="Arc 59"/>
          <p:cNvSpPr/>
          <p:nvPr/>
        </p:nvSpPr>
        <p:spPr>
          <a:xfrm rot="19378490">
            <a:off x="865775" y="1330975"/>
            <a:ext cx="2350559" cy="1181161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37951" y="5579354"/>
            <a:ext cx="69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 major</a:t>
            </a:r>
          </a:p>
          <a:p>
            <a:r>
              <a:rPr lang="en-US" sz="1200" dirty="0" smtClean="0"/>
              <a:t>VI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6844" y="5126705"/>
            <a:ext cx="1996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/>
              <a:t> </a:t>
            </a:r>
            <a:r>
              <a:rPr lang="en-US" sz="900" dirty="0" smtClean="0"/>
              <a:t>materials from part 1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2061" y="4687851"/>
            <a:ext cx="50114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I:HC</a:t>
            </a:r>
            <a:endParaRPr lang="en-US" sz="1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36844" y="5431218"/>
            <a:ext cx="2414675" cy="5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06773" y="5715000"/>
            <a:ext cx="251116" cy="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397206" y="4676933"/>
            <a:ext cx="50114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III:HC</a:t>
            </a:r>
            <a:endParaRPr lang="en-US" sz="1100" dirty="0"/>
          </a:p>
        </p:txBody>
      </p:sp>
      <p:sp>
        <p:nvSpPr>
          <p:cNvPr id="77" name="Arc 76"/>
          <p:cNvSpPr/>
          <p:nvPr/>
        </p:nvSpPr>
        <p:spPr>
          <a:xfrm rot="20050826">
            <a:off x="5950630" y="4148974"/>
            <a:ext cx="1875150" cy="996436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75" idx="2"/>
          </p:cNvCxnSpPr>
          <p:nvPr/>
        </p:nvCxnSpPr>
        <p:spPr>
          <a:xfrm>
            <a:off x="1647781" y="4938543"/>
            <a:ext cx="0" cy="1881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552123" y="4956222"/>
            <a:ext cx="0" cy="1881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363079"/>
            <a:ext cx="0" cy="3519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855764" y="4844081"/>
            <a:ext cx="1081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NB: No head-motive of “new idea”!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98355" y="2388419"/>
            <a:ext cx="329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</a:t>
            </a:r>
            <a:endParaRPr lang="en-US" sz="1100" dirty="0"/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1706810" y="2297775"/>
            <a:ext cx="14035" cy="1623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882376" y="2567271"/>
            <a:ext cx="55880" cy="1538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1938255" y="2564097"/>
            <a:ext cx="55880" cy="157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467771" y="2025089"/>
            <a:ext cx="471298" cy="26161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i:HC  </a:t>
            </a:r>
            <a:endParaRPr lang="en-US" sz="1100" dirty="0"/>
          </a:p>
        </p:txBody>
      </p:sp>
      <p:sp>
        <p:nvSpPr>
          <p:cNvPr id="82" name="TextBox 81"/>
          <p:cNvSpPr txBox="1"/>
          <p:nvPr/>
        </p:nvSpPr>
        <p:spPr>
          <a:xfrm>
            <a:off x="1938255" y="2172975"/>
            <a:ext cx="931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m. 8: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“new idea”?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35304" y="4967190"/>
            <a:ext cx="85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“new idea”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79751" y="4939843"/>
            <a:ext cx="85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“new idea”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24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7609" y="290117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18427" y="28988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437427" y="312171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18327" y="2426994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75427" y="2129225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8081825" y="386805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128069" y="395414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6723174" y="4317350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 rot="16200000">
            <a:off x="7539975" y="4121476"/>
            <a:ext cx="304801" cy="1938403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75944" y="5179656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50913" y="4844457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00217" y="1793170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“V”                    I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</a:t>
            </a:r>
            <a:r>
              <a:rPr lang="en-US" sz="1100" dirty="0" smtClean="0"/>
              <a:t>(or modulatory)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7047627" y="4051087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750912" y="4666569"/>
            <a:ext cx="1852829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91449" y="4012337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5488981" y="2490530"/>
            <a:ext cx="2386444" cy="1100368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605332">
            <a:off x="1609416" y="1560482"/>
            <a:ext cx="6251362" cy="2288176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358413" y="2889236"/>
            <a:ext cx="1119398" cy="252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439811" y="2858175"/>
            <a:ext cx="89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“Free”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32279" y="65672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Full-Reprise Format (Head Motive Restarts in the Tonic Midway through Part 2)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616356" y="3874563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616356" y="394834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0150" y="2549774"/>
            <a:ext cx="38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330150" y="2594473"/>
            <a:ext cx="190804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5477811" y="2129225"/>
            <a:ext cx="69272" cy="41616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02195" y="4455850"/>
            <a:ext cx="646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Restart!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1701804" y="4426947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687460" y="4455850"/>
            <a:ext cx="475673" cy="271794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862200" y="318731"/>
            <a:ext cx="619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 Sonatas: Most Expansive Format (Infrequent)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53795" y="1540673"/>
            <a:ext cx="1158652" cy="3642877"/>
          </a:xfrm>
          <a:prstGeom prst="rect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36549" y="968889"/>
            <a:ext cx="54610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75752" y="3440845"/>
            <a:ext cx="10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Return of both HM and tonic!</a:t>
            </a:r>
          </a:p>
          <a:p>
            <a:r>
              <a:rPr lang="en-US" sz="800" dirty="0" smtClean="0"/>
              <a:t>(“Double return”)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4565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183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7945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5377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139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1425" y="190188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2916" y="187788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02578" y="1145097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III:PAC  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45478" y="1471209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61925" y="2642628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1925" y="2716409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437598" y="2882911"/>
            <a:ext cx="42036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2425" y="2411796"/>
            <a:ext cx="870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 smtClean="0"/>
              <a:t>?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3014498" y="692588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7200" y="47244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3400" y="47244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7200" y="476506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107648" y="1524000"/>
            <a:ext cx="762000" cy="1003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38200" y="335176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 Minor	                      D major (III)  </a:t>
            </a:r>
            <a:endParaRPr lang="en-US" sz="11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630193" y="3483605"/>
            <a:ext cx="6553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57964" y="2716409"/>
            <a:ext cx="0" cy="305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24088" y="49979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24087" y="5099406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9062" y="5580677"/>
            <a:ext cx="199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  major                    G major</a:t>
            </a:r>
          </a:p>
          <a:p>
            <a:r>
              <a:rPr lang="en-US" sz="1200" dirty="0" smtClean="0"/>
              <a:t>III                                VI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274634" y="4599776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VI:PAC  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613916" y="490755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651519" y="4371313"/>
            <a:ext cx="567571" cy="2133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1181" y="4393352"/>
            <a:ext cx="2407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Moving further away from the tonic</a:t>
            </a:r>
            <a:endParaRPr lang="en-US" sz="1050" dirty="0"/>
          </a:p>
        </p:txBody>
      </p:sp>
      <p:sp>
        <p:nvSpPr>
          <p:cNvPr id="74" name="TextBox 73"/>
          <p:cNvSpPr txBox="1"/>
          <p:nvPr/>
        </p:nvSpPr>
        <p:spPr>
          <a:xfrm>
            <a:off x="913197" y="6270107"/>
            <a:ext cx="24322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A fantasy-reconceiving of Part 1</a:t>
            </a:r>
          </a:p>
          <a:p>
            <a:r>
              <a:rPr lang="en-US" sz="1050" b="1" dirty="0" smtClean="0"/>
              <a:t>(</a:t>
            </a:r>
            <a:r>
              <a:rPr lang="en-US" sz="1050" b="1" u="sng" dirty="0" smtClean="0"/>
              <a:t>Another, freer “rotation” of its content</a:t>
            </a:r>
            <a:r>
              <a:rPr lang="en-US" sz="1050" b="1" dirty="0" smtClean="0"/>
              <a:t>)</a:t>
            </a:r>
            <a:endParaRPr lang="en-US" sz="1050" b="1" dirty="0"/>
          </a:p>
        </p:txBody>
      </p:sp>
      <p:sp>
        <p:nvSpPr>
          <p:cNvPr id="99" name="Right Brace 98"/>
          <p:cNvSpPr/>
          <p:nvPr/>
        </p:nvSpPr>
        <p:spPr>
          <a:xfrm rot="16200000">
            <a:off x="2982596" y="1702195"/>
            <a:ext cx="293293" cy="51947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1496143" y="3890989"/>
            <a:ext cx="297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First Section of Part 2: Non-Tonic, Freer</a:t>
            </a:r>
            <a:endParaRPr lang="en-US" sz="12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381059" y="758686"/>
            <a:ext cx="2748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 1: Referential Layout of Materials</a:t>
            </a:r>
            <a:endParaRPr lang="en-US" sz="12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945111" y="228602"/>
            <a:ext cx="77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P. E. Bach, Sonata in B Minor, “Württemberg 6,” binary first movement (1744)</a:t>
            </a:r>
          </a:p>
        </p:txBody>
      </p:sp>
      <p:sp>
        <p:nvSpPr>
          <p:cNvPr id="60" name="Arc 59"/>
          <p:cNvSpPr/>
          <p:nvPr/>
        </p:nvSpPr>
        <p:spPr>
          <a:xfrm rot="19378490">
            <a:off x="865775" y="1330975"/>
            <a:ext cx="2350559" cy="1181161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37951" y="5579354"/>
            <a:ext cx="69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 major</a:t>
            </a:r>
          </a:p>
          <a:p>
            <a:r>
              <a:rPr lang="en-US" sz="1200" dirty="0" smtClean="0"/>
              <a:t>VI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6844" y="5126705"/>
            <a:ext cx="1996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/>
              <a:t> </a:t>
            </a:r>
            <a:r>
              <a:rPr lang="en-US" sz="900" dirty="0" smtClean="0"/>
              <a:t>materials from part 1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2061" y="4687851"/>
            <a:ext cx="50114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I:HC</a:t>
            </a:r>
            <a:endParaRPr lang="en-US" sz="1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36844" y="5431218"/>
            <a:ext cx="2414675" cy="5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06773" y="5715000"/>
            <a:ext cx="251116" cy="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397206" y="4676933"/>
            <a:ext cx="50114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III:HC</a:t>
            </a:r>
            <a:endParaRPr lang="en-US" sz="1100" dirty="0"/>
          </a:p>
        </p:txBody>
      </p:sp>
      <p:cxnSp>
        <p:nvCxnSpPr>
          <p:cNvPr id="26" name="Straight Arrow Connector 25"/>
          <p:cNvCxnSpPr>
            <a:stCxn id="75" idx="2"/>
          </p:cNvCxnSpPr>
          <p:nvPr/>
        </p:nvCxnSpPr>
        <p:spPr>
          <a:xfrm>
            <a:off x="1647781" y="4938543"/>
            <a:ext cx="0" cy="1881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552123" y="4956222"/>
            <a:ext cx="0" cy="1881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679751" y="4939843"/>
            <a:ext cx="85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“new idea”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98355" y="2388419"/>
            <a:ext cx="329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</a:t>
            </a:r>
            <a:endParaRPr lang="en-US" sz="1100" dirty="0"/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1882376" y="2567271"/>
            <a:ext cx="55880" cy="1538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1938255" y="2564097"/>
            <a:ext cx="55880" cy="157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706810" y="2297775"/>
            <a:ext cx="14035" cy="1623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467771" y="2025089"/>
            <a:ext cx="471298" cy="26161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i:HC  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938255" y="2172975"/>
            <a:ext cx="931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m. 8: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“new idea”?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03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183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7945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5377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139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1425" y="190188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2916" y="187788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02578" y="1145097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III:PAC  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45478" y="1471209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61925" y="2642628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1925" y="2716409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437598" y="2882911"/>
            <a:ext cx="42036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2425" y="2411796"/>
            <a:ext cx="870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 smtClean="0"/>
              <a:t>?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3014498" y="692588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7200" y="47244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3400" y="47244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7200" y="476506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107648" y="1524000"/>
            <a:ext cx="762000" cy="1003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38200" y="335176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 Minor	                      D major (III)  </a:t>
            </a:r>
            <a:endParaRPr lang="en-US" sz="11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630193" y="3483605"/>
            <a:ext cx="6553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57964" y="2716409"/>
            <a:ext cx="0" cy="305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24088" y="49979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24087" y="5099406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9062" y="5580677"/>
            <a:ext cx="199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  major                    G major</a:t>
            </a:r>
          </a:p>
          <a:p>
            <a:r>
              <a:rPr lang="en-US" sz="1200" dirty="0" smtClean="0"/>
              <a:t>III                                VI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274634" y="4599776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VI:PAC  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613916" y="490755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651519" y="4371313"/>
            <a:ext cx="567571" cy="2133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1181" y="4393352"/>
            <a:ext cx="2407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Moving further away from the tonic</a:t>
            </a:r>
            <a:endParaRPr lang="en-US" sz="1050" dirty="0"/>
          </a:p>
        </p:txBody>
      </p:sp>
      <p:sp>
        <p:nvSpPr>
          <p:cNvPr id="74" name="TextBox 73"/>
          <p:cNvSpPr txBox="1"/>
          <p:nvPr/>
        </p:nvSpPr>
        <p:spPr>
          <a:xfrm>
            <a:off x="913197" y="6270107"/>
            <a:ext cx="24322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A fantasy-reconceiving of Part 1</a:t>
            </a:r>
          </a:p>
          <a:p>
            <a:r>
              <a:rPr lang="en-US" sz="1050" b="1" dirty="0" smtClean="0"/>
              <a:t>(</a:t>
            </a:r>
            <a:r>
              <a:rPr lang="en-US" sz="1050" b="1" u="sng" dirty="0" smtClean="0"/>
              <a:t>Another, freer “rotation” of its content</a:t>
            </a:r>
            <a:r>
              <a:rPr lang="en-US" sz="1050" b="1" dirty="0" smtClean="0"/>
              <a:t>)</a:t>
            </a:r>
            <a:endParaRPr lang="en-US" sz="105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902180" y="5751423"/>
            <a:ext cx="14647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Another fantasy-reconceiving of Part 1, starting at its m. 8 (rotation of second ½ of part 1)</a:t>
            </a:r>
            <a:endParaRPr lang="en-US" sz="105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4050153" y="5261100"/>
            <a:ext cx="891505" cy="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941658" y="4818465"/>
            <a:ext cx="753965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i:HC</a:t>
            </a:r>
          </a:p>
          <a:p>
            <a:r>
              <a:rPr lang="en-US" sz="1400" dirty="0" smtClean="0"/>
              <a:t>(V of </a:t>
            </a:r>
            <a:r>
              <a:rPr lang="en-US" sz="1400" dirty="0" err="1" smtClean="0"/>
              <a:t>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9" name="Right Brace 98"/>
          <p:cNvSpPr/>
          <p:nvPr/>
        </p:nvSpPr>
        <p:spPr>
          <a:xfrm rot="16200000">
            <a:off x="3052999" y="1631791"/>
            <a:ext cx="293293" cy="53355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1496143" y="3890989"/>
            <a:ext cx="297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First Section of Part 2: Non-Tonic, Freer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298793" y="4382035"/>
            <a:ext cx="1711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Gravitating back toward the tonic key’s dominant</a:t>
            </a:r>
            <a:endParaRPr lang="en-US" sz="11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81059" y="758686"/>
            <a:ext cx="2748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 1: Referential Layout of Materials</a:t>
            </a:r>
            <a:endParaRPr lang="en-US" sz="12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945111" y="228602"/>
            <a:ext cx="77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P. E. Bach, Sonata in B Minor, “Württemberg 6,” binary first movement (1744)</a:t>
            </a:r>
          </a:p>
        </p:txBody>
      </p:sp>
      <p:sp>
        <p:nvSpPr>
          <p:cNvPr id="60" name="Arc 59"/>
          <p:cNvSpPr/>
          <p:nvPr/>
        </p:nvSpPr>
        <p:spPr>
          <a:xfrm rot="19378490">
            <a:off x="865775" y="1330975"/>
            <a:ext cx="2350559" cy="1181161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37951" y="5579354"/>
            <a:ext cx="69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 major</a:t>
            </a:r>
          </a:p>
          <a:p>
            <a:r>
              <a:rPr lang="en-US" sz="1200" dirty="0" smtClean="0"/>
              <a:t>VI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6844" y="5126705"/>
            <a:ext cx="1996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/>
              <a:t> </a:t>
            </a:r>
            <a:r>
              <a:rPr lang="en-US" sz="900" dirty="0" smtClean="0"/>
              <a:t>materials from part 1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2061" y="4687851"/>
            <a:ext cx="50114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I:HC</a:t>
            </a:r>
            <a:endParaRPr lang="en-US" sz="1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36844" y="5431218"/>
            <a:ext cx="2414675" cy="5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06773" y="5715000"/>
            <a:ext cx="251116" cy="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397206" y="4676933"/>
            <a:ext cx="50114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III:HC</a:t>
            </a:r>
            <a:endParaRPr lang="en-US" sz="1100" dirty="0"/>
          </a:p>
        </p:txBody>
      </p:sp>
      <p:cxnSp>
        <p:nvCxnSpPr>
          <p:cNvPr id="26" name="Straight Arrow Connector 25"/>
          <p:cNvCxnSpPr>
            <a:stCxn id="75" idx="2"/>
          </p:cNvCxnSpPr>
          <p:nvPr/>
        </p:nvCxnSpPr>
        <p:spPr>
          <a:xfrm>
            <a:off x="1647781" y="4938543"/>
            <a:ext cx="0" cy="1881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552123" y="4956222"/>
            <a:ext cx="0" cy="1881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898355" y="2388419"/>
            <a:ext cx="329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</a:t>
            </a:r>
            <a:endParaRPr lang="en-US" sz="1100" dirty="0"/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1882376" y="2567271"/>
            <a:ext cx="55880" cy="1538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1938255" y="2564097"/>
            <a:ext cx="55880" cy="157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442808" y="4309605"/>
            <a:ext cx="567571" cy="21336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1706810" y="2297775"/>
            <a:ext cx="14035" cy="1623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467771" y="2025089"/>
            <a:ext cx="471298" cy="26161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i:HC  </a:t>
            </a:r>
            <a:endParaRPr lang="en-US" sz="1100" dirty="0"/>
          </a:p>
        </p:txBody>
      </p:sp>
      <p:sp>
        <p:nvSpPr>
          <p:cNvPr id="66" name="TextBox 65"/>
          <p:cNvSpPr txBox="1"/>
          <p:nvPr/>
        </p:nvSpPr>
        <p:spPr>
          <a:xfrm>
            <a:off x="1938255" y="2172975"/>
            <a:ext cx="931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m. 8: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“new idea”?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9751" y="4939843"/>
            <a:ext cx="85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“new idea”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35304" y="4967190"/>
            <a:ext cx="85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“new idea”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03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183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7945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5377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139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1425" y="190188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2916" y="187788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02578" y="1145097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III:PAC  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45478" y="1471209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61925" y="2642628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1925" y="2716409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437598" y="2882911"/>
            <a:ext cx="42036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2425" y="2411796"/>
            <a:ext cx="870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 smtClean="0"/>
              <a:t>?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3014498" y="692588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7200" y="47244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3400" y="47244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7200" y="476506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8534400" y="4721107"/>
            <a:ext cx="0" cy="1079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610600" y="4721107"/>
            <a:ext cx="0" cy="1079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29600" y="472440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107648" y="1524000"/>
            <a:ext cx="762000" cy="1003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38200" y="335176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 Minor	                      D major (III)  </a:t>
            </a:r>
            <a:endParaRPr lang="en-US" sz="11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630193" y="3483605"/>
            <a:ext cx="6553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57964" y="2716409"/>
            <a:ext cx="0" cy="305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24088" y="49979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24087" y="5099406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9062" y="5580677"/>
            <a:ext cx="199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  major                    G major</a:t>
            </a:r>
          </a:p>
          <a:p>
            <a:r>
              <a:rPr lang="en-US" sz="1200" dirty="0" smtClean="0"/>
              <a:t>III                                VI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274634" y="4599776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VI:PAC  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613916" y="490755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651519" y="4371313"/>
            <a:ext cx="567571" cy="2133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442808" y="4309605"/>
            <a:ext cx="567571" cy="21336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952836" y="5099406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952835" y="5200880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93878" y="4343400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  </a:t>
            </a:r>
            <a:endParaRPr lang="en-US" sz="1400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8145454" y="4651177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1181" y="4393352"/>
            <a:ext cx="2407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Moving further away from the tonic</a:t>
            </a:r>
            <a:endParaRPr lang="en-US" sz="1050" dirty="0"/>
          </a:p>
        </p:txBody>
      </p:sp>
      <p:sp>
        <p:nvSpPr>
          <p:cNvPr id="74" name="TextBox 73"/>
          <p:cNvSpPr txBox="1"/>
          <p:nvPr/>
        </p:nvSpPr>
        <p:spPr>
          <a:xfrm>
            <a:off x="913197" y="6270107"/>
            <a:ext cx="24322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A fantasy-reconceiving of Part 1</a:t>
            </a:r>
          </a:p>
          <a:p>
            <a:r>
              <a:rPr lang="en-US" sz="1050" b="1" dirty="0" smtClean="0"/>
              <a:t>(</a:t>
            </a:r>
            <a:r>
              <a:rPr lang="en-US" sz="1050" b="1" u="sng" dirty="0" smtClean="0"/>
              <a:t>Another, freer “rotation” of its content</a:t>
            </a:r>
            <a:r>
              <a:rPr lang="en-US" sz="1050" b="1" dirty="0" smtClean="0"/>
              <a:t>)</a:t>
            </a:r>
            <a:endParaRPr lang="en-US" sz="105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902180" y="5751423"/>
            <a:ext cx="14647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Another fantasy-reconceiving of Part 1, starting at its m. 8 (rotation of second ½ of part 1)</a:t>
            </a:r>
            <a:endParaRPr lang="en-US" sz="105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4050153" y="5261100"/>
            <a:ext cx="891505" cy="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941658" y="4818465"/>
            <a:ext cx="753965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i:HC</a:t>
            </a:r>
          </a:p>
          <a:p>
            <a:r>
              <a:rPr lang="en-US" sz="1400" dirty="0" smtClean="0"/>
              <a:t>(V of </a:t>
            </a:r>
            <a:r>
              <a:rPr lang="en-US" sz="1400" dirty="0" err="1" smtClean="0"/>
              <a:t>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6" name="Right Brace 95"/>
          <p:cNvSpPr/>
          <p:nvPr/>
        </p:nvSpPr>
        <p:spPr>
          <a:xfrm rot="16200000">
            <a:off x="7081111" y="2673132"/>
            <a:ext cx="424188" cy="23729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243728" y="2782378"/>
            <a:ext cx="252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Second Section of Part 2:</a:t>
            </a:r>
          </a:p>
          <a:p>
            <a:r>
              <a:rPr lang="en-US" sz="1200" b="1" dirty="0" smtClean="0"/>
              <a:t>Reprise and Resolution of Part 1:</a:t>
            </a:r>
          </a:p>
          <a:p>
            <a:r>
              <a:rPr lang="en-US" sz="1200" b="1" dirty="0" smtClean="0"/>
              <a:t>“</a:t>
            </a:r>
            <a:r>
              <a:rPr lang="en-US" sz="1200" b="1" u="sng" dirty="0" err="1" smtClean="0"/>
              <a:t>Recapitulatory</a:t>
            </a:r>
            <a:r>
              <a:rPr lang="en-US" sz="1200" b="1" u="sng" dirty="0" smtClean="0"/>
              <a:t> Rotation</a:t>
            </a:r>
            <a:r>
              <a:rPr lang="en-US" sz="1200" b="1" dirty="0" smtClean="0"/>
              <a:t>”</a:t>
            </a:r>
          </a:p>
          <a:p>
            <a:r>
              <a:rPr lang="en-US" sz="1200" b="1" dirty="0" smtClean="0"/>
              <a:t>(Here very freely reconceived)</a:t>
            </a:r>
            <a:endParaRPr lang="en-US" sz="1200" b="1" dirty="0"/>
          </a:p>
        </p:txBody>
      </p:sp>
      <p:sp>
        <p:nvSpPr>
          <p:cNvPr id="99" name="Right Brace 98"/>
          <p:cNvSpPr/>
          <p:nvPr/>
        </p:nvSpPr>
        <p:spPr>
          <a:xfrm rot="16200000">
            <a:off x="2982596" y="1702195"/>
            <a:ext cx="293293" cy="51947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5554565" y="6074588"/>
            <a:ext cx="1905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Effect: tonic-key relaunch</a:t>
            </a:r>
            <a:endParaRPr lang="en-US" sz="1050" dirty="0"/>
          </a:p>
        </p:txBody>
      </p:sp>
      <p:sp>
        <p:nvSpPr>
          <p:cNvPr id="101" name="Right Brace 100"/>
          <p:cNvSpPr/>
          <p:nvPr/>
        </p:nvSpPr>
        <p:spPr>
          <a:xfrm rot="5400000">
            <a:off x="7750223" y="5377385"/>
            <a:ext cx="373391" cy="13473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47054" y="6339357"/>
            <a:ext cx="141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Tonal Resolution</a:t>
            </a:r>
            <a:endParaRPr lang="en-US" sz="12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1496143" y="3890989"/>
            <a:ext cx="297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First Section of Part 2: Non-Tonic, Freer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298793" y="4382035"/>
            <a:ext cx="1711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Gravitating back toward the tonic key’s dominant</a:t>
            </a:r>
            <a:endParaRPr lang="en-US" sz="11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736480" y="5670289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 Minor	                        B Minor (</a:t>
            </a:r>
            <a:r>
              <a:rPr lang="en-US" sz="1100" dirty="0" err="1" smtClean="0"/>
              <a:t>i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6607845" y="5781422"/>
            <a:ext cx="6553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81059" y="758686"/>
            <a:ext cx="2748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 1: Referential Layout of Materials</a:t>
            </a:r>
            <a:endParaRPr lang="en-US" sz="12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816946" y="3998711"/>
            <a:ext cx="639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ESC</a:t>
            </a:r>
            <a:endParaRPr lang="en-US" sz="1600" dirty="0"/>
          </a:p>
        </p:txBody>
      </p:sp>
      <p:cxnSp>
        <p:nvCxnSpPr>
          <p:cNvPr id="112" name="Straight Connector 111"/>
          <p:cNvCxnSpPr>
            <a:stCxn id="11" idx="5"/>
            <a:endCxn id="69" idx="1"/>
          </p:cNvCxnSpPr>
          <p:nvPr/>
        </p:nvCxnSpPr>
        <p:spPr>
          <a:xfrm>
            <a:off x="1367937" y="3052289"/>
            <a:ext cx="4654560" cy="211740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945111" y="228602"/>
            <a:ext cx="77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P. E. Bach, Sonata in B Minor, “Württemberg 6,” binary first movement (1744)</a:t>
            </a:r>
          </a:p>
        </p:txBody>
      </p:sp>
      <p:sp>
        <p:nvSpPr>
          <p:cNvPr id="60" name="Arc 59"/>
          <p:cNvSpPr/>
          <p:nvPr/>
        </p:nvSpPr>
        <p:spPr>
          <a:xfrm rot="19378490">
            <a:off x="865775" y="1330975"/>
            <a:ext cx="2350559" cy="1181161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37951" y="5579354"/>
            <a:ext cx="69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 major</a:t>
            </a:r>
          </a:p>
          <a:p>
            <a:r>
              <a:rPr lang="en-US" sz="1200" dirty="0" smtClean="0"/>
              <a:t>VI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6844" y="5126705"/>
            <a:ext cx="1996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/>
              <a:t> </a:t>
            </a:r>
            <a:r>
              <a:rPr lang="en-US" sz="900" dirty="0" smtClean="0"/>
              <a:t>materials from part 1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2061" y="4687851"/>
            <a:ext cx="50114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I:HC</a:t>
            </a:r>
            <a:endParaRPr lang="en-US" sz="1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36844" y="5431218"/>
            <a:ext cx="2414675" cy="5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06773" y="5715000"/>
            <a:ext cx="251116" cy="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397206" y="4676933"/>
            <a:ext cx="50114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III:HC</a:t>
            </a:r>
            <a:endParaRPr lang="en-US" sz="1100" dirty="0"/>
          </a:p>
        </p:txBody>
      </p:sp>
      <p:sp>
        <p:nvSpPr>
          <p:cNvPr id="77" name="Arc 76"/>
          <p:cNvSpPr/>
          <p:nvPr/>
        </p:nvSpPr>
        <p:spPr>
          <a:xfrm rot="20050826">
            <a:off x="5950630" y="4148974"/>
            <a:ext cx="1875150" cy="996436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75" idx="2"/>
          </p:cNvCxnSpPr>
          <p:nvPr/>
        </p:nvCxnSpPr>
        <p:spPr>
          <a:xfrm>
            <a:off x="1647781" y="4938543"/>
            <a:ext cx="0" cy="1881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552123" y="4956222"/>
            <a:ext cx="0" cy="1881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363079"/>
            <a:ext cx="0" cy="3519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679751" y="4939843"/>
            <a:ext cx="85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“Proto-S”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98355" y="2388419"/>
            <a:ext cx="329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</a:t>
            </a:r>
            <a:endParaRPr lang="en-US" sz="1100" dirty="0"/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1882376" y="2567271"/>
            <a:ext cx="55880" cy="1538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1938255" y="2564097"/>
            <a:ext cx="55880" cy="157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706810" y="2297775"/>
            <a:ext cx="14035" cy="1623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467771" y="2025089"/>
            <a:ext cx="471298" cy="26161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i:HC  </a:t>
            </a:r>
            <a:endParaRPr lang="en-US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1938255" y="2172975"/>
            <a:ext cx="931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m. 8: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“new idea”?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35304" y="4967190"/>
            <a:ext cx="85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“new idea”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55764" y="4844081"/>
            <a:ext cx="1081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NB: No head-motive of “new idea”!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49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183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7945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5377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139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1425" y="190188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2916" y="187788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02578" y="1145097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III:PAC  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45478" y="1471209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61925" y="2642628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1925" y="2716409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437598" y="2882911"/>
            <a:ext cx="42036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2425" y="2411796"/>
            <a:ext cx="870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 smtClean="0"/>
              <a:t>?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3018612" y="560323"/>
            <a:ext cx="79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Essential Expositional Closure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     </a:t>
            </a:r>
            <a:r>
              <a:rPr lang="en-US" sz="1200" b="1" dirty="0" smtClean="0">
                <a:solidFill>
                  <a:srgbClr val="FF0000"/>
                </a:solidFill>
              </a:rPr>
              <a:t>EEC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57200" y="47244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3400" y="47244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7200" y="476506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8534400" y="4721107"/>
            <a:ext cx="0" cy="1079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610600" y="4721107"/>
            <a:ext cx="0" cy="1079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29600" y="472440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107648" y="1524000"/>
            <a:ext cx="762000" cy="1003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38200" y="335176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 Minor	                      D major (III)  </a:t>
            </a:r>
            <a:endParaRPr lang="en-US" sz="11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630193" y="3483605"/>
            <a:ext cx="6553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57964" y="2716409"/>
            <a:ext cx="0" cy="305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24088" y="49979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24087" y="5099406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9062" y="5580677"/>
            <a:ext cx="199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  major                    G major</a:t>
            </a:r>
          </a:p>
          <a:p>
            <a:r>
              <a:rPr lang="en-US" sz="1200" dirty="0" smtClean="0"/>
              <a:t>III                                VI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274634" y="4599776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VI:PAC  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613916" y="490755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651519" y="4371313"/>
            <a:ext cx="567571" cy="2133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442808" y="4309605"/>
            <a:ext cx="567571" cy="21336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952836" y="5099406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952835" y="5200880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93878" y="4343400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  </a:t>
            </a:r>
            <a:endParaRPr lang="en-US" sz="1400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8145454" y="4651177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1181" y="4393352"/>
            <a:ext cx="2407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Moving further away from the tonic</a:t>
            </a:r>
            <a:endParaRPr lang="en-US" sz="1050" dirty="0"/>
          </a:p>
        </p:txBody>
      </p:sp>
      <p:sp>
        <p:nvSpPr>
          <p:cNvPr id="74" name="TextBox 73"/>
          <p:cNvSpPr txBox="1"/>
          <p:nvPr/>
        </p:nvSpPr>
        <p:spPr>
          <a:xfrm>
            <a:off x="913197" y="6270107"/>
            <a:ext cx="24322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A fantasy-reconceiving of Part 1</a:t>
            </a:r>
          </a:p>
          <a:p>
            <a:r>
              <a:rPr lang="en-US" sz="1050" b="1" dirty="0" smtClean="0"/>
              <a:t>(</a:t>
            </a:r>
            <a:r>
              <a:rPr lang="en-US" sz="1050" b="1" u="sng" dirty="0" smtClean="0"/>
              <a:t>Another, freer “rotation” of its content</a:t>
            </a:r>
            <a:r>
              <a:rPr lang="en-US" sz="1050" b="1" dirty="0" smtClean="0"/>
              <a:t>)</a:t>
            </a:r>
            <a:endParaRPr lang="en-US" sz="105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902180" y="5751423"/>
            <a:ext cx="14647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Another fantasy-reconceiving of Part 1, starting at its m. 8 (Rotation of second ½ of part 1)</a:t>
            </a:r>
            <a:endParaRPr lang="en-US" sz="105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4050153" y="5261100"/>
            <a:ext cx="891505" cy="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941658" y="4818465"/>
            <a:ext cx="753965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i:HC</a:t>
            </a:r>
          </a:p>
          <a:p>
            <a:r>
              <a:rPr lang="en-US" sz="1400" dirty="0" smtClean="0"/>
              <a:t>(V of </a:t>
            </a:r>
            <a:r>
              <a:rPr lang="en-US" sz="1400" dirty="0" err="1" smtClean="0"/>
              <a:t>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6" name="Right Brace 95"/>
          <p:cNvSpPr/>
          <p:nvPr/>
        </p:nvSpPr>
        <p:spPr>
          <a:xfrm rot="16200000">
            <a:off x="7081111" y="2673132"/>
            <a:ext cx="424188" cy="23729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243728" y="2782378"/>
            <a:ext cx="252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Second Section of Part 2:</a:t>
            </a:r>
          </a:p>
          <a:p>
            <a:r>
              <a:rPr lang="en-US" sz="1200" b="1" dirty="0" smtClean="0"/>
              <a:t>Reprise and Resolution of Part 1:</a:t>
            </a:r>
          </a:p>
          <a:p>
            <a:r>
              <a:rPr lang="en-US" sz="1200" b="1" dirty="0" smtClean="0"/>
              <a:t>“</a:t>
            </a:r>
            <a:r>
              <a:rPr lang="en-US" sz="1200" b="1" u="sng" dirty="0" err="1" smtClean="0"/>
              <a:t>Recapitulatory</a:t>
            </a:r>
            <a:r>
              <a:rPr lang="en-US" sz="1200" b="1" u="sng" dirty="0" smtClean="0"/>
              <a:t> Rotation</a:t>
            </a:r>
            <a:r>
              <a:rPr lang="en-US" sz="1200" b="1" dirty="0" smtClean="0"/>
              <a:t>”</a:t>
            </a:r>
          </a:p>
          <a:p>
            <a:r>
              <a:rPr lang="en-US" sz="1200" b="1" dirty="0" smtClean="0"/>
              <a:t>(Here very freely reconceived)</a:t>
            </a:r>
            <a:endParaRPr lang="en-US" sz="1200" b="1" dirty="0"/>
          </a:p>
        </p:txBody>
      </p:sp>
      <p:sp>
        <p:nvSpPr>
          <p:cNvPr id="99" name="Right Brace 98"/>
          <p:cNvSpPr/>
          <p:nvPr/>
        </p:nvSpPr>
        <p:spPr>
          <a:xfrm rot="16200000">
            <a:off x="2982596" y="1702195"/>
            <a:ext cx="293293" cy="51947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5554565" y="6074588"/>
            <a:ext cx="1905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Effect: tonic-key relaunch</a:t>
            </a:r>
            <a:endParaRPr lang="en-US" sz="1050" dirty="0"/>
          </a:p>
        </p:txBody>
      </p:sp>
      <p:sp>
        <p:nvSpPr>
          <p:cNvPr id="101" name="Right Brace 100"/>
          <p:cNvSpPr/>
          <p:nvPr/>
        </p:nvSpPr>
        <p:spPr>
          <a:xfrm rot="5400000">
            <a:off x="7750223" y="5377385"/>
            <a:ext cx="373391" cy="13473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47054" y="6339357"/>
            <a:ext cx="141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Tonal Resolution</a:t>
            </a:r>
            <a:endParaRPr lang="en-US" sz="12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1496143" y="3890989"/>
            <a:ext cx="297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First Section of Part 2: Non-Tonic, Freer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298793" y="4382035"/>
            <a:ext cx="1711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Gravitating back toward the tonic key’s dominant</a:t>
            </a:r>
            <a:endParaRPr lang="en-US" sz="11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736480" y="5670289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 Minor	                        B Minor (</a:t>
            </a:r>
            <a:r>
              <a:rPr lang="en-US" sz="1100" dirty="0" err="1" smtClean="0"/>
              <a:t>i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6607845" y="5781422"/>
            <a:ext cx="6553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81059" y="758686"/>
            <a:ext cx="2748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 1: Referential Layout of Materials</a:t>
            </a:r>
            <a:endParaRPr lang="en-US" sz="12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816946" y="3998711"/>
            <a:ext cx="639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ESC</a:t>
            </a:r>
            <a:endParaRPr lang="en-US" sz="1600" dirty="0"/>
          </a:p>
        </p:txBody>
      </p:sp>
      <p:cxnSp>
        <p:nvCxnSpPr>
          <p:cNvPr id="112" name="Straight Connector 111"/>
          <p:cNvCxnSpPr>
            <a:stCxn id="11" idx="5"/>
            <a:endCxn id="69" idx="1"/>
          </p:cNvCxnSpPr>
          <p:nvPr/>
        </p:nvCxnSpPr>
        <p:spPr>
          <a:xfrm>
            <a:off x="1367937" y="3052289"/>
            <a:ext cx="4654560" cy="211740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945111" y="228602"/>
            <a:ext cx="77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P. E. Bach, Sonata in B Minor, “Württemberg 6,” binary first movement (1744)</a:t>
            </a:r>
          </a:p>
        </p:txBody>
      </p:sp>
      <p:sp>
        <p:nvSpPr>
          <p:cNvPr id="60" name="Arc 59"/>
          <p:cNvSpPr/>
          <p:nvPr/>
        </p:nvSpPr>
        <p:spPr>
          <a:xfrm rot="19378490">
            <a:off x="865775" y="1330975"/>
            <a:ext cx="2350559" cy="1181161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37951" y="5579354"/>
            <a:ext cx="69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 major</a:t>
            </a:r>
          </a:p>
          <a:p>
            <a:r>
              <a:rPr lang="en-US" sz="1200" dirty="0" smtClean="0"/>
              <a:t>VI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6844" y="5126705"/>
            <a:ext cx="1996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/>
              <a:t> </a:t>
            </a:r>
            <a:r>
              <a:rPr lang="en-US" sz="900" dirty="0" smtClean="0"/>
              <a:t>materials from part 1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2061" y="4687851"/>
            <a:ext cx="50114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I:HC</a:t>
            </a:r>
            <a:endParaRPr lang="en-US" sz="1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36844" y="5431218"/>
            <a:ext cx="2414675" cy="5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06773" y="5715000"/>
            <a:ext cx="251116" cy="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397206" y="4676933"/>
            <a:ext cx="50114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III:HC</a:t>
            </a:r>
            <a:endParaRPr lang="en-US" sz="1100" dirty="0"/>
          </a:p>
        </p:txBody>
      </p:sp>
      <p:sp>
        <p:nvSpPr>
          <p:cNvPr id="77" name="Arc 76"/>
          <p:cNvSpPr/>
          <p:nvPr/>
        </p:nvSpPr>
        <p:spPr>
          <a:xfrm rot="20050826">
            <a:off x="5950630" y="4148974"/>
            <a:ext cx="1875150" cy="996436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75" idx="2"/>
          </p:cNvCxnSpPr>
          <p:nvPr/>
        </p:nvCxnSpPr>
        <p:spPr>
          <a:xfrm>
            <a:off x="1647781" y="4938543"/>
            <a:ext cx="0" cy="1881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552123" y="4956222"/>
            <a:ext cx="0" cy="1881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363079"/>
            <a:ext cx="0" cy="3519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898355" y="2388419"/>
            <a:ext cx="329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</a:t>
            </a:r>
            <a:endParaRPr lang="en-US" sz="1100" dirty="0"/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1882376" y="2567271"/>
            <a:ext cx="55880" cy="1538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1938255" y="2564097"/>
            <a:ext cx="55880" cy="157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952999" y="1071942"/>
            <a:ext cx="376451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Binary-form prototype of what, in slightly expanded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ersions, we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ill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ome to call “sonata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orm”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2825" y="106741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“Exposition”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96061" y="3660338"/>
            <a:ext cx="141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“Development”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41794" y="3890989"/>
            <a:ext cx="141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“Recapitulation”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1706810" y="2297775"/>
            <a:ext cx="14035" cy="1623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467771" y="2025089"/>
            <a:ext cx="471298" cy="26161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i:HC  </a:t>
            </a:r>
            <a:endParaRPr lang="en-US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1938255" y="2172975"/>
            <a:ext cx="931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m. 8: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“new idea”?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79751" y="4939843"/>
            <a:ext cx="85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“new idea”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35304" y="4967190"/>
            <a:ext cx="85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“new idea”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855764" y="4844081"/>
            <a:ext cx="1081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NB: No head-motive of “new idea”!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58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183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794516" y="165503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5377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13916" y="166451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1425" y="190188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2916" y="187788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02578" y="1145097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III:PAC  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45478" y="1471209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61925" y="2642628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1925" y="2716409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437598" y="2882911"/>
            <a:ext cx="42036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2425" y="2411796"/>
            <a:ext cx="870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 smtClean="0"/>
              <a:t>?</a:t>
            </a:r>
            <a:endParaRPr lang="en-US" sz="9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7200" y="47244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3400" y="47244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7200" y="476506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8534400" y="4721107"/>
            <a:ext cx="0" cy="1079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610600" y="4721107"/>
            <a:ext cx="0" cy="1079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29600" y="472440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636350" y="2025089"/>
            <a:ext cx="471298" cy="26161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i:HC  </a:t>
            </a:r>
            <a:endParaRPr lang="en-US" sz="11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107648" y="1524000"/>
            <a:ext cx="762000" cy="1003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38200" y="335176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 Minor	                      D major (III)  </a:t>
            </a:r>
            <a:endParaRPr lang="en-US" sz="11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630193" y="3483605"/>
            <a:ext cx="6553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57964" y="2716409"/>
            <a:ext cx="0" cy="305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24088" y="49979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24087" y="5099406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9062" y="5580677"/>
            <a:ext cx="199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  major                    G major</a:t>
            </a:r>
          </a:p>
          <a:p>
            <a:r>
              <a:rPr lang="en-US" sz="1200" dirty="0" smtClean="0"/>
              <a:t>III                                VI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274634" y="4599776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VI:PAC  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613916" y="490755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651519" y="4371313"/>
            <a:ext cx="567571" cy="2133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442808" y="4309605"/>
            <a:ext cx="567571" cy="21336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952836" y="5099406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952835" y="5200880"/>
            <a:ext cx="47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93878" y="4343400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  </a:t>
            </a:r>
            <a:endParaRPr lang="en-US" sz="1400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8145454" y="4651177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1181" y="4393352"/>
            <a:ext cx="2407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Moving further away from the tonic</a:t>
            </a:r>
            <a:endParaRPr lang="en-US" sz="1050" dirty="0"/>
          </a:p>
        </p:txBody>
      </p:sp>
      <p:sp>
        <p:nvSpPr>
          <p:cNvPr id="74" name="TextBox 73"/>
          <p:cNvSpPr txBox="1"/>
          <p:nvPr/>
        </p:nvSpPr>
        <p:spPr>
          <a:xfrm>
            <a:off x="913197" y="6270107"/>
            <a:ext cx="24322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A fantasy-reconceiving of Part 1</a:t>
            </a:r>
          </a:p>
          <a:p>
            <a:r>
              <a:rPr lang="en-US" sz="1050" b="1" dirty="0" smtClean="0"/>
              <a:t>(</a:t>
            </a:r>
            <a:r>
              <a:rPr lang="en-US" sz="1050" b="1" u="sng" dirty="0" smtClean="0"/>
              <a:t>Another, freer “rotation” of its content</a:t>
            </a:r>
            <a:r>
              <a:rPr lang="en-US" sz="1050" b="1" dirty="0" smtClean="0"/>
              <a:t>)</a:t>
            </a:r>
            <a:endParaRPr lang="en-US" sz="105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902180" y="5751423"/>
            <a:ext cx="14647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Another fantasy-reconceiving of Part 1, starting at its m. 8 (Rotation of second ½ of part 1)</a:t>
            </a:r>
            <a:endParaRPr lang="en-US" sz="105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4050153" y="5261100"/>
            <a:ext cx="891505" cy="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941658" y="4818465"/>
            <a:ext cx="753965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i:HC</a:t>
            </a:r>
          </a:p>
          <a:p>
            <a:r>
              <a:rPr lang="en-US" sz="1400" dirty="0" smtClean="0"/>
              <a:t>(V of </a:t>
            </a:r>
            <a:r>
              <a:rPr lang="en-US" sz="1400" dirty="0" err="1" smtClean="0"/>
              <a:t>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6" name="Right Brace 95"/>
          <p:cNvSpPr/>
          <p:nvPr/>
        </p:nvSpPr>
        <p:spPr>
          <a:xfrm rot="16200000">
            <a:off x="7081111" y="2673132"/>
            <a:ext cx="424188" cy="23729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243728" y="2782378"/>
            <a:ext cx="252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Second Section of Part 2:</a:t>
            </a:r>
          </a:p>
          <a:p>
            <a:r>
              <a:rPr lang="en-US" sz="1200" b="1" dirty="0" smtClean="0"/>
              <a:t>Reprise and Resolution of Part 1:</a:t>
            </a:r>
          </a:p>
          <a:p>
            <a:r>
              <a:rPr lang="en-US" sz="1200" b="1" dirty="0" smtClean="0"/>
              <a:t>“</a:t>
            </a:r>
            <a:r>
              <a:rPr lang="en-US" sz="1200" b="1" u="sng" dirty="0" err="1" smtClean="0"/>
              <a:t>Recapitulatory</a:t>
            </a:r>
            <a:r>
              <a:rPr lang="en-US" sz="1200" b="1" u="sng" dirty="0" smtClean="0"/>
              <a:t> Rotation</a:t>
            </a:r>
            <a:r>
              <a:rPr lang="en-US" sz="1200" b="1" dirty="0" smtClean="0"/>
              <a:t>”</a:t>
            </a:r>
          </a:p>
          <a:p>
            <a:r>
              <a:rPr lang="en-US" sz="1200" b="1" dirty="0" smtClean="0"/>
              <a:t>(Here very freely reconceived)</a:t>
            </a:r>
            <a:endParaRPr lang="en-US" sz="1200" b="1" dirty="0"/>
          </a:p>
        </p:txBody>
      </p:sp>
      <p:sp>
        <p:nvSpPr>
          <p:cNvPr id="99" name="Right Brace 98"/>
          <p:cNvSpPr/>
          <p:nvPr/>
        </p:nvSpPr>
        <p:spPr>
          <a:xfrm rot="16200000">
            <a:off x="2982596" y="1702195"/>
            <a:ext cx="293293" cy="51947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5554565" y="6074588"/>
            <a:ext cx="1905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Effect: tonic-key relaunch</a:t>
            </a:r>
            <a:endParaRPr lang="en-US" sz="1050" dirty="0"/>
          </a:p>
        </p:txBody>
      </p:sp>
      <p:sp>
        <p:nvSpPr>
          <p:cNvPr id="101" name="Right Brace 100"/>
          <p:cNvSpPr/>
          <p:nvPr/>
        </p:nvSpPr>
        <p:spPr>
          <a:xfrm rot="5400000">
            <a:off x="7750223" y="5377385"/>
            <a:ext cx="373391" cy="13473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47054" y="6339357"/>
            <a:ext cx="141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Tonal Resolution</a:t>
            </a:r>
            <a:endParaRPr lang="en-US" sz="12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1496143" y="3890989"/>
            <a:ext cx="297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First Section of Part 2: Non-Tonic, Freer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298793" y="4382035"/>
            <a:ext cx="1711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Gravitating back toward the tonic key’s dominant</a:t>
            </a:r>
            <a:endParaRPr lang="en-US" sz="11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736480" y="5670289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 Minor	                        B Minor (</a:t>
            </a:r>
            <a:r>
              <a:rPr lang="en-US" sz="1100" dirty="0" err="1" smtClean="0"/>
              <a:t>i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6607845" y="5781422"/>
            <a:ext cx="6553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81059" y="758686"/>
            <a:ext cx="2748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 1: Referential Layout of Materials</a:t>
            </a:r>
            <a:endParaRPr lang="en-US" sz="12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816946" y="3998711"/>
            <a:ext cx="639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ESC</a:t>
            </a:r>
            <a:endParaRPr lang="en-US" sz="1600" dirty="0"/>
          </a:p>
        </p:txBody>
      </p:sp>
      <p:cxnSp>
        <p:nvCxnSpPr>
          <p:cNvPr id="112" name="Straight Connector 111"/>
          <p:cNvCxnSpPr>
            <a:stCxn id="11" idx="5"/>
            <a:endCxn id="69" idx="1"/>
          </p:cNvCxnSpPr>
          <p:nvPr/>
        </p:nvCxnSpPr>
        <p:spPr>
          <a:xfrm>
            <a:off x="1367937" y="3052289"/>
            <a:ext cx="4654560" cy="211740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945111" y="228602"/>
            <a:ext cx="77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P. E. Bach, Sonata in B Minor, “Württemberg 6,” binary first movement (1744)</a:t>
            </a:r>
          </a:p>
        </p:txBody>
      </p:sp>
      <p:sp>
        <p:nvSpPr>
          <p:cNvPr id="60" name="Arc 59"/>
          <p:cNvSpPr/>
          <p:nvPr/>
        </p:nvSpPr>
        <p:spPr>
          <a:xfrm rot="19378490">
            <a:off x="865775" y="1330975"/>
            <a:ext cx="2350559" cy="1181161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37951" y="5579354"/>
            <a:ext cx="69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 major</a:t>
            </a:r>
          </a:p>
          <a:p>
            <a:r>
              <a:rPr lang="en-US" sz="1200" dirty="0" smtClean="0"/>
              <a:t>VI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6844" y="5126705"/>
            <a:ext cx="1996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Fortspinnung</a:t>
            </a:r>
            <a:r>
              <a:rPr lang="en-US" sz="900" dirty="0"/>
              <a:t> </a:t>
            </a:r>
            <a:r>
              <a:rPr lang="en-US" sz="900" dirty="0" smtClean="0"/>
              <a:t>materials from part 1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2061" y="4687851"/>
            <a:ext cx="50114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I:HC</a:t>
            </a:r>
            <a:endParaRPr lang="en-US" sz="1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36844" y="5431218"/>
            <a:ext cx="2414675" cy="5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06773" y="5715000"/>
            <a:ext cx="251116" cy="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397206" y="4676933"/>
            <a:ext cx="50114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III:HC</a:t>
            </a:r>
            <a:endParaRPr lang="en-US" sz="1100" dirty="0"/>
          </a:p>
        </p:txBody>
      </p:sp>
      <p:sp>
        <p:nvSpPr>
          <p:cNvPr id="77" name="Arc 76"/>
          <p:cNvSpPr/>
          <p:nvPr/>
        </p:nvSpPr>
        <p:spPr>
          <a:xfrm rot="20050826">
            <a:off x="5950630" y="4148974"/>
            <a:ext cx="1875150" cy="996436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75" idx="2"/>
          </p:cNvCxnSpPr>
          <p:nvPr/>
        </p:nvCxnSpPr>
        <p:spPr>
          <a:xfrm>
            <a:off x="1647781" y="4938543"/>
            <a:ext cx="0" cy="1881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552123" y="4956222"/>
            <a:ext cx="0" cy="1881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363079"/>
            <a:ext cx="0" cy="3519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898355" y="2388419"/>
            <a:ext cx="329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</a:t>
            </a:r>
            <a:endParaRPr lang="en-US" sz="1100" dirty="0"/>
          </a:p>
        </p:txBody>
      </p:sp>
      <p:cxnSp>
        <p:nvCxnSpPr>
          <p:cNvPr id="84" name="Straight Arrow Connector 83"/>
          <p:cNvCxnSpPr>
            <a:stCxn id="44" idx="2"/>
          </p:cNvCxnSpPr>
          <p:nvPr/>
        </p:nvCxnSpPr>
        <p:spPr>
          <a:xfrm flipH="1">
            <a:off x="1857964" y="2286699"/>
            <a:ext cx="14035" cy="1623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882376" y="2567271"/>
            <a:ext cx="55880" cy="1538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1938255" y="2564097"/>
            <a:ext cx="55880" cy="157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935304" y="4967190"/>
            <a:ext cx="85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“new idea”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952999" y="1071942"/>
            <a:ext cx="376451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Binary-form prototype of what, in slightly expanded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ersions, we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ill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ome to call “sonata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orm”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2825" y="106741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“Exposition”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96061" y="3660338"/>
            <a:ext cx="141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“Development”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41794" y="3890989"/>
            <a:ext cx="141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“Recapitulation”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07428" y="2088630"/>
            <a:ext cx="369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This model will develop into “Type 3” or “textbook” sonata form, that format with a “development-section” and a </a:t>
            </a:r>
            <a:r>
              <a:rPr lang="en-US" sz="1200" u="sng" dirty="0" smtClean="0">
                <a:solidFill>
                  <a:srgbClr val="00B0F0"/>
                </a:solidFill>
              </a:rPr>
              <a:t>full recapitulation starting with HM (=P)</a:t>
            </a:r>
            <a:endParaRPr lang="en-US" sz="1200" u="sng" dirty="0">
              <a:solidFill>
                <a:srgbClr val="00B0F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18612" y="560323"/>
            <a:ext cx="79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Essential Expositional Closure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     </a:t>
            </a:r>
            <a:r>
              <a:rPr lang="en-US" sz="1200" b="1" dirty="0" smtClean="0">
                <a:solidFill>
                  <a:srgbClr val="FF0000"/>
                </a:solidFill>
              </a:rPr>
              <a:t>EEC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38255" y="2172975"/>
            <a:ext cx="931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m. 8: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“new idea”?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79751" y="4939843"/>
            <a:ext cx="85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“new idea”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855764" y="4844081"/>
            <a:ext cx="1081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NB: No head-motive of “new idea”!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58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914400"/>
            <a:ext cx="8416412" cy="5671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8376" y="333829"/>
            <a:ext cx="544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1740s, 1750s: The Symphony Spreads Northward</a:t>
            </a:r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rot="12842661">
            <a:off x="5503544" y="1041261"/>
            <a:ext cx="765893" cy="3131361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13654446">
            <a:off x="3118167" y="2125890"/>
            <a:ext cx="2539244" cy="689983"/>
          </a:xfrm>
          <a:prstGeom prst="curvedUpArrow">
            <a:avLst>
              <a:gd name="adj1" fmla="val 25000"/>
              <a:gd name="adj2" fmla="val 82227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15042006">
            <a:off x="5653140" y="2359156"/>
            <a:ext cx="723010" cy="240439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8409325">
            <a:off x="2742913" y="839751"/>
            <a:ext cx="793148" cy="361466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64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914400"/>
            <a:ext cx="8416412" cy="5671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8376" y="333829"/>
            <a:ext cx="544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1740s, 1750s: The Symphony Spreads Northward</a:t>
            </a:r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rot="12842661">
            <a:off x="5503544" y="1041261"/>
            <a:ext cx="765893" cy="3131361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13654446">
            <a:off x="3118167" y="2125890"/>
            <a:ext cx="2539244" cy="689983"/>
          </a:xfrm>
          <a:prstGeom prst="curvedUpArrow">
            <a:avLst>
              <a:gd name="adj1" fmla="val 25000"/>
              <a:gd name="adj2" fmla="val 82227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15042006">
            <a:off x="5653140" y="2359156"/>
            <a:ext cx="723010" cy="240439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8409325">
            <a:off x="2742913" y="839751"/>
            <a:ext cx="793148" cy="361466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553200" y="2639012"/>
            <a:ext cx="609600" cy="486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20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3" y="1457058"/>
            <a:ext cx="8557736" cy="4278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119" y="838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Vienna, c. 1750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7091"/>
            <a:ext cx="7835781" cy="587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210300"/>
            <a:ext cx="2552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Vienna: </a:t>
            </a:r>
            <a:r>
              <a:rPr lang="en-US" dirty="0" err="1" smtClean="0"/>
              <a:t>Hofburg</a:t>
            </a:r>
            <a:r>
              <a:rPr lang="en-US" dirty="0" smtClean="0"/>
              <a:t> Palace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59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4" y="170914"/>
            <a:ext cx="8066365" cy="6049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4927" y="622069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Vienna: Belvedere Palace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75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7609" y="290117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18427" y="28988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437427" y="312171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18327" y="2426994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75427" y="2129225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8081825" y="386805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128069" y="395414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6723174" y="4317350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 rot="16200000">
            <a:off x="7539975" y="4121476"/>
            <a:ext cx="304801" cy="1938403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75944" y="5179656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50913" y="4844457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00217" y="1793170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“V”                    I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</a:t>
            </a:r>
            <a:r>
              <a:rPr lang="en-US" sz="1100" dirty="0" smtClean="0"/>
              <a:t>(or modulatory)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750912" y="4666569"/>
            <a:ext cx="1852829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91449" y="4012337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5488981" y="2490530"/>
            <a:ext cx="2386444" cy="1100368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605332">
            <a:off x="1609416" y="1560482"/>
            <a:ext cx="6251362" cy="2288176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358413" y="2889236"/>
            <a:ext cx="1119398" cy="252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439811" y="2858175"/>
            <a:ext cx="89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“Free”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32279" y="65672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Full-Reprise Format (Head Motive Restarts in the Tonic Midway through Part 2)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616356" y="3874563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616356" y="394834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0150" y="2549774"/>
            <a:ext cx="38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330150" y="2594473"/>
            <a:ext cx="190804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5477811" y="2129225"/>
            <a:ext cx="69272" cy="41616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02195" y="4455850"/>
            <a:ext cx="646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Restart!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1701804" y="4426947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687460" y="4455850"/>
            <a:ext cx="475673" cy="271794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862200" y="318731"/>
            <a:ext cx="619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 Sonatas: Most Expansive Format (Infrequent)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53795" y="1540673"/>
            <a:ext cx="1158652" cy="3642877"/>
          </a:xfrm>
          <a:prstGeom prst="rect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36549" y="968889"/>
            <a:ext cx="54610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64" name="TextBox 63"/>
          <p:cNvSpPr txBox="1"/>
          <p:nvPr/>
        </p:nvSpPr>
        <p:spPr>
          <a:xfrm>
            <a:off x="1148478" y="1184151"/>
            <a:ext cx="2061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Domenico Scarlatti, Sonata in C, K. 159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75752" y="3440845"/>
            <a:ext cx="10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Return of both HM and tonic!</a:t>
            </a:r>
          </a:p>
          <a:p>
            <a:r>
              <a:rPr lang="en-US" sz="800" dirty="0" smtClean="0"/>
              <a:t>(“Double return”)</a:t>
            </a:r>
            <a:endParaRPr lang="en-US" sz="800" dirty="0"/>
          </a:p>
        </p:txBody>
      </p:sp>
      <p:sp>
        <p:nvSpPr>
          <p:cNvPr id="66" name="Left Brace 65"/>
          <p:cNvSpPr/>
          <p:nvPr/>
        </p:nvSpPr>
        <p:spPr>
          <a:xfrm rot="16200000">
            <a:off x="7047627" y="4051087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052" y="2934731"/>
            <a:ext cx="381000" cy="489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726052" y="2977692"/>
            <a:ext cx="381000" cy="446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8140985" y="3924253"/>
            <a:ext cx="381000" cy="446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45937" y="3910760"/>
            <a:ext cx="381000" cy="489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556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7091"/>
            <a:ext cx="7835781" cy="587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210300"/>
            <a:ext cx="2552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Vienna: </a:t>
            </a:r>
            <a:r>
              <a:rPr lang="en-US" dirty="0" err="1" smtClean="0"/>
              <a:t>Hofburg</a:t>
            </a:r>
            <a:r>
              <a:rPr lang="en-US" dirty="0" smtClean="0"/>
              <a:t> Palace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56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1" y="1223453"/>
            <a:ext cx="3392237" cy="3867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12504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Johann Joseph </a:t>
            </a:r>
            <a:r>
              <a:rPr lang="en-US" sz="1600" dirty="0" err="1" smtClean="0"/>
              <a:t>Fux</a:t>
            </a:r>
            <a:r>
              <a:rPr lang="en-US" sz="1600" dirty="0" smtClean="0"/>
              <a:t> (1660-1741)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19773"/>
            <a:ext cx="4581146" cy="3371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877"/>
            <a:ext cx="2424782" cy="35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3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5564"/>
            <a:ext cx="2895600" cy="3934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5269794" cy="369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508" y="5570434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Antonio Caldara (c. 1671-1736)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3620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5564"/>
            <a:ext cx="2895600" cy="3934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5269794" cy="369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508" y="5570434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Antonio Caldara (c. 1671-1736)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95" y="2952750"/>
            <a:ext cx="1933099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91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1219200"/>
            <a:ext cx="3882920" cy="5453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4334965" cy="537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5516" y="685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Empress Maria Theresa (reigned 1740-1780)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12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3780802" cy="5154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62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Pietro Metastasio (1698-1782)</a:t>
            </a:r>
          </a:p>
          <a:p>
            <a:pPr algn="ctr"/>
            <a:r>
              <a:rPr lang="en-US" sz="1600" dirty="0" smtClean="0"/>
              <a:t>Viennese Court Poet, 1730ff</a:t>
            </a:r>
          </a:p>
          <a:p>
            <a:pPr algn="ctr"/>
            <a:r>
              <a:rPr lang="en-US" sz="1600" dirty="0" smtClean="0"/>
              <a:t>The most celebrated </a:t>
            </a:r>
            <a:r>
              <a:rPr lang="en-US" sz="1600" i="1" dirty="0" smtClean="0"/>
              <a:t>opera </a:t>
            </a:r>
            <a:r>
              <a:rPr lang="en-US" sz="1600" i="1" dirty="0" err="1" smtClean="0"/>
              <a:t>seria</a:t>
            </a:r>
            <a:r>
              <a:rPr lang="en-US" sz="1600" dirty="0" smtClean="0"/>
              <a:t> librettist of the 18</a:t>
            </a:r>
            <a:r>
              <a:rPr lang="en-US" sz="1600" baseline="30000" dirty="0" smtClean="0"/>
              <a:t>th</a:t>
            </a:r>
            <a:r>
              <a:rPr lang="en-US" sz="1600" dirty="0"/>
              <a:t> </a:t>
            </a:r>
            <a:r>
              <a:rPr lang="en-US" sz="1600" dirty="0" smtClean="0"/>
              <a:t>century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6919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62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Pietro Metastasio (1698-1782)</a:t>
            </a:r>
          </a:p>
          <a:p>
            <a:pPr algn="ctr"/>
            <a:r>
              <a:rPr lang="en-US" sz="1600" dirty="0" smtClean="0"/>
              <a:t>Viennese Court Poet, 1730ff</a:t>
            </a:r>
          </a:p>
          <a:p>
            <a:pPr algn="ctr"/>
            <a:r>
              <a:rPr lang="en-US" sz="1600" dirty="0" smtClean="0"/>
              <a:t>The most celebrated </a:t>
            </a:r>
            <a:r>
              <a:rPr lang="en-US" sz="1600" i="1" dirty="0" smtClean="0"/>
              <a:t>opera </a:t>
            </a:r>
            <a:r>
              <a:rPr lang="en-US" sz="1600" i="1" dirty="0" err="1" smtClean="0"/>
              <a:t>seria</a:t>
            </a:r>
            <a:r>
              <a:rPr lang="en-US" sz="1600" dirty="0" smtClean="0"/>
              <a:t> librettist of the 18</a:t>
            </a:r>
            <a:r>
              <a:rPr lang="en-US" sz="1600" baseline="30000" dirty="0" smtClean="0"/>
              <a:t>th</a:t>
            </a:r>
            <a:r>
              <a:rPr lang="en-US" sz="1600" dirty="0"/>
              <a:t> </a:t>
            </a:r>
            <a:r>
              <a:rPr lang="en-US" sz="1600" dirty="0" smtClean="0"/>
              <a:t>century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914400"/>
            <a:ext cx="342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70 libretti (Italian verse); stylized, quasi-formulaic recitative/da-capo aria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and </a:t>
            </a:r>
            <a:r>
              <a:rPr lang="en-US" u="sng" dirty="0" smtClean="0"/>
              <a:t>re-set</a:t>
            </a:r>
            <a:r>
              <a:rPr lang="en-US" dirty="0" smtClean="0"/>
              <a:t> by numerous composers (over 800 settings </a:t>
            </a:r>
          </a:p>
          <a:p>
            <a:r>
              <a:rPr lang="en-US" dirty="0"/>
              <a:t> </a:t>
            </a:r>
            <a:r>
              <a:rPr lang="en-US" dirty="0" smtClean="0"/>
              <a:t>     in 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3-acts, classical topics, </a:t>
            </a:r>
          </a:p>
          <a:p>
            <a:r>
              <a:rPr lang="en-US" dirty="0"/>
              <a:t> </a:t>
            </a:r>
            <a:r>
              <a:rPr lang="en-US" dirty="0" smtClean="0"/>
              <a:t>     triumph of reason, virtue, etc.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Catone</a:t>
            </a:r>
            <a:r>
              <a:rPr lang="en-US" sz="1400" i="1" dirty="0" smtClean="0"/>
              <a:t> in Utica </a:t>
            </a:r>
            <a:r>
              <a:rPr lang="en-US" sz="1400" dirty="0" smtClean="0"/>
              <a:t>(1728)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L’Olimpiade</a:t>
            </a:r>
            <a:r>
              <a:rPr lang="en-US" sz="1400" dirty="0" smtClean="0"/>
              <a:t> (1733)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 smtClean="0"/>
              <a:t>La </a:t>
            </a:r>
            <a:r>
              <a:rPr lang="en-US" sz="1400" i="1" dirty="0" err="1"/>
              <a:t>c</a:t>
            </a:r>
            <a:r>
              <a:rPr lang="en-US" sz="1400" i="1" dirty="0" err="1" smtClean="0"/>
              <a:t>lemenza</a:t>
            </a:r>
            <a:r>
              <a:rPr lang="en-US" sz="1400" i="1" dirty="0" smtClean="0"/>
              <a:t> di Tito</a:t>
            </a:r>
            <a:r>
              <a:rPr lang="en-US" sz="1400" dirty="0" smtClean="0"/>
              <a:t> (1734)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 smtClean="0"/>
              <a:t>Il re </a:t>
            </a:r>
            <a:r>
              <a:rPr lang="en-US" sz="1400" i="1" dirty="0" err="1" smtClean="0"/>
              <a:t>pastore</a:t>
            </a:r>
            <a:r>
              <a:rPr lang="en-US" sz="1400" i="1" dirty="0" smtClean="0"/>
              <a:t> </a:t>
            </a:r>
            <a:r>
              <a:rPr lang="en-US" sz="1400" dirty="0" smtClean="0"/>
              <a:t>(1751)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Etc., etc., etc. </a:t>
            </a:r>
          </a:p>
          <a:p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3780802" cy="51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83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7091"/>
            <a:ext cx="7835781" cy="587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210300"/>
            <a:ext cx="2552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Vienna: </a:t>
            </a:r>
            <a:r>
              <a:rPr lang="en-US" dirty="0" err="1" smtClean="0"/>
              <a:t>Hofburg</a:t>
            </a:r>
            <a:r>
              <a:rPr lang="en-US" dirty="0" smtClean="0"/>
              <a:t> Palace</a:t>
            </a: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 rot="11460313" flipH="1">
            <a:off x="1016842" y="2119690"/>
            <a:ext cx="1296832" cy="4624977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21446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1740s—Galant style imported, adapted:</a:t>
            </a:r>
          </a:p>
          <a:p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symphony and sonata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98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9" y="1447800"/>
            <a:ext cx="288036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655677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Mathias Georg </a:t>
            </a:r>
            <a:r>
              <a:rPr lang="en-US" sz="1600" dirty="0" err="1" smtClean="0"/>
              <a:t>Monn</a:t>
            </a:r>
            <a:r>
              <a:rPr lang="en-US" sz="1600" dirty="0" smtClean="0"/>
              <a:t> (1717-50)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394266" y="720099"/>
            <a:ext cx="427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Viennese Court Symphonists at Midcentury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70" y="1484832"/>
            <a:ext cx="3333470" cy="3770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8170" y="5655677"/>
            <a:ext cx="348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Georg Christoph </a:t>
            </a:r>
            <a:r>
              <a:rPr lang="en-US" sz="1600" dirty="0" err="1" smtClean="0"/>
              <a:t>Wagenseil</a:t>
            </a:r>
            <a:r>
              <a:rPr lang="en-US" sz="1600" dirty="0" smtClean="0"/>
              <a:t> (1715-77)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1642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9" y="1811922"/>
            <a:ext cx="2485473" cy="335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628" y="5309498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Mathias Georg </a:t>
            </a:r>
            <a:r>
              <a:rPr lang="en-US" sz="1600" dirty="0" err="1" smtClean="0"/>
              <a:t>Monn</a:t>
            </a:r>
            <a:r>
              <a:rPr lang="en-US" sz="1600" dirty="0" smtClean="0"/>
              <a:t> (1717-50)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738032" y="671776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Viennese Symphonists at Midcentury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28" y="1643270"/>
            <a:ext cx="3095410" cy="3501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4995" y="5309498"/>
            <a:ext cx="339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Georg Christoph </a:t>
            </a:r>
            <a:r>
              <a:rPr lang="en-US" sz="1600" dirty="0" err="1" smtClean="0"/>
              <a:t>Wagenseil</a:t>
            </a:r>
            <a:r>
              <a:rPr lang="en-US" sz="1600" dirty="0" smtClean="0"/>
              <a:t> (1715-77)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84" y="1883453"/>
            <a:ext cx="2626651" cy="3210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1832" y="5309498"/>
            <a:ext cx="2474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Johann </a:t>
            </a:r>
            <a:r>
              <a:rPr lang="en-US" sz="1600" dirty="0" err="1" smtClean="0"/>
              <a:t>Vanhal</a:t>
            </a:r>
            <a:r>
              <a:rPr lang="en-US" sz="1600" dirty="0" smtClean="0"/>
              <a:t> (1739-1813)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901019" y="1447800"/>
            <a:ext cx="161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generation later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7806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7609" y="290117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18427" y="28988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437427" y="312171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18327" y="2426994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75427" y="2129225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8081825" y="386805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128069" y="395414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6723174" y="4317350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 rot="16200000">
            <a:off x="7539975" y="4121476"/>
            <a:ext cx="304801" cy="1938403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75944" y="5179656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50913" y="4844457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00217" y="1793170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“V”                    I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</a:t>
            </a:r>
            <a:r>
              <a:rPr lang="en-US" sz="1100" dirty="0" smtClean="0"/>
              <a:t>(or modulatory)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750912" y="4666569"/>
            <a:ext cx="1852829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91449" y="4012337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5488981" y="2490530"/>
            <a:ext cx="2386444" cy="1100368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605332">
            <a:off x="1609416" y="1560482"/>
            <a:ext cx="6251362" cy="2288176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358413" y="2889236"/>
            <a:ext cx="1119398" cy="252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439811" y="2858175"/>
            <a:ext cx="89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“Free”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32279" y="65672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Full-Reprise Format (Head Motive Restarts in the Tonic Midway through Part 2)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616356" y="3874563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616356" y="394834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0150" y="2549774"/>
            <a:ext cx="38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330150" y="2594473"/>
            <a:ext cx="190804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5477811" y="2129225"/>
            <a:ext cx="69272" cy="41616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02195" y="4455850"/>
            <a:ext cx="646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Restart!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1701804" y="4426947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687460" y="4455850"/>
            <a:ext cx="475673" cy="271794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862200" y="318731"/>
            <a:ext cx="619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 Sonatas: Most Expansive Format (Infrequent)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53795" y="1540673"/>
            <a:ext cx="1158652" cy="3642877"/>
          </a:xfrm>
          <a:prstGeom prst="rect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36549" y="968889"/>
            <a:ext cx="54610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64" name="TextBox 63"/>
          <p:cNvSpPr txBox="1"/>
          <p:nvPr/>
        </p:nvSpPr>
        <p:spPr>
          <a:xfrm>
            <a:off x="116514" y="1798895"/>
            <a:ext cx="278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Foreshadows textbook” or “Type 3” sonata form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75752" y="3440845"/>
            <a:ext cx="10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Return of both HM and tonic!</a:t>
            </a:r>
          </a:p>
          <a:p>
            <a:r>
              <a:rPr lang="en-US" sz="800" dirty="0" smtClean="0"/>
              <a:t>(“Double return”)</a:t>
            </a:r>
            <a:endParaRPr lang="en-US" sz="800" dirty="0"/>
          </a:p>
        </p:txBody>
      </p:sp>
      <p:sp>
        <p:nvSpPr>
          <p:cNvPr id="66" name="Left Brace 65"/>
          <p:cNvSpPr/>
          <p:nvPr/>
        </p:nvSpPr>
        <p:spPr>
          <a:xfrm rot="16200000">
            <a:off x="7047627" y="4051087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50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9" y="1811922"/>
            <a:ext cx="2485473" cy="335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628" y="5309498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Mathias Georg </a:t>
            </a:r>
            <a:r>
              <a:rPr lang="en-US" sz="1600" dirty="0" err="1" smtClean="0"/>
              <a:t>Monn</a:t>
            </a:r>
            <a:r>
              <a:rPr lang="en-US" sz="1600" dirty="0" smtClean="0"/>
              <a:t> (1717-50)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738032" y="671776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Viennese Symphonists at Midcentury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28" y="1643270"/>
            <a:ext cx="3095410" cy="3501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4995" y="5309498"/>
            <a:ext cx="339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Georg Christoph </a:t>
            </a:r>
            <a:r>
              <a:rPr lang="en-US" sz="1600" dirty="0" err="1" smtClean="0"/>
              <a:t>Wagenseil</a:t>
            </a:r>
            <a:r>
              <a:rPr lang="en-US" sz="1600" dirty="0" smtClean="0"/>
              <a:t> (1715-77)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84" y="1883453"/>
            <a:ext cx="2626651" cy="3210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1832" y="5309498"/>
            <a:ext cx="2474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Johann </a:t>
            </a:r>
            <a:r>
              <a:rPr lang="en-US" sz="1600" dirty="0" err="1" smtClean="0"/>
              <a:t>Vanhal</a:t>
            </a:r>
            <a:r>
              <a:rPr lang="en-US" sz="1600" dirty="0" smtClean="0"/>
              <a:t> (1739-1813)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2590800" y="1219200"/>
            <a:ext cx="4191000" cy="480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01019" y="1447800"/>
            <a:ext cx="161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generation later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9524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143" y="457200"/>
            <a:ext cx="4954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New Genre of the [Court] Symphony </a:t>
            </a:r>
          </a:p>
          <a:p>
            <a:pPr algn="ctr"/>
            <a:r>
              <a:rPr lang="en-US" dirty="0" smtClean="0"/>
              <a:t>Spreads to  Austria (and Germany), 1740s, 1750s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89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143" y="457200"/>
            <a:ext cx="495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New Genre of the [Court] Symphony </a:t>
            </a:r>
          </a:p>
          <a:p>
            <a:pPr algn="ctr"/>
            <a:r>
              <a:rPr lang="en-US" dirty="0" smtClean="0"/>
              <a:t>Spreads to  Austria (and Germany), 1740s, 1750s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Tendencies: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0726" y="1981200"/>
            <a:ext cx="6024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Longer </a:t>
            </a:r>
            <a:r>
              <a:rPr lang="en-US" dirty="0"/>
              <a:t>i</a:t>
            </a:r>
            <a:r>
              <a:rPr lang="en-US" dirty="0" smtClean="0"/>
              <a:t>ndividual movements (more internal variety)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91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143" y="457200"/>
            <a:ext cx="495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New Genre of the [Court] Symphony </a:t>
            </a:r>
          </a:p>
          <a:p>
            <a:pPr algn="ctr"/>
            <a:r>
              <a:rPr lang="en-US" dirty="0" smtClean="0"/>
              <a:t>Spreads to  Austria (and Germany), 1740s, 1750s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Tendencies: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0726" y="1981200"/>
            <a:ext cx="602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Longer </a:t>
            </a:r>
            <a:r>
              <a:rPr lang="en-US" dirty="0"/>
              <a:t>i</a:t>
            </a:r>
            <a:r>
              <a:rPr lang="en-US" dirty="0" smtClean="0"/>
              <a:t>ndividual movements (more internal variety)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whole work increases in length (10, 12, 14 minutes)</a:t>
            </a:r>
          </a:p>
        </p:txBody>
      </p:sp>
    </p:spTree>
    <p:extLst>
      <p:ext uri="{BB962C8B-B14F-4D97-AF65-F5344CB8AC3E}">
        <p14:creationId xmlns:p14="http://schemas.microsoft.com/office/powerpoint/2010/main" val="2947961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143" y="457200"/>
            <a:ext cx="495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New Genre of the [Court] Symphony </a:t>
            </a:r>
          </a:p>
          <a:p>
            <a:pPr algn="ctr"/>
            <a:r>
              <a:rPr lang="en-US" dirty="0" smtClean="0"/>
              <a:t>Spreads to  Austria (and Germany), 1740s, 1750s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Tendencies: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0726" y="1981200"/>
            <a:ext cx="6024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Longer </a:t>
            </a:r>
            <a:r>
              <a:rPr lang="en-US" dirty="0"/>
              <a:t>i</a:t>
            </a:r>
            <a:r>
              <a:rPr lang="en-US" dirty="0" smtClean="0"/>
              <a:t>ndividual movements (more internal variety)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whole work increases in length (10, 12, 14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originally normative three movements are sometimes expanded to four (outer movements, binary format)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801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143" y="457200"/>
            <a:ext cx="495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New Genre of the [Court] Symphony </a:t>
            </a:r>
          </a:p>
          <a:p>
            <a:pPr algn="ctr"/>
            <a:r>
              <a:rPr lang="en-US" dirty="0" smtClean="0"/>
              <a:t>Spreads to  Austria (and Germany), 1740s, 1750s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Tendencies: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0726" y="1981200"/>
            <a:ext cx="60240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Longer </a:t>
            </a:r>
            <a:r>
              <a:rPr lang="en-US" dirty="0"/>
              <a:t>i</a:t>
            </a:r>
            <a:r>
              <a:rPr lang="en-US" dirty="0" smtClean="0"/>
              <a:t>ndividual movements (more internal variety)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whole work increases in length (10, 12, 14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originally normative three movements are sometimes expanded to four (outer movements, binary format)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</a:t>
            </a:r>
            <a:r>
              <a:rPr lang="en-US" sz="2800" dirty="0" smtClean="0"/>
              <a:t>F – S – 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1200" dirty="0" smtClean="0">
                <a:solidFill>
                  <a:srgbClr val="FF0000"/>
                </a:solidFill>
              </a:rPr>
              <a:t>                        Often: </a:t>
            </a:r>
            <a:r>
              <a:rPr lang="en-US" sz="1200" u="sng" dirty="0" smtClean="0">
                <a:solidFill>
                  <a:srgbClr val="FF0000"/>
                </a:solidFill>
              </a:rPr>
              <a:t>minuet/trio</a:t>
            </a:r>
            <a:r>
              <a:rPr lang="en-US" sz="1200" dirty="0" smtClean="0">
                <a:solidFill>
                  <a:srgbClr val="FF0000"/>
                </a:solidFill>
              </a:rPr>
              <a:t>      		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                               or </a:t>
            </a:r>
            <a:r>
              <a:rPr lang="en-US" sz="1200" u="sng" dirty="0" smtClean="0">
                <a:solidFill>
                  <a:srgbClr val="FF0000"/>
                </a:solidFill>
              </a:rPr>
              <a:t>gigue</a:t>
            </a:r>
            <a:r>
              <a:rPr lang="en-US" sz="1200" dirty="0" smtClean="0">
                <a:solidFill>
                  <a:srgbClr val="FF0000"/>
                </a:solidFill>
              </a:rPr>
              <a:t>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93991" y="4432959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2591" y="502920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16572" y="6068195"/>
            <a:ext cx="18120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(typical: triple-time </a:t>
            </a:r>
            <a:r>
              <a:rPr lang="en-US" sz="1200" dirty="0" smtClean="0">
                <a:solidFill>
                  <a:srgbClr val="FF0000"/>
                </a:solidFill>
              </a:rPr>
              <a:t>finale)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0966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143" y="457200"/>
            <a:ext cx="495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New Genre of the [Court] Symphony </a:t>
            </a:r>
          </a:p>
          <a:p>
            <a:pPr algn="ctr"/>
            <a:r>
              <a:rPr lang="en-US" dirty="0" smtClean="0"/>
              <a:t>Spreads to  Austria (and Germany), 1740s, 1750s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Tendencies: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0726" y="1981200"/>
            <a:ext cx="602407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Longer </a:t>
            </a:r>
            <a:r>
              <a:rPr lang="en-US" dirty="0"/>
              <a:t>i</a:t>
            </a:r>
            <a:r>
              <a:rPr lang="en-US" dirty="0" smtClean="0"/>
              <a:t>ndividual movements (more internal variety)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whole work increases in length (10, 12, 14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originally normative three movements are sometimes expanded to four (outer movements, binary format)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</a:t>
            </a:r>
            <a:r>
              <a:rPr lang="en-US" sz="2800" dirty="0" smtClean="0"/>
              <a:t>F – S – F                        </a:t>
            </a:r>
            <a:r>
              <a:rPr lang="en-US" sz="2800" dirty="0" err="1" smtClean="0"/>
              <a:t>F</a:t>
            </a:r>
            <a:r>
              <a:rPr lang="en-US" sz="2800" dirty="0" smtClean="0"/>
              <a:t> – S – M – F</a:t>
            </a:r>
          </a:p>
          <a:p>
            <a:endParaRPr lang="en-US" sz="2800" dirty="0"/>
          </a:p>
          <a:p>
            <a:endParaRPr lang="en-US" dirty="0"/>
          </a:p>
          <a:p>
            <a:r>
              <a:rPr lang="en-US" sz="1200" dirty="0" smtClean="0">
                <a:solidFill>
                  <a:srgbClr val="FF0000"/>
                </a:solidFill>
              </a:rPr>
              <a:t>                        Often: </a:t>
            </a:r>
            <a:r>
              <a:rPr lang="en-US" sz="1200" u="sng" dirty="0" smtClean="0">
                <a:solidFill>
                  <a:srgbClr val="FF0000"/>
                </a:solidFill>
              </a:rPr>
              <a:t>minuet/trio</a:t>
            </a:r>
            <a:r>
              <a:rPr lang="en-US" sz="1200" dirty="0" smtClean="0">
                <a:solidFill>
                  <a:srgbClr val="FF0000"/>
                </a:solidFill>
              </a:rPr>
              <a:t>      		 </a:t>
            </a:r>
            <a:r>
              <a:rPr lang="en-US" sz="1200" u="sng" dirty="0" smtClean="0">
                <a:solidFill>
                  <a:srgbClr val="FF0000"/>
                </a:solidFill>
              </a:rPr>
              <a:t>minuet/trio</a:t>
            </a:r>
            <a:r>
              <a:rPr lang="en-US" sz="1200" dirty="0" smtClean="0">
                <a:solidFill>
                  <a:srgbClr val="FF0000"/>
                </a:solidFill>
              </a:rPr>
              <a:t>       rapid finale            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                               or </a:t>
            </a:r>
            <a:r>
              <a:rPr lang="en-US" sz="1200" u="sng" dirty="0" smtClean="0">
                <a:solidFill>
                  <a:srgbClr val="FF0000"/>
                </a:solidFill>
              </a:rPr>
              <a:t>gigue</a:t>
            </a:r>
            <a:r>
              <a:rPr lang="en-US" sz="1200" dirty="0" smtClean="0">
                <a:solidFill>
                  <a:srgbClr val="FF0000"/>
                </a:solidFill>
              </a:rPr>
              <a:t>	                                                                                      </a:t>
            </a:r>
            <a:r>
              <a:rPr lang="en-US" sz="1200" u="sng" dirty="0" smtClean="0">
                <a:solidFill>
                  <a:srgbClr val="FF0000"/>
                </a:solidFill>
              </a:rPr>
              <a:t>gigue?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                 (typical: triple-time finale)                                                                   or other Allegro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triple-time finale?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93991" y="4432959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2591" y="502920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4665120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300920" y="4339665"/>
            <a:ext cx="1066800" cy="681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172200" y="4962442"/>
            <a:ext cx="364087" cy="6763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03455" y="4981670"/>
            <a:ext cx="182132" cy="657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31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20" y="1080655"/>
            <a:ext cx="4191000" cy="4740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977180"/>
            <a:ext cx="348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Georg Christoph </a:t>
            </a:r>
            <a:r>
              <a:rPr lang="en-US" sz="1600" dirty="0" err="1" smtClean="0"/>
              <a:t>Wagenseil</a:t>
            </a:r>
            <a:r>
              <a:rPr lang="en-US" sz="1600" dirty="0" smtClean="0"/>
              <a:t> (1715-77)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06348" y="304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Symphony in A Major, WV 432 (c. 1750):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irst movement, “Con </a:t>
            </a:r>
            <a:r>
              <a:rPr lang="en-US" dirty="0" err="1" smtClean="0"/>
              <a:t>spirito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3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36659"/>
            <a:ext cx="670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HM (P)  - - - - -  - - - - - - - (mod.) - - - - - - -  </a:t>
            </a:r>
            <a:r>
              <a:rPr lang="en-US" dirty="0" err="1" smtClean="0"/>
              <a:t>cadential</a:t>
            </a:r>
            <a:r>
              <a:rPr lang="en-US" dirty="0" smtClean="0"/>
              <a:t> - -    C (optional)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1440" y="415620"/>
            <a:ext cx="553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Binary Format, </a:t>
            </a:r>
            <a:r>
              <a:rPr lang="en-US" dirty="0">
                <a:solidFill>
                  <a:srgbClr val="FF0000"/>
                </a:solidFill>
              </a:rPr>
              <a:t>Part 1 (“exposition</a:t>
            </a:r>
            <a:r>
              <a:rPr lang="en-US" dirty="0" smtClean="0">
                <a:solidFill>
                  <a:srgbClr val="FF0000"/>
                </a:solidFill>
              </a:rPr>
              <a:t>”): Continuous Format,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438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. . . . . . . . V . . . . . . . . . . . . . . . . . . . . . . . . 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46747" y="782597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V: PAC Closure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65847" y="1428928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25270" y="11777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01470" y="11777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20470" y="139108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01469" y="12447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7669" y="12447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4578" y="149159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6265847" y="1747048"/>
            <a:ext cx="1590587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2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36659"/>
            <a:ext cx="670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HM (P)  - - - - -  - - - - - - - (mod.) - - - - - - -  </a:t>
            </a:r>
            <a:r>
              <a:rPr lang="en-US" dirty="0" err="1" smtClean="0"/>
              <a:t>cadential</a:t>
            </a:r>
            <a:r>
              <a:rPr lang="en-US" dirty="0" smtClean="0"/>
              <a:t> - -    C (optional)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117067"/>
            <a:ext cx="3352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HM (P)  - - - - -  - - - - - - </a:t>
            </a:r>
            <a:r>
              <a:rPr lang="en-US" dirty="0" smtClean="0"/>
              <a:t>- - - - - - - -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7125" y="4689294"/>
            <a:ext cx="35956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  </a:t>
            </a:r>
            <a:r>
              <a:rPr lang="en-US" dirty="0"/>
              <a:t>- - - - -  - - - - - - </a:t>
            </a:r>
            <a:r>
              <a:rPr lang="en-US" dirty="0" smtClean="0"/>
              <a:t>- - - - C (optional)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4022" y="307933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 for Broadening: Provide a Caesura-Break in the Middle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607251" y="4780001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94133" y="4780001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2438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. . . . . . . . V . . . . . . . . . . . . . . . . . . . . . . . . 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46747" y="782597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V: PAC Closure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65847" y="1428928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6936" y="3735262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V: PAC Closure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036036" y="438159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72050" y="438159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Relaunch in V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06175" y="5059009"/>
            <a:ext cx="1000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 theme</a:t>
            </a:r>
          </a:p>
          <a:p>
            <a:r>
              <a:rPr lang="en-US" sz="1100" dirty="0" smtClean="0"/>
              <a:t>(often contrasting)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1235578" y="5662022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(V?)                     V . . . . . . . . . . . . . . . . . . . . . . . . .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37120" y="4243094"/>
            <a:ext cx="672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I:HC</a:t>
            </a:r>
          </a:p>
          <a:p>
            <a:r>
              <a:rPr lang="en-US" sz="1000" dirty="0" smtClean="0"/>
              <a:t>V:HC or</a:t>
            </a:r>
          </a:p>
          <a:p>
            <a:r>
              <a:rPr lang="en-US" sz="1000" dirty="0" smtClean="0"/>
              <a:t>V:PAC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64357" y="4852715"/>
            <a:ext cx="3031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(brought to some kind of tonal-rhetorical closure)</a:t>
            </a:r>
            <a:endParaRPr lang="en-US" sz="11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125270" y="11777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01470" y="11777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20470" y="139108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787568" y="442664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63768" y="442664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82768" y="464001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01469" y="12447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7669" y="12447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4578" y="149159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29353" y="443146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5553" y="443146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2462" y="467830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7052415" y="4689294"/>
            <a:ext cx="1446732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65847" y="1747048"/>
            <a:ext cx="1590587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841440" y="415620"/>
            <a:ext cx="553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Binary Format, </a:t>
            </a:r>
            <a:r>
              <a:rPr lang="en-US" dirty="0">
                <a:solidFill>
                  <a:srgbClr val="FF0000"/>
                </a:solidFill>
              </a:rPr>
              <a:t>Part 1 (“exposition</a:t>
            </a:r>
            <a:r>
              <a:rPr lang="en-US" dirty="0" smtClean="0">
                <a:solidFill>
                  <a:srgbClr val="FF0000"/>
                </a:solidFill>
              </a:rPr>
              <a:t>”): Continuous Format,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1066" y="3840417"/>
            <a:ext cx="92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</a:t>
            </a:r>
            <a:r>
              <a:rPr lang="en-US" sz="900" dirty="0" smtClean="0"/>
              <a:t>edial caesura</a:t>
            </a:r>
          </a:p>
          <a:p>
            <a:pPr algn="ctr"/>
            <a:r>
              <a:rPr lang="en-US" sz="900" dirty="0" smtClean="0"/>
              <a:t>(MC)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3908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567385" y="30057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7385" y="3079513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>
            <a:endCxn id="61" idx="1"/>
          </p:cNvCxnSpPr>
          <p:nvPr/>
        </p:nvCxnSpPr>
        <p:spPr>
          <a:xfrm>
            <a:off x="5043058" y="3290053"/>
            <a:ext cx="844114" cy="870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089968" y="3391684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6003581" y="4051087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946079" y="707679"/>
            <a:ext cx="500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Sonata in G, K. 2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01804" y="4426947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6958" y="4331664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5" name="Left Brace 54"/>
          <p:cNvSpPr/>
          <p:nvPr/>
        </p:nvSpPr>
        <p:spPr>
          <a:xfrm rot="16200000">
            <a:off x="6651011" y="4210707"/>
            <a:ext cx="304802" cy="1671125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953917" y="5201499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5967849" y="4422897"/>
            <a:ext cx="1700646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887172" y="4029874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03163" y="4711954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092377" y="248080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41753" y="318731"/>
            <a:ext cx="549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 Sonatas: Simplest Format (Rare)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28600" y="1626248"/>
            <a:ext cx="2061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Foreshadows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“Type 2” sonata form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6549" y="697285"/>
            <a:ext cx="54610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2002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36659"/>
            <a:ext cx="670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HM (P)  - - - - -  - - - - - - - (mod.) - - - - - - -  </a:t>
            </a:r>
            <a:r>
              <a:rPr lang="en-US" dirty="0" err="1" smtClean="0"/>
              <a:t>cadential</a:t>
            </a:r>
            <a:r>
              <a:rPr lang="en-US" dirty="0" smtClean="0"/>
              <a:t> - -    C (optional)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117067"/>
            <a:ext cx="3352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HM (P)  - - - - -  - - - - - - </a:t>
            </a:r>
            <a:r>
              <a:rPr lang="en-US" dirty="0" smtClean="0"/>
              <a:t>- - - - - - - -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7125" y="4689294"/>
            <a:ext cx="35956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  </a:t>
            </a:r>
            <a:r>
              <a:rPr lang="en-US" dirty="0"/>
              <a:t>- - - - -  - - - - - - </a:t>
            </a:r>
            <a:r>
              <a:rPr lang="en-US" dirty="0" smtClean="0"/>
              <a:t>- - - - C (optional)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4022" y="307933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 for Broadening: Provide a Caesura-Break in the Middle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607251" y="4780001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94133" y="4780001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2438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. . . . . . . . V . . . . . . . . . . . . . . . . . . . . . . . . 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46747" y="782597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V: PAC Closure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65847" y="1428928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6936" y="3735262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V: PAC Closure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036036" y="438159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72050" y="438159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Relaunch in V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06175" y="5059009"/>
            <a:ext cx="1000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 theme</a:t>
            </a:r>
          </a:p>
          <a:p>
            <a:r>
              <a:rPr lang="en-US" sz="1100" dirty="0" smtClean="0"/>
              <a:t>(often contrasting)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1235578" y="5662022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(V?)                     V . . . . . . . . . . . . . . . . . . . . . . . . .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37120" y="4243094"/>
            <a:ext cx="672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I:HC</a:t>
            </a:r>
          </a:p>
          <a:p>
            <a:r>
              <a:rPr lang="en-US" sz="1000" dirty="0" smtClean="0"/>
              <a:t>V:HC or</a:t>
            </a:r>
          </a:p>
          <a:p>
            <a:r>
              <a:rPr lang="en-US" sz="1000" dirty="0" smtClean="0"/>
              <a:t>V:PAC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64357" y="4852715"/>
            <a:ext cx="3031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(brought to some kind of tonal-rhetorical closure)</a:t>
            </a:r>
            <a:endParaRPr lang="en-US" sz="11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125270" y="11777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01470" y="11777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20470" y="139108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787568" y="442664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63768" y="442664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82768" y="464001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01469" y="12447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7669" y="12447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4578" y="149159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29353" y="443146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5553" y="443146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2462" y="467830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7052415" y="4689294"/>
            <a:ext cx="1446732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65847" y="1747048"/>
            <a:ext cx="1590587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841440" y="415620"/>
            <a:ext cx="553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Binary Format, </a:t>
            </a:r>
            <a:r>
              <a:rPr lang="en-US" dirty="0">
                <a:solidFill>
                  <a:srgbClr val="FF0000"/>
                </a:solidFill>
              </a:rPr>
              <a:t>Part 1 (“exposition</a:t>
            </a:r>
            <a:r>
              <a:rPr lang="en-US" dirty="0" smtClean="0">
                <a:solidFill>
                  <a:srgbClr val="FF0000"/>
                </a:solidFill>
              </a:rPr>
              <a:t>”): Continuous Format,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1066" y="3840417"/>
            <a:ext cx="92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</a:t>
            </a:r>
            <a:r>
              <a:rPr lang="en-US" sz="900" dirty="0" smtClean="0"/>
              <a:t>edial caesura</a:t>
            </a:r>
          </a:p>
          <a:p>
            <a:pPr algn="ctr"/>
            <a:r>
              <a:rPr lang="en-US" sz="900" dirty="0" smtClean="0"/>
              <a:t>(MC)</a:t>
            </a:r>
            <a:endParaRPr lang="en-US" sz="900" dirty="0"/>
          </a:p>
        </p:txBody>
      </p:sp>
      <p:sp>
        <p:nvSpPr>
          <p:cNvPr id="3" name="Oval 2"/>
          <p:cNvSpPr/>
          <p:nvPr/>
        </p:nvSpPr>
        <p:spPr>
          <a:xfrm>
            <a:off x="4680278" y="4474934"/>
            <a:ext cx="762000" cy="698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10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165" y="2310266"/>
            <a:ext cx="3352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HM (P)  - - - - -  - - - - - - </a:t>
            </a:r>
            <a:r>
              <a:rPr lang="en-US" dirty="0" smtClean="0"/>
              <a:t>- - - - - - - -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1290" y="1882493"/>
            <a:ext cx="35956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  </a:t>
            </a:r>
            <a:r>
              <a:rPr lang="en-US" dirty="0"/>
              <a:t>- - - - -  - - - - - - </a:t>
            </a:r>
            <a:r>
              <a:rPr lang="en-US" dirty="0" smtClean="0"/>
              <a:t>- - - - C (optional)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9166" y="447723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 for Broadening: Provide a Caesura-Break in the Middle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32934" y="1958340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619816" y="1958340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61101" y="928461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V: PAC Closure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80201" y="1574792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16215" y="157479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Relaunch in V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50340" y="2252208"/>
            <a:ext cx="1000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 theme</a:t>
            </a:r>
          </a:p>
          <a:p>
            <a:r>
              <a:rPr lang="en-US" sz="1100" dirty="0" smtClean="0"/>
              <a:t>(often contrasting)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9743" y="2855221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(V?)                     V . . . . . . . . . . . . . . . . . . . . . . . . 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40336" y="1516317"/>
            <a:ext cx="672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I:HC</a:t>
            </a:r>
          </a:p>
          <a:p>
            <a:r>
              <a:rPr lang="en-US" sz="1000" dirty="0" smtClean="0"/>
              <a:t>V:HC or</a:t>
            </a:r>
          </a:p>
          <a:p>
            <a:r>
              <a:rPr lang="en-US" sz="1000" dirty="0" smtClean="0"/>
              <a:t>V:PAC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731733" y="161984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07933" y="161984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26933" y="183321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73518" y="162466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9718" y="162466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6627" y="187150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996580" y="1882493"/>
            <a:ext cx="1446732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60516" y="5445973"/>
            <a:ext cx="3352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 - - - - - </a:t>
            </a:r>
            <a:r>
              <a:rPr lang="en-US" dirty="0"/>
              <a:t>- </a:t>
            </a:r>
            <a:r>
              <a:rPr lang="en-US" dirty="0" smtClean="0"/>
              <a:t>TR  </a:t>
            </a:r>
            <a:r>
              <a:rPr lang="en-US" dirty="0"/>
              <a:t>- - - - - - </a:t>
            </a:r>
            <a:r>
              <a:rPr lang="en-US" dirty="0" smtClean="0"/>
              <a:t>- - - - - - - -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04641" y="5018200"/>
            <a:ext cx="35956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  </a:t>
            </a:r>
            <a:r>
              <a:rPr lang="en-US" dirty="0"/>
              <a:t>- - - - -  - - - - - - </a:t>
            </a:r>
            <a:r>
              <a:rPr lang="en-US" dirty="0" smtClean="0"/>
              <a:t>- - - - C (optional)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61101" y="4064168"/>
            <a:ext cx="10854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Expositional Closure (EEC)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53552" y="4710499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89566" y="47104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Relaunch in V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923691" y="5387915"/>
            <a:ext cx="1000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 theme</a:t>
            </a:r>
          </a:p>
          <a:p>
            <a:r>
              <a:rPr lang="en-US" sz="1100" dirty="0" smtClean="0"/>
              <a:t>(often contrasting)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1253094" y="5990928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(V?)                     V . . . . . . . . . . . . . . . . . . . . . . . . .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98146" y="4856123"/>
            <a:ext cx="672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I:HC</a:t>
            </a:r>
          </a:p>
          <a:p>
            <a:r>
              <a:rPr lang="en-US" sz="1000" dirty="0" smtClean="0"/>
              <a:t>V:HC or</a:t>
            </a:r>
          </a:p>
          <a:p>
            <a:r>
              <a:rPr lang="en-US" sz="1000" dirty="0" smtClean="0"/>
              <a:t>V:PAC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805084" y="475555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881284" y="475555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500284" y="496891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46869" y="476036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3069" y="476036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99978" y="500721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7069931" y="5018200"/>
            <a:ext cx="1446732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133600" y="4710499"/>
            <a:ext cx="0" cy="56694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79743" y="5461089"/>
            <a:ext cx="1007268" cy="354216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191104" y="5445972"/>
            <a:ext cx="2322212" cy="369333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23691" y="5018200"/>
            <a:ext cx="2146240" cy="36971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488029" y="3689866"/>
            <a:ext cx="421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Result: A Two-Part, Four-Zone “Exposition”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34094" y="1146985"/>
            <a:ext cx="92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</a:t>
            </a:r>
            <a:r>
              <a:rPr lang="en-US" sz="900" dirty="0" smtClean="0"/>
              <a:t>edial caesura</a:t>
            </a:r>
          </a:p>
          <a:p>
            <a:pPr algn="ctr"/>
            <a:r>
              <a:rPr lang="en-US" sz="900" dirty="0" smtClean="0"/>
              <a:t>(MC)</a:t>
            </a:r>
            <a:endParaRPr lang="en-US" sz="9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4618281" y="4987498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705163" y="4987498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91104" y="5755668"/>
            <a:ext cx="2050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(Typically: a gain in energy here)</a:t>
            </a:r>
            <a:endParaRPr lang="en-US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1408522" y="2034138"/>
            <a:ext cx="3031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(brought to some kind of tonal-rhetorical closure)</a:t>
            </a:r>
            <a:endParaRPr lang="en-US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4463466" y="4349311"/>
            <a:ext cx="92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</a:t>
            </a:r>
            <a:r>
              <a:rPr lang="en-US" sz="900" dirty="0" smtClean="0"/>
              <a:t>edial caesura</a:t>
            </a:r>
          </a:p>
          <a:p>
            <a:pPr algn="ctr"/>
            <a:r>
              <a:rPr lang="en-US" sz="900" dirty="0" smtClean="0"/>
              <a:t>(MC)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3312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516" y="5445973"/>
            <a:ext cx="3352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 - - - - - </a:t>
            </a:r>
            <a:r>
              <a:rPr lang="en-US" dirty="0"/>
              <a:t>- </a:t>
            </a:r>
            <a:r>
              <a:rPr lang="en-US" dirty="0" smtClean="0"/>
              <a:t>TR  </a:t>
            </a:r>
            <a:r>
              <a:rPr lang="en-US" dirty="0"/>
              <a:t>- - - - - - </a:t>
            </a:r>
            <a:r>
              <a:rPr lang="en-US" dirty="0" smtClean="0"/>
              <a:t>- - - - - - - -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04641" y="5018200"/>
            <a:ext cx="35956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  </a:t>
            </a:r>
            <a:r>
              <a:rPr lang="en-US" dirty="0"/>
              <a:t>- - - - -  - - - - - - </a:t>
            </a:r>
            <a:r>
              <a:rPr lang="en-US" dirty="0" smtClean="0"/>
              <a:t>- - - - C (optional)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1101" y="4064168"/>
            <a:ext cx="10854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Expositional Closure (EEC)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53552" y="4710499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89566" y="47104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Relaunch in V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923691" y="5387915"/>
            <a:ext cx="1000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 theme</a:t>
            </a:r>
          </a:p>
          <a:p>
            <a:r>
              <a:rPr lang="en-US" sz="1100" dirty="0" smtClean="0"/>
              <a:t>(often contrasting)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253094" y="5990928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(V?)                     V . . . . . . . . . . . . . . . . . . . . . . . . 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74576" y="4645481"/>
            <a:ext cx="672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I:HC</a:t>
            </a:r>
          </a:p>
          <a:p>
            <a:r>
              <a:rPr lang="en-US" sz="1000" dirty="0" smtClean="0"/>
              <a:t>V:HC or</a:t>
            </a:r>
          </a:p>
          <a:p>
            <a:r>
              <a:rPr lang="en-US" sz="1000" dirty="0" smtClean="0"/>
              <a:t>V:PAC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805084" y="475555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81284" y="475555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00284" y="496891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46869" y="476036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3069" y="476036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9978" y="500721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7069931" y="5018200"/>
            <a:ext cx="1446732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33600" y="4710499"/>
            <a:ext cx="0" cy="56694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79743" y="5461089"/>
            <a:ext cx="1007268" cy="354216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39556" y="2214456"/>
            <a:ext cx="4029632" cy="369332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23691" y="5018200"/>
            <a:ext cx="2146240" cy="36971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2217" y="3761027"/>
            <a:ext cx="3226971" cy="37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Two-Part, Four-Zone Exposition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1066" y="4196911"/>
            <a:ext cx="92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</a:t>
            </a:r>
            <a:r>
              <a:rPr lang="en-US" sz="900" dirty="0" smtClean="0"/>
              <a:t>edial caesura</a:t>
            </a:r>
          </a:p>
          <a:p>
            <a:pPr algn="ctr"/>
            <a:r>
              <a:rPr lang="en-US" sz="900" dirty="0" smtClean="0"/>
              <a:t>(MC)</a:t>
            </a:r>
            <a:endParaRPr lang="en-US" sz="9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618281" y="4987498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05163" y="4987498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97693" y="5792221"/>
            <a:ext cx="2050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(Typically: a gain of energy here)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1154932" y="2214456"/>
            <a:ext cx="670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 - - - - -  - - TR  - - - - - - - - -(FS) - - - - - - - -  </a:t>
            </a:r>
            <a:r>
              <a:rPr lang="en-US" dirty="0" err="1" smtClean="0"/>
              <a:t>cadential</a:t>
            </a:r>
            <a:r>
              <a:rPr lang="en-US" dirty="0" smtClean="0"/>
              <a:t> - -    C (optional)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06445" y="823025"/>
            <a:ext cx="596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Continuous Exposition (No formalized MC, No S-relaunch)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9732" y="291619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. . . . . . . . V . . . . . . . . . . . . . . . . . . . . . . . . . 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8137202" y="165552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13402" y="165552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32402" y="18688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813401" y="172254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89601" y="172254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66510" y="196939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6277779" y="2224845"/>
            <a:ext cx="1590587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39556" y="1578671"/>
            <a:ext cx="0" cy="56694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133600" y="5463941"/>
            <a:ext cx="2374132" cy="369333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60516" y="2217414"/>
            <a:ext cx="1091859" cy="366374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791200" y="1255505"/>
            <a:ext cx="10854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Expositional Closure (EEC)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283651" y="1901836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83377" y="304800"/>
            <a:ext cx="610095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c. 1750: Two Types of Expositional Strategies Have Emerged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5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3" y="2057400"/>
            <a:ext cx="3005563" cy="3320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56" y="1683327"/>
            <a:ext cx="5621351" cy="3934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713574"/>
            <a:ext cx="417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Mid-18</a:t>
            </a:r>
            <a:r>
              <a:rPr lang="en-US" baseline="30000" dirty="0" smtClean="0"/>
              <a:t>th</a:t>
            </a:r>
            <a:r>
              <a:rPr lang="en-US" dirty="0" smtClean="0"/>
              <a:t> Century: Court of Mannheim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71600" y="4191000"/>
            <a:ext cx="381000" cy="37407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26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92377" y="2447237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043058" y="3290053"/>
            <a:ext cx="715819" cy="599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103900" y="3432042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6003581" y="4051087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788936" y="609600"/>
            <a:ext cx="562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“Italianate Binary” Format or “Scarlatti Binary” Format</a:t>
            </a:r>
          </a:p>
        </p:txBody>
      </p:sp>
      <p:sp>
        <p:nvSpPr>
          <p:cNvPr id="51" name="Oval 50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8" name="Left Brace 57"/>
          <p:cNvSpPr/>
          <p:nvPr/>
        </p:nvSpPr>
        <p:spPr>
          <a:xfrm rot="16200000">
            <a:off x="6654424" y="4207292"/>
            <a:ext cx="297973" cy="1671125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985100" y="5191841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5967849" y="4422897"/>
            <a:ext cx="1700646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887172" y="4029874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26287" y="4749358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29389" y="3009806"/>
            <a:ext cx="1119398" cy="280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79070" y="3012063"/>
            <a:ext cx="713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“New”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2041753" y="318731"/>
            <a:ext cx="549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 Sonatas: Most Common Format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65218" y="666651"/>
            <a:ext cx="54610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68" name="TextBox 67"/>
          <p:cNvSpPr txBox="1"/>
          <p:nvPr/>
        </p:nvSpPr>
        <p:spPr>
          <a:xfrm>
            <a:off x="1892304" y="888118"/>
            <a:ext cx="522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Sonata in D, K. 21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28600" y="1626248"/>
            <a:ext cx="2061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Foreshadows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“Type 2” sonata form</a:t>
            </a:r>
          </a:p>
        </p:txBody>
      </p:sp>
    </p:spTree>
    <p:extLst>
      <p:ext uri="{BB962C8B-B14F-4D97-AF65-F5344CB8AC3E}">
        <p14:creationId xmlns:p14="http://schemas.microsoft.com/office/powerpoint/2010/main" val="444294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537" y="2775465"/>
            <a:ext cx="242223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Small-Scale </a:t>
            </a:r>
          </a:p>
          <a:p>
            <a:r>
              <a:rPr lang="en-US" dirty="0" smtClean="0"/>
              <a:t>Binary Formats</a:t>
            </a:r>
          </a:p>
          <a:p>
            <a:r>
              <a:rPr lang="en-US" dirty="0" smtClean="0"/>
              <a:t>(esp. c. 1710s-1740s)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24973" y="3766065"/>
            <a:ext cx="0" cy="634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48064" y="3766065"/>
            <a:ext cx="0" cy="634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42937" y="3766065"/>
            <a:ext cx="0" cy="634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7573" y="3766065"/>
            <a:ext cx="0" cy="634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76137" y="3766065"/>
            <a:ext cx="0" cy="634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10773" y="3766065"/>
            <a:ext cx="0" cy="634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23737" y="3766927"/>
            <a:ext cx="15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41137" y="3766065"/>
            <a:ext cx="15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62828" y="3790789"/>
            <a:ext cx="15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99228" y="3778596"/>
            <a:ext cx="15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Curved Down Arrow 21"/>
          <p:cNvSpPr/>
          <p:nvPr/>
        </p:nvSpPr>
        <p:spPr>
          <a:xfrm>
            <a:off x="1975428" y="1821060"/>
            <a:ext cx="4495800" cy="634218"/>
          </a:xfrm>
          <a:prstGeom prst="curved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2590800"/>
            <a:ext cx="2209800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“Sonata Form”</a:t>
            </a:r>
          </a:p>
          <a:p>
            <a:pPr algn="ctr"/>
            <a:r>
              <a:rPr lang="en-US" dirty="0" smtClean="0"/>
              <a:t>(by 1750s, 1760s)</a:t>
            </a:r>
          </a:p>
          <a:p>
            <a:pPr algn="ctr"/>
            <a:endParaRPr lang="en-US" dirty="0"/>
          </a:p>
          <a:p>
            <a:pPr algn="ctr"/>
            <a:r>
              <a:rPr lang="en-US" sz="1400" dirty="0" smtClean="0"/>
              <a:t>(= expanded binary form, </a:t>
            </a:r>
            <a:r>
              <a:rPr lang="en-US" sz="1400" dirty="0"/>
              <a:t>p</a:t>
            </a:r>
            <a:r>
              <a:rPr lang="en-US" sz="1400" dirty="0" smtClean="0"/>
              <a:t>articularly </a:t>
            </a:r>
            <a:r>
              <a:rPr lang="en-US" sz="1400" dirty="0"/>
              <a:t>a</a:t>
            </a:r>
            <a:r>
              <a:rPr lang="en-US" sz="1400" dirty="0" smtClean="0"/>
              <a:t>pt for rapid, Allegro movements)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23655" y="2314855"/>
            <a:ext cx="39514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Ongoing Expansion and Diversification of Interior Contents</a:t>
            </a:r>
            <a:endParaRPr lang="en-US" sz="1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291773" y="3778596"/>
            <a:ext cx="0" cy="6221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257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4352</Words>
  <Application>Microsoft Office PowerPoint</Application>
  <PresentationFormat>On-screen Show (4:3)</PresentationFormat>
  <Paragraphs>910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jah30</dc:creator>
  <cp:lastModifiedBy>Hepokoski, James</cp:lastModifiedBy>
  <cp:revision>173</cp:revision>
  <dcterms:created xsi:type="dcterms:W3CDTF">2015-10-25T13:44:19Z</dcterms:created>
  <dcterms:modified xsi:type="dcterms:W3CDTF">2019-02-14T18:38:01Z</dcterms:modified>
</cp:coreProperties>
</file>