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6" r:id="rId2"/>
    <p:sldId id="355" r:id="rId3"/>
    <p:sldId id="353" r:id="rId4"/>
    <p:sldId id="352" r:id="rId5"/>
    <p:sldId id="354" r:id="rId6"/>
    <p:sldId id="258" r:id="rId7"/>
    <p:sldId id="265" r:id="rId8"/>
    <p:sldId id="268" r:id="rId9"/>
    <p:sldId id="360" r:id="rId10"/>
    <p:sldId id="362" r:id="rId11"/>
    <p:sldId id="319" r:id="rId12"/>
    <p:sldId id="356" r:id="rId13"/>
    <p:sldId id="266" r:id="rId14"/>
    <p:sldId id="276" r:id="rId15"/>
    <p:sldId id="270" r:id="rId16"/>
    <p:sldId id="271" r:id="rId17"/>
    <p:sldId id="272" r:id="rId18"/>
    <p:sldId id="273" r:id="rId19"/>
    <p:sldId id="274" r:id="rId20"/>
    <p:sldId id="357" r:id="rId21"/>
    <p:sldId id="364" r:id="rId22"/>
    <p:sldId id="315" r:id="rId23"/>
    <p:sldId id="317" r:id="rId24"/>
    <p:sldId id="320" r:id="rId25"/>
    <p:sldId id="363" r:id="rId26"/>
    <p:sldId id="321" r:id="rId27"/>
    <p:sldId id="279" r:id="rId28"/>
    <p:sldId id="289" r:id="rId29"/>
    <p:sldId id="290" r:id="rId30"/>
    <p:sldId id="291" r:id="rId31"/>
    <p:sldId id="359" r:id="rId32"/>
    <p:sldId id="293" r:id="rId33"/>
    <p:sldId id="292" r:id="rId34"/>
    <p:sldId id="282" r:id="rId35"/>
    <p:sldId id="278" r:id="rId36"/>
    <p:sldId id="340" r:id="rId37"/>
    <p:sldId id="294" r:id="rId38"/>
    <p:sldId id="296" r:id="rId39"/>
    <p:sldId id="341" r:id="rId40"/>
    <p:sldId id="349" r:id="rId41"/>
    <p:sldId id="35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3071C-9A0C-4CBC-BC22-418C574F66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0AAC5-61A7-48A0-B120-23AD9BDE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AAC5-61A7-48A0-B120-23AD9BDE63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AAC5-61A7-48A0-B120-23AD9BDE63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AAC5-61A7-48A0-B120-23AD9BDE63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AAC5-61A7-48A0-B120-23AD9BDE63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AAC5-61A7-48A0-B120-23AD9BDE63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AAC5-61A7-48A0-B120-23AD9BDE63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AAC5-61A7-48A0-B120-23AD9BDE63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AAC5-61A7-48A0-B120-23AD9BDE63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5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9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1E16F-D2A9-4D21-959F-0F33A949CA6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CAA7-794E-4EFF-9704-1A1EC588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-457200"/>
            <a:ext cx="9713007" cy="7391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6" y="844600"/>
            <a:ext cx="4323406" cy="5581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4903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4318"/>
            <a:ext cx="4319005" cy="55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8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92432" y="88213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Form: Origins in Repeated Dance Strains (16</a:t>
            </a:r>
            <a:r>
              <a:rPr lang="en-US" baseline="30000" dirty="0" smtClean="0"/>
              <a:t>th</a:t>
            </a:r>
            <a:r>
              <a:rPr lang="en-US" dirty="0" smtClean="0"/>
              <a:t> C)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2863273" y="48988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39473" y="48988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916382" y="514569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4996873" y="511220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3968173" y="48988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044373" y="48988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3373" y="511220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01673" y="48977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377873" y="48977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093152" y="513058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2478232" y="157918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554432" y="157918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531341" y="182602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4611832" y="179254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5792932" y="182602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3583132" y="157918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59332" y="157918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278332" y="179254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6097732" y="160348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173932" y="160348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916632" y="157808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992832" y="157808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681268" y="186193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2664691" y="1595709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Part 2      	                 Part 3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161723" y="4897750"/>
            <a:ext cx="186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Part 2      	    </a:t>
            </a:r>
            <a:endParaRPr lang="en-US" sz="11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058682" y="4801709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36394" y="4446345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64616" y="4793893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42328" y="4438529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V:PAC</a:t>
            </a:r>
            <a:endParaRPr lang="en-US" sz="1400" dirty="0"/>
          </a:p>
        </p:txBody>
      </p:sp>
      <p:sp>
        <p:nvSpPr>
          <p:cNvPr id="2" name="Oval 1"/>
          <p:cNvSpPr/>
          <p:nvPr/>
        </p:nvSpPr>
        <p:spPr>
          <a:xfrm>
            <a:off x="1600200" y="3352800"/>
            <a:ext cx="5638800" cy="350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223" y="6189866"/>
            <a:ext cx="307109" cy="15568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72947" y="6189728"/>
            <a:ext cx="307109" cy="15568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52598" y="6189726"/>
            <a:ext cx="307109" cy="1556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92832" y="6188078"/>
            <a:ext cx="307109" cy="1556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08312" y="3906996"/>
            <a:ext cx="65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Common by Mid-Late 17</a:t>
            </a:r>
            <a:r>
              <a:rPr lang="en-US" baseline="30000" dirty="0" smtClean="0"/>
              <a:t>th</a:t>
            </a:r>
            <a:r>
              <a:rPr lang="en-US" dirty="0" smtClean="0"/>
              <a:t> Century: Two Repeated Strains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971223" y="6189866"/>
            <a:ext cx="307109" cy="15568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72947" y="6189728"/>
            <a:ext cx="307109" cy="15568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48838" y="6346643"/>
            <a:ext cx="887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Possible: 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16382" y="642145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968173" y="641684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459432" y="6387569"/>
            <a:ext cx="148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</a:t>
            </a:r>
            <a:r>
              <a:rPr lang="en-US" sz="1400" dirty="0" smtClean="0"/>
              <a:t>r: “end rhymes”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2762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57788" y="15802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33988" y="15802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10897" y="182708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91388" y="179360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688" y="158024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888" y="158024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888" y="179360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96188" y="157915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72388" y="157915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0824" y="1794592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56238" y="1579149"/>
            <a:ext cx="186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Part 2      	    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86804" y="46362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65279" y="461897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65279" y="488200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485060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84297" y="46362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0497" y="46362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497" y="484961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086600" y="46361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62800" y="46361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2433" y="4849614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088744" y="4208216"/>
            <a:ext cx="2711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                            Part 2      	    </a:t>
            </a:r>
            <a:endParaRPr lang="en-US" sz="11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679497" y="4521723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72388" y="4510115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69176" y="4510115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07141" y="4202338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V:PAC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46976" y="4213946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x:PAC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646888" y="4154751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</a:t>
            </a:r>
            <a:endParaRPr lang="en-US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56236" y="1602365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83880" y="1282980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V:PAC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22888" y="1626736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00600" y="1271372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3516575"/>
            <a:ext cx="687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First Third of the 18</a:t>
            </a:r>
            <a:r>
              <a:rPr lang="en-US" baseline="30000" dirty="0" smtClean="0"/>
              <a:t>th</a:t>
            </a:r>
            <a:r>
              <a:rPr lang="en-US" dirty="0" smtClean="0"/>
              <a:t>-Century (e.g., J. S. Bach), a Common </a:t>
            </a:r>
            <a:r>
              <a:rPr lang="en-US" dirty="0"/>
              <a:t>P</a:t>
            </a:r>
            <a:r>
              <a:rPr lang="en-US" dirty="0" smtClean="0"/>
              <a:t>attern: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72388" y="4882005"/>
            <a:ext cx="0" cy="12020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494499" y="219293"/>
            <a:ext cx="5442567" cy="3095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08219" y="609600"/>
            <a:ext cx="65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Common by Mid-Late 17</a:t>
            </a:r>
            <a:r>
              <a:rPr lang="en-US" baseline="30000" dirty="0" smtClean="0"/>
              <a:t>th</a:t>
            </a:r>
            <a:r>
              <a:rPr lang="en-US" dirty="0" smtClean="0"/>
              <a:t> Century: Two Repeated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93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57788" y="15802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33988" y="15802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10897" y="182708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91388" y="179360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688" y="158024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888" y="158024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888" y="179360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96188" y="157915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72388" y="157915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0824" y="1794592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56238" y="1579149"/>
            <a:ext cx="186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Part 2      	    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86804" y="46362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65279" y="461897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65279" y="488200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485060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84297" y="46362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0497" y="46362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497" y="484961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086600" y="46361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62800" y="46361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2433" y="4849614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088744" y="4208216"/>
            <a:ext cx="2711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                            Part 2      	    </a:t>
            </a:r>
            <a:endParaRPr lang="en-US" sz="11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679497" y="4521723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72388" y="4510115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69176" y="4510115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07141" y="4202338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V:PAC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46976" y="4213946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x:PAC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646888" y="4154751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</a:t>
            </a:r>
            <a:endParaRPr lang="en-US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56236" y="1602365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83880" y="1282980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V:PAC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22888" y="1626736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00600" y="1271372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3516575"/>
            <a:ext cx="687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First Third of the 18</a:t>
            </a:r>
            <a:r>
              <a:rPr lang="en-US" baseline="30000" dirty="0" smtClean="0"/>
              <a:t>th</a:t>
            </a:r>
            <a:r>
              <a:rPr lang="en-US" dirty="0" smtClean="0"/>
              <a:t>-Century (e.g., J. S. Bach), a Common </a:t>
            </a:r>
            <a:r>
              <a:rPr lang="en-US" dirty="0"/>
              <a:t>P</a:t>
            </a:r>
            <a:r>
              <a:rPr lang="en-US" dirty="0" smtClean="0"/>
              <a:t>attern: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72388" y="4882005"/>
            <a:ext cx="0" cy="12020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82538" y="2857793"/>
            <a:ext cx="8077200" cy="3962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08219" y="609600"/>
            <a:ext cx="65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Common by Mid-Late 17</a:t>
            </a:r>
            <a:r>
              <a:rPr lang="en-US" baseline="30000" dirty="0" smtClean="0"/>
              <a:t>th</a:t>
            </a:r>
            <a:r>
              <a:rPr lang="en-US" dirty="0" smtClean="0"/>
              <a:t> Century: Two Repeated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24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945" y="743634"/>
            <a:ext cx="70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1680s, 1690s, 1700s, and into the first few decades </a:t>
            </a:r>
          </a:p>
          <a:p>
            <a:pPr algn="ctr"/>
            <a:r>
              <a:rPr lang="en-US" b="1" dirty="0" smtClean="0"/>
              <a:t>of the eighteenth century, </a:t>
            </a:r>
            <a:r>
              <a:rPr lang="en-US" b="1" dirty="0" smtClean="0">
                <a:solidFill>
                  <a:srgbClr val="FF0000"/>
                </a:solidFill>
              </a:rPr>
              <a:t>binary [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ance) formats </a:t>
            </a:r>
            <a:r>
              <a:rPr lang="en-US" b="1" dirty="0"/>
              <a:t>s</a:t>
            </a:r>
            <a:r>
              <a:rPr lang="en-US" b="1" dirty="0" smtClean="0"/>
              <a:t>pread to: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464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236" y="1981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Trio Sonata (especially the Sonata da camera)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2945" y="743634"/>
            <a:ext cx="70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1680s, 1690s, 1700s, and into the first few decades </a:t>
            </a:r>
          </a:p>
          <a:p>
            <a:pPr algn="ctr"/>
            <a:r>
              <a:rPr lang="en-US" b="1" dirty="0" smtClean="0"/>
              <a:t>of the eighteenth century, </a:t>
            </a:r>
            <a:r>
              <a:rPr lang="en-US" b="1" dirty="0" smtClean="0">
                <a:solidFill>
                  <a:srgbClr val="FF0000"/>
                </a:solidFill>
              </a:rPr>
              <a:t>binary [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ance) formats </a:t>
            </a:r>
            <a:r>
              <a:rPr lang="en-US" b="1" dirty="0"/>
              <a:t>s</a:t>
            </a:r>
            <a:r>
              <a:rPr lang="en-US" b="1" dirty="0" smtClean="0"/>
              <a:t>pread to: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9645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236" y="1981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Trio Sonata (especially the Sonata da camera)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Concerto </a:t>
            </a:r>
            <a:r>
              <a:rPr lang="en-US" dirty="0" err="1" smtClean="0"/>
              <a:t>grosso</a:t>
            </a:r>
            <a:r>
              <a:rPr lang="en-US" dirty="0" smtClean="0"/>
              <a:t> (some of Corelli, op. 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945" y="743634"/>
            <a:ext cx="70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1680s, 1690s, 1700s, and into the first few decades </a:t>
            </a:r>
          </a:p>
          <a:p>
            <a:pPr algn="ctr"/>
            <a:r>
              <a:rPr lang="en-US" b="1" dirty="0" smtClean="0"/>
              <a:t>of the eighteenth century, </a:t>
            </a:r>
            <a:r>
              <a:rPr lang="en-US" b="1" dirty="0" smtClean="0">
                <a:solidFill>
                  <a:srgbClr val="FF0000"/>
                </a:solidFill>
              </a:rPr>
              <a:t>binary [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ance) formats </a:t>
            </a:r>
            <a:r>
              <a:rPr lang="en-US" b="1" dirty="0"/>
              <a:t>s</a:t>
            </a:r>
            <a:r>
              <a:rPr lang="en-US" b="1" dirty="0" smtClean="0"/>
              <a:t>pread to: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7253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236" y="1981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Trio Sonata (especially the Sonata da camera)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Concerto </a:t>
            </a:r>
            <a:r>
              <a:rPr lang="en-US" dirty="0" err="1" smtClean="0"/>
              <a:t>grosso</a:t>
            </a:r>
            <a:r>
              <a:rPr lang="en-US" dirty="0" smtClean="0"/>
              <a:t> (some of Corelli, op.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Ripieno</a:t>
            </a:r>
            <a:r>
              <a:rPr lang="en-US" dirty="0" smtClean="0"/>
              <a:t> Concerto (initially, finales)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1326" y="4191000"/>
            <a:ext cx="730827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Fast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		 	</a:t>
            </a:r>
            <a:r>
              <a:rPr lang="en-US" b="1" u="sng" dirty="0" smtClean="0">
                <a:solidFill>
                  <a:srgbClr val="00B0F0"/>
                </a:solidFill>
              </a:rPr>
              <a:t>Slow</a:t>
            </a:r>
            <a:r>
              <a:rPr lang="en-US" dirty="0" smtClean="0"/>
              <a:t>		 	</a:t>
            </a:r>
            <a:r>
              <a:rPr lang="en-US" b="1" u="sng" dirty="0" smtClean="0">
                <a:solidFill>
                  <a:srgbClr val="FF0000"/>
                </a:solidFill>
              </a:rPr>
              <a:t>Fast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(non-binary)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(often minuet 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	or gigue 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	character)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3824764"/>
            <a:ext cx="20574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2945" y="743634"/>
            <a:ext cx="70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1680s, 1690s, 1700s, and into the first few decades </a:t>
            </a:r>
          </a:p>
          <a:p>
            <a:pPr algn="ctr"/>
            <a:r>
              <a:rPr lang="en-US" b="1" dirty="0" smtClean="0"/>
              <a:t>of the eighteenth century, </a:t>
            </a:r>
            <a:r>
              <a:rPr lang="en-US" b="1" dirty="0" smtClean="0">
                <a:solidFill>
                  <a:srgbClr val="FF0000"/>
                </a:solidFill>
              </a:rPr>
              <a:t>binary [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ance) formats </a:t>
            </a:r>
            <a:r>
              <a:rPr lang="en-US" b="1" dirty="0"/>
              <a:t>s</a:t>
            </a:r>
            <a:r>
              <a:rPr lang="en-US" b="1" dirty="0" smtClean="0"/>
              <a:t>pread to: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05400" y="1524000"/>
            <a:ext cx="2514600" cy="3429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53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236" y="19812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Trio Sonata (especially the Sonata da camera)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Concerto </a:t>
            </a:r>
            <a:r>
              <a:rPr lang="en-US" dirty="0" err="1" smtClean="0"/>
              <a:t>grosso</a:t>
            </a:r>
            <a:r>
              <a:rPr lang="en-US" dirty="0" smtClean="0"/>
              <a:t> (some of Corelli, op.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Ripieno</a:t>
            </a:r>
            <a:r>
              <a:rPr lang="en-US" dirty="0" smtClean="0"/>
              <a:t> Concerto (initially, finales)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Sinfonia </a:t>
            </a:r>
            <a:r>
              <a:rPr lang="en-US" i="1" dirty="0" err="1" smtClean="0"/>
              <a:t>avanti</a:t>
            </a:r>
            <a:r>
              <a:rPr lang="en-US" i="1" dirty="0" smtClean="0"/>
              <a:t> </a:t>
            </a:r>
            <a:r>
              <a:rPr lang="en-US" i="1" dirty="0" err="1" smtClean="0"/>
              <a:t>l’opera</a:t>
            </a:r>
            <a:r>
              <a:rPr lang="en-US" i="1" dirty="0" smtClean="0"/>
              <a:t> </a:t>
            </a:r>
            <a:r>
              <a:rPr lang="en-US" dirty="0" smtClean="0"/>
              <a:t>(Scarlatti, Pergolesi, Leo, and others)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4562" y="4724400"/>
            <a:ext cx="730827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Fast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		 	</a:t>
            </a:r>
            <a:r>
              <a:rPr lang="en-US" b="1" u="sng" dirty="0" smtClean="0">
                <a:solidFill>
                  <a:srgbClr val="00B0F0"/>
                </a:solidFill>
              </a:rPr>
              <a:t>Slow</a:t>
            </a:r>
            <a:r>
              <a:rPr lang="en-US" dirty="0" smtClean="0"/>
              <a:t>		 	</a:t>
            </a:r>
            <a:r>
              <a:rPr lang="en-US" b="1" u="sng" dirty="0" smtClean="0">
                <a:solidFill>
                  <a:srgbClr val="FF0000"/>
                </a:solidFill>
              </a:rPr>
              <a:t>Fast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(non-binary)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(often minuet 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	or gigue 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	character)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48400" y="4419600"/>
            <a:ext cx="20574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2945" y="743634"/>
            <a:ext cx="70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1680s, 1690s, 1700s, and into the first few decades </a:t>
            </a:r>
          </a:p>
          <a:p>
            <a:pPr algn="ctr"/>
            <a:r>
              <a:rPr lang="en-US" b="1" dirty="0" smtClean="0"/>
              <a:t>of the eighteenth century, </a:t>
            </a:r>
            <a:r>
              <a:rPr lang="en-US" b="1" dirty="0" smtClean="0">
                <a:solidFill>
                  <a:srgbClr val="FF0000"/>
                </a:solidFill>
              </a:rPr>
              <a:t>binary [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ance) formats </a:t>
            </a:r>
            <a:r>
              <a:rPr lang="en-US" b="1" dirty="0"/>
              <a:t>s</a:t>
            </a:r>
            <a:r>
              <a:rPr lang="en-US" b="1" dirty="0" smtClean="0"/>
              <a:t>pread to: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05400" y="1524000"/>
            <a:ext cx="2514600" cy="3429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53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236" y="19812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Trio Sonata (especially the Sonata da camera)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Concerto </a:t>
            </a:r>
            <a:r>
              <a:rPr lang="en-US" dirty="0" err="1" smtClean="0"/>
              <a:t>grosso</a:t>
            </a:r>
            <a:r>
              <a:rPr lang="en-US" dirty="0" smtClean="0"/>
              <a:t> (Corelli, op.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Ripieno</a:t>
            </a:r>
            <a:r>
              <a:rPr lang="en-US" dirty="0" smtClean="0"/>
              <a:t> Concerto (initially, finales)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Sinfonia </a:t>
            </a:r>
            <a:r>
              <a:rPr lang="en-US" i="1" dirty="0" err="1" smtClean="0"/>
              <a:t>avanti</a:t>
            </a:r>
            <a:r>
              <a:rPr lang="en-US" i="1" dirty="0" smtClean="0"/>
              <a:t> </a:t>
            </a:r>
            <a:r>
              <a:rPr lang="en-US" i="1" dirty="0" err="1" smtClean="0"/>
              <a:t>l’opera</a:t>
            </a:r>
            <a:r>
              <a:rPr lang="en-US" i="1" dirty="0" smtClean="0"/>
              <a:t> </a:t>
            </a:r>
            <a:r>
              <a:rPr lang="en-US" dirty="0" smtClean="0"/>
              <a:t>(Scarlatti, Pergolesi, Leo, and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Self-standing </a:t>
            </a:r>
            <a:r>
              <a:rPr lang="en-US" i="1" dirty="0" err="1" smtClean="0"/>
              <a:t>Sinfonie</a:t>
            </a:r>
            <a:r>
              <a:rPr lang="en-US" dirty="0" smtClean="0"/>
              <a:t> (later 1730s, </a:t>
            </a:r>
            <a:r>
              <a:rPr lang="en-US" dirty="0" err="1" smtClean="0"/>
              <a:t>Sammartini</a:t>
            </a:r>
            <a:r>
              <a:rPr lang="en-US" dirty="0" smtClean="0"/>
              <a:t>, first and last movements)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2945" y="743634"/>
            <a:ext cx="70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1680s, 1690s, 1700s, and into the first few decades </a:t>
            </a:r>
          </a:p>
          <a:p>
            <a:pPr algn="ctr"/>
            <a:r>
              <a:rPr lang="en-US" b="1" dirty="0" smtClean="0"/>
              <a:t>of the eighteenth century, </a:t>
            </a:r>
            <a:r>
              <a:rPr lang="en-US" b="1" dirty="0" smtClean="0">
                <a:solidFill>
                  <a:srgbClr val="FF0000"/>
                </a:solidFill>
              </a:rPr>
              <a:t>binary [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ance) formats </a:t>
            </a:r>
            <a:r>
              <a:rPr lang="en-US" b="1" dirty="0"/>
              <a:t>s</a:t>
            </a:r>
            <a:r>
              <a:rPr lang="en-US" b="1" dirty="0" smtClean="0"/>
              <a:t>pread to: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7253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236" y="19812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Trio Sonata (especially the Sonata da camera)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Concerto </a:t>
            </a:r>
            <a:r>
              <a:rPr lang="en-US" dirty="0" err="1" smtClean="0"/>
              <a:t>grosso</a:t>
            </a:r>
            <a:r>
              <a:rPr lang="en-US" dirty="0" smtClean="0"/>
              <a:t> (Corelli, op.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Ripieno</a:t>
            </a:r>
            <a:r>
              <a:rPr lang="en-US" dirty="0" smtClean="0"/>
              <a:t> Concerto (initially, finales)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Sinfonia </a:t>
            </a:r>
            <a:r>
              <a:rPr lang="en-US" i="1" dirty="0" err="1" smtClean="0"/>
              <a:t>avanti</a:t>
            </a:r>
            <a:r>
              <a:rPr lang="en-US" i="1" dirty="0" smtClean="0"/>
              <a:t> </a:t>
            </a:r>
            <a:r>
              <a:rPr lang="en-US" i="1" dirty="0" err="1" smtClean="0"/>
              <a:t>l’opera</a:t>
            </a:r>
            <a:r>
              <a:rPr lang="en-US" i="1" dirty="0" smtClean="0"/>
              <a:t> </a:t>
            </a:r>
            <a:r>
              <a:rPr lang="en-US" dirty="0" smtClean="0"/>
              <a:t>(Scarlatti, Pergolesi, Leo, and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Self-standing </a:t>
            </a:r>
            <a:r>
              <a:rPr lang="en-US" i="1" dirty="0" err="1" smtClean="0"/>
              <a:t>Sinfonie</a:t>
            </a:r>
            <a:r>
              <a:rPr lang="en-US" dirty="0" smtClean="0"/>
              <a:t> (later 1730s, </a:t>
            </a:r>
            <a:r>
              <a:rPr lang="en-US" dirty="0" err="1" smtClean="0"/>
              <a:t>Sammartini</a:t>
            </a:r>
            <a:r>
              <a:rPr lang="en-US" dirty="0" smtClean="0"/>
              <a:t>, first and last movements)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4562" y="4724400"/>
            <a:ext cx="730827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Fast</a:t>
            </a:r>
            <a:r>
              <a:rPr lang="en-US" dirty="0" smtClean="0"/>
              <a:t> 		 	</a:t>
            </a:r>
            <a:r>
              <a:rPr lang="en-US" u="sng" dirty="0" smtClean="0">
                <a:solidFill>
                  <a:srgbClr val="00B0F0"/>
                </a:solidFill>
              </a:rPr>
              <a:t>Slow</a:t>
            </a:r>
            <a:r>
              <a:rPr lang="en-US" dirty="0" smtClean="0"/>
              <a:t>		 	</a:t>
            </a:r>
            <a:r>
              <a:rPr lang="en-US" b="1" u="sng" dirty="0" smtClean="0">
                <a:solidFill>
                  <a:srgbClr val="FF0000"/>
                </a:solidFill>
              </a:rPr>
              <a:t>Fast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	(often minuet 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	or gigue 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		character)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4566523"/>
            <a:ext cx="2209800" cy="1705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43713" y="4550569"/>
            <a:ext cx="2238287" cy="1721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905000" y="1524000"/>
            <a:ext cx="3200400" cy="3733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1524000"/>
            <a:ext cx="2514600" cy="3429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2945" y="743634"/>
            <a:ext cx="70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1680s, 1690s, 1700s, and into the first few decades </a:t>
            </a:r>
          </a:p>
          <a:p>
            <a:pPr algn="ctr"/>
            <a:r>
              <a:rPr lang="en-US" b="1" dirty="0" smtClean="0"/>
              <a:t>of the eighteenth century, </a:t>
            </a:r>
            <a:r>
              <a:rPr lang="en-US" b="1" dirty="0" smtClean="0">
                <a:solidFill>
                  <a:srgbClr val="FF0000"/>
                </a:solidFill>
              </a:rPr>
              <a:t>binary [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ance) formats </a:t>
            </a:r>
            <a:r>
              <a:rPr lang="en-US" b="1" dirty="0"/>
              <a:t>s</a:t>
            </a:r>
            <a:r>
              <a:rPr lang="en-US" b="1" dirty="0" smtClean="0"/>
              <a:t>pread to: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7253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221" y="2362200"/>
            <a:ext cx="7659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gradual </a:t>
            </a:r>
            <a:r>
              <a:rPr lang="en-US" dirty="0"/>
              <a:t>emergence </a:t>
            </a:r>
            <a:r>
              <a:rPr lang="en-US" dirty="0" smtClean="0"/>
              <a:t>and diversification of </a:t>
            </a:r>
            <a:r>
              <a:rPr lang="en-US" dirty="0"/>
              <a:t>what we now </a:t>
            </a:r>
            <a:r>
              <a:rPr lang="en-US" dirty="0" smtClean="0"/>
              <a:t>call “sonata form”: </a:t>
            </a:r>
          </a:p>
          <a:p>
            <a:pPr algn="ctr"/>
            <a:r>
              <a:rPr lang="en-US" dirty="0" smtClean="0"/>
              <a:t>the epitome of the instrumental-music galant or “Enlightenment” style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51361" y="104543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 retrospect</a:t>
            </a:r>
            <a:r>
              <a:rPr lang="en-US" dirty="0" smtClean="0"/>
              <a:t>, one of the most enduring achievements, c. 1730-1760: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34199" y="2362200"/>
            <a:ext cx="1699901" cy="31690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5261" y="1905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Emerging from baroque binary (dance) 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64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5" y="743634"/>
            <a:ext cx="70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1680s, 1690s, 1700s, and into the first few decades </a:t>
            </a:r>
          </a:p>
          <a:p>
            <a:pPr algn="ctr"/>
            <a:r>
              <a:rPr lang="en-US" b="1" dirty="0" smtClean="0"/>
              <a:t>of the eighteenth century, </a:t>
            </a:r>
            <a:r>
              <a:rPr lang="en-US" b="1" dirty="0" smtClean="0">
                <a:solidFill>
                  <a:srgbClr val="FF0000"/>
                </a:solidFill>
              </a:rPr>
              <a:t>binary [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ance) formats </a:t>
            </a:r>
            <a:r>
              <a:rPr lang="en-US" b="1" dirty="0"/>
              <a:t>s</a:t>
            </a:r>
            <a:r>
              <a:rPr lang="en-US" b="1" dirty="0" smtClean="0"/>
              <a:t>pread to: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25236" y="19812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Trio Sonata (especially the Sonata da camera)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Concerto </a:t>
            </a:r>
            <a:r>
              <a:rPr lang="en-US" dirty="0" err="1" smtClean="0"/>
              <a:t>grosso</a:t>
            </a:r>
            <a:r>
              <a:rPr lang="en-US" dirty="0" smtClean="0"/>
              <a:t> (Corelli, op.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Ripieno</a:t>
            </a:r>
            <a:r>
              <a:rPr lang="en-US" dirty="0" smtClean="0"/>
              <a:t> Concerto (initially, finales)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Sinfonia </a:t>
            </a:r>
            <a:r>
              <a:rPr lang="en-US" i="1" dirty="0" err="1" smtClean="0"/>
              <a:t>avanti</a:t>
            </a:r>
            <a:r>
              <a:rPr lang="en-US" i="1" dirty="0" smtClean="0"/>
              <a:t> </a:t>
            </a:r>
            <a:r>
              <a:rPr lang="en-US" i="1" dirty="0" err="1" smtClean="0"/>
              <a:t>l’opera</a:t>
            </a:r>
            <a:r>
              <a:rPr lang="en-US" i="1" dirty="0" smtClean="0"/>
              <a:t> </a:t>
            </a:r>
            <a:r>
              <a:rPr lang="en-US" dirty="0" smtClean="0"/>
              <a:t>(Scarlatti, Pergolesi, Leo, and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Self-standing </a:t>
            </a:r>
            <a:r>
              <a:rPr lang="en-US" i="1" dirty="0" err="1" smtClean="0"/>
              <a:t>Sinfonie</a:t>
            </a:r>
            <a:r>
              <a:rPr lang="en-US" dirty="0" smtClean="0"/>
              <a:t> (later 1730s, </a:t>
            </a:r>
            <a:r>
              <a:rPr lang="en-US" dirty="0" err="1" smtClean="0"/>
              <a:t>Sammartini</a:t>
            </a:r>
            <a:r>
              <a:rPr lang="en-US" dirty="0" smtClean="0"/>
              <a:t>, first and last movements)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also, in various ways, some solo keyboard works called “sonatas”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30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-457200"/>
            <a:ext cx="9713007" cy="73914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6" y="844600"/>
            <a:ext cx="4323406" cy="5581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4903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4318"/>
            <a:ext cx="4319005" cy="55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72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0"/>
            <a:ext cx="3600718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3708671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57273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Alessandro Scarlatti (1660-1725) 	</a:t>
            </a:r>
            <a:r>
              <a:rPr lang="en-US" sz="1600" dirty="0"/>
              <a:t> </a:t>
            </a:r>
            <a:r>
              <a:rPr lang="en-US" sz="1600" dirty="0" smtClean="0"/>
              <a:t>                  Domenico Scarlatti (1685-1757)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457200"/>
            <a:ext cx="4114800" cy="6019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48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5967"/>
            <a:ext cx="2895600" cy="3737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288" y="4967357"/>
            <a:ext cx="2493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Domenico Scarlatti (1685-1757)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033886"/>
            <a:ext cx="6005864" cy="41021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5200" y="3084945"/>
            <a:ext cx="1828800" cy="1715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465158">
            <a:off x="4041133" y="3657838"/>
            <a:ext cx="2510300" cy="1024223"/>
          </a:xfrm>
          <a:prstGeom prst="arc">
            <a:avLst>
              <a:gd name="adj1" fmla="val 11007673"/>
              <a:gd name="adj2" fmla="val 0"/>
            </a:avLst>
          </a:prstGeom>
          <a:ln w="762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68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1219200"/>
            <a:ext cx="3600718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995827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Carlos </a:t>
            </a:r>
            <a:r>
              <a:rPr lang="en-US" sz="1600" dirty="0" err="1" smtClean="0"/>
              <a:t>Seixas</a:t>
            </a:r>
            <a:r>
              <a:rPr lang="en-US" sz="1600" dirty="0" smtClean="0"/>
              <a:t> (1704-42)	</a:t>
            </a:r>
            <a:r>
              <a:rPr lang="en-US" sz="1600" dirty="0"/>
              <a:t> </a:t>
            </a:r>
            <a:r>
              <a:rPr lang="en-US" sz="1600" dirty="0" smtClean="0"/>
              <a:t>                            Domenico Scarlatti (1685-1757)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676400"/>
            <a:ext cx="4191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6588" y="665033"/>
            <a:ext cx="447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Portuguese Court Harpsichordists (1720s)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78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3" y="990599"/>
            <a:ext cx="3877288" cy="5005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995827"/>
            <a:ext cx="334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Domenico Scarlatti (1685-1757)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53105" y="295701"/>
            <a:ext cx="272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Portuguese Court (1720s)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895600"/>
            <a:ext cx="2968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1720s: starts composing </a:t>
            </a:r>
          </a:p>
          <a:p>
            <a:r>
              <a:rPr lang="en-US" b="1" dirty="0" smtClean="0"/>
              <a:t>(but not publishing) </a:t>
            </a:r>
          </a:p>
          <a:p>
            <a:r>
              <a:rPr lang="en-US" b="1" u="sng" dirty="0" smtClean="0"/>
              <a:t>one-movement</a:t>
            </a:r>
            <a:r>
              <a:rPr lang="en-US" b="1" dirty="0" smtClean="0"/>
              <a:t> binary-form works for harpsichord called “sonatas” or “</a:t>
            </a:r>
            <a:r>
              <a:rPr lang="en-US" b="1" dirty="0" err="1" smtClean="0"/>
              <a:t>essercizi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5329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53681"/>
            <a:ext cx="2895600" cy="3737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87" y="5305071"/>
            <a:ext cx="2493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Domenico Scarlatti (1685-1757)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6005864" cy="41021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28999" y="3422659"/>
            <a:ext cx="1828800" cy="1715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1813" y="5735159"/>
            <a:ext cx="863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Essercizi</a:t>
            </a:r>
            <a:r>
              <a:rPr lang="en-US" i="1" dirty="0" smtClean="0"/>
              <a:t> per </a:t>
            </a:r>
            <a:r>
              <a:rPr lang="en-US" i="1" dirty="0" err="1" smtClean="0"/>
              <a:t>gravicembalo</a:t>
            </a:r>
            <a:r>
              <a:rPr lang="en-US" i="1" dirty="0" smtClean="0"/>
              <a:t> </a:t>
            </a:r>
            <a:r>
              <a:rPr lang="en-US" dirty="0" smtClean="0"/>
              <a:t>(publ. 1738; 30 single-movement “sonatas” in binary format)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048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D. Scarlatti: moves from Portugal to Spain, 1729</a:t>
            </a:r>
          </a:p>
          <a:p>
            <a:pPr algn="ctr"/>
            <a:r>
              <a:rPr lang="en-US" dirty="0" smtClean="0"/>
              <a:t>(Princess Maria Barbara marries into </a:t>
            </a:r>
          </a:p>
          <a:p>
            <a:pPr algn="ctr"/>
            <a:r>
              <a:rPr lang="en-US" dirty="0" smtClean="0"/>
              <a:t>the Spanish royal family: Scarlatti follows)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03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043058" y="3290053"/>
            <a:ext cx="715819" cy="599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092377" y="244723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69648" y="216238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404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043058" y="3290053"/>
            <a:ext cx="715819" cy="599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92377" y="244723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69648" y="216238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794438" y="182633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91038" y="1351146"/>
            <a:ext cx="7204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Essential Structural Closure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77442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043058" y="3290053"/>
            <a:ext cx="715819" cy="599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4" name="Arc 43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092377" y="244723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69648" y="216238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6794438" y="182633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91038" y="1351146"/>
            <a:ext cx="7204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Essential Structural Closure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2392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221" y="2362200"/>
            <a:ext cx="7659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gradual </a:t>
            </a:r>
            <a:r>
              <a:rPr lang="en-US" dirty="0"/>
              <a:t>emergence </a:t>
            </a:r>
            <a:r>
              <a:rPr lang="en-US" dirty="0" smtClean="0"/>
              <a:t>and diversification of </a:t>
            </a:r>
            <a:r>
              <a:rPr lang="en-US" dirty="0"/>
              <a:t>what we now </a:t>
            </a:r>
            <a:r>
              <a:rPr lang="en-US" dirty="0" smtClean="0"/>
              <a:t>call “sonata form”: </a:t>
            </a:r>
          </a:p>
          <a:p>
            <a:pPr algn="ctr"/>
            <a:r>
              <a:rPr lang="en-US" dirty="0" smtClean="0"/>
              <a:t>the epitome of the instrumental-music galant or “Enlightenment” style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 essential aspect of “the emancipation of instrumental music”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361" y="104543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 retrospect</a:t>
            </a:r>
            <a:r>
              <a:rPr lang="en-US" dirty="0" smtClean="0"/>
              <a:t>, one of the most enduring achievements, c. 1730-1760: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5261" y="1905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Emerging from baroque binary (dance) form: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34199" y="2362200"/>
            <a:ext cx="1699901" cy="31690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64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92377" y="248080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>
            <a:stCxn id="25" idx="5"/>
          </p:cNvCxnSpPr>
          <p:nvPr/>
        </p:nvCxnSpPr>
        <p:spPr>
          <a:xfrm>
            <a:off x="4973397" y="3415393"/>
            <a:ext cx="913775" cy="745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44" name="Arc 43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980755" y="4715175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91038" y="1351146"/>
            <a:ext cx="7204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Essential Structural Closure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46620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92377" y="248080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>
            <a:stCxn id="25" idx="5"/>
          </p:cNvCxnSpPr>
          <p:nvPr/>
        </p:nvCxnSpPr>
        <p:spPr>
          <a:xfrm>
            <a:off x="4973397" y="3415393"/>
            <a:ext cx="913775" cy="745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44" name="Arc 43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980755" y="4715175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91038" y="1351146"/>
            <a:ext cx="7204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Essential Structural Closure</a:t>
            </a:r>
            <a:endParaRPr lang="en-US" sz="900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6647460" y="4200326"/>
            <a:ext cx="297971" cy="1685057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828069" y="5191841"/>
            <a:ext cx="184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   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27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>
            <a:stCxn id="25" idx="5"/>
          </p:cNvCxnSpPr>
          <p:nvPr/>
        </p:nvCxnSpPr>
        <p:spPr>
          <a:xfrm>
            <a:off x="4973397" y="3415393"/>
            <a:ext cx="869263" cy="666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4" name="Arc 43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0" name="Left Brace 49"/>
          <p:cNvSpPr/>
          <p:nvPr/>
        </p:nvSpPr>
        <p:spPr>
          <a:xfrm rot="16200000">
            <a:off x="6647460" y="4200326"/>
            <a:ext cx="297971" cy="1685057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828069" y="5191841"/>
            <a:ext cx="184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   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88717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07105" y="4687733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092377" y="248080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91038" y="1351146"/>
            <a:ext cx="7204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Essential Structural Closure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71253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>
            <a:stCxn id="25" idx="5"/>
          </p:cNvCxnSpPr>
          <p:nvPr/>
        </p:nvCxnSpPr>
        <p:spPr>
          <a:xfrm>
            <a:off x="4973397" y="3415393"/>
            <a:ext cx="832869" cy="680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4" name="Arc 43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575758" y="428825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8717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67849" y="4693416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092377" y="248080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91038" y="1351146"/>
            <a:ext cx="7204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Essential Structural Closure</a:t>
            </a:r>
            <a:endParaRPr lang="en-US" sz="900" dirty="0"/>
          </a:p>
        </p:txBody>
      </p:sp>
      <p:sp>
        <p:nvSpPr>
          <p:cNvPr id="47" name="Left Brace 46"/>
          <p:cNvSpPr/>
          <p:nvPr/>
        </p:nvSpPr>
        <p:spPr>
          <a:xfrm rot="16200000">
            <a:off x="6647460" y="4200326"/>
            <a:ext cx="297971" cy="1685057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828069" y="5191841"/>
            <a:ext cx="184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   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04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>
            <a:endCxn id="61" idx="1"/>
          </p:cNvCxnSpPr>
          <p:nvPr/>
        </p:nvCxnSpPr>
        <p:spPr>
          <a:xfrm>
            <a:off x="5043058" y="3290053"/>
            <a:ext cx="844114" cy="870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003581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6958" y="4331664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6647460" y="4200326"/>
            <a:ext cx="297971" cy="1685057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28069" y="5191841"/>
            <a:ext cx="1873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   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88717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07105" y="4700517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092377" y="248080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791038" y="1351146"/>
            <a:ext cx="7204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Essential Structural Closure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44744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71256" y="1424464"/>
            <a:ext cx="5181600" cy="518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124038" y="1036527"/>
            <a:ext cx="1955800" cy="14939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60237" y="3024664"/>
            <a:ext cx="1191491" cy="9421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1638" y="1036528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99406" y="177071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6362" y="1856795"/>
            <a:ext cx="35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66456" y="3130713"/>
            <a:ext cx="970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Cadence (PAC):</a:t>
            </a:r>
          </a:p>
          <a:p>
            <a:r>
              <a:rPr lang="en-US" sz="1200" dirty="0" smtClean="0"/>
              <a:t>Essential </a:t>
            </a:r>
          </a:p>
          <a:p>
            <a:r>
              <a:rPr lang="en-US" sz="1200" dirty="0" smtClean="0"/>
              <a:t>Closure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81056" y="127206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HM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(Head Motive)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8182" y="3410651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Fortspinnung</a:t>
            </a:r>
          </a:p>
          <a:p>
            <a:endParaRPr lang="en-US" dirty="0"/>
          </a:p>
          <a:p>
            <a:r>
              <a:rPr lang="en-US" dirty="0" smtClean="0"/>
              <a:t>(or a successive chaining of differing modules)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71256" y="461698"/>
            <a:ext cx="543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Rotational Pattern, Scarlatti, K. 2 in G (Rotations 1 &amp; 2)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971638" y="1219200"/>
            <a:ext cx="0" cy="791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13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>
            <a:endCxn id="61" idx="1"/>
          </p:cNvCxnSpPr>
          <p:nvPr/>
        </p:nvCxnSpPr>
        <p:spPr>
          <a:xfrm>
            <a:off x="5092078" y="3290053"/>
            <a:ext cx="844114" cy="870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003581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G, K. 2 (from </a:t>
            </a:r>
            <a:r>
              <a:rPr lang="en-US" i="1" dirty="0" err="1" smtClean="0"/>
              <a:t>Essercizi</a:t>
            </a:r>
            <a:r>
              <a:rPr lang="en-US" dirty="0" smtClean="0"/>
              <a:t>, 1702s, publ. 1738)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6958" y="4331664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6630290" y="4140966"/>
            <a:ext cx="363607" cy="1751802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034110" y="5177577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93619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16870" y="4711952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092377" y="248080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0564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567385" y="3005732"/>
            <a:ext cx="475673" cy="479948"/>
          </a:xfrm>
          <a:prstGeom prst="ellipse">
            <a:avLst/>
          </a:prstGeom>
          <a:solidFill>
            <a:srgbClr val="00B050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7385" y="3079513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043058" y="3290053"/>
            <a:ext cx="715819" cy="599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089968" y="3391684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003581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6958" y="4331664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4544295" y="2928590"/>
            <a:ext cx="648280" cy="661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53" idx="0"/>
          </p:cNvCxnSpPr>
          <p:nvPr/>
        </p:nvCxnSpPr>
        <p:spPr>
          <a:xfrm>
            <a:off x="4496958" y="2919106"/>
            <a:ext cx="695617" cy="625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457412" y="4204967"/>
            <a:ext cx="695617" cy="625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410654" y="4134368"/>
            <a:ext cx="648280" cy="661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668039" y="4262799"/>
            <a:ext cx="648280" cy="661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91552" y="4262799"/>
            <a:ext cx="695617" cy="625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96958" y="2666387"/>
            <a:ext cx="1119398" cy="280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615878" y="2638858"/>
            <a:ext cx="71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“New”</a:t>
            </a:r>
            <a:endParaRPr lang="en-US" sz="1400" dirty="0"/>
          </a:p>
        </p:txBody>
      </p:sp>
      <p:sp>
        <p:nvSpPr>
          <p:cNvPr id="71" name="Oval 70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78" name="Oval 77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81" name="Left Brace 80"/>
          <p:cNvSpPr/>
          <p:nvPr/>
        </p:nvSpPr>
        <p:spPr>
          <a:xfrm rot="16200000">
            <a:off x="6636285" y="4123455"/>
            <a:ext cx="310210" cy="1810904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828070" y="5191841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961031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61031" y="4697295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092377" y="2480803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661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92377" y="244723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043058" y="3290053"/>
            <a:ext cx="715819" cy="599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103900" y="3432042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003581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788936" y="322165"/>
            <a:ext cx="562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“Italianate Binary” Format or “Scarlatti Binary” Format</a:t>
            </a:r>
          </a:p>
        </p:txBody>
      </p:sp>
      <p:sp>
        <p:nvSpPr>
          <p:cNvPr id="51" name="Oval 50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8" name="Left Brace 57"/>
          <p:cNvSpPr/>
          <p:nvPr/>
        </p:nvSpPr>
        <p:spPr>
          <a:xfrm rot="16200000">
            <a:off x="6581121" y="4140818"/>
            <a:ext cx="304802" cy="1810904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887172" y="5186123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5967849" y="4422897"/>
            <a:ext cx="1700646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88717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03163" y="4711954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29389" y="3009806"/>
            <a:ext cx="1119398" cy="280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79070" y="3012063"/>
            <a:ext cx="71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“New”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2932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11659" y="292141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477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1477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92377" y="2447237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9477" y="214946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043058" y="3290053"/>
            <a:ext cx="715819" cy="599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1" name="TextBox 30"/>
          <p:cNvSpPr txBox="1"/>
          <p:nvPr/>
        </p:nvSpPr>
        <p:spPr>
          <a:xfrm rot="2327583">
            <a:off x="5103900" y="3432042"/>
            <a:ext cx="8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74267" y="1813413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</a:t>
            </a:r>
            <a:r>
              <a:rPr lang="en-US" dirty="0" err="1" smtClean="0"/>
              <a:t>V</a:t>
            </a:r>
            <a:r>
              <a:rPr lang="en-US" dirty="0" smtClean="0"/>
              <a:t>                    I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6003581" y="4051087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87584" y="780535"/>
            <a:ext cx="69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D, K. 21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796564" y="3544768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4884696" y="2333716"/>
            <a:ext cx="2004953" cy="737185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410403">
            <a:off x="1598200" y="1496285"/>
            <a:ext cx="5216781" cy="2504074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9008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788936" y="322165"/>
            <a:ext cx="562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“Italianate Binary” Format or “Scarlatti Binary” Format</a:t>
            </a:r>
          </a:p>
        </p:txBody>
      </p:sp>
      <p:sp>
        <p:nvSpPr>
          <p:cNvPr id="51" name="Oval 50"/>
          <p:cNvSpPr/>
          <p:nvPr/>
        </p:nvSpPr>
        <p:spPr>
          <a:xfrm>
            <a:off x="7192822" y="3889267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8" name="Left Brace 57"/>
          <p:cNvSpPr/>
          <p:nvPr/>
        </p:nvSpPr>
        <p:spPr>
          <a:xfrm rot="16200000">
            <a:off x="6287798" y="4359698"/>
            <a:ext cx="363609" cy="1081595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939699" y="5186123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73640" y="398177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5967850" y="4386647"/>
            <a:ext cx="1042550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887172" y="4029874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58877" y="4500398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29389" y="3009806"/>
            <a:ext cx="1119398" cy="280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79070" y="3012063"/>
            <a:ext cx="71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“New”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 rot="1144511">
            <a:off x="3837805" y="1840078"/>
            <a:ext cx="558226" cy="1661188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rot="1144511">
            <a:off x="7341143" y="2716864"/>
            <a:ext cx="558226" cy="1661188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116918" y="1600201"/>
            <a:ext cx="1213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No C in K. 21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10487" y="2389389"/>
            <a:ext cx="1213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No C in K. 21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97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221" y="2362200"/>
            <a:ext cx="7659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gradual </a:t>
            </a:r>
            <a:r>
              <a:rPr lang="en-US" dirty="0"/>
              <a:t>emergence </a:t>
            </a:r>
            <a:r>
              <a:rPr lang="en-US" dirty="0" smtClean="0"/>
              <a:t>and diversification of </a:t>
            </a:r>
            <a:r>
              <a:rPr lang="en-US" dirty="0"/>
              <a:t>what we now </a:t>
            </a:r>
            <a:r>
              <a:rPr lang="en-US" dirty="0" smtClean="0"/>
              <a:t>call “sonata form”: </a:t>
            </a:r>
          </a:p>
          <a:p>
            <a:pPr algn="ctr"/>
            <a:r>
              <a:rPr lang="en-US" dirty="0" smtClean="0"/>
              <a:t>the epitome of the instrumental-music galant or “Enlightenment” style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 essential aspect of “the emancipation of instrumental music”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361" y="104543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 retrospect</a:t>
            </a:r>
            <a:r>
              <a:rPr lang="en-US" dirty="0" smtClean="0"/>
              <a:t>, one of the most enduring achievements, c. 1730-1760: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724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Especially in rapid-tempo first movements and finales</a:t>
            </a:r>
          </a:p>
          <a:p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934199" y="2362200"/>
            <a:ext cx="1699901" cy="31690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2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7609" y="290117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18427" y="28988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37427" y="312171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18327" y="2426994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75427" y="2129225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8081825" y="386805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28069" y="39541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6723174" y="4317350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7539975" y="4121476"/>
            <a:ext cx="304801" cy="1938403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75944" y="5179656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50913" y="4844457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0217" y="1793170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1304" y="5191841"/>
            <a:ext cx="6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“V”                    I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r>
              <a:rPr lang="en-US" sz="1100" dirty="0" smtClean="0"/>
              <a:t>(or modulatory)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7047626" y="3950431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50912" y="4666569"/>
            <a:ext cx="1852829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091449" y="4012337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5488981" y="2490530"/>
            <a:ext cx="2386444" cy="1100368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605332">
            <a:off x="1609416" y="1560482"/>
            <a:ext cx="6251362" cy="2288176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15436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358413" y="2889236"/>
            <a:ext cx="1119398" cy="252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439811" y="2858175"/>
            <a:ext cx="71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“New”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458195" y="304800"/>
            <a:ext cx="674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“Full-Reprise” Format (Head Motive Restarts Midway through part 2)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616356" y="3874563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616356" y="39483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0150" y="2549774"/>
            <a:ext cx="3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30150" y="2594473"/>
            <a:ext cx="190804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547084" y="2146939"/>
            <a:ext cx="69272" cy="416168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02195" y="4455850"/>
            <a:ext cx="646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Restart!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87460" y="4455850"/>
            <a:ext cx="475673" cy="271794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5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581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534395" y="291910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2775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3795" y="292859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7609" y="290117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18427" y="289886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1304" y="316595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2795" y="314195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795" y="314195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37427" y="312171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9640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1384" y="248311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56609" y="2119217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018327" y="2426994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01804" y="390669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7622" y="2990920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63295" y="252772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81585" y="218345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01804" y="3980480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48812" y="3091818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2107816" y="3403495"/>
            <a:ext cx="635357" cy="573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96045" y="241394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75427" y="2129225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8081825" y="3868059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28069" y="39541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19099915">
            <a:off x="1868931" y="3429352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Fortspinnung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6723174" y="4317350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173" y="3100089"/>
            <a:ext cx="692806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“Crux”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0217" y="1793170"/>
            <a:ext cx="636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“ESC”</a:t>
            </a:r>
            <a:endParaRPr lang="en-US" sz="1400" dirty="0"/>
          </a:p>
        </p:txBody>
      </p:sp>
      <p:sp>
        <p:nvSpPr>
          <p:cNvPr id="39" name="Left Brace 38"/>
          <p:cNvSpPr/>
          <p:nvPr/>
        </p:nvSpPr>
        <p:spPr>
          <a:xfrm rot="16200000">
            <a:off x="2664964" y="4241857"/>
            <a:ext cx="304801" cy="29735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7047626" y="3950431"/>
            <a:ext cx="464249" cy="33551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30579" y="6106242"/>
            <a:ext cx="67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Rotation 1		                                                  Rotation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4982" y="1736470"/>
            <a:ext cx="67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Essential Closure of Part 1</a:t>
            </a:r>
            <a:endParaRPr lang="en-US" sz="800" dirty="0"/>
          </a:p>
        </p:txBody>
      </p:sp>
      <p:sp>
        <p:nvSpPr>
          <p:cNvPr id="43" name="Arc 42"/>
          <p:cNvSpPr/>
          <p:nvPr/>
        </p:nvSpPr>
        <p:spPr>
          <a:xfrm rot="18654263">
            <a:off x="1405972" y="2764785"/>
            <a:ext cx="2152030" cy="704180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22802" y="780535"/>
            <a:ext cx="720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Domenico Scarlatti, Sonata in C, K. 159 (from </a:t>
            </a:r>
            <a:r>
              <a:rPr lang="en-US" i="1" dirty="0" err="1" smtClean="0"/>
              <a:t>Essercizi</a:t>
            </a:r>
            <a:r>
              <a:rPr lang="en-US" dirty="0" smtClean="0"/>
              <a:t>, 1720s, publ. 1738)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091449" y="4012337"/>
            <a:ext cx="792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alterations</a:t>
            </a:r>
            <a:endParaRPr lang="en-US" sz="800" dirty="0"/>
          </a:p>
        </p:txBody>
      </p:sp>
      <p:sp>
        <p:nvSpPr>
          <p:cNvPr id="59" name="Arc 58"/>
          <p:cNvSpPr/>
          <p:nvPr/>
        </p:nvSpPr>
        <p:spPr>
          <a:xfrm rot="19704862">
            <a:off x="5488981" y="2490530"/>
            <a:ext cx="2386444" cy="1100368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20605332">
            <a:off x="1609416" y="1560482"/>
            <a:ext cx="6251362" cy="2288176"/>
          </a:xfrm>
          <a:prstGeom prst="arc">
            <a:avLst>
              <a:gd name="adj1" fmla="val 11020667"/>
              <a:gd name="adj2" fmla="val 0"/>
            </a:avLst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80857" y="3645315"/>
            <a:ext cx="900828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358413" y="2889236"/>
            <a:ext cx="1119398" cy="252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439811" y="2858175"/>
            <a:ext cx="713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“New”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458195" y="304800"/>
            <a:ext cx="674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“Full-Reprise” Format (Head Motive Restarts Midway through part 2)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616356" y="3874563"/>
            <a:ext cx="475673" cy="479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616356" y="3948344"/>
            <a:ext cx="4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HM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0150" y="2549774"/>
            <a:ext cx="3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30150" y="2594473"/>
            <a:ext cx="190804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547494" y="2129225"/>
            <a:ext cx="69272" cy="4652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02195" y="4455850"/>
            <a:ext cx="646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Restart!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1701804" y="4426947"/>
            <a:ext cx="475673" cy="27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87460" y="4455850"/>
            <a:ext cx="475673" cy="271794"/>
          </a:xfrm>
          <a:prstGeom prst="rect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144511">
            <a:off x="3837805" y="1840078"/>
            <a:ext cx="558226" cy="1661188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629242">
            <a:off x="8144757" y="1958578"/>
            <a:ext cx="663323" cy="2457429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16918" y="1600201"/>
            <a:ext cx="1213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No C in K. 159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26648" y="1461701"/>
            <a:ext cx="1213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No C in K. 159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36266" y="5191841"/>
            <a:ext cx="6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  </a:t>
            </a:r>
            <a:r>
              <a:rPr lang="en-US" dirty="0"/>
              <a:t> </a:t>
            </a:r>
            <a:r>
              <a:rPr lang="en-US" dirty="0" smtClean="0"/>
              <a:t>                  V                               “V”                    I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</a:t>
            </a:r>
            <a:r>
              <a:rPr lang="en-US" sz="1100" dirty="0" smtClean="0"/>
              <a:t>(modulatory)</a:t>
            </a:r>
            <a:endParaRPr lang="en-US" dirty="0"/>
          </a:p>
        </p:txBody>
      </p:sp>
      <p:sp>
        <p:nvSpPr>
          <p:cNvPr id="66" name="Left Brace 65"/>
          <p:cNvSpPr/>
          <p:nvPr/>
        </p:nvSpPr>
        <p:spPr>
          <a:xfrm rot="16200000">
            <a:off x="7539975" y="4121476"/>
            <a:ext cx="304801" cy="1938403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875944" y="5179656"/>
            <a:ext cx="168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“TONAL RESOLUTION”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50913" y="4844457"/>
            <a:ext cx="174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</a:rPr>
              <a:t>Correspondence Measures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50912" y="4666569"/>
            <a:ext cx="1852829" cy="177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32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221" y="2362200"/>
            <a:ext cx="7659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gradual </a:t>
            </a:r>
            <a:r>
              <a:rPr lang="en-US" dirty="0"/>
              <a:t>emergence </a:t>
            </a:r>
            <a:r>
              <a:rPr lang="en-US" dirty="0" smtClean="0"/>
              <a:t>and diversification of </a:t>
            </a:r>
            <a:r>
              <a:rPr lang="en-US" dirty="0"/>
              <a:t>what we now </a:t>
            </a:r>
            <a:r>
              <a:rPr lang="en-US" dirty="0" smtClean="0"/>
              <a:t>call “sonata form”: </a:t>
            </a:r>
          </a:p>
          <a:p>
            <a:pPr algn="ctr"/>
            <a:r>
              <a:rPr lang="en-US" dirty="0" smtClean="0"/>
              <a:t>the epitome of the instrumental-music galant or “Enlightenment” style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 essential aspect of “the emancipation of instrumental music”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1361" y="104543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 retrospect</a:t>
            </a:r>
            <a:r>
              <a:rPr lang="en-US" dirty="0" smtClean="0"/>
              <a:t>, one of the most enduring achievements, c. 1730-1760: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724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Especially in rapid-tempo first movements and finales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And in some slow movements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934199" y="2362200"/>
            <a:ext cx="1699901" cy="31690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64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537" y="2775465"/>
            <a:ext cx="242223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Small-Scale </a:t>
            </a:r>
          </a:p>
          <a:p>
            <a:r>
              <a:rPr lang="en-US" dirty="0" smtClean="0"/>
              <a:t>Binary Formats</a:t>
            </a:r>
          </a:p>
          <a:p>
            <a:r>
              <a:rPr lang="en-US" dirty="0" smtClean="0"/>
              <a:t>(esp. c. 1710s-1740s)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24973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48064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42937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7573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76137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10773" y="3766065"/>
            <a:ext cx="0" cy="634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23737" y="3766927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41137" y="3766065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62828" y="3790789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9228" y="3778596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Curved Down Arrow 21"/>
          <p:cNvSpPr/>
          <p:nvPr/>
        </p:nvSpPr>
        <p:spPr>
          <a:xfrm>
            <a:off x="1975428" y="1821060"/>
            <a:ext cx="4495800" cy="634218"/>
          </a:xfrm>
          <a:prstGeom prst="curved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2590800"/>
            <a:ext cx="2209800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“Sonata Form”</a:t>
            </a:r>
          </a:p>
          <a:p>
            <a:pPr algn="ctr"/>
            <a:r>
              <a:rPr lang="en-US" dirty="0" smtClean="0"/>
              <a:t>(by 1750s, 1760s)</a:t>
            </a:r>
          </a:p>
          <a:p>
            <a:pPr algn="ctr"/>
            <a:endParaRPr lang="en-US" dirty="0"/>
          </a:p>
          <a:p>
            <a:pPr algn="ctr"/>
            <a:r>
              <a:rPr lang="en-US" sz="1400" dirty="0" smtClean="0"/>
              <a:t>(= Expanded Binary Form Particularly Apt for Rapid, Allegro Movements)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23655" y="2314855"/>
            <a:ext cx="39514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Ongoing Expansion and Diversification of Interior Contents</a:t>
            </a:r>
            <a:endParaRPr lang="en-US" sz="1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291773" y="3778596"/>
            <a:ext cx="0" cy="6221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92432" y="88213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Form: Origins in Repeated Dance Strains (16</a:t>
            </a:r>
            <a:r>
              <a:rPr lang="en-US" baseline="30000" dirty="0" smtClean="0"/>
              <a:t>th</a:t>
            </a:r>
            <a:r>
              <a:rPr lang="en-US" dirty="0" smtClean="0"/>
              <a:t> C)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2478232" y="157918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554432" y="157918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531341" y="182602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4611832" y="179254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5792932" y="182602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3583132" y="157918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59332" y="157918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278332" y="179254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6097732" y="160348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173932" y="160348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916632" y="157808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992832" y="157808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681268" y="186193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2664691" y="1595709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Part 2      	                 Part 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0692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92432" y="88213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Form: Origins in Repeated Dance Strains (16</a:t>
            </a:r>
            <a:r>
              <a:rPr lang="en-US" baseline="30000" dirty="0" smtClean="0"/>
              <a:t>th</a:t>
            </a:r>
            <a:r>
              <a:rPr lang="en-US" dirty="0" smtClean="0"/>
              <a:t> C)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2863273" y="48988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39473" y="48988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916382" y="514569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4996873" y="511220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3968173" y="48988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044373" y="48988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3373" y="511220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01673" y="48977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377873" y="48977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093152" y="513058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2478232" y="157918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554432" y="157918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531341" y="182602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4611832" y="179254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5792932" y="182602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3583132" y="157918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59332" y="157918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278332" y="179254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6097732" y="160348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173932" y="160348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916632" y="157808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992832" y="157808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681268" y="186193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2664691" y="1595709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Part 2      	                 Part 3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161723" y="4897750"/>
            <a:ext cx="186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Part 2      	    </a:t>
            </a:r>
            <a:endParaRPr lang="en-US" sz="11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058682" y="4801709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36394" y="4446345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64616" y="4793893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42328" y="4438529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V:PAC</a:t>
            </a:r>
            <a:endParaRPr lang="en-US" sz="1400" dirty="0"/>
          </a:p>
        </p:txBody>
      </p:sp>
      <p:sp>
        <p:nvSpPr>
          <p:cNvPr id="2" name="Oval 1"/>
          <p:cNvSpPr/>
          <p:nvPr/>
        </p:nvSpPr>
        <p:spPr>
          <a:xfrm>
            <a:off x="1600200" y="3352800"/>
            <a:ext cx="5638800" cy="350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08312" y="3906996"/>
            <a:ext cx="65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Common by Mid-Late 17</a:t>
            </a:r>
            <a:r>
              <a:rPr lang="en-US" baseline="30000" dirty="0" smtClean="0"/>
              <a:t>th</a:t>
            </a:r>
            <a:r>
              <a:rPr lang="en-US" dirty="0" smtClean="0"/>
              <a:t> Century: Two Repeated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05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92432" y="88213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Form: Origins in Repeated Dance Strains (16</a:t>
            </a:r>
            <a:r>
              <a:rPr lang="en-US" baseline="30000" dirty="0" smtClean="0"/>
              <a:t>th</a:t>
            </a:r>
            <a:r>
              <a:rPr lang="en-US" dirty="0" smtClean="0"/>
              <a:t> C)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2863273" y="48988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39473" y="48988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916382" y="514569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4996873" y="511220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3968173" y="48988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044373" y="489884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3373" y="511220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01673" y="48977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377873" y="489775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093152" y="513058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2478232" y="157918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554432" y="1579181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531341" y="1826027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4611832" y="179254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5792932" y="182602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3583132" y="157918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59332" y="157918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278332" y="1792544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6097732" y="160348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173932" y="160348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916632" y="157808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992832" y="1578088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681268" y="1861937"/>
            <a:ext cx="26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2664691" y="1595709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Part 2      	                 Part 3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161723" y="4897750"/>
            <a:ext cx="186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Part 1	    Part 2      	    </a:t>
            </a:r>
            <a:endParaRPr lang="en-US" sz="11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058682" y="4801709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36394" y="4446345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:PAC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64616" y="4793893"/>
            <a:ext cx="0" cy="328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42328" y="4438529"/>
            <a:ext cx="650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V:PAC</a:t>
            </a:r>
            <a:endParaRPr lang="en-US" sz="1400" dirty="0"/>
          </a:p>
        </p:txBody>
      </p:sp>
      <p:sp>
        <p:nvSpPr>
          <p:cNvPr id="2" name="Oval 1"/>
          <p:cNvSpPr/>
          <p:nvPr/>
        </p:nvSpPr>
        <p:spPr>
          <a:xfrm>
            <a:off x="1600200" y="3352800"/>
            <a:ext cx="5638800" cy="350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223" y="6189866"/>
            <a:ext cx="307109" cy="15568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72947" y="6189728"/>
            <a:ext cx="307109" cy="15568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08312" y="3906996"/>
            <a:ext cx="65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Common by Mid-Late 17</a:t>
            </a:r>
            <a:r>
              <a:rPr lang="en-US" baseline="30000" dirty="0" smtClean="0"/>
              <a:t>th</a:t>
            </a:r>
            <a:r>
              <a:rPr lang="en-US" dirty="0" smtClean="0"/>
              <a:t> Century: Two Repeated Strains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6382" y="642145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968173" y="641684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348838" y="6346643"/>
            <a:ext cx="887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Possible: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655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2143</Words>
  <Application>Microsoft Office PowerPoint</Application>
  <PresentationFormat>On-screen Show (4:3)</PresentationFormat>
  <Paragraphs>681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188</cp:revision>
  <dcterms:created xsi:type="dcterms:W3CDTF">2015-10-13T14:08:53Z</dcterms:created>
  <dcterms:modified xsi:type="dcterms:W3CDTF">2019-02-14T18:35:38Z</dcterms:modified>
</cp:coreProperties>
</file>