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36" r:id="rId2"/>
    <p:sldId id="288" r:id="rId3"/>
    <p:sldId id="297" r:id="rId4"/>
    <p:sldId id="298" r:id="rId5"/>
    <p:sldId id="290" r:id="rId6"/>
    <p:sldId id="299" r:id="rId7"/>
    <p:sldId id="300" r:id="rId8"/>
    <p:sldId id="321" r:id="rId9"/>
    <p:sldId id="322" r:id="rId10"/>
    <p:sldId id="337" r:id="rId11"/>
    <p:sldId id="333" r:id="rId12"/>
    <p:sldId id="334" r:id="rId13"/>
    <p:sldId id="338" r:id="rId14"/>
    <p:sldId id="289" r:id="rId15"/>
    <p:sldId id="343" r:id="rId16"/>
    <p:sldId id="342" r:id="rId17"/>
    <p:sldId id="310" r:id="rId18"/>
    <p:sldId id="323" r:id="rId19"/>
    <p:sldId id="314" r:id="rId20"/>
    <p:sldId id="315" r:id="rId21"/>
    <p:sldId id="316" r:id="rId22"/>
    <p:sldId id="317" r:id="rId23"/>
    <p:sldId id="318" r:id="rId24"/>
    <p:sldId id="339" r:id="rId25"/>
    <p:sldId id="340" r:id="rId26"/>
    <p:sldId id="311" r:id="rId27"/>
    <p:sldId id="312" r:id="rId28"/>
    <p:sldId id="313" r:id="rId29"/>
    <p:sldId id="291" r:id="rId30"/>
    <p:sldId id="341" r:id="rId31"/>
    <p:sldId id="344" r:id="rId32"/>
    <p:sldId id="293" r:id="rId33"/>
    <p:sldId id="294" r:id="rId34"/>
    <p:sldId id="292" r:id="rId35"/>
    <p:sldId id="345" r:id="rId36"/>
    <p:sldId id="320" r:id="rId37"/>
    <p:sldId id="346" r:id="rId38"/>
    <p:sldId id="302" r:id="rId39"/>
    <p:sldId id="347" r:id="rId40"/>
    <p:sldId id="348" r:id="rId41"/>
    <p:sldId id="324" r:id="rId42"/>
    <p:sldId id="307" r:id="rId43"/>
    <p:sldId id="303" r:id="rId44"/>
    <p:sldId id="304" r:id="rId45"/>
    <p:sldId id="326" r:id="rId46"/>
    <p:sldId id="330" r:id="rId47"/>
    <p:sldId id="327" r:id="rId48"/>
    <p:sldId id="331" r:id="rId49"/>
    <p:sldId id="328" r:id="rId50"/>
    <p:sldId id="329" r:id="rId51"/>
    <p:sldId id="325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9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41BA6-C5CA-4901-9672-0DDCA8DDFC75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B519F-D02D-476F-B608-AD902DBF3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3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34FE-5E55-438C-BE3A-06907122B7F5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29B9-EA31-4FC3-8AC7-90AA367E9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8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34FE-5E55-438C-BE3A-06907122B7F5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29B9-EA31-4FC3-8AC7-90AA367E9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3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34FE-5E55-438C-BE3A-06907122B7F5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29B9-EA31-4FC3-8AC7-90AA367E9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9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34FE-5E55-438C-BE3A-06907122B7F5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29B9-EA31-4FC3-8AC7-90AA367E9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9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34FE-5E55-438C-BE3A-06907122B7F5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29B9-EA31-4FC3-8AC7-90AA367E9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7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34FE-5E55-438C-BE3A-06907122B7F5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29B9-EA31-4FC3-8AC7-90AA367E9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8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34FE-5E55-438C-BE3A-06907122B7F5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29B9-EA31-4FC3-8AC7-90AA367E9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8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34FE-5E55-438C-BE3A-06907122B7F5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29B9-EA31-4FC3-8AC7-90AA367E9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6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34FE-5E55-438C-BE3A-06907122B7F5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29B9-EA31-4FC3-8AC7-90AA367E9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8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34FE-5E55-438C-BE3A-06907122B7F5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29B9-EA31-4FC3-8AC7-90AA367E9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7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34FE-5E55-438C-BE3A-06907122B7F5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29B9-EA31-4FC3-8AC7-90AA367E9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9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434FE-5E55-438C-BE3A-06907122B7F5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929B9-EA31-4FC3-8AC7-90AA367E9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1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-304800"/>
            <a:ext cx="4724400" cy="7467599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-304800"/>
            <a:ext cx="5562600" cy="7696199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73" y="1371600"/>
            <a:ext cx="8259895" cy="5077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71501" y="519869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Style Shift: The Origins of the Symphony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8743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9255" y="2805545"/>
            <a:ext cx="112914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Vivaldi</a:t>
            </a:r>
          </a:p>
          <a:p>
            <a:r>
              <a:rPr lang="en-US" dirty="0" smtClean="0"/>
              <a:t>Bach</a:t>
            </a:r>
          </a:p>
          <a:p>
            <a:r>
              <a:rPr lang="en-US" dirty="0" smtClean="0"/>
              <a:t>Handel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30025" y="2944043"/>
            <a:ext cx="1295400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Haydn</a:t>
            </a:r>
          </a:p>
          <a:p>
            <a:r>
              <a:rPr lang="en-US" dirty="0" smtClean="0"/>
              <a:t>Mozart</a:t>
            </a:r>
            <a:endParaRPr lang="en-US" dirty="0"/>
          </a:p>
        </p:txBody>
      </p:sp>
      <p:sp>
        <p:nvSpPr>
          <p:cNvPr id="4" name="Flowchart: Extract 3"/>
          <p:cNvSpPr/>
          <p:nvPr/>
        </p:nvSpPr>
        <p:spPr>
          <a:xfrm rot="16200000">
            <a:off x="3710265" y="1739870"/>
            <a:ext cx="510950" cy="3054680"/>
          </a:xfrm>
          <a:prstGeom prst="flowChartExtra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369238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Emergence and growth </a:t>
            </a:r>
          </a:p>
          <a:p>
            <a:r>
              <a:rPr lang="en-US" dirty="0" smtClean="0"/>
              <a:t>of the </a:t>
            </a:r>
            <a:r>
              <a:rPr lang="en-US" i="1" dirty="0" smtClean="0"/>
              <a:t>galant</a:t>
            </a:r>
            <a:r>
              <a:rPr lang="en-US" dirty="0" smtClean="0"/>
              <a:t> style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3080" y="3728875"/>
            <a:ext cx="231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“high </a:t>
            </a:r>
            <a:r>
              <a:rPr lang="en-US" i="1" dirty="0" smtClean="0"/>
              <a:t>galant</a:t>
            </a:r>
            <a:r>
              <a:rPr lang="en-US" dirty="0" smtClean="0"/>
              <a:t>”?</a:t>
            </a:r>
          </a:p>
          <a:p>
            <a:r>
              <a:rPr lang="en-US" dirty="0" smtClean="0"/>
              <a:t>(= “the classical style”)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41840" y="2632169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1730s – c. 1760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52600" y="4015554"/>
            <a:ext cx="0" cy="8612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" y="5106047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“The High/Late Baroque”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82455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0" y="1091615"/>
            <a:ext cx="4106955" cy="53853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37465"/>
            <a:ext cx="4200057" cy="55395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85575" y="381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Bach, Orchestral Suite No. 3 in D (c. 1730)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849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0" y="1091615"/>
            <a:ext cx="4106955" cy="53853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235011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Bach, Concerto for Two Violins in D Minor, movement 2 (1730-31)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807103"/>
            <a:ext cx="424815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935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90" y="914399"/>
            <a:ext cx="4238210" cy="5007836"/>
          </a:xfrm>
          <a:prstGeom prst="rect">
            <a:avLst/>
          </a:prstGeom>
        </p:spPr>
      </p:pic>
      <p:pic>
        <p:nvPicPr>
          <p:cNvPr id="1026" name="Picture 2" descr="Image result for handel israel in egy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14399"/>
            <a:ext cx="4576970" cy="456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6800" y="5715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[Moses and the Children of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Israe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]l . . . 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sang this song unto the Lord:]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 I will sing unto the Lord”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7085" y="381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45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Giovanni Battista Pergolesi, Sinfonia [Overture] </a:t>
            </a:r>
          </a:p>
          <a:p>
            <a:pPr algn="ctr"/>
            <a:r>
              <a:rPr lang="en-US" dirty="0" smtClean="0"/>
              <a:t>to </a:t>
            </a:r>
            <a:r>
              <a:rPr lang="en-US" i="1" dirty="0" err="1" smtClean="0"/>
              <a:t>L’Olimpiade</a:t>
            </a:r>
            <a:r>
              <a:rPr lang="en-US" dirty="0" smtClean="0"/>
              <a:t> (1735)—final section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19200"/>
            <a:ext cx="3739806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83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Giovanni Battista Pergolesi, Sinfonia [Overture] </a:t>
            </a:r>
          </a:p>
          <a:p>
            <a:pPr algn="ctr"/>
            <a:r>
              <a:rPr lang="en-US" dirty="0" smtClean="0"/>
              <a:t>to </a:t>
            </a:r>
            <a:r>
              <a:rPr lang="en-US" i="1" dirty="0" err="1" smtClean="0"/>
              <a:t>L’Olimpiade</a:t>
            </a:r>
            <a:r>
              <a:rPr lang="en-US" dirty="0" smtClean="0"/>
              <a:t> (1735)—final section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19200"/>
            <a:ext cx="3739806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6712" y="2971800"/>
            <a:ext cx="4643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Square-cut (4+4), balanced phrases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Modular repetitions and echoes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Simple, memorable melody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Simple, uncluttered accompaniment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Non-contrapuntal—unencumbered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Light on its feet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Trim elegance, with affected “bows” and “sighs” </a:t>
            </a:r>
          </a:p>
        </p:txBody>
      </p:sp>
    </p:spTree>
    <p:extLst>
      <p:ext uri="{BB962C8B-B14F-4D97-AF65-F5344CB8AC3E}">
        <p14:creationId xmlns:p14="http://schemas.microsoft.com/office/powerpoint/2010/main" val="20818470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0" y="-76200"/>
            <a:ext cx="9601200" cy="7239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mage result for computer rebo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990600"/>
            <a:ext cx="9097346" cy="509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81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4873" y="10668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Displacing the Old-World Aesthetic: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i="1" dirty="0" smtClean="0"/>
              <a:t>Galant</a:t>
            </a:r>
            <a:r>
              <a:rPr lang="en-US" dirty="0" smtClean="0"/>
              <a:t> Style (</a:t>
            </a:r>
            <a:r>
              <a:rPr lang="en-US" dirty="0"/>
              <a:t>1730s, 1740s, and Ensuing Decades)</a:t>
            </a:r>
          </a:p>
        </p:txBody>
      </p:sp>
    </p:spTree>
    <p:extLst>
      <p:ext uri="{BB962C8B-B14F-4D97-AF65-F5344CB8AC3E}">
        <p14:creationId xmlns:p14="http://schemas.microsoft.com/office/powerpoint/2010/main" val="40084494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4873" y="10668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Displacing the Old-World Aesthetic: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i="1" dirty="0" smtClean="0"/>
              <a:t>Galant</a:t>
            </a:r>
            <a:r>
              <a:rPr lang="en-US" dirty="0" smtClean="0"/>
              <a:t> Style (</a:t>
            </a:r>
            <a:r>
              <a:rPr lang="en-US" dirty="0"/>
              <a:t>1730s, 1740s, and Ensuing Decades)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2514598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Lighter music of witty, playful, “frivolous” entertainment and social graces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332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4873" y="10668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Displacing the Old-World Aesthetic: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i="1" dirty="0" smtClean="0"/>
              <a:t>Galant</a:t>
            </a:r>
            <a:r>
              <a:rPr lang="en-US" dirty="0" smtClean="0"/>
              <a:t> Style (</a:t>
            </a:r>
            <a:r>
              <a:rPr lang="en-US" dirty="0"/>
              <a:t>1730s, 1740s, and Ensuing Decades)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2514598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Lighter music of witty, playful, “frivolous” entertainment and social graces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Group sociability and polished manners for the nobility and elite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5736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367042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Style-Shifts, Cultural Reactions against Polyphonic Complexity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0511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4873" y="10668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Displacing the Old-World Aesthetic: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i="1" dirty="0" smtClean="0"/>
              <a:t>Galant</a:t>
            </a:r>
            <a:r>
              <a:rPr lang="en-US" dirty="0" smtClean="0"/>
              <a:t> Style (</a:t>
            </a:r>
            <a:r>
              <a:rPr lang="en-US" dirty="0"/>
              <a:t>1730s, 1740s, and Ensuing Decades)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2514598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Lighter music of witty, playful, “frivolous” entertainment and social graces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Group sociability and polished manners for the nobility and elite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Equivalent of tasteful conversation or exquisite </a:t>
            </a:r>
            <a:r>
              <a:rPr lang="en-US" dirty="0" smtClean="0"/>
              <a:t>dancing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736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4873" y="10668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Displacing the Old-World Aesthetic: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i="1" dirty="0" smtClean="0"/>
              <a:t>Galant</a:t>
            </a:r>
            <a:r>
              <a:rPr lang="en-US" dirty="0" smtClean="0"/>
              <a:t> Style (</a:t>
            </a:r>
            <a:r>
              <a:rPr lang="en-US" dirty="0"/>
              <a:t>1730s, 1740s, and Ensuing Decades)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2514598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Lighter music of witty, playful, “frivolous” entertainment and social graces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Group sociability and polished manners for the nobility and elite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Equivalent of tasteful conversation or exquisite </a:t>
            </a:r>
            <a:r>
              <a:rPr lang="en-US" dirty="0" smtClean="0"/>
              <a:t>dancing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Often amorous or erotic </a:t>
            </a:r>
            <a:r>
              <a:rPr lang="en-US" dirty="0" smtClean="0"/>
              <a:t>overtones: sensuous</a:t>
            </a:r>
            <a:r>
              <a:rPr lang="en-US" dirty="0"/>
              <a:t>, teasing </a:t>
            </a:r>
            <a:r>
              <a:rPr lang="en-US" dirty="0" smtClean="0"/>
              <a:t>character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736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4873" y="10668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Displacing the Old-World Aesthetic: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i="1" dirty="0" smtClean="0"/>
              <a:t>Galant</a:t>
            </a:r>
            <a:r>
              <a:rPr lang="en-US" dirty="0" smtClean="0"/>
              <a:t> Style (</a:t>
            </a:r>
            <a:r>
              <a:rPr lang="en-US" dirty="0"/>
              <a:t>1730s, 1740s, and Ensuing Decades)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2514598"/>
            <a:ext cx="7391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Lighter music of witty, playful, “frivolous” entertainment and social graces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Group sociability and polished manners for the nobility and elite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Equivalent of tasteful conversation or exquisite </a:t>
            </a:r>
            <a:r>
              <a:rPr lang="en-US" dirty="0" smtClean="0"/>
              <a:t>dancing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Often amorous or erotic </a:t>
            </a:r>
            <a:r>
              <a:rPr lang="en-US" dirty="0" smtClean="0"/>
              <a:t>overtones: sensuous</a:t>
            </a:r>
            <a:r>
              <a:rPr lang="en-US" dirty="0"/>
              <a:t>, teasing </a:t>
            </a:r>
            <a:r>
              <a:rPr lang="en-US" dirty="0" smtClean="0"/>
              <a:t>character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Brisk, frisky, spirited simplicity (Allegro movements)</a:t>
            </a:r>
          </a:p>
        </p:txBody>
      </p:sp>
    </p:spTree>
    <p:extLst>
      <p:ext uri="{BB962C8B-B14F-4D97-AF65-F5344CB8AC3E}">
        <p14:creationId xmlns:p14="http://schemas.microsoft.com/office/powerpoint/2010/main" val="3885736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4873" y="10668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Displacing the Old-World Aesthetic: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i="1" dirty="0" smtClean="0"/>
              <a:t>Galant</a:t>
            </a:r>
            <a:r>
              <a:rPr lang="en-US" dirty="0" smtClean="0"/>
              <a:t> Style (</a:t>
            </a:r>
            <a:r>
              <a:rPr lang="en-US" dirty="0"/>
              <a:t>1730s, 1740s, and Ensuing Decades)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2514598"/>
            <a:ext cx="7391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Lighter music of witty, playful, “frivolous” entertainment and social graces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Group sociability and polished manners for the nobility and elite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Equivalent of tasteful conversation or exquisite </a:t>
            </a:r>
            <a:r>
              <a:rPr lang="en-US" dirty="0" smtClean="0"/>
              <a:t>dancing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Often amorous or erotic </a:t>
            </a:r>
            <a:r>
              <a:rPr lang="en-US" dirty="0" smtClean="0"/>
              <a:t>overtones: sensuous</a:t>
            </a:r>
            <a:r>
              <a:rPr lang="en-US" dirty="0"/>
              <a:t>, teasing </a:t>
            </a:r>
            <a:r>
              <a:rPr lang="en-US" dirty="0" smtClean="0"/>
              <a:t>character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Brisk, frisky, spirited simplicity (Allegro movements)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 aversion to anything that cannot immediately “please” or be grasped</a:t>
            </a:r>
          </a:p>
        </p:txBody>
      </p:sp>
    </p:spTree>
    <p:extLst>
      <p:ext uri="{BB962C8B-B14F-4D97-AF65-F5344CB8AC3E}">
        <p14:creationId xmlns:p14="http://schemas.microsoft.com/office/powerpoint/2010/main" val="3885736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4873" y="10668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Displacing the Old-World Aesthetic: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i="1" dirty="0" smtClean="0"/>
              <a:t>Galant</a:t>
            </a:r>
            <a:r>
              <a:rPr lang="en-US" dirty="0" smtClean="0"/>
              <a:t> Style (</a:t>
            </a:r>
            <a:r>
              <a:rPr lang="en-US" dirty="0"/>
              <a:t>1730s, 1740s, and Ensuing Decades)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2514598"/>
            <a:ext cx="739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Lighter music of witty, playful, “frivolous” entertainment and social graces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Group sociability and polished manners for the nobility and elite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Equivalent of tasteful conversation or exquisite </a:t>
            </a:r>
            <a:r>
              <a:rPr lang="en-US" dirty="0" smtClean="0"/>
              <a:t>dancing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Often amorous or erotic </a:t>
            </a:r>
            <a:r>
              <a:rPr lang="en-US" dirty="0" smtClean="0"/>
              <a:t>overtones: sensuous</a:t>
            </a:r>
            <a:r>
              <a:rPr lang="en-US" dirty="0"/>
              <a:t>, teasing </a:t>
            </a:r>
            <a:r>
              <a:rPr lang="en-US" dirty="0" smtClean="0"/>
              <a:t>character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Brisk, frisky, spirited simplicity (Allegro movements)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 aversion to anything that cannot immediately “please” or be grasped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Musically: light, newly standardized ways of realizing musical “schemata”</a:t>
            </a:r>
          </a:p>
          <a:p>
            <a:r>
              <a:rPr lang="en-US" dirty="0"/>
              <a:t> </a:t>
            </a:r>
            <a:r>
              <a:rPr lang="en-US" dirty="0" smtClean="0"/>
              <a:t>    (small, contrapuntally correct voice-leading patterns or models)</a:t>
            </a:r>
          </a:p>
        </p:txBody>
      </p:sp>
    </p:spTree>
    <p:extLst>
      <p:ext uri="{BB962C8B-B14F-4D97-AF65-F5344CB8AC3E}">
        <p14:creationId xmlns:p14="http://schemas.microsoft.com/office/powerpoint/2010/main" val="2284722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jerdingen music in the galant sty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2667000" cy="224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jerdingen music in the galant sty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3940995"/>
            <a:ext cx="333375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jerdingen music in the galant sty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20" y="1316189"/>
            <a:ext cx="369570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000" y="504202"/>
            <a:ext cx="3810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Dozens of musical “schemata,” e.g.: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24612" y="357166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43674" y="6248400"/>
            <a:ext cx="61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5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8809" y="1062182"/>
            <a:ext cx="6306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Displacing the Old-World Aesthetic: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i="1" dirty="0" smtClean="0"/>
              <a:t>Galant</a:t>
            </a:r>
            <a:r>
              <a:rPr lang="en-US" dirty="0" smtClean="0"/>
              <a:t> Style (for </a:t>
            </a:r>
            <a:r>
              <a:rPr lang="en-US" dirty="0"/>
              <a:t>M</a:t>
            </a:r>
            <a:r>
              <a:rPr lang="en-US" dirty="0" smtClean="0"/>
              <a:t>usic: 1730s</a:t>
            </a:r>
            <a:r>
              <a:rPr lang="en-US" dirty="0"/>
              <a:t>, 1740s, and Ensuing Decades)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2078549"/>
            <a:ext cx="636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Related movement in the visual and decorative arts: the rococo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23" y="3047999"/>
            <a:ext cx="4368800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819400"/>
            <a:ext cx="2799474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51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4" y="152400"/>
            <a:ext cx="8946511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6207534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Antoine Watteau, </a:t>
            </a:r>
            <a:r>
              <a:rPr lang="en-US" i="1" dirty="0" err="1"/>
              <a:t>L</a:t>
            </a:r>
            <a:r>
              <a:rPr lang="en-US" i="1" dirty="0" err="1" smtClean="0"/>
              <a:t>’embarquement</a:t>
            </a:r>
            <a:r>
              <a:rPr lang="en-US" i="1" dirty="0" smtClean="0"/>
              <a:t> pour </a:t>
            </a:r>
            <a:r>
              <a:rPr lang="en-US" i="1" dirty="0" err="1" smtClean="0"/>
              <a:t>Cythère</a:t>
            </a:r>
            <a:r>
              <a:rPr lang="en-US" dirty="0" smtClean="0"/>
              <a:t> (1717)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93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8890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9645" y="6172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Jean-</a:t>
            </a:r>
            <a:r>
              <a:rPr lang="en-US" dirty="0" err="1" smtClean="0"/>
              <a:t>Honoré</a:t>
            </a:r>
            <a:r>
              <a:rPr lang="en-US" dirty="0" smtClean="0"/>
              <a:t> Fragonard, </a:t>
            </a:r>
            <a:r>
              <a:rPr lang="en-US" i="1" dirty="0" smtClean="0"/>
              <a:t>The Swing </a:t>
            </a:r>
            <a:r>
              <a:rPr lang="en-US" dirty="0" smtClean="0"/>
              <a:t>(c. 1767)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30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6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367042"/>
            <a:ext cx="6934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Style-Shifts, Cultural Reactions against Polyphonic Complexity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c. 1600 (into the early “Baroque”)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2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876800" y="1219200"/>
            <a:ext cx="211455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630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876800" y="1219200"/>
            <a:ext cx="211455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557962" y="3686175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3 movements: Fast-Slow-Fast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First movement: non-binary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Third movement: </a:t>
            </a:r>
            <a:r>
              <a:rPr lang="en-US" sz="1200" b="1" u="sng" dirty="0" smtClean="0"/>
              <a:t>often</a:t>
            </a:r>
            <a:r>
              <a:rPr lang="en-US" sz="1200" b="1" dirty="0" smtClean="0"/>
              <a:t> binary</a:t>
            </a:r>
            <a:endParaRPr lang="en-US" sz="12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557962" y="2819400"/>
            <a:ext cx="1054894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0942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86264" y="1671782"/>
            <a:ext cx="525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Vivaldi, Concerto in G for Strings, RV 146:</a:t>
            </a:r>
          </a:p>
          <a:p>
            <a:endParaRPr lang="en-US" dirty="0"/>
          </a:p>
          <a:p>
            <a:r>
              <a:rPr lang="en-US" dirty="0" smtClean="0"/>
              <a:t>Allegro</a:t>
            </a:r>
          </a:p>
          <a:p>
            <a:r>
              <a:rPr lang="en-US" dirty="0" smtClean="0"/>
              <a:t>Andante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Presto (3/8, Binary format, as represented below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638300" y="4539734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14500" y="4539734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76700" y="4539734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52900" y="4539734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25227" y="4539734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23363" y="4539734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91409" y="4786580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771900" y="4753098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152900" y="4798125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400800" y="4798125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429000" y="3970654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V</a:t>
            </a:r>
            <a:r>
              <a:rPr lang="en-US" sz="1400" dirty="0" smtClean="0"/>
              <a:t>: PAC  </a:t>
            </a:r>
            <a:endParaRPr lang="en-US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771900" y="4287100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43600" y="3969165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I: PAC  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286500" y="4276942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09800" y="609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Ripieno</a:t>
            </a:r>
            <a:r>
              <a:rPr lang="en-US" dirty="0" smtClean="0"/>
              <a:t> Concerto [or “Concerto for Strings”]</a:t>
            </a:r>
            <a:endParaRPr lang="en-US" dirty="0"/>
          </a:p>
        </p:txBody>
      </p:sp>
      <p:sp>
        <p:nvSpPr>
          <p:cNvPr id="2" name="Right Brace 1"/>
          <p:cNvSpPr/>
          <p:nvPr/>
        </p:nvSpPr>
        <p:spPr>
          <a:xfrm rot="16200000">
            <a:off x="3843083" y="1031936"/>
            <a:ext cx="733935" cy="514350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47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1600200" y="472440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676400" y="4724400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788064" y="4735944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864264" y="4735944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148782" y="4782352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229600" y="4782353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53309" y="4971246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543300" y="4955082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851564" y="4971245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850909" y="5029200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221182" y="4209002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V: PAC  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610100" y="4124543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vi: PAC  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638800" y="4124543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iii: PAC  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592455" y="4118482"/>
            <a:ext cx="762000" cy="3198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IV: PAC  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481455" y="4116626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dirty="0" smtClean="0"/>
              <a:t>: PAC  </a:t>
            </a:r>
            <a:endParaRPr lang="en-US" sz="1400" dirty="0"/>
          </a:p>
        </p:txBody>
      </p:sp>
      <p:cxnSp>
        <p:nvCxnSpPr>
          <p:cNvPr id="18" name="Straight Arrow Connector 17"/>
          <p:cNvCxnSpPr>
            <a:stCxn id="12" idx="2"/>
          </p:cNvCxnSpPr>
          <p:nvPr/>
        </p:nvCxnSpPr>
        <p:spPr>
          <a:xfrm>
            <a:off x="3564082" y="4516779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981700" y="4432320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964218" y="4438380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824355" y="4427554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953000" y="4415120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00200" y="5321586"/>
            <a:ext cx="654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G                           D          (D)         e                   b              C              G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78796" y="1707992"/>
            <a:ext cx="5759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J. S. Bach, Brandenburg Concerto No. 3 in G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Allegro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(Adagio)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Allegro (12/8, Binary format, </a:t>
            </a:r>
            <a:r>
              <a:rPr lang="en-US" dirty="0">
                <a:solidFill>
                  <a:srgbClr val="FF0000"/>
                </a:solidFill>
              </a:rPr>
              <a:t>as represented </a:t>
            </a:r>
            <a:r>
              <a:rPr lang="en-US" dirty="0" smtClean="0">
                <a:solidFill>
                  <a:srgbClr val="FF0000"/>
                </a:solidFill>
              </a:rPr>
              <a:t>below)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36750" y="609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Ripieno</a:t>
            </a:r>
            <a:r>
              <a:rPr lang="en-US" dirty="0" smtClean="0"/>
              <a:t> Concerto [or “Concerto for Strings”]</a:t>
            </a:r>
            <a:endParaRPr lang="en-US" dirty="0"/>
          </a:p>
        </p:txBody>
      </p:sp>
      <p:sp>
        <p:nvSpPr>
          <p:cNvPr id="26" name="Right Brace 25"/>
          <p:cNvSpPr/>
          <p:nvPr/>
        </p:nvSpPr>
        <p:spPr>
          <a:xfrm rot="16200000">
            <a:off x="4493997" y="381022"/>
            <a:ext cx="879907" cy="659130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867400" y="5201452"/>
            <a:ext cx="610755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481455" y="5222375"/>
            <a:ext cx="610755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74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238375" y="1509711"/>
            <a:ext cx="1752600" cy="213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96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695700" y="1524000"/>
            <a:ext cx="1752600" cy="213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338387" y="1524000"/>
            <a:ext cx="1752600" cy="213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22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10" y="2236371"/>
            <a:ext cx="2133600" cy="27125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55" y="2236371"/>
            <a:ext cx="2209800" cy="28366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8" y="2236371"/>
            <a:ext cx="2213766" cy="2774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9611" y="1071418"/>
            <a:ext cx="543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Italian Opera </a:t>
            </a:r>
            <a:r>
              <a:rPr lang="en-US" dirty="0" err="1" smtClean="0"/>
              <a:t>Seria</a:t>
            </a:r>
            <a:r>
              <a:rPr lang="en-US" dirty="0"/>
              <a:t> </a:t>
            </a:r>
            <a:r>
              <a:rPr lang="en-US" dirty="0" smtClean="0"/>
              <a:t>– The </a:t>
            </a:r>
            <a:r>
              <a:rPr lang="en-US" i="1" dirty="0" smtClean="0"/>
              <a:t>Sinfonia </a:t>
            </a:r>
            <a:r>
              <a:rPr lang="en-US" i="1" dirty="0" err="1" smtClean="0"/>
              <a:t>avanti</a:t>
            </a:r>
            <a:r>
              <a:rPr lang="en-US" i="1" dirty="0" smtClean="0"/>
              <a:t> </a:t>
            </a:r>
            <a:r>
              <a:rPr lang="en-US" i="1" dirty="0" err="1" smtClean="0"/>
              <a:t>l’opera</a:t>
            </a:r>
            <a:r>
              <a:rPr lang="en-US" i="1" dirty="0" smtClean="0"/>
              <a:t> </a:t>
            </a:r>
            <a:r>
              <a:rPr lang="en-US" dirty="0" smtClean="0"/>
              <a:t>(F-S-F)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7328" y="5257800"/>
            <a:ext cx="792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  Scarlatti (1660-1725)                       Pergolesi (1710-36)                        Leo (1694-1744)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903547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695700" y="1524000"/>
            <a:ext cx="1752600" cy="213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88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3404681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9263" y="5689600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Alessandro Scarlatti (1660-1725)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676400"/>
            <a:ext cx="4648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Sinfonia [Overture] to </a:t>
            </a:r>
            <a:r>
              <a:rPr lang="en-US" i="1" dirty="0" smtClean="0"/>
              <a:t>La Griselda </a:t>
            </a:r>
            <a:r>
              <a:rPr lang="en-US" dirty="0" smtClean="0"/>
              <a:t>(Rome, 1721)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Three Sections [</a:t>
            </a:r>
            <a:r>
              <a:rPr lang="en-US" i="1" dirty="0" smtClean="0"/>
              <a:t>tempi</a:t>
            </a:r>
            <a:r>
              <a:rPr lang="en-US" dirty="0" smtClean="0"/>
              <a:t>, or “movements”]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Presto</a:t>
            </a:r>
          </a:p>
          <a:p>
            <a:r>
              <a:rPr lang="en-US" dirty="0" smtClean="0"/>
              <a:t>Adagio</a:t>
            </a:r>
          </a:p>
          <a:p>
            <a:r>
              <a:rPr lang="en-US" dirty="0" smtClean="0"/>
              <a:t>Presto (6/8, </a:t>
            </a:r>
            <a:r>
              <a:rPr lang="en-US" u="sng" dirty="0" smtClean="0"/>
              <a:t>binary format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6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3404681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9263" y="5689600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Alessandro Scarlatti (1660-1725)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676400"/>
            <a:ext cx="4648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Sinfonia [Overture] to </a:t>
            </a:r>
            <a:r>
              <a:rPr lang="en-US" i="1" dirty="0" smtClean="0"/>
              <a:t>La Griselda </a:t>
            </a:r>
            <a:r>
              <a:rPr lang="en-US" dirty="0" smtClean="0"/>
              <a:t>(Rome, 1721)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Three Sections [</a:t>
            </a:r>
            <a:r>
              <a:rPr lang="en-US" i="1" dirty="0" smtClean="0"/>
              <a:t>tempi</a:t>
            </a:r>
            <a:r>
              <a:rPr lang="en-US" dirty="0" smtClean="0"/>
              <a:t>, or “movements”]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Presto</a:t>
            </a:r>
          </a:p>
          <a:p>
            <a:r>
              <a:rPr lang="en-US" dirty="0" smtClean="0"/>
              <a:t>Adagio</a:t>
            </a:r>
          </a:p>
          <a:p>
            <a:r>
              <a:rPr lang="en-US" dirty="0" smtClean="0"/>
              <a:t>Presto (6/8, </a:t>
            </a:r>
            <a:r>
              <a:rPr lang="en-US" u="sng" dirty="0" smtClean="0"/>
              <a:t>binary format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267200" y="3810000"/>
            <a:ext cx="9906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74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367042"/>
            <a:ext cx="693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Style-Shifts, Cultural Reactions against Polyphonic Complexity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c. 1600 (into the early “Baroque”)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c. 1730/40 (into the </a:t>
            </a:r>
            <a:r>
              <a:rPr lang="en-US" i="1" dirty="0" smtClean="0"/>
              <a:t>galant</a:t>
            </a:r>
            <a:r>
              <a:rPr lang="en-US" dirty="0" smtClean="0"/>
              <a:t> style, emerging modernity)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2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3404681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9263" y="5689600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Alessandro Scarlatti (1660-1725)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676400"/>
            <a:ext cx="4648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Sinfonia [Overture] to </a:t>
            </a:r>
            <a:r>
              <a:rPr lang="en-US" i="1" dirty="0" smtClean="0"/>
              <a:t>La Griselda </a:t>
            </a:r>
            <a:r>
              <a:rPr lang="en-US" dirty="0" smtClean="0"/>
              <a:t>(Rome, 1721)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Three Sections [</a:t>
            </a:r>
            <a:r>
              <a:rPr lang="en-US" i="1" dirty="0" smtClean="0"/>
              <a:t>tempi</a:t>
            </a:r>
            <a:r>
              <a:rPr lang="en-US" dirty="0" smtClean="0"/>
              <a:t>, or “movements”]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Presto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Adagio</a:t>
            </a:r>
          </a:p>
          <a:p>
            <a:r>
              <a:rPr lang="en-US" dirty="0" smtClean="0"/>
              <a:t>Presto (6/8, </a:t>
            </a:r>
            <a:r>
              <a:rPr lang="en-US" u="sng" dirty="0" smtClean="0"/>
              <a:t>binary format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267200" y="4191000"/>
            <a:ext cx="990600" cy="3286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74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3404681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9263" y="5689600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Alessandro Scarlatti (1660-1725)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676400"/>
            <a:ext cx="4648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Sinfonia [Overture] to </a:t>
            </a:r>
            <a:r>
              <a:rPr lang="en-US" i="1" dirty="0" smtClean="0"/>
              <a:t>La Griselda </a:t>
            </a:r>
            <a:r>
              <a:rPr lang="en-US" dirty="0" smtClean="0"/>
              <a:t>(Rome, 1721)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Three Sections [</a:t>
            </a:r>
            <a:r>
              <a:rPr lang="en-US" i="1" dirty="0" smtClean="0"/>
              <a:t>tempi</a:t>
            </a:r>
            <a:r>
              <a:rPr lang="en-US" dirty="0" smtClean="0"/>
              <a:t>, or “movements”]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Presto</a:t>
            </a:r>
          </a:p>
          <a:p>
            <a:r>
              <a:rPr lang="en-US" dirty="0" smtClean="0"/>
              <a:t>Adagio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Presto (6/8, binary format)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4349099" y="527066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425299" y="5270666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248400" y="528432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324600" y="5284325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625609" y="5295869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723745" y="5295869"/>
            <a:ext cx="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426527" y="5542716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5943600" y="5497689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6324600" y="5542716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8342745" y="5531171"/>
            <a:ext cx="38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5600700" y="4801948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V</a:t>
            </a:r>
            <a:r>
              <a:rPr lang="en-US" sz="1400" dirty="0" smtClean="0"/>
              <a:t>: PAC  </a:t>
            </a:r>
            <a:endParaRPr lang="en-US" sz="1400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943600" y="5137909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999845" y="4815235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I: PAC  </a:t>
            </a:r>
            <a:endParaRPr lang="en-US" sz="1400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8342745" y="5109725"/>
            <a:ext cx="0" cy="43830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267200" y="4495799"/>
            <a:ext cx="2971800" cy="3199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55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23" y="2514600"/>
            <a:ext cx="5073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Giovanni Battista Pergolesi, Sinfonia [Overture] </a:t>
            </a:r>
          </a:p>
          <a:p>
            <a:pPr algn="ctr"/>
            <a:r>
              <a:rPr lang="en-US" dirty="0" smtClean="0"/>
              <a:t>to </a:t>
            </a:r>
            <a:r>
              <a:rPr lang="en-US" i="1" dirty="0" err="1" smtClean="0"/>
              <a:t>L’Olimpiade</a:t>
            </a:r>
            <a:r>
              <a:rPr lang="en-US" dirty="0" smtClean="0"/>
              <a:t> (1735)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90600"/>
            <a:ext cx="3739806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10351" y="6019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Pergolesi (1710-36)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42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1676400"/>
            <a:ext cx="5588000" cy="419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6096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Composer of the First Self-Standing [Independent] Set of Pieces</a:t>
            </a:r>
          </a:p>
          <a:p>
            <a:pPr algn="ctr"/>
            <a:r>
              <a:rPr lang="en-US" dirty="0" smtClean="0"/>
              <a:t>Labeled as </a:t>
            </a:r>
            <a:r>
              <a:rPr lang="en-US" i="1" dirty="0" err="1" smtClean="0"/>
              <a:t>Sinfonie</a:t>
            </a:r>
            <a:r>
              <a:rPr lang="en-US" dirty="0" smtClean="0"/>
              <a:t> [“Symphonies”]:</a:t>
            </a:r>
          </a:p>
          <a:p>
            <a:pPr algn="ctr"/>
            <a:r>
              <a:rPr lang="en-US" dirty="0" smtClean="0"/>
              <a:t>Milan, 1730s, 1740s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6090227"/>
            <a:ext cx="441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Giovanni Battista </a:t>
            </a:r>
            <a:r>
              <a:rPr lang="en-US" dirty="0" err="1" smtClean="0"/>
              <a:t>Sammartini</a:t>
            </a:r>
            <a:r>
              <a:rPr lang="en-US" dirty="0" smtClean="0"/>
              <a:t> (1700/01-1775)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9247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291939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Sammartini</a:t>
            </a:r>
            <a:r>
              <a:rPr lang="en-US" dirty="0" smtClean="0"/>
              <a:t>, later 1730s, 1740s: Rise of the Independent </a:t>
            </a:r>
            <a:r>
              <a:rPr lang="en-US" i="1" dirty="0" smtClean="0"/>
              <a:t>Sinfonia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98370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291939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Sammartini</a:t>
            </a:r>
            <a:r>
              <a:rPr lang="en-US" dirty="0" smtClean="0"/>
              <a:t>, later 1730s, 1740s: Rise of the Independent </a:t>
            </a:r>
            <a:r>
              <a:rPr lang="en-US" i="1" dirty="0" smtClean="0"/>
              <a:t>Sinfonia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3622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associated with the theater (opera)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582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291939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Sammartini</a:t>
            </a:r>
            <a:r>
              <a:rPr lang="en-US" dirty="0" smtClean="0"/>
              <a:t>, later 1730s, 1740s: Rise of the Independent </a:t>
            </a:r>
            <a:r>
              <a:rPr lang="en-US" i="1" dirty="0" smtClean="0"/>
              <a:t>Sinfonia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3622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associated with the theater (opera)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movements, F-S-F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582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291939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Sammartini</a:t>
            </a:r>
            <a:r>
              <a:rPr lang="en-US" dirty="0" smtClean="0"/>
              <a:t>, later 1730s, 1740s: Rise of the Independent </a:t>
            </a:r>
            <a:r>
              <a:rPr lang="en-US" i="1" dirty="0" smtClean="0"/>
              <a:t>Sinfonia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362200"/>
            <a:ext cx="579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associated with the theater (opera)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movements, F-S-F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First</a:t>
            </a:r>
            <a:r>
              <a:rPr lang="en-US" dirty="0" smtClean="0"/>
              <a:t> and </a:t>
            </a:r>
            <a:r>
              <a:rPr lang="en-US" u="sng" dirty="0" smtClean="0"/>
              <a:t>last</a:t>
            </a:r>
            <a:r>
              <a:rPr lang="en-US" dirty="0" smtClean="0"/>
              <a:t> movements: </a:t>
            </a:r>
            <a:r>
              <a:rPr lang="en-US" u="sng" dirty="0" smtClean="0"/>
              <a:t>Binary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28600" y="3565021"/>
            <a:ext cx="1600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82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291939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Sammartini</a:t>
            </a:r>
            <a:r>
              <a:rPr lang="en-US" dirty="0" smtClean="0"/>
              <a:t>, later 1730s, 1740s: Rise of the Independent </a:t>
            </a:r>
            <a:r>
              <a:rPr lang="en-US" i="1" dirty="0" smtClean="0"/>
              <a:t>Sinfonia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362200"/>
            <a:ext cx="579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associated with the theater (opera)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movements, F-S-F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First</a:t>
            </a:r>
            <a:r>
              <a:rPr lang="en-US" dirty="0" smtClean="0"/>
              <a:t> and </a:t>
            </a:r>
            <a:r>
              <a:rPr lang="en-US" u="sng" dirty="0" smtClean="0"/>
              <a:t>last</a:t>
            </a:r>
            <a:r>
              <a:rPr lang="en-US" dirty="0" smtClean="0"/>
              <a:t> movements: </a:t>
            </a:r>
            <a:r>
              <a:rPr lang="en-US" u="sng" dirty="0" smtClean="0"/>
              <a:t>Binary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057400" y="3377862"/>
            <a:ext cx="609600" cy="5845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28600" y="3565021"/>
            <a:ext cx="1600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95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291939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Sammartini</a:t>
            </a:r>
            <a:r>
              <a:rPr lang="en-US" dirty="0" smtClean="0"/>
              <a:t>, later 1730s, 1740s: Rise of the Independent </a:t>
            </a:r>
            <a:r>
              <a:rPr lang="en-US" i="1" dirty="0" smtClean="0"/>
              <a:t>Sinfonia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362200"/>
            <a:ext cx="5791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associated with the theater (opera)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movements, F-S-F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First</a:t>
            </a:r>
            <a:r>
              <a:rPr lang="en-US" dirty="0" smtClean="0"/>
              <a:t> and </a:t>
            </a:r>
            <a:r>
              <a:rPr lang="en-US" u="sng" dirty="0" smtClean="0"/>
              <a:t>last</a:t>
            </a:r>
            <a:r>
              <a:rPr lang="en-US" dirty="0" smtClean="0"/>
              <a:t> movements: </a:t>
            </a:r>
            <a:r>
              <a:rPr lang="en-US" u="sng" dirty="0" smtClean="0"/>
              <a:t>Binary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Lightness, simplicity in outer movements (galant)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28600" y="3565021"/>
            <a:ext cx="1600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82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4478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“Baroque”				“Galant”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533401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Standard Historical-Period Categories: Problematic?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4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291939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Sammartini</a:t>
            </a:r>
            <a:r>
              <a:rPr lang="en-US" dirty="0" smtClean="0"/>
              <a:t>, later 1730s, 1740s: Rise of the Independent </a:t>
            </a:r>
            <a:r>
              <a:rPr lang="en-US" i="1" dirty="0" smtClean="0"/>
              <a:t>Sinfonia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362200"/>
            <a:ext cx="5791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associated with the theater (opera)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movements, F-S-F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First</a:t>
            </a:r>
            <a:r>
              <a:rPr lang="en-US" dirty="0" smtClean="0"/>
              <a:t> and </a:t>
            </a:r>
            <a:r>
              <a:rPr lang="en-US" u="sng" dirty="0" smtClean="0"/>
              <a:t>last</a:t>
            </a:r>
            <a:r>
              <a:rPr lang="en-US" dirty="0" smtClean="0"/>
              <a:t> movements: </a:t>
            </a:r>
            <a:r>
              <a:rPr lang="en-US" u="sng" dirty="0" smtClean="0"/>
              <a:t>Binary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Lightness, simplicity in outer movements (galant)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Finale: often in triple time (gigue or minuet topic)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28600" y="3565021"/>
            <a:ext cx="1600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82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1676400"/>
            <a:ext cx="5588000" cy="419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6096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Composer of the First Self-Standing [Independent] Set of Pieces</a:t>
            </a:r>
          </a:p>
          <a:p>
            <a:pPr algn="ctr"/>
            <a:r>
              <a:rPr lang="en-US" dirty="0" smtClean="0"/>
              <a:t>Labeled as </a:t>
            </a:r>
            <a:r>
              <a:rPr lang="en-US" i="1" dirty="0" err="1" smtClean="0"/>
              <a:t>Sinfonie</a:t>
            </a:r>
            <a:r>
              <a:rPr lang="en-US" dirty="0" smtClean="0"/>
              <a:t> [“Symphonies”]:</a:t>
            </a:r>
          </a:p>
          <a:p>
            <a:pPr algn="ctr"/>
            <a:r>
              <a:rPr lang="en-US" dirty="0" smtClean="0"/>
              <a:t>Milan, 1730s, 1740s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6090227"/>
            <a:ext cx="441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Giovanni Battista </a:t>
            </a:r>
            <a:r>
              <a:rPr lang="en-US" dirty="0" err="1" smtClean="0"/>
              <a:t>Sammartini</a:t>
            </a:r>
            <a:r>
              <a:rPr lang="en-US" dirty="0" smtClean="0"/>
              <a:t> (1700/01-1775)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81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4478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“Baroque”				“Galant”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33600" y="1981200"/>
            <a:ext cx="0" cy="152400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66800" y="4191000"/>
            <a:ext cx="289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= Would be better regarded as the actual “classical period” </a:t>
            </a: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(in retrospect)?</a:t>
            </a:r>
          </a:p>
          <a:p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(“Classical”: allied with and fully supportive of </a:t>
            </a:r>
            <a:r>
              <a:rPr lang="en-US" sz="1600" i="1" dirty="0" err="1" smtClean="0">
                <a:solidFill>
                  <a:schemeClr val="accent2">
                    <a:lumMod val="75000"/>
                  </a:schemeClr>
                </a:solidFill>
              </a:rPr>
              <a:t>ancien</a:t>
            </a:r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</a:rPr>
              <a:t> régime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institutions and authorities: </a:t>
            </a: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the “old-world” style)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533401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Standard Historical-Period Categories: Problematic?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8683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4478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“Baroque”				“Galant”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33600" y="1981200"/>
            <a:ext cx="0" cy="152400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705600" y="1967345"/>
            <a:ext cx="0" cy="152400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28800" y="533401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Standard Historical-Period Categories: Problematic?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4038600"/>
            <a:ext cx="35814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= “The modern European style” (?)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= “The emerging new-world style” (?)</a:t>
            </a:r>
          </a:p>
          <a:p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         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or, by 1770-1800 (Haydn, Mozart)</a:t>
            </a:r>
          </a:p>
          <a:p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= The “high-galant style” (instead of 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  the “classical style”)?</a:t>
            </a:r>
          </a:p>
          <a:p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4191000"/>
            <a:ext cx="289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= Would be better regarded as the actual “classical period” </a:t>
            </a: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(in retrospect)?</a:t>
            </a:r>
          </a:p>
          <a:p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(“Classical”: allied with and fully supportive of </a:t>
            </a:r>
            <a:r>
              <a:rPr lang="en-US" sz="1600" i="1" dirty="0" err="1" smtClean="0">
                <a:solidFill>
                  <a:schemeClr val="accent2">
                    <a:lumMod val="75000"/>
                  </a:schemeClr>
                </a:solidFill>
              </a:rPr>
              <a:t>ancien</a:t>
            </a:r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</a:rPr>
              <a:t> régime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institutions and authorities: </a:t>
            </a: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the “old-world” style)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683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4055" y="2827068"/>
            <a:ext cx="112914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Vivaldi</a:t>
            </a:r>
          </a:p>
          <a:p>
            <a:r>
              <a:rPr lang="en-US" dirty="0" smtClean="0"/>
              <a:t>Bach</a:t>
            </a:r>
          </a:p>
          <a:p>
            <a:r>
              <a:rPr lang="en-US" dirty="0" smtClean="0"/>
              <a:t>Handel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34825" y="2965566"/>
            <a:ext cx="1295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Haydn</a:t>
            </a:r>
          </a:p>
          <a:p>
            <a:r>
              <a:rPr lang="en-US" dirty="0" smtClean="0"/>
              <a:t>Mozart</a:t>
            </a:r>
            <a:endParaRPr lang="en-US" dirty="0"/>
          </a:p>
        </p:txBody>
      </p:sp>
      <p:sp>
        <p:nvSpPr>
          <p:cNvPr id="4" name="Flowchart: Extract 3"/>
          <p:cNvSpPr/>
          <p:nvPr/>
        </p:nvSpPr>
        <p:spPr>
          <a:xfrm rot="16200000">
            <a:off x="4015065" y="1761393"/>
            <a:ext cx="510950" cy="3054680"/>
          </a:xfrm>
          <a:prstGeom prst="flowChartExtra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96467" y="3766562"/>
            <a:ext cx="38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41840" y="2632169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1730s – c. 1760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891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9255" y="2805545"/>
            <a:ext cx="112914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Vivaldi</a:t>
            </a:r>
          </a:p>
          <a:p>
            <a:r>
              <a:rPr lang="en-US" dirty="0" smtClean="0"/>
              <a:t>Bach</a:t>
            </a:r>
          </a:p>
          <a:p>
            <a:r>
              <a:rPr lang="en-US" dirty="0" smtClean="0"/>
              <a:t>Handel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30025" y="2944043"/>
            <a:ext cx="1295400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Haydn</a:t>
            </a:r>
          </a:p>
          <a:p>
            <a:r>
              <a:rPr lang="en-US" dirty="0" smtClean="0"/>
              <a:t>Mozart</a:t>
            </a:r>
            <a:endParaRPr lang="en-US" dirty="0"/>
          </a:p>
        </p:txBody>
      </p:sp>
      <p:sp>
        <p:nvSpPr>
          <p:cNvPr id="4" name="Flowchart: Extract 3"/>
          <p:cNvSpPr/>
          <p:nvPr/>
        </p:nvSpPr>
        <p:spPr>
          <a:xfrm rot="16200000">
            <a:off x="3710265" y="1739870"/>
            <a:ext cx="510950" cy="3054680"/>
          </a:xfrm>
          <a:prstGeom prst="flowChartExtra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369238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Emergence and growth </a:t>
            </a:r>
          </a:p>
          <a:p>
            <a:r>
              <a:rPr lang="en-US" dirty="0" smtClean="0"/>
              <a:t>of the </a:t>
            </a:r>
            <a:r>
              <a:rPr lang="en-US" i="1" dirty="0" smtClean="0"/>
              <a:t>galant</a:t>
            </a:r>
            <a:r>
              <a:rPr lang="en-US" dirty="0" smtClean="0"/>
              <a:t> style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3080" y="3728875"/>
            <a:ext cx="231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“high </a:t>
            </a:r>
            <a:r>
              <a:rPr lang="en-US" i="1" dirty="0" smtClean="0"/>
              <a:t>galant</a:t>
            </a:r>
            <a:r>
              <a:rPr lang="en-US" dirty="0" smtClean="0"/>
              <a:t>”?</a:t>
            </a:r>
          </a:p>
          <a:p>
            <a:r>
              <a:rPr lang="en-US" dirty="0" smtClean="0"/>
              <a:t>(= “the classical style”)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41840" y="2632169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1730s – c. 1760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6341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3234</TotalTime>
  <Words>1516</Words>
  <Application>Microsoft Office PowerPoint</Application>
  <PresentationFormat>On-screen Show (4:3)</PresentationFormat>
  <Paragraphs>309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Hepokoski, James</dc:creator>
  <cp:lastModifiedBy>Hepokoski, James</cp:lastModifiedBy>
  <cp:revision>174</cp:revision>
  <dcterms:created xsi:type="dcterms:W3CDTF">2015-10-08T20:08:52Z</dcterms:created>
  <dcterms:modified xsi:type="dcterms:W3CDTF">2019-02-14T18:31:35Z</dcterms:modified>
</cp:coreProperties>
</file>