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277" r:id="rId4"/>
    <p:sldId id="278" r:id="rId5"/>
    <p:sldId id="279" r:id="rId6"/>
    <p:sldId id="280" r:id="rId7"/>
    <p:sldId id="260" r:id="rId8"/>
    <p:sldId id="265" r:id="rId9"/>
    <p:sldId id="261" r:id="rId10"/>
    <p:sldId id="281" r:id="rId11"/>
    <p:sldId id="267" r:id="rId12"/>
    <p:sldId id="289" r:id="rId13"/>
    <p:sldId id="282" r:id="rId14"/>
    <p:sldId id="283" r:id="rId15"/>
    <p:sldId id="284" r:id="rId16"/>
    <p:sldId id="290" r:id="rId17"/>
    <p:sldId id="294" r:id="rId18"/>
    <p:sldId id="295" r:id="rId19"/>
    <p:sldId id="285" r:id="rId20"/>
    <p:sldId id="286" r:id="rId21"/>
    <p:sldId id="296" r:id="rId22"/>
    <p:sldId id="297" r:id="rId23"/>
    <p:sldId id="301" r:id="rId24"/>
    <p:sldId id="288" r:id="rId25"/>
    <p:sldId id="300" r:id="rId26"/>
    <p:sldId id="299" r:id="rId27"/>
    <p:sldId id="302" r:id="rId28"/>
    <p:sldId id="303" r:id="rId29"/>
    <p:sldId id="326" r:id="rId30"/>
    <p:sldId id="268" r:id="rId31"/>
    <p:sldId id="321" r:id="rId32"/>
    <p:sldId id="322" r:id="rId33"/>
    <p:sldId id="320" r:id="rId34"/>
    <p:sldId id="316" r:id="rId35"/>
    <p:sldId id="317" r:id="rId36"/>
    <p:sldId id="319" r:id="rId37"/>
    <p:sldId id="32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2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2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52E3-4D78-4ECF-9F10-1A9B946C7826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8A51-3243-44A3-9057-4E264A7D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76200"/>
            <a:ext cx="9448800" cy="723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39453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Sonic Images: Illustrative and Program Music of the Baroque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0893"/>
            <a:ext cx="8387412" cy="54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5303568" cy="37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530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Biber</a:t>
            </a:r>
            <a:r>
              <a:rPr lang="en-US" dirty="0" smtClean="0"/>
              <a:t> (1644-1704)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74135"/>
            <a:ext cx="46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Sonata </a:t>
            </a:r>
            <a:r>
              <a:rPr lang="en-US" i="1" dirty="0" err="1" smtClean="0"/>
              <a:t>violino</a:t>
            </a:r>
            <a:r>
              <a:rPr lang="en-US" i="1" dirty="0" smtClean="0"/>
              <a:t> solo </a:t>
            </a:r>
            <a:r>
              <a:rPr lang="en-US" i="1" dirty="0" err="1" smtClean="0"/>
              <a:t>representativa</a:t>
            </a:r>
            <a:r>
              <a:rPr lang="en-US" i="1" dirty="0" smtClean="0"/>
              <a:t> </a:t>
            </a:r>
            <a:r>
              <a:rPr lang="en-US" dirty="0" smtClean="0"/>
              <a:t>(c. 1669)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3978" y="2133599"/>
            <a:ext cx="167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“Cu-Cu”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“Quail”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“Nightingale”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“Hen”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199481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18</a:t>
            </a:r>
            <a:r>
              <a:rPr lang="en-US" baseline="30000" dirty="0" smtClean="0"/>
              <a:t>th</a:t>
            </a:r>
            <a:r>
              <a:rPr lang="en-US" dirty="0" smtClean="0"/>
              <a:t>, 19</a:t>
            </a:r>
            <a:r>
              <a:rPr lang="en-US" baseline="30000" dirty="0" smtClean="0"/>
              <a:t>th</a:t>
            </a:r>
            <a:r>
              <a:rPr lang="en-US" dirty="0" smtClean="0"/>
              <a:t>, 20</a:t>
            </a:r>
            <a:r>
              <a:rPr lang="en-US" baseline="30000" dirty="0" smtClean="0"/>
              <a:t>th</a:t>
            </a:r>
            <a:r>
              <a:rPr lang="en-US" dirty="0" smtClean="0"/>
              <a:t>, 21</a:t>
            </a:r>
            <a:r>
              <a:rPr lang="en-US" baseline="30000" dirty="0" smtClean="0"/>
              <a:t>st</a:t>
            </a:r>
            <a:r>
              <a:rPr lang="en-US" dirty="0" smtClean="0"/>
              <a:t> Century Tradition: a </a:t>
            </a:r>
            <a:r>
              <a:rPr lang="en-US" dirty="0" smtClean="0">
                <a:solidFill>
                  <a:srgbClr val="FF0000"/>
                </a:solidFill>
              </a:rPr>
              <a:t>topic family </a:t>
            </a:r>
            <a:r>
              <a:rPr lang="en-US" dirty="0" smtClean="0"/>
              <a:t>of bird representations in music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19100" y="6110189"/>
            <a:ext cx="5334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" y="1865531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26616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“Cu-Cu”</a:t>
            </a:r>
          </a:p>
          <a:p>
            <a:endParaRPr lang="en-US" dirty="0"/>
          </a:p>
          <a:p>
            <a:r>
              <a:rPr lang="en-US" dirty="0" smtClean="0"/>
              <a:t>“Quail”</a:t>
            </a:r>
          </a:p>
          <a:p>
            <a:endParaRPr lang="en-US" dirty="0"/>
          </a:p>
          <a:p>
            <a:r>
              <a:rPr lang="en-US" dirty="0" smtClean="0"/>
              <a:t>“Nightingale”</a:t>
            </a:r>
          </a:p>
          <a:p>
            <a:endParaRPr lang="en-US" dirty="0" smtClean="0"/>
          </a:p>
          <a:p>
            <a:r>
              <a:rPr lang="en-US" dirty="0" smtClean="0"/>
              <a:t>“Hen”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9988" y="2048909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Sonata </a:t>
            </a:r>
            <a:r>
              <a:rPr lang="en-US" sz="1400" i="1" dirty="0" err="1" smtClean="0"/>
              <a:t>violino</a:t>
            </a:r>
            <a:r>
              <a:rPr lang="en-US" sz="1400" i="1" dirty="0" smtClean="0"/>
              <a:t> solo </a:t>
            </a:r>
            <a:r>
              <a:rPr lang="en-US" sz="1400" i="1" dirty="0" err="1" smtClean="0"/>
              <a:t>representativa</a:t>
            </a:r>
            <a:r>
              <a:rPr lang="en-US" sz="1400" i="1" dirty="0" smtClean="0"/>
              <a:t> </a:t>
            </a:r>
            <a:r>
              <a:rPr lang="en-US" sz="1400" dirty="0" smtClean="0"/>
              <a:t>(c. 1669)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2" y="3144904"/>
            <a:ext cx="4419600" cy="3096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626214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Heinrich </a:t>
            </a:r>
            <a:r>
              <a:rPr lang="en-US" sz="1600" dirty="0" err="1" smtClean="0"/>
              <a:t>Biber</a:t>
            </a:r>
            <a:r>
              <a:rPr lang="en-US" sz="1600" dirty="0" smtClean="0"/>
              <a:t> (1644-1704)</a:t>
            </a:r>
            <a:endParaRPr lang="en-US" sz="1600" dirty="0"/>
          </a:p>
        </p:txBody>
      </p:sp>
      <p:sp>
        <p:nvSpPr>
          <p:cNvPr id="3" name="AutoShape 2" descr="Image result for nighting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nighting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nighting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64878"/>
            <a:ext cx="1571300" cy="14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ird chick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03" y="5112467"/>
            <a:ext cx="2063393" cy="12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8200" y="2419529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64379" y="2438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Carlo Farina,</a:t>
            </a:r>
            <a:r>
              <a:rPr lang="en-US" i="1" dirty="0" smtClean="0"/>
              <a:t> Capriccio </a:t>
            </a:r>
            <a:r>
              <a:rPr lang="en-US" i="1" dirty="0" err="1" smtClean="0"/>
              <a:t>stravagante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“Cat” (c. 1625)</a:t>
            </a:r>
          </a:p>
          <a:p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8910"/>
            <a:ext cx="3957638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4379" y="24384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Carlo Farina,</a:t>
            </a:r>
            <a:r>
              <a:rPr lang="en-US" i="1" dirty="0" smtClean="0"/>
              <a:t> Capriccio </a:t>
            </a:r>
            <a:r>
              <a:rPr lang="en-US" i="1" dirty="0" err="1" smtClean="0"/>
              <a:t>stravagante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“Cat” (c. 1625)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err="1" smtClean="0"/>
              <a:t>Biber</a:t>
            </a:r>
            <a:r>
              <a:rPr lang="en-US" i="1" dirty="0" smtClean="0"/>
              <a:t>, Sonata </a:t>
            </a:r>
            <a:r>
              <a:rPr lang="en-US" i="1" dirty="0" err="1" smtClean="0"/>
              <a:t>violino</a:t>
            </a:r>
            <a:r>
              <a:rPr lang="en-US" i="1" dirty="0" smtClean="0"/>
              <a:t> solo </a:t>
            </a:r>
            <a:r>
              <a:rPr lang="en-US" i="1" dirty="0" err="1" smtClean="0"/>
              <a:t>representativa</a:t>
            </a:r>
            <a:r>
              <a:rPr lang="en-US" i="1" dirty="0" smtClean="0"/>
              <a:t> </a:t>
            </a:r>
            <a:r>
              <a:rPr lang="en-US" dirty="0" smtClean="0"/>
              <a:t>(c. 1669)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8910"/>
            <a:ext cx="3957638" cy="2638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8200" y="2419529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4379" y="243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Carlo Farina,</a:t>
            </a:r>
            <a:r>
              <a:rPr lang="en-US" i="1" dirty="0" smtClean="0"/>
              <a:t> Capriccio </a:t>
            </a:r>
            <a:r>
              <a:rPr lang="en-US" i="1" dirty="0" err="1" smtClean="0"/>
              <a:t>stravagante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“Dog” (c. 1625)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4648200" cy="3090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8200" y="2934563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114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Byrd, “The Bells,” </a:t>
            </a:r>
            <a:r>
              <a:rPr lang="en-US" i="1" dirty="0" smtClean="0"/>
              <a:t>Fitzwilliam Virginal Book</a:t>
            </a:r>
            <a:r>
              <a:rPr lang="en-US" dirty="0" smtClean="0"/>
              <a:t> (late 16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6064" y="3471948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church caril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1" y="1950250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b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2310"/>
            <a:ext cx="3467100" cy="19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114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Byrd, “The Bells,” </a:t>
            </a:r>
            <a:r>
              <a:rPr lang="en-US" i="1" dirty="0" smtClean="0"/>
              <a:t>Fitzwilliam Virginal Book</a:t>
            </a:r>
            <a:r>
              <a:rPr lang="en-US" dirty="0" smtClean="0"/>
              <a:t> (late 16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</a:p>
          <a:p>
            <a:r>
              <a:rPr lang="en-US" dirty="0" smtClean="0"/>
              <a:t>Marin Marais, “La </a:t>
            </a:r>
            <a:r>
              <a:rPr lang="en-US" dirty="0" err="1" smtClean="0"/>
              <a:t>sonnerie</a:t>
            </a:r>
            <a:r>
              <a:rPr lang="en-US" dirty="0" smtClean="0"/>
              <a:t> de Sainte-Geneviève” (1723)</a:t>
            </a:r>
          </a:p>
        </p:txBody>
      </p:sp>
      <p:sp>
        <p:nvSpPr>
          <p:cNvPr id="7" name="Oval 6"/>
          <p:cNvSpPr/>
          <p:nvPr/>
        </p:nvSpPr>
        <p:spPr>
          <a:xfrm>
            <a:off x="836064" y="3471948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hurch caril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1" y="1950250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2310"/>
            <a:ext cx="3467100" cy="19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114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Byrd, “The Bells,” </a:t>
            </a:r>
            <a:r>
              <a:rPr lang="en-US" i="1" dirty="0" smtClean="0"/>
              <a:t>Fitzwilliam Virginal Book</a:t>
            </a:r>
            <a:r>
              <a:rPr lang="en-US" dirty="0" smtClean="0"/>
              <a:t> (late 16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</a:p>
          <a:p>
            <a:r>
              <a:rPr lang="en-US" dirty="0" smtClean="0"/>
              <a:t>Marin Marais, “La </a:t>
            </a:r>
            <a:r>
              <a:rPr lang="en-US" dirty="0" err="1" smtClean="0"/>
              <a:t>sonnerie</a:t>
            </a:r>
            <a:r>
              <a:rPr lang="en-US" dirty="0" smtClean="0"/>
              <a:t> de Sainte-Geneviève” (1723)</a:t>
            </a:r>
          </a:p>
          <a:p>
            <a:r>
              <a:rPr lang="en-US" dirty="0" smtClean="0"/>
              <a:t>François Couperin, “Le carillon de </a:t>
            </a:r>
            <a:r>
              <a:rPr lang="en-US" dirty="0" err="1" smtClean="0"/>
              <a:t>Cythère</a:t>
            </a:r>
            <a:r>
              <a:rPr lang="en-US" dirty="0" smtClean="0"/>
              <a:t>” (1722)</a:t>
            </a:r>
          </a:p>
        </p:txBody>
      </p:sp>
      <p:sp>
        <p:nvSpPr>
          <p:cNvPr id="6" name="Oval 5"/>
          <p:cNvSpPr/>
          <p:nvPr/>
        </p:nvSpPr>
        <p:spPr>
          <a:xfrm>
            <a:off x="836064" y="3471948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church caril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1" y="1950250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b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2310"/>
            <a:ext cx="3467100" cy="19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114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Byrd, “The Bells,” </a:t>
            </a:r>
            <a:r>
              <a:rPr lang="en-US" i="1" dirty="0" smtClean="0"/>
              <a:t>Fitzwilliam Virginal Book</a:t>
            </a:r>
            <a:r>
              <a:rPr lang="en-US" dirty="0" smtClean="0"/>
              <a:t> (late 16</a:t>
            </a:r>
            <a:r>
              <a:rPr lang="en-US" baseline="30000" dirty="0" smtClean="0"/>
              <a:t>th</a:t>
            </a:r>
            <a:r>
              <a:rPr lang="en-US" dirty="0" smtClean="0"/>
              <a:t> c.)</a:t>
            </a:r>
          </a:p>
          <a:p>
            <a:r>
              <a:rPr lang="en-US" dirty="0" smtClean="0"/>
              <a:t>Marin Marais, “La </a:t>
            </a:r>
            <a:r>
              <a:rPr lang="en-US" dirty="0" err="1" smtClean="0"/>
              <a:t>sonnerie</a:t>
            </a:r>
            <a:r>
              <a:rPr lang="en-US" dirty="0" smtClean="0"/>
              <a:t> de Sainte-Geneviève” (1723)</a:t>
            </a:r>
          </a:p>
          <a:p>
            <a:r>
              <a:rPr lang="en-US" dirty="0" smtClean="0"/>
              <a:t>François Couperin, “Le carillon de </a:t>
            </a:r>
            <a:r>
              <a:rPr lang="en-US" dirty="0" err="1" smtClean="0"/>
              <a:t>Cythère</a:t>
            </a:r>
            <a:r>
              <a:rPr lang="en-US" dirty="0" smtClean="0"/>
              <a:t>” (1722)</a:t>
            </a:r>
          </a:p>
          <a:p>
            <a:r>
              <a:rPr lang="en-US" dirty="0"/>
              <a:t>François Couperin, </a:t>
            </a:r>
            <a:r>
              <a:rPr lang="en-US" dirty="0" smtClean="0"/>
              <a:t>“Le Tic-Toc Choc” (1722)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6064" y="3471948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church caril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1" y="1950250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b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2310"/>
            <a:ext cx="3467100" cy="19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24500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Biber</a:t>
            </a:r>
            <a:r>
              <a:rPr lang="en-US" dirty="0" smtClean="0"/>
              <a:t>, </a:t>
            </a:r>
            <a:r>
              <a:rPr lang="en-US" i="1" dirty="0" err="1" smtClean="0"/>
              <a:t>Battalia</a:t>
            </a:r>
            <a:r>
              <a:rPr lang="en-US" dirty="0" smtClean="0"/>
              <a:t>, “Die </a:t>
            </a:r>
            <a:r>
              <a:rPr lang="en-US" dirty="0" err="1" smtClean="0"/>
              <a:t>Schlacht</a:t>
            </a:r>
            <a:r>
              <a:rPr lang="en-US" dirty="0" smtClean="0"/>
              <a:t>” (1673)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048000"/>
            <a:ext cx="4914900" cy="366511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67399" y="4053256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" y="1865531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2104" y="2570422"/>
            <a:ext cx="4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 Marais, </a:t>
            </a:r>
            <a:r>
              <a:rPr lang="en-US" i="1" dirty="0" smtClean="0"/>
              <a:t>Alcyone</a:t>
            </a:r>
            <a:r>
              <a:rPr lang="en-US" dirty="0" smtClean="0"/>
              <a:t> (1706), “</a:t>
            </a:r>
            <a:r>
              <a:rPr lang="en-US" dirty="0" err="1" smtClean="0"/>
              <a:t>Tempête</a:t>
            </a:r>
            <a:r>
              <a:rPr lang="en-US" dirty="0" smtClean="0"/>
              <a:t>”</a:t>
            </a:r>
          </a:p>
        </p:txBody>
      </p:sp>
      <p:sp>
        <p:nvSpPr>
          <p:cNvPr id="6" name="Oval 5"/>
          <p:cNvSpPr/>
          <p:nvPr/>
        </p:nvSpPr>
        <p:spPr>
          <a:xfrm>
            <a:off x="1208518" y="4572000"/>
            <a:ext cx="1839482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28" y="3657600"/>
            <a:ext cx="4385159" cy="29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2104" y="2570422"/>
            <a:ext cx="4897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 Marais, </a:t>
            </a:r>
            <a:r>
              <a:rPr lang="en-US" i="1" dirty="0" smtClean="0"/>
              <a:t>Alcyone</a:t>
            </a:r>
            <a:r>
              <a:rPr lang="en-US" dirty="0" smtClean="0"/>
              <a:t> (1706), “</a:t>
            </a:r>
            <a:r>
              <a:rPr lang="en-US" dirty="0" err="1" smtClean="0"/>
              <a:t>Tempête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Jean-Philippe Rameau, </a:t>
            </a:r>
            <a:r>
              <a:rPr lang="en-US" i="1" dirty="0" err="1" smtClean="0"/>
              <a:t>Hippolyte</a:t>
            </a:r>
            <a:r>
              <a:rPr lang="en-US" i="1" dirty="0" smtClean="0"/>
              <a:t> et </a:t>
            </a:r>
            <a:r>
              <a:rPr lang="en-US" i="1" dirty="0" err="1" smtClean="0"/>
              <a:t>Aricie</a:t>
            </a:r>
            <a:r>
              <a:rPr lang="en-US" i="1" dirty="0" smtClean="0"/>
              <a:t> </a:t>
            </a:r>
            <a:r>
              <a:rPr lang="en-US" dirty="0" smtClean="0"/>
              <a:t>(1733),</a:t>
            </a:r>
          </a:p>
          <a:p>
            <a:r>
              <a:rPr lang="en-US" dirty="0"/>
              <a:t> </a:t>
            </a:r>
            <a:r>
              <a:rPr lang="en-US" dirty="0" smtClean="0"/>
              <a:t>         “</a:t>
            </a:r>
            <a:r>
              <a:rPr lang="en-US" dirty="0" err="1" smtClean="0"/>
              <a:t>Tonnerre</a:t>
            </a:r>
            <a:r>
              <a:rPr lang="en-US" dirty="0" smtClean="0"/>
              <a:t>” </a:t>
            </a:r>
          </a:p>
        </p:txBody>
      </p:sp>
      <p:sp>
        <p:nvSpPr>
          <p:cNvPr id="6" name="Oval 5"/>
          <p:cNvSpPr/>
          <p:nvPr/>
        </p:nvSpPr>
        <p:spPr>
          <a:xfrm>
            <a:off x="1208518" y="4572000"/>
            <a:ext cx="1839482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28" y="3657600"/>
            <a:ext cx="4385159" cy="29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2104" y="2570422"/>
            <a:ext cx="4897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 Marais, </a:t>
            </a:r>
            <a:r>
              <a:rPr lang="en-US" i="1" dirty="0" smtClean="0"/>
              <a:t>Alcyone</a:t>
            </a:r>
            <a:r>
              <a:rPr lang="en-US" dirty="0" smtClean="0"/>
              <a:t> (1706), “</a:t>
            </a:r>
            <a:r>
              <a:rPr lang="en-US" dirty="0" err="1" smtClean="0"/>
              <a:t>Tempête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Jean-Philippe Rameau, </a:t>
            </a:r>
            <a:r>
              <a:rPr lang="en-US" i="1" dirty="0" err="1" smtClean="0"/>
              <a:t>Hippolyte</a:t>
            </a:r>
            <a:r>
              <a:rPr lang="en-US" i="1" dirty="0" smtClean="0"/>
              <a:t> et </a:t>
            </a:r>
            <a:r>
              <a:rPr lang="en-US" i="1" dirty="0" err="1" smtClean="0"/>
              <a:t>Aricie</a:t>
            </a:r>
            <a:r>
              <a:rPr lang="en-US" i="1" dirty="0" smtClean="0"/>
              <a:t> </a:t>
            </a:r>
            <a:r>
              <a:rPr lang="en-US" dirty="0" smtClean="0"/>
              <a:t>(1733),</a:t>
            </a:r>
          </a:p>
          <a:p>
            <a:r>
              <a:rPr lang="en-US" dirty="0"/>
              <a:t> </a:t>
            </a:r>
            <a:r>
              <a:rPr lang="en-US" dirty="0" smtClean="0"/>
              <a:t>         “</a:t>
            </a:r>
            <a:r>
              <a:rPr lang="en-US" dirty="0" err="1" smtClean="0"/>
              <a:t>Tonnerre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Antonio Vivaldi, Violin Concerto, op. 8 no. 5, </a:t>
            </a:r>
          </a:p>
          <a:p>
            <a:r>
              <a:rPr lang="en-US" dirty="0" smtClean="0"/>
              <a:t>           “La </a:t>
            </a:r>
            <a:r>
              <a:rPr lang="en-US" dirty="0" err="1" smtClean="0"/>
              <a:t>tempesta</a:t>
            </a:r>
            <a:r>
              <a:rPr lang="en-US" dirty="0" smtClean="0"/>
              <a:t> di mare”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518" y="4572000"/>
            <a:ext cx="1839482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storm at s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00875"/>
            <a:ext cx="3545080" cy="265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  <a:p>
            <a:r>
              <a:rPr lang="en-US" dirty="0" smtClean="0"/>
              <a:t>Hunt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667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Vivaldi, The Four Seasons, “Autumn” (finale)</a:t>
            </a:r>
          </a:p>
          <a:p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990600" y="5105400"/>
            <a:ext cx="11811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fox hunt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69750"/>
            <a:ext cx="3848100" cy="23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  <a:p>
            <a:r>
              <a:rPr lang="en-US" dirty="0" smtClean="0"/>
              <a:t>Hunt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667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Vivaldi, The Four Seasons, “Autumn” (finale)</a:t>
            </a:r>
          </a:p>
          <a:p>
            <a:endParaRPr lang="en-US" dirty="0" smtClean="0"/>
          </a:p>
          <a:p>
            <a:r>
              <a:rPr lang="en-US" dirty="0" smtClean="0"/>
              <a:t>Domenico Scarlatti, Sonata in C, K. 159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5105400"/>
            <a:ext cx="11811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fox hunt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69750"/>
            <a:ext cx="3848100" cy="23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  <a:p>
            <a:r>
              <a:rPr lang="en-US" dirty="0" smtClean="0"/>
              <a:t>Hunt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6670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Vivaldi, The Four Seasons, “Autumn” (finale)</a:t>
            </a:r>
          </a:p>
          <a:p>
            <a:endParaRPr lang="en-US" dirty="0" smtClean="0"/>
          </a:p>
          <a:p>
            <a:r>
              <a:rPr lang="en-US" dirty="0" smtClean="0"/>
              <a:t>Domenico Scarlatti, Sonata in C, K. 159</a:t>
            </a:r>
          </a:p>
          <a:p>
            <a:endParaRPr lang="en-US" dirty="0"/>
          </a:p>
          <a:p>
            <a:r>
              <a:rPr lang="en-US" dirty="0" smtClean="0"/>
              <a:t>Mozart, Quartet in B-flat, K. 458/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90600" y="5105400"/>
            <a:ext cx="11811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fox hunt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69750"/>
            <a:ext cx="3848100" cy="23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  <a:p>
            <a:r>
              <a:rPr lang="en-US" dirty="0" smtClean="0"/>
              <a:t>Hunt</a:t>
            </a:r>
          </a:p>
          <a:p>
            <a:endParaRPr lang="en-US" dirty="0"/>
          </a:p>
          <a:p>
            <a:r>
              <a:rPr lang="en-US" dirty="0" smtClean="0"/>
              <a:t>Pastoral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971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Corelli, “Christmas Concerto,” op. 6 no. 12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56388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bagpipeworld.co.uk/gallery/img/xma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30178"/>
            <a:ext cx="3581400" cy="28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  <a:p>
            <a:r>
              <a:rPr lang="en-US" dirty="0" smtClean="0"/>
              <a:t>Hunt</a:t>
            </a:r>
          </a:p>
          <a:p>
            <a:endParaRPr lang="en-US" dirty="0"/>
          </a:p>
          <a:p>
            <a:r>
              <a:rPr lang="en-US" dirty="0" smtClean="0"/>
              <a:t>Pastoral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971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Corelli, “Christmas Concerto,” op. 6 no. 12</a:t>
            </a:r>
          </a:p>
          <a:p>
            <a:r>
              <a:rPr lang="en-US" dirty="0" smtClean="0"/>
              <a:t>Bach, Christmas Oratorio (1734-35), “Sinfonia”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56388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bagpipeworld.co.uk/gallery/img/xma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30178"/>
            <a:ext cx="3581400" cy="28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126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“Topic Family”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990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broad network of related signifying traditions </a:t>
            </a:r>
          </a:p>
          <a:p>
            <a:pPr algn="ctr"/>
            <a:r>
              <a:rPr lang="en-US" dirty="0" smtClean="0"/>
              <a:t>in music that can be traced historically</a:t>
            </a:r>
          </a:p>
          <a:p>
            <a:pPr algn="ctr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Birds</a:t>
            </a:r>
          </a:p>
          <a:p>
            <a:endParaRPr lang="en-US" dirty="0"/>
          </a:p>
          <a:p>
            <a:r>
              <a:rPr lang="en-US" dirty="0" smtClean="0"/>
              <a:t>Cats</a:t>
            </a:r>
          </a:p>
          <a:p>
            <a:endParaRPr lang="en-US" dirty="0"/>
          </a:p>
          <a:p>
            <a:r>
              <a:rPr lang="en-US" dirty="0" smtClean="0"/>
              <a:t>Dogs</a:t>
            </a:r>
          </a:p>
          <a:p>
            <a:endParaRPr lang="en-US" dirty="0"/>
          </a:p>
          <a:p>
            <a:r>
              <a:rPr lang="en-US" dirty="0" smtClean="0"/>
              <a:t>Bells</a:t>
            </a:r>
          </a:p>
          <a:p>
            <a:endParaRPr lang="en-US" dirty="0"/>
          </a:p>
          <a:p>
            <a:r>
              <a:rPr lang="en-US" dirty="0" smtClean="0"/>
              <a:t>Battles</a:t>
            </a:r>
          </a:p>
          <a:p>
            <a:endParaRPr lang="en-US" dirty="0"/>
          </a:p>
          <a:p>
            <a:r>
              <a:rPr lang="en-US" dirty="0" smtClean="0"/>
              <a:t>Storms/Tempests</a:t>
            </a:r>
          </a:p>
          <a:p>
            <a:endParaRPr lang="en-US" dirty="0"/>
          </a:p>
          <a:p>
            <a:r>
              <a:rPr lang="en-US" dirty="0" smtClean="0"/>
              <a:t>Hunt</a:t>
            </a:r>
          </a:p>
          <a:p>
            <a:endParaRPr lang="en-US" dirty="0"/>
          </a:p>
          <a:p>
            <a:r>
              <a:rPr lang="en-US" dirty="0" smtClean="0"/>
              <a:t>Pastoral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2971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Corelli, “Christmas Concerto,” op. 6 no. 12</a:t>
            </a:r>
          </a:p>
          <a:p>
            <a:r>
              <a:rPr lang="en-US" dirty="0" smtClean="0"/>
              <a:t>Bach, Christmas Oratorio (1734-35), “Sinfonia”</a:t>
            </a:r>
          </a:p>
          <a:p>
            <a:r>
              <a:rPr lang="en-US" dirty="0" smtClean="0"/>
              <a:t>Handel, Messiah, “Pastoral Symphony”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56388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bagpipeworld.co.uk/gallery/img/xma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30178"/>
            <a:ext cx="3581400" cy="28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26" y="368893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“Program Music”</a:t>
            </a:r>
          </a:p>
          <a:p>
            <a:endParaRPr lang="en-US" dirty="0"/>
          </a:p>
          <a:p>
            <a:r>
              <a:rPr lang="en-US" dirty="0" smtClean="0"/>
              <a:t>Illustrative music that extends over time to feature also a </a:t>
            </a:r>
            <a:r>
              <a:rPr lang="en-US" i="1" dirty="0" smtClean="0"/>
              <a:t>narrative component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 representation of a story or a related set of differing situations or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5303568" cy="37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530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Biber</a:t>
            </a:r>
            <a:r>
              <a:rPr lang="en-US" dirty="0" smtClean="0"/>
              <a:t> (1644-1704)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74135"/>
            <a:ext cx="46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Sonata </a:t>
            </a:r>
            <a:r>
              <a:rPr lang="en-US" i="1" dirty="0" err="1" smtClean="0"/>
              <a:t>violino</a:t>
            </a:r>
            <a:r>
              <a:rPr lang="en-US" i="1" dirty="0" smtClean="0"/>
              <a:t> solo </a:t>
            </a:r>
            <a:r>
              <a:rPr lang="en-US" i="1" dirty="0" err="1" smtClean="0"/>
              <a:t>representativa</a:t>
            </a:r>
            <a:r>
              <a:rPr lang="en-US" i="1" dirty="0" smtClean="0"/>
              <a:t> </a:t>
            </a:r>
            <a:r>
              <a:rPr lang="en-US" dirty="0" smtClean="0"/>
              <a:t>(c. 1669)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133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“Cu-Cu”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26" y="368893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“Program Music”</a:t>
            </a:r>
          </a:p>
          <a:p>
            <a:endParaRPr lang="en-US" dirty="0"/>
          </a:p>
          <a:p>
            <a:r>
              <a:rPr lang="en-US" dirty="0" smtClean="0"/>
              <a:t>Illustrative music that extends over time to feature also a </a:t>
            </a:r>
            <a:r>
              <a:rPr lang="en-US" i="1" dirty="0" smtClean="0"/>
              <a:t>narrative component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 representation of a story or a related set of differing situations or actions</a:t>
            </a:r>
          </a:p>
          <a:p>
            <a:endParaRPr lang="en-US" dirty="0"/>
          </a:p>
          <a:p>
            <a:r>
              <a:rPr lang="en-US" dirty="0" smtClean="0"/>
              <a:t>Perhaps in a series of illustrative sections, tableaux, or even separate movements</a:t>
            </a:r>
          </a:p>
        </p:txBody>
      </p:sp>
    </p:spTree>
    <p:extLst>
      <p:ext uri="{BB962C8B-B14F-4D97-AF65-F5344CB8AC3E}">
        <p14:creationId xmlns:p14="http://schemas.microsoft.com/office/powerpoint/2010/main" val="37504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867" y="2181095"/>
            <a:ext cx="2743200" cy="1524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7" y="2177534"/>
            <a:ext cx="2743200" cy="1524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7267" y="15102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Domain        </a:t>
            </a:r>
            <a:r>
              <a:rPr lang="en-US" sz="1100" dirty="0" smtClean="0"/>
              <a:t>to be construed in terms of a specific</a:t>
            </a:r>
            <a:r>
              <a:rPr lang="en-US" dirty="0" smtClean="0"/>
              <a:t>    Source Domain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6142" y="457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“Contemporary Metaphor Theory”</a:t>
            </a:r>
          </a:p>
          <a:p>
            <a:pPr algn="ctr"/>
            <a:r>
              <a:rPr lang="en-US" dirty="0" smtClean="0"/>
              <a:t>(e.g., </a:t>
            </a:r>
            <a:r>
              <a:rPr lang="en-US" dirty="0" err="1" smtClean="0"/>
              <a:t>Lakoff</a:t>
            </a:r>
            <a:r>
              <a:rPr lang="en-US" dirty="0" smtClean="0"/>
              <a:t> and Johnson, 1980, and many others)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8931" y="275842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[like]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809" y="3908081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                                           is                           a JOURNEY</a:t>
            </a:r>
          </a:p>
          <a:p>
            <a:r>
              <a:rPr lang="en-US" dirty="0" smtClean="0"/>
              <a:t>SILENCE                                     is                           GOLDEN</a:t>
            </a:r>
          </a:p>
          <a:p>
            <a:r>
              <a:rPr lang="en-US" dirty="0" smtClean="0"/>
              <a:t>JULIET                                        is                           the SUN</a:t>
            </a:r>
          </a:p>
          <a:p>
            <a:r>
              <a:rPr lang="en-US" dirty="0" smtClean="0"/>
              <a:t>PRICES                                       are                        GOING UP</a:t>
            </a:r>
          </a:p>
          <a:p>
            <a:endParaRPr lang="en-US" dirty="0" smtClean="0"/>
          </a:p>
        </p:txBody>
      </p:sp>
      <p:sp>
        <p:nvSpPr>
          <p:cNvPr id="8" name="Arc 7"/>
          <p:cNvSpPr/>
          <p:nvPr/>
        </p:nvSpPr>
        <p:spPr>
          <a:xfrm rot="10800000">
            <a:off x="2453355" y="4871402"/>
            <a:ext cx="3429000" cy="1066801"/>
          </a:xfrm>
          <a:prstGeom prst="arc">
            <a:avLst>
              <a:gd name="adj1" fmla="val 10787227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4725" y="60270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“Cross-domain mappings” resulting in a “conceptual blend” or “blended space”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1425" y="504853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(in a metaphor one is asked to pick out the similar attributes between the source and target domains)</a:t>
            </a:r>
            <a:endParaRPr lang="en-US" sz="1200" dirty="0"/>
          </a:p>
        </p:txBody>
      </p:sp>
      <p:sp>
        <p:nvSpPr>
          <p:cNvPr id="11" name="Curved Up Arrow 10"/>
          <p:cNvSpPr/>
          <p:nvPr/>
        </p:nvSpPr>
        <p:spPr>
          <a:xfrm rot="10800000">
            <a:off x="2510683" y="1939751"/>
            <a:ext cx="2971800" cy="475565"/>
          </a:xfrm>
          <a:prstGeom prst="curvedUp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867" y="2181095"/>
            <a:ext cx="2743200" cy="1524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7" y="2177534"/>
            <a:ext cx="2743200" cy="1524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7267" y="15102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Domain        </a:t>
            </a:r>
            <a:r>
              <a:rPr lang="en-US" sz="1100" dirty="0" smtClean="0"/>
              <a:t>to be construed in terms of a specific</a:t>
            </a:r>
            <a:r>
              <a:rPr lang="en-US" dirty="0" smtClean="0"/>
              <a:t>    Source Domain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6142" y="457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Illustrative Music</a:t>
            </a:r>
          </a:p>
          <a:p>
            <a:pPr algn="ctr"/>
            <a:r>
              <a:rPr lang="en-US" dirty="0" smtClean="0"/>
              <a:t>(instrumental music that evokes images, actions, or states)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8931" y="275842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[like]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809" y="390808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MUSIC                          is like                          a _____________</a:t>
            </a:r>
          </a:p>
          <a:p>
            <a:r>
              <a:rPr lang="en-US" sz="1400" dirty="0" smtClean="0"/>
              <a:t>    (</a:t>
            </a:r>
            <a:r>
              <a:rPr lang="en-US" sz="1400" dirty="0"/>
              <a:t>abstract)                               (represents, illustrates)                 (something concrete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" name="Arc 7"/>
          <p:cNvSpPr/>
          <p:nvPr/>
        </p:nvSpPr>
        <p:spPr>
          <a:xfrm rot="10800000">
            <a:off x="2453355" y="4572000"/>
            <a:ext cx="3429000" cy="1066801"/>
          </a:xfrm>
          <a:prstGeom prst="arc">
            <a:avLst>
              <a:gd name="adj1" fmla="val 10787227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4725" y="57276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“Cross-domain mappings” resulting in a “conceptual blend” or “blended space”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1425" y="464373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(in a metaphor one is asked to pick out the similar attributes between the source and target domains)</a:t>
            </a:r>
            <a:endParaRPr lang="en-US" sz="1200" dirty="0"/>
          </a:p>
        </p:txBody>
      </p:sp>
      <p:sp>
        <p:nvSpPr>
          <p:cNvPr id="11" name="Curved Up Arrow 10"/>
          <p:cNvSpPr/>
          <p:nvPr/>
        </p:nvSpPr>
        <p:spPr>
          <a:xfrm rot="10800000">
            <a:off x="2510683" y="1939751"/>
            <a:ext cx="2971800" cy="475565"/>
          </a:xfrm>
          <a:prstGeom prst="curvedUp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867" y="2181095"/>
            <a:ext cx="2743200" cy="1524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7" y="2177534"/>
            <a:ext cx="2743200" cy="1524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7267" y="15102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Domain        </a:t>
            </a:r>
            <a:r>
              <a:rPr lang="en-US" sz="1100" dirty="0" smtClean="0"/>
              <a:t>to be construed in terms of a specific</a:t>
            </a:r>
            <a:r>
              <a:rPr lang="en-US" dirty="0" smtClean="0"/>
              <a:t>    Source Domain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6142" y="4572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“Program Music”</a:t>
            </a:r>
          </a:p>
          <a:p>
            <a:pPr algn="ctr"/>
            <a:r>
              <a:rPr lang="en-US" dirty="0" smtClean="0"/>
              <a:t>(illustrative music that is also narrative, </a:t>
            </a:r>
          </a:p>
          <a:p>
            <a:pPr algn="ctr"/>
            <a:r>
              <a:rPr lang="en-US" dirty="0" smtClean="0"/>
              <a:t>suggesting a story or sequence of occurrences)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8931" y="275842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[like]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90218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MUSIC’S CHANGING FEATURES  are like          a _____________</a:t>
            </a:r>
          </a:p>
          <a:p>
            <a:r>
              <a:rPr lang="en-US" sz="1400" dirty="0" smtClean="0"/>
              <a:t>          (abstract)                                             (represents, illustrates)     (something concrete)</a:t>
            </a:r>
          </a:p>
        </p:txBody>
      </p:sp>
      <p:sp>
        <p:nvSpPr>
          <p:cNvPr id="11" name="Curved Up Arrow 10"/>
          <p:cNvSpPr/>
          <p:nvPr/>
        </p:nvSpPr>
        <p:spPr>
          <a:xfrm rot="10800000">
            <a:off x="2510683" y="1939751"/>
            <a:ext cx="2971800" cy="475565"/>
          </a:xfrm>
          <a:prstGeom prst="curvedUp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10800000">
            <a:off x="2453355" y="4572000"/>
            <a:ext cx="3429000" cy="1066801"/>
          </a:xfrm>
          <a:prstGeom prst="arc">
            <a:avLst>
              <a:gd name="adj1" fmla="val 10787227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34725" y="57276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“Cross-domain mappings” resulting in a “conceptual blend” or “blended space”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1425" y="464373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(in a metaphor one is asked to pick out the similar attributes between the source and target domains)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429000" y="457200"/>
            <a:ext cx="22860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26" y="368893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“Program Music”</a:t>
            </a:r>
          </a:p>
          <a:p>
            <a:endParaRPr lang="en-US" dirty="0"/>
          </a:p>
          <a:p>
            <a:r>
              <a:rPr lang="en-US" dirty="0" smtClean="0"/>
              <a:t>Illustrative music that extends over time to feature also a </a:t>
            </a:r>
            <a:r>
              <a:rPr lang="en-US" i="1" dirty="0" smtClean="0"/>
              <a:t>narrative component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 representation of a story or a related set of differing situations or actions</a:t>
            </a:r>
          </a:p>
          <a:p>
            <a:endParaRPr lang="en-US" dirty="0"/>
          </a:p>
          <a:p>
            <a:r>
              <a:rPr lang="en-US" dirty="0" smtClean="0"/>
              <a:t>Perhaps in a series of illustrative sections, tableaux, or even separate movements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5" y="2438400"/>
            <a:ext cx="3048000" cy="3696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</a:t>
            </a:r>
            <a:r>
              <a:rPr lang="en-US" dirty="0" err="1" smtClean="0"/>
              <a:t>Kuhnau</a:t>
            </a:r>
            <a:r>
              <a:rPr lang="en-US" dirty="0" smtClean="0"/>
              <a:t> (1660-1722)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89" y="2192051"/>
            <a:ext cx="3275862" cy="4634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3894" y="24384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“Biblical Sonatas” (1700)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26" y="368893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“Program Music”</a:t>
            </a:r>
          </a:p>
          <a:p>
            <a:endParaRPr lang="en-US" dirty="0"/>
          </a:p>
          <a:p>
            <a:r>
              <a:rPr lang="en-US" dirty="0" smtClean="0"/>
              <a:t>Illustrative music that extends over time to feature also a </a:t>
            </a:r>
            <a:r>
              <a:rPr lang="en-US" i="1" dirty="0" smtClean="0"/>
              <a:t>narrative component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 representation of a story or a related set of differing situations or actions</a:t>
            </a:r>
          </a:p>
          <a:p>
            <a:endParaRPr lang="en-US" dirty="0"/>
          </a:p>
          <a:p>
            <a:r>
              <a:rPr lang="en-US" dirty="0" smtClean="0"/>
              <a:t>Perhaps in a series of illustrative sections, tableaux, or even separate movements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2667000"/>
            <a:ext cx="3855103" cy="2891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550" y="586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Marin Marais (1656-1728)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2" y="2667000"/>
            <a:ext cx="47244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1581" y="5851953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"Tableau </a:t>
            </a:r>
            <a:r>
              <a:rPr lang="fr-FR" dirty="0"/>
              <a:t>de l'opération de la </a:t>
            </a:r>
            <a:r>
              <a:rPr lang="fr-FR" dirty="0" smtClean="0"/>
              <a:t>taille" (1725)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73"/>
            <a:ext cx="9144000" cy="61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914400"/>
            <a:ext cx="4191000" cy="3886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914400"/>
            <a:ext cx="4191000" cy="3886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7000" y="2732162"/>
            <a:ext cx="4191000" cy="388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8450" y="2503397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Rhetoric	</a:t>
            </a: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smtClean="0">
                <a:solidFill>
                  <a:srgbClr val="00B050"/>
                </a:solidFill>
              </a:rPr>
              <a:t>Affect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100" y="450449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Representation: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Metaphor,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Topic Families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4021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Baroque instrumental </a:t>
            </a:r>
            <a:r>
              <a:rPr lang="en-US" dirty="0"/>
              <a:t>m</a:t>
            </a:r>
            <a:r>
              <a:rPr lang="en-US" dirty="0" smtClean="0"/>
              <a:t>usic: developing a </a:t>
            </a:r>
            <a:r>
              <a:rPr lang="en-US" dirty="0"/>
              <a:t>t</a:t>
            </a:r>
            <a:r>
              <a:rPr lang="en-US" dirty="0" smtClean="0"/>
              <a:t>radition of recognized signs/signifiers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5303568" cy="37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530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Biber</a:t>
            </a:r>
            <a:r>
              <a:rPr lang="en-US" dirty="0" smtClean="0"/>
              <a:t> (1644-1704)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74135"/>
            <a:ext cx="46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Sonata </a:t>
            </a:r>
            <a:r>
              <a:rPr lang="en-US" i="1" dirty="0" err="1" smtClean="0"/>
              <a:t>violino</a:t>
            </a:r>
            <a:r>
              <a:rPr lang="en-US" i="1" dirty="0" smtClean="0"/>
              <a:t> solo </a:t>
            </a:r>
            <a:r>
              <a:rPr lang="en-US" i="1" dirty="0" err="1" smtClean="0"/>
              <a:t>representativa</a:t>
            </a:r>
            <a:r>
              <a:rPr lang="en-US" i="1" dirty="0" smtClean="0"/>
              <a:t> </a:t>
            </a:r>
            <a:r>
              <a:rPr lang="en-US" dirty="0" smtClean="0"/>
              <a:t>(c. 1669)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1336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“Cu-Cu”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“Quail”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76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5303568" cy="37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530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Biber</a:t>
            </a:r>
            <a:r>
              <a:rPr lang="en-US" dirty="0" smtClean="0"/>
              <a:t> (1644-1704)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74135"/>
            <a:ext cx="46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Sonata </a:t>
            </a:r>
            <a:r>
              <a:rPr lang="en-US" i="1" dirty="0" err="1" smtClean="0"/>
              <a:t>violino</a:t>
            </a:r>
            <a:r>
              <a:rPr lang="en-US" i="1" dirty="0" smtClean="0"/>
              <a:t> solo </a:t>
            </a:r>
            <a:r>
              <a:rPr lang="en-US" i="1" dirty="0" err="1" smtClean="0"/>
              <a:t>representativa</a:t>
            </a:r>
            <a:r>
              <a:rPr lang="en-US" i="1" dirty="0" smtClean="0"/>
              <a:t> </a:t>
            </a:r>
            <a:r>
              <a:rPr lang="en-US" dirty="0" smtClean="0"/>
              <a:t>(c. 1669)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133600"/>
            <a:ext cx="167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“Cu-Cu”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“Quail”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“Nightingale”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76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5303568" cy="37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530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Heinrich </a:t>
            </a:r>
            <a:r>
              <a:rPr lang="en-US" dirty="0" err="1" smtClean="0"/>
              <a:t>Biber</a:t>
            </a:r>
            <a:r>
              <a:rPr lang="en-US" dirty="0" smtClean="0"/>
              <a:t> (1644-1704)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74135"/>
            <a:ext cx="464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Sonata </a:t>
            </a:r>
            <a:r>
              <a:rPr lang="en-US" i="1" dirty="0" err="1" smtClean="0"/>
              <a:t>violino</a:t>
            </a:r>
            <a:r>
              <a:rPr lang="en-US" i="1" dirty="0" smtClean="0"/>
              <a:t> solo </a:t>
            </a:r>
            <a:r>
              <a:rPr lang="en-US" i="1" dirty="0" err="1" smtClean="0"/>
              <a:t>representativa</a:t>
            </a:r>
            <a:r>
              <a:rPr lang="en-US" i="1" dirty="0" smtClean="0"/>
              <a:t> </a:t>
            </a:r>
            <a:r>
              <a:rPr lang="en-US" dirty="0" smtClean="0"/>
              <a:t>(c. 1669)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133600"/>
            <a:ext cx="167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“Cu-Cu”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“Quail”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“Nightingale”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“Hen”</a:t>
            </a:r>
          </a:p>
        </p:txBody>
      </p:sp>
    </p:spTree>
    <p:extLst>
      <p:ext uri="{BB962C8B-B14F-4D97-AF65-F5344CB8AC3E}">
        <p14:creationId xmlns:p14="http://schemas.microsoft.com/office/powerpoint/2010/main" val="14576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867" y="2181095"/>
            <a:ext cx="2743200" cy="1524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7" y="2177534"/>
            <a:ext cx="2743200" cy="1524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7267" y="15102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Domain        </a:t>
            </a:r>
            <a:r>
              <a:rPr lang="en-US" sz="1100" dirty="0" smtClean="0"/>
              <a:t>to be construed in terms of a specific</a:t>
            </a:r>
            <a:r>
              <a:rPr lang="en-US" dirty="0" smtClean="0"/>
              <a:t>    Source Domain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6142" y="457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“Contemporary Metaphor Theory”</a:t>
            </a:r>
          </a:p>
          <a:p>
            <a:pPr algn="ctr"/>
            <a:r>
              <a:rPr lang="en-US" dirty="0" smtClean="0"/>
              <a:t>(e.g., </a:t>
            </a:r>
            <a:r>
              <a:rPr lang="en-US" dirty="0" err="1" smtClean="0"/>
              <a:t>Lakoff</a:t>
            </a:r>
            <a:r>
              <a:rPr lang="en-US" dirty="0" smtClean="0"/>
              <a:t> and Johnson, 1980, and many others)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8931" y="275842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[like]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809" y="3908081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                                           is                           a JOURNEY</a:t>
            </a:r>
          </a:p>
          <a:p>
            <a:r>
              <a:rPr lang="en-US" dirty="0" smtClean="0"/>
              <a:t>SILENCE                                     is                           GOLDEN</a:t>
            </a:r>
          </a:p>
          <a:p>
            <a:r>
              <a:rPr lang="en-US" dirty="0" smtClean="0"/>
              <a:t>JULIET                                        is                           the SUN</a:t>
            </a:r>
          </a:p>
          <a:p>
            <a:r>
              <a:rPr lang="en-US" dirty="0" smtClean="0"/>
              <a:t>PRICES                                       are                        GOING UP</a:t>
            </a:r>
          </a:p>
          <a:p>
            <a:endParaRPr lang="en-US" dirty="0" smtClean="0"/>
          </a:p>
        </p:txBody>
      </p:sp>
      <p:sp>
        <p:nvSpPr>
          <p:cNvPr id="8" name="Arc 7"/>
          <p:cNvSpPr/>
          <p:nvPr/>
        </p:nvSpPr>
        <p:spPr>
          <a:xfrm rot="10800000">
            <a:off x="2453355" y="4871402"/>
            <a:ext cx="3429000" cy="1066801"/>
          </a:xfrm>
          <a:prstGeom prst="arc">
            <a:avLst>
              <a:gd name="adj1" fmla="val 10787227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4725" y="60270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“Cross-domain mappings” resulting in a “conceptual blend” or “blended space”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1425" y="504853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(in a metaphor one is asked to pick out the similar attributes between the source and target domains)</a:t>
            </a:r>
            <a:endParaRPr lang="en-US" sz="1200" dirty="0"/>
          </a:p>
        </p:txBody>
      </p:sp>
      <p:sp>
        <p:nvSpPr>
          <p:cNvPr id="11" name="Curved Up Arrow 10"/>
          <p:cNvSpPr/>
          <p:nvPr/>
        </p:nvSpPr>
        <p:spPr>
          <a:xfrm rot="10800000">
            <a:off x="2510683" y="1939751"/>
            <a:ext cx="2971800" cy="475565"/>
          </a:xfrm>
          <a:prstGeom prst="curvedUp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867" y="2181095"/>
            <a:ext cx="2743200" cy="1524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7" y="2177534"/>
            <a:ext cx="2743200" cy="1524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7267" y="15102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Domain        </a:t>
            </a:r>
            <a:r>
              <a:rPr lang="en-US" sz="1100" dirty="0" smtClean="0"/>
              <a:t>to be construed in terms of a specific</a:t>
            </a:r>
            <a:r>
              <a:rPr lang="en-US" dirty="0" smtClean="0"/>
              <a:t>    Source Domain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6142" y="457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Illustrative Music</a:t>
            </a:r>
          </a:p>
          <a:p>
            <a:pPr algn="ctr"/>
            <a:r>
              <a:rPr lang="en-US" dirty="0" smtClean="0"/>
              <a:t>(instrumental music that evokes images, actions, or states)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8931" y="275842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[like]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1809" y="390808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MUSIC                          is like                          a _____________</a:t>
            </a:r>
          </a:p>
          <a:p>
            <a:r>
              <a:rPr lang="en-US" sz="1400" dirty="0" smtClean="0"/>
              <a:t>                                                 (represents, illustrates)</a:t>
            </a:r>
          </a:p>
        </p:txBody>
      </p:sp>
      <p:sp>
        <p:nvSpPr>
          <p:cNvPr id="8" name="Arc 7"/>
          <p:cNvSpPr/>
          <p:nvPr/>
        </p:nvSpPr>
        <p:spPr>
          <a:xfrm rot="10800000">
            <a:off x="2453355" y="4572000"/>
            <a:ext cx="3429000" cy="1066801"/>
          </a:xfrm>
          <a:prstGeom prst="arc">
            <a:avLst>
              <a:gd name="adj1" fmla="val 10787227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4725" y="57276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“Cross-domain mappings” resulting in a “conceptual blend” or “blended space”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1425" y="464373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(in a metaphor one is asked to pick out the similar attributes between the source and target domains)</a:t>
            </a:r>
            <a:endParaRPr lang="en-US" sz="1200" dirty="0"/>
          </a:p>
        </p:txBody>
      </p:sp>
      <p:sp>
        <p:nvSpPr>
          <p:cNvPr id="11" name="Curved Up Arrow 10"/>
          <p:cNvSpPr/>
          <p:nvPr/>
        </p:nvSpPr>
        <p:spPr>
          <a:xfrm rot="10800000">
            <a:off x="2510683" y="1939751"/>
            <a:ext cx="2971800" cy="475565"/>
          </a:xfrm>
          <a:prstGeom prst="curvedUp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02343" y="862402"/>
            <a:ext cx="18288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25943" y="2919802"/>
            <a:ext cx="17526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02543" y="2919802"/>
            <a:ext cx="18288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78543" y="4901002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73743" y="2386402"/>
            <a:ext cx="990600" cy="1066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73943" y="2310202"/>
            <a:ext cx="685800" cy="1066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21343" y="4291402"/>
            <a:ext cx="838200" cy="1066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26343" y="4367602"/>
            <a:ext cx="685800" cy="9906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3743" y="3910402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743" y="3224602"/>
            <a:ext cx="114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Input Space 1</a:t>
            </a:r>
          </a:p>
          <a:p>
            <a:r>
              <a:rPr lang="en-US" sz="900" i="1" dirty="0" smtClean="0"/>
              <a:t>(mental space 1: partial and relevant aspects of this are projected in into the resultant blended space )</a:t>
            </a:r>
            <a:endParaRPr lang="en-US" sz="9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3543" y="3224602"/>
            <a:ext cx="114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Input Space 2</a:t>
            </a:r>
          </a:p>
          <a:p>
            <a:r>
              <a:rPr lang="en-US" sz="900" i="1" dirty="0" smtClean="0"/>
              <a:t>(mental space 2: partial and relevant aspects of this are projected in into the resultant blended space )</a:t>
            </a:r>
            <a:endParaRPr lang="en-US" sz="9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83343" y="5205802"/>
            <a:ext cx="14478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Blended Space</a:t>
            </a:r>
          </a:p>
          <a:p>
            <a:r>
              <a:rPr lang="en-US" sz="900" i="1" dirty="0" smtClean="0"/>
              <a:t>(“formal integration” and “emergent structure”: contains the generic structure of generic space but also blends (projects) relatable aspects of the more specific structure of the two input spaces)</a:t>
            </a:r>
            <a:endParaRPr lang="en-US" sz="9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07143" y="1167202"/>
            <a:ext cx="1447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Generic Space</a:t>
            </a:r>
            <a:endParaRPr lang="en-US" sz="1100" i="1" dirty="0" smtClean="0"/>
          </a:p>
          <a:p>
            <a:r>
              <a:rPr lang="en-US" sz="900" i="1" dirty="0" smtClean="0"/>
              <a:t>(recognizes the concept or structure belonging to both input spaces; perceives the nature of the cross-space mapping to be undertaken)</a:t>
            </a:r>
            <a:endParaRPr lang="en-US" sz="9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68843" y="261249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“Conceptual Blending”: </a:t>
            </a:r>
            <a:r>
              <a:rPr lang="en-US" sz="1400" dirty="0" err="1" smtClean="0"/>
              <a:t>Fauconnier</a:t>
            </a:r>
            <a:r>
              <a:rPr lang="en-US" sz="1400" dirty="0" smtClean="0"/>
              <a:t>-Turner 1998, frames 9-10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1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1798</Words>
  <Application>Microsoft Office PowerPoint</Application>
  <PresentationFormat>On-screen Show (4:3)</PresentationFormat>
  <Paragraphs>433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53</cp:revision>
  <dcterms:created xsi:type="dcterms:W3CDTF">2017-01-29T15:06:58Z</dcterms:created>
  <dcterms:modified xsi:type="dcterms:W3CDTF">2019-02-14T18:27:40Z</dcterms:modified>
</cp:coreProperties>
</file>