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08" r:id="rId2"/>
    <p:sldId id="321" r:id="rId3"/>
    <p:sldId id="260" r:id="rId4"/>
    <p:sldId id="322" r:id="rId5"/>
    <p:sldId id="261" r:id="rId6"/>
    <p:sldId id="262" r:id="rId7"/>
    <p:sldId id="323" r:id="rId8"/>
    <p:sldId id="271" r:id="rId9"/>
    <p:sldId id="274" r:id="rId10"/>
    <p:sldId id="275" r:id="rId11"/>
    <p:sldId id="276" r:id="rId12"/>
    <p:sldId id="310" r:id="rId13"/>
    <p:sldId id="311" r:id="rId14"/>
    <p:sldId id="273" r:id="rId15"/>
    <p:sldId id="296" r:id="rId16"/>
    <p:sldId id="312" r:id="rId17"/>
    <p:sldId id="263" r:id="rId18"/>
    <p:sldId id="324" r:id="rId19"/>
    <p:sldId id="264" r:id="rId20"/>
    <p:sldId id="278" r:id="rId21"/>
    <p:sldId id="325" r:id="rId22"/>
    <p:sldId id="309" r:id="rId23"/>
    <p:sldId id="300" r:id="rId24"/>
    <p:sldId id="326" r:id="rId25"/>
    <p:sldId id="298" r:id="rId26"/>
    <p:sldId id="266" r:id="rId27"/>
    <p:sldId id="279" r:id="rId28"/>
    <p:sldId id="314" r:id="rId29"/>
    <p:sldId id="267" r:id="rId30"/>
    <p:sldId id="315" r:id="rId31"/>
    <p:sldId id="316" r:id="rId32"/>
    <p:sldId id="268" r:id="rId33"/>
    <p:sldId id="317" r:id="rId34"/>
    <p:sldId id="318" r:id="rId35"/>
    <p:sldId id="319" r:id="rId36"/>
    <p:sldId id="269" r:id="rId37"/>
    <p:sldId id="280" r:id="rId38"/>
    <p:sldId id="281" r:id="rId39"/>
    <p:sldId id="282" r:id="rId40"/>
    <p:sldId id="283" r:id="rId41"/>
    <p:sldId id="284" r:id="rId42"/>
    <p:sldId id="320" r:id="rId43"/>
    <p:sldId id="301" r:id="rId44"/>
    <p:sldId id="303" r:id="rId45"/>
    <p:sldId id="304" r:id="rId46"/>
    <p:sldId id="270" r:id="rId47"/>
    <p:sldId id="290" r:id="rId48"/>
    <p:sldId id="291" r:id="rId49"/>
    <p:sldId id="292" r:id="rId50"/>
    <p:sldId id="293" r:id="rId51"/>
    <p:sldId id="294" r:id="rId52"/>
    <p:sldId id="305" r:id="rId53"/>
    <p:sldId id="327" r:id="rId54"/>
    <p:sldId id="328" r:id="rId55"/>
    <p:sldId id="285" r:id="rId56"/>
    <p:sldId id="286" r:id="rId57"/>
    <p:sldId id="306" r:id="rId58"/>
    <p:sldId id="287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28" autoAdjust="0"/>
  </p:normalViewPr>
  <p:slideViewPr>
    <p:cSldViewPr>
      <p:cViewPr varScale="1"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41BA6-C5CA-4901-9672-0DDCA8DDFC75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B519F-D02D-476F-B608-AD902DBF3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3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B519F-D02D-476F-B608-AD902DBF35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60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B519F-D02D-476F-B608-AD902DBF35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6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8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9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9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7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80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8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6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82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7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434FE-5E55-438C-BE3A-06907122B7F5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9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434FE-5E55-438C-BE3A-06907122B7F5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929B9-EA31-4FC3-8AC7-90AA367E9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1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-103262"/>
            <a:ext cx="9601200" cy="716280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" y="2057400"/>
            <a:ext cx="43688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752600"/>
            <a:ext cx="3331845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8763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Italian Baroque Concerto: </a:t>
            </a:r>
            <a:r>
              <a:rPr lang="en-US" dirty="0" err="1" smtClean="0"/>
              <a:t>Torelli</a:t>
            </a:r>
            <a:r>
              <a:rPr lang="en-US" dirty="0" smtClean="0"/>
              <a:t> and Vivaldi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4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1417780"/>
            <a:ext cx="4338013" cy="3253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206" y="4953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Giuseppe </a:t>
            </a:r>
            <a:r>
              <a:rPr lang="en-US" dirty="0" err="1" smtClean="0"/>
              <a:t>Torelli</a:t>
            </a:r>
            <a:r>
              <a:rPr lang="en-US" dirty="0" smtClean="0"/>
              <a:t> (1658-1709)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403926"/>
            <a:ext cx="4038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Twelve </a:t>
            </a:r>
            <a:r>
              <a:rPr lang="en-US" u="sng" dirty="0" smtClean="0"/>
              <a:t>Concertos</a:t>
            </a:r>
            <a:r>
              <a:rPr lang="en-US" dirty="0" smtClean="0"/>
              <a:t>, op. 8 (publ. 1709)</a:t>
            </a:r>
          </a:p>
          <a:p>
            <a:r>
              <a:rPr lang="en-US" sz="1400" dirty="0" smtClean="0"/>
              <a:t>	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Six for Solo Violin, Six for Two or More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Three-Movement Formats Given More Preference: F-S-F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8054" y="540327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Torelli</a:t>
            </a:r>
            <a:r>
              <a:rPr lang="en-US" dirty="0" smtClean="0"/>
              <a:t>: the Early Years of the Solo Concerto (Early 1700s)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0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1417780"/>
            <a:ext cx="4338013" cy="3253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206" y="4953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Giuseppe </a:t>
            </a:r>
            <a:r>
              <a:rPr lang="en-US" dirty="0" err="1" smtClean="0"/>
              <a:t>Torelli</a:t>
            </a:r>
            <a:r>
              <a:rPr lang="en-US" dirty="0" smtClean="0"/>
              <a:t> (1658-1709)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403926"/>
            <a:ext cx="4038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Twelve </a:t>
            </a:r>
            <a:r>
              <a:rPr lang="en-US" u="sng" dirty="0" smtClean="0"/>
              <a:t>Concertos</a:t>
            </a:r>
            <a:r>
              <a:rPr lang="en-US" dirty="0" smtClean="0"/>
              <a:t>, op. 8 (publ. 1709)</a:t>
            </a:r>
          </a:p>
          <a:p>
            <a:r>
              <a:rPr lang="en-US" sz="1400" dirty="0" smtClean="0"/>
              <a:t>	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Six for Solo Violin, Six for Two or More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Three-Movement Formats Given More Preference: F-S-F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Fuller Emergence of Textural Contrast between the Solo and the “</a:t>
            </a:r>
            <a:r>
              <a:rPr lang="en-US" dirty="0" err="1" smtClean="0"/>
              <a:t>Tutti</a:t>
            </a:r>
            <a:r>
              <a:rPr lang="en-US" dirty="0" smtClean="0"/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8054" y="540327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Torelli</a:t>
            </a:r>
            <a:r>
              <a:rPr lang="en-US" dirty="0" smtClean="0"/>
              <a:t>: the Early Years of the Solo Concerto (Early 1700s)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60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1417780"/>
            <a:ext cx="4338013" cy="3253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206" y="4953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Giuseppe </a:t>
            </a:r>
            <a:r>
              <a:rPr lang="en-US" dirty="0" err="1" smtClean="0"/>
              <a:t>Torelli</a:t>
            </a:r>
            <a:r>
              <a:rPr lang="en-US" dirty="0" smtClean="0"/>
              <a:t> (1658-1709)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403926"/>
            <a:ext cx="4038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Twelve </a:t>
            </a:r>
            <a:r>
              <a:rPr lang="en-US" u="sng" dirty="0" smtClean="0"/>
              <a:t>Concertos</a:t>
            </a:r>
            <a:r>
              <a:rPr lang="en-US" dirty="0" smtClean="0"/>
              <a:t>, op. 8 (publ. 1709)</a:t>
            </a:r>
          </a:p>
          <a:p>
            <a:r>
              <a:rPr lang="en-US" sz="1400" dirty="0" smtClean="0"/>
              <a:t>	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Six for Solo Violin, Six for Two or More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Three-Movement Formats Given More Preference: F-S-F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Fuller Emergence of Textural Contrast between the Solo and the “</a:t>
            </a:r>
            <a:r>
              <a:rPr lang="en-US" dirty="0" err="1" smtClean="0"/>
              <a:t>Tutti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sz="1400" dirty="0" smtClean="0"/>
              <a:t> 	Exploring the ritornello</a:t>
            </a:r>
            <a:r>
              <a:rPr lang="en-US" sz="1400" dirty="0"/>
              <a:t> </a:t>
            </a:r>
            <a:r>
              <a:rPr lang="en-US" sz="1400" dirty="0" smtClean="0"/>
              <a:t>principle 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as a vehicle for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8054" y="540327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Torelli</a:t>
            </a:r>
            <a:r>
              <a:rPr lang="en-US" dirty="0" smtClean="0"/>
              <a:t>: the Early Years of the Solo Concerto (Early 1700s)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2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1417780"/>
            <a:ext cx="4338013" cy="3253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206" y="4953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Giuseppe </a:t>
            </a:r>
            <a:r>
              <a:rPr lang="en-US" dirty="0" err="1" smtClean="0"/>
              <a:t>Torelli</a:t>
            </a:r>
            <a:r>
              <a:rPr lang="en-US" dirty="0" smtClean="0"/>
              <a:t> (1658-1709)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403926"/>
            <a:ext cx="4038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Twelve </a:t>
            </a:r>
            <a:r>
              <a:rPr lang="en-US" u="sng" dirty="0" smtClean="0"/>
              <a:t>Concertos</a:t>
            </a:r>
            <a:r>
              <a:rPr lang="en-US" dirty="0" smtClean="0"/>
              <a:t>, op. 8 (publ. 1709)</a:t>
            </a:r>
          </a:p>
          <a:p>
            <a:r>
              <a:rPr lang="en-US" sz="1400" dirty="0" smtClean="0"/>
              <a:t>	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Six for Solo Violin, Six for Two or More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Three-Movement Formats Given More Preference: F-S-F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Fuller Emergence of Textural Contrast between the Solo and the “</a:t>
            </a:r>
            <a:r>
              <a:rPr lang="en-US" dirty="0" err="1" smtClean="0"/>
              <a:t>Tutti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sz="1400" dirty="0" smtClean="0"/>
              <a:t> 	Exploring the ritornello</a:t>
            </a:r>
            <a:r>
              <a:rPr lang="en-US" sz="1400" dirty="0"/>
              <a:t> </a:t>
            </a:r>
            <a:r>
              <a:rPr lang="en-US" sz="1400" dirty="0" smtClean="0"/>
              <a:t>principle 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as a vehicle for structure</a:t>
            </a:r>
          </a:p>
          <a:p>
            <a:endParaRPr lang="en-US" dirty="0"/>
          </a:p>
          <a:p>
            <a:pPr lvl="2"/>
            <a:r>
              <a:rPr lang="en-US" sz="1400" dirty="0"/>
              <a:t>A</a:t>
            </a:r>
            <a:r>
              <a:rPr lang="en-US" sz="1400" dirty="0" smtClean="0"/>
              <a:t>lternations of lightly accompanied </a:t>
            </a:r>
          </a:p>
          <a:p>
            <a:pPr lvl="2"/>
            <a:r>
              <a:rPr lang="en-US" sz="1400" dirty="0" smtClean="0"/>
              <a:t>Solo material reinforced by returns </a:t>
            </a:r>
          </a:p>
          <a:p>
            <a:pPr lvl="2"/>
            <a:r>
              <a:rPr lang="en-US" sz="1400" dirty="0" smtClean="0"/>
              <a:t>of the full </a:t>
            </a:r>
            <a:r>
              <a:rPr lang="en-US" sz="1400" dirty="0" err="1" smtClean="0"/>
              <a:t>Tutti</a:t>
            </a:r>
            <a:r>
              <a:rPr lang="en-US" sz="1400" dirty="0" smtClean="0"/>
              <a:t> group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8054" y="540327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Torelli</a:t>
            </a:r>
            <a:r>
              <a:rPr lang="en-US" dirty="0" smtClean="0"/>
              <a:t>: the Early Years of the Solo Concerto (Early 1700s)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2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" y="929408"/>
            <a:ext cx="3605639" cy="52469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51036" y="762000"/>
            <a:ext cx="405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Torelli</a:t>
            </a:r>
            <a:r>
              <a:rPr lang="en-US" dirty="0" smtClean="0"/>
              <a:t>, Solo Violin Concerto in C Minor, </a:t>
            </a:r>
          </a:p>
          <a:p>
            <a:r>
              <a:rPr lang="en-US" dirty="0" smtClean="0"/>
              <a:t>op. 8 no. 8, first movement, </a:t>
            </a:r>
            <a:r>
              <a:rPr lang="en-US" dirty="0" err="1" smtClean="0"/>
              <a:t>Vivace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96403" y="2651096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                   g                       d                         g          </a:t>
            </a:r>
            <a:r>
              <a:rPr lang="en-US" sz="1100" dirty="0" err="1" smtClean="0"/>
              <a:t>Eb</a:t>
            </a:r>
            <a:r>
              <a:rPr lang="en-US" sz="1100" dirty="0" smtClean="0"/>
              <a:t>                                      g               evaded d</a:t>
            </a:r>
            <a:endParaRPr lang="en-US" sz="11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700312" y="4038600"/>
            <a:ext cx="5215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86200" y="3771900"/>
            <a:ext cx="533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24400" y="3771900"/>
            <a:ext cx="533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41156" y="3778827"/>
            <a:ext cx="533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391400" y="3778827"/>
            <a:ext cx="533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237682" y="3769652"/>
            <a:ext cx="533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70482" y="3853934"/>
            <a:ext cx="36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08682" y="3851686"/>
            <a:ext cx="36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96000" y="3860861"/>
            <a:ext cx="36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328477" y="3880488"/>
            <a:ext cx="65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4=1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233064" y="3852840"/>
            <a:ext cx="67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5=2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419600" y="3378533"/>
            <a:ext cx="0" cy="3810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57800" y="3362369"/>
            <a:ext cx="0" cy="3810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74556" y="3362369"/>
            <a:ext cx="0" cy="3810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920182" y="3397827"/>
            <a:ext cx="0" cy="3810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52900" y="3124200"/>
            <a:ext cx="655782" cy="2616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g: PAC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24160" y="3100759"/>
            <a:ext cx="714640" cy="2616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Evaded d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6665" y="3100759"/>
            <a:ext cx="655782" cy="2616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accent2">
                    <a:lumMod val="75000"/>
                  </a:schemeClr>
                </a:solidFill>
              </a:rPr>
              <a:t>Eb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: PAC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77282" y="3145795"/>
            <a:ext cx="655782" cy="2616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g: PAC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Left Brace 44"/>
          <p:cNvSpPr/>
          <p:nvPr/>
        </p:nvSpPr>
        <p:spPr>
          <a:xfrm rot="16200000">
            <a:off x="3859932" y="4208024"/>
            <a:ext cx="350405" cy="828972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 rot="16200000">
            <a:off x="4680823" y="4226495"/>
            <a:ext cx="350405" cy="828972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/>
          <p:cNvSpPr/>
          <p:nvPr/>
        </p:nvSpPr>
        <p:spPr>
          <a:xfrm rot="16200000">
            <a:off x="7531523" y="4341513"/>
            <a:ext cx="328772" cy="583632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/>
          <p:cNvSpPr/>
          <p:nvPr/>
        </p:nvSpPr>
        <p:spPr>
          <a:xfrm rot="16200000">
            <a:off x="8243740" y="4216096"/>
            <a:ext cx="350405" cy="828972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509157" y="4936836"/>
            <a:ext cx="149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(Quasi Da Capo)</a:t>
            </a:r>
          </a:p>
        </p:txBody>
      </p:sp>
      <p:sp>
        <p:nvSpPr>
          <p:cNvPr id="50" name="Arc 49"/>
          <p:cNvSpPr/>
          <p:nvPr/>
        </p:nvSpPr>
        <p:spPr>
          <a:xfrm rot="10800000">
            <a:off x="4082474" y="4465778"/>
            <a:ext cx="3905249" cy="1323202"/>
          </a:xfrm>
          <a:prstGeom prst="arc">
            <a:avLst>
              <a:gd name="adj1" fmla="val 10923491"/>
              <a:gd name="adj2" fmla="val 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641552" y="3102330"/>
            <a:ext cx="587831" cy="2616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g: PAC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031316" y="3362369"/>
            <a:ext cx="0" cy="3810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99444" y="3145795"/>
            <a:ext cx="714640" cy="2616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Evaded d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771082" y="3397827"/>
            <a:ext cx="0" cy="3810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51977" y="1752600"/>
            <a:ext cx="285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Red: solo violin + light accompaniment</a:t>
            </a:r>
          </a:p>
          <a:p>
            <a:endParaRPr lang="en-US" sz="1200" dirty="0"/>
          </a:p>
          <a:p>
            <a:r>
              <a:rPr lang="en-US" sz="1200" dirty="0" smtClean="0"/>
              <a:t>Black: </a:t>
            </a:r>
            <a:r>
              <a:rPr lang="en-US" sz="1200" dirty="0" err="1" smtClean="0"/>
              <a:t>tutti</a:t>
            </a:r>
            <a:r>
              <a:rPr lang="en-US" sz="1200" dirty="0" smtClean="0"/>
              <a:t> (blocks)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947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230189"/>
            <a:ext cx="1923473" cy="18084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59043" y="2224818"/>
            <a:ext cx="1828800" cy="180841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76236" y="2790641"/>
            <a:ext cx="1286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Tutti</a:t>
            </a:r>
            <a:r>
              <a:rPr lang="en-US" dirty="0" smtClean="0"/>
              <a:t> 1</a:t>
            </a:r>
          </a:p>
          <a:p>
            <a:endParaRPr lang="en-US" dirty="0"/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reinforcer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129939" y="2819609"/>
            <a:ext cx="10870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Tutti</a:t>
            </a:r>
            <a:r>
              <a:rPr lang="en-US" dirty="0" smtClean="0"/>
              <a:t> 2</a:t>
            </a:r>
          </a:p>
          <a:p>
            <a:endParaRPr lang="en-US" dirty="0"/>
          </a:p>
          <a:p>
            <a:r>
              <a:rPr lang="en-US" sz="1400" dirty="0" smtClean="0"/>
              <a:t>(</a:t>
            </a:r>
            <a:r>
              <a:rPr lang="en-US" sz="1400" dirty="0" err="1" smtClean="0"/>
              <a:t>reinforcer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33273" y="1862623"/>
            <a:ext cx="0" cy="3810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609779" y="1868867"/>
            <a:ext cx="0" cy="3810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8084" y="1622608"/>
            <a:ext cx="655782" cy="2616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g: PAC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3318" y="1601013"/>
            <a:ext cx="714640" cy="2616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Evaded d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2610140" y="3306038"/>
            <a:ext cx="510886" cy="253076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 rot="16200000">
            <a:off x="5211477" y="3300408"/>
            <a:ext cx="460954" cy="259195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00201" y="3133106"/>
            <a:ext cx="6211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130962" y="3119788"/>
            <a:ext cx="6211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42506" y="1143000"/>
            <a:ext cx="0" cy="6172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36973" y="1594899"/>
            <a:ext cx="884382" cy="43088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Begins on C minor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9778" y="281960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Solo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34432" y="275045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Solo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45977" y="5029200"/>
            <a:ext cx="268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lightly varied </a:t>
            </a:r>
            <a:r>
              <a:rPr lang="en-US" dirty="0"/>
              <a:t>s</a:t>
            </a:r>
            <a:r>
              <a:rPr lang="en-US" dirty="0" smtClean="0"/>
              <a:t>equence</a:t>
            </a:r>
          </a:p>
          <a:p>
            <a:pPr algn="ctr"/>
            <a:r>
              <a:rPr lang="en-US" dirty="0" smtClean="0"/>
              <a:t>up a fifth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779164" y="3581400"/>
            <a:ext cx="897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“ignites” 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20757" y="3681383"/>
            <a:ext cx="897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</a:rPr>
              <a:t>“ignites” </a:t>
            </a:r>
            <a:r>
              <a:rPr lang="en-US" sz="1100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</a:t>
            </a:r>
            <a:endParaRPr lang="en-US" sz="11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9200" y="457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Torelli</a:t>
            </a:r>
            <a:r>
              <a:rPr lang="en-US" dirty="0" smtClean="0"/>
              <a:t>, Concerto for Violin in C Minor, op. 8 no. 8, first movement: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nitial two solo-</a:t>
            </a:r>
            <a:r>
              <a:rPr lang="en-US" dirty="0" err="1" smtClean="0"/>
              <a:t>tutti</a:t>
            </a:r>
            <a:r>
              <a:rPr lang="en-US" dirty="0" smtClean="0"/>
              <a:t> statements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086600" y="274235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Solo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6609779" y="3111688"/>
            <a:ext cx="1543621" cy="0"/>
          </a:xfrm>
          <a:prstGeom prst="line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20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" y="929408"/>
            <a:ext cx="3605639" cy="52469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51036" y="762000"/>
            <a:ext cx="405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Torelli</a:t>
            </a:r>
            <a:r>
              <a:rPr lang="en-US" dirty="0" smtClean="0"/>
              <a:t>, Solo Violin Concerto in C Minor, </a:t>
            </a:r>
          </a:p>
          <a:p>
            <a:r>
              <a:rPr lang="en-US" dirty="0" smtClean="0"/>
              <a:t>op. 8 no. 8, first movement, </a:t>
            </a:r>
            <a:r>
              <a:rPr lang="en-US" dirty="0" err="1" smtClean="0"/>
              <a:t>Vivace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96403" y="2651096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                   g                       d                         g          </a:t>
            </a:r>
            <a:r>
              <a:rPr lang="en-US" sz="1100" dirty="0" err="1" smtClean="0"/>
              <a:t>Eb</a:t>
            </a:r>
            <a:r>
              <a:rPr lang="en-US" sz="1100" dirty="0" smtClean="0"/>
              <a:t>                                      g               evaded d</a:t>
            </a:r>
            <a:endParaRPr lang="en-US" sz="11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700312" y="4038600"/>
            <a:ext cx="5215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886200" y="3771900"/>
            <a:ext cx="533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24400" y="3771900"/>
            <a:ext cx="533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41156" y="3778827"/>
            <a:ext cx="533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391400" y="3778827"/>
            <a:ext cx="533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237682" y="3769652"/>
            <a:ext cx="5334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970482" y="3853934"/>
            <a:ext cx="36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808682" y="3851686"/>
            <a:ext cx="36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96000" y="3860861"/>
            <a:ext cx="36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328477" y="3880488"/>
            <a:ext cx="65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4=1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233064" y="3852840"/>
            <a:ext cx="67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5=2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4419600" y="3378533"/>
            <a:ext cx="0" cy="3810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57800" y="3362369"/>
            <a:ext cx="0" cy="3810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74556" y="3362369"/>
            <a:ext cx="0" cy="3810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920182" y="3397827"/>
            <a:ext cx="0" cy="3810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152900" y="3124200"/>
            <a:ext cx="655782" cy="2616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g: PAC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24160" y="3100759"/>
            <a:ext cx="714640" cy="2616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Evaded d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6665" y="3100759"/>
            <a:ext cx="655782" cy="2616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accent2">
                    <a:lumMod val="75000"/>
                  </a:schemeClr>
                </a:solidFill>
              </a:rPr>
              <a:t>Eb</a:t>
            </a:r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: PAC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77282" y="3145795"/>
            <a:ext cx="655782" cy="2616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g: PAC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Left Brace 44"/>
          <p:cNvSpPr/>
          <p:nvPr/>
        </p:nvSpPr>
        <p:spPr>
          <a:xfrm rot="16200000">
            <a:off x="3859932" y="4208024"/>
            <a:ext cx="350405" cy="828972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Left Brace 45"/>
          <p:cNvSpPr/>
          <p:nvPr/>
        </p:nvSpPr>
        <p:spPr>
          <a:xfrm rot="16200000">
            <a:off x="4680823" y="4226495"/>
            <a:ext cx="350405" cy="828972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Left Brace 46"/>
          <p:cNvSpPr/>
          <p:nvPr/>
        </p:nvSpPr>
        <p:spPr>
          <a:xfrm rot="16200000">
            <a:off x="7531523" y="4341513"/>
            <a:ext cx="328772" cy="583632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/>
          <p:cNvSpPr/>
          <p:nvPr/>
        </p:nvSpPr>
        <p:spPr>
          <a:xfrm rot="16200000">
            <a:off x="8243740" y="4216096"/>
            <a:ext cx="350405" cy="828972"/>
          </a:xfrm>
          <a:prstGeom prst="lef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509157" y="4936836"/>
            <a:ext cx="149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(Quasi Da Capo)</a:t>
            </a:r>
          </a:p>
        </p:txBody>
      </p:sp>
      <p:sp>
        <p:nvSpPr>
          <p:cNvPr id="50" name="Arc 49"/>
          <p:cNvSpPr/>
          <p:nvPr/>
        </p:nvSpPr>
        <p:spPr>
          <a:xfrm rot="10800000">
            <a:off x="4082474" y="4465778"/>
            <a:ext cx="3905249" cy="1323202"/>
          </a:xfrm>
          <a:prstGeom prst="arc">
            <a:avLst>
              <a:gd name="adj1" fmla="val 10923491"/>
              <a:gd name="adj2" fmla="val 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5641552" y="3102330"/>
            <a:ext cx="587831" cy="2616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g: PAC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031316" y="3362369"/>
            <a:ext cx="0" cy="3810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99444" y="3145795"/>
            <a:ext cx="714640" cy="2616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Evaded d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771082" y="3397827"/>
            <a:ext cx="0" cy="3810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51977" y="1752600"/>
            <a:ext cx="285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Red: solo violin + light accompaniment</a:t>
            </a:r>
          </a:p>
          <a:p>
            <a:endParaRPr lang="en-US" sz="1200" dirty="0"/>
          </a:p>
          <a:p>
            <a:r>
              <a:rPr lang="en-US" sz="1200" dirty="0" smtClean="0"/>
              <a:t>Black: </a:t>
            </a:r>
            <a:r>
              <a:rPr lang="en-US" sz="1200" dirty="0" err="1" smtClean="0"/>
              <a:t>tutti</a:t>
            </a:r>
            <a:r>
              <a:rPr lang="en-US" sz="1200" dirty="0" smtClean="0"/>
              <a:t> (blocks)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226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0498" y="1034535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Torelli</a:t>
            </a:r>
            <a:r>
              <a:rPr lang="en-US" dirty="0" smtClean="0"/>
              <a:t>, Solo Violin Concerto in C Minor, op. 8 no. 8 (publ. 1709)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42975" y="3154822"/>
            <a:ext cx="26670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09975" y="3154822"/>
            <a:ext cx="16002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62575" y="3154822"/>
            <a:ext cx="26670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05225" y="3872995"/>
            <a:ext cx="1409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Adagio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1200" dirty="0" smtClean="0"/>
              <a:t>(effect: free, quasi-”improvisatory” interlude)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591175" y="3891453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Allegro</a:t>
            </a:r>
          </a:p>
          <a:p>
            <a:pPr algn="ctr"/>
            <a:endParaRPr lang="en-US" dirty="0"/>
          </a:p>
          <a:p>
            <a:pPr algn="ctr"/>
            <a:r>
              <a:rPr lang="en-US" sz="1200" dirty="0" smtClean="0"/>
              <a:t>([Early] Ritornello Format: in this case, beginning with the head motive of movement 1)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247775" y="3891453"/>
            <a:ext cx="1885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Vivace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200" dirty="0" smtClean="0"/>
              <a:t>([Early] Ritornello Format)</a:t>
            </a:r>
            <a:endParaRPr lang="en-US" sz="1200" dirty="0"/>
          </a:p>
        </p:txBody>
      </p:sp>
      <p:sp>
        <p:nvSpPr>
          <p:cNvPr id="9" name="Arc 8"/>
          <p:cNvSpPr/>
          <p:nvPr/>
        </p:nvSpPr>
        <p:spPr>
          <a:xfrm rot="10800000">
            <a:off x="1400175" y="5440822"/>
            <a:ext cx="5400675" cy="1073908"/>
          </a:xfrm>
          <a:prstGeom prst="arc">
            <a:avLst>
              <a:gd name="adj1" fmla="val 10923491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57930" y="2057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		</a:t>
            </a:r>
            <a:r>
              <a:rPr lang="en-US" dirty="0"/>
              <a:t> </a:t>
            </a:r>
            <a:r>
              <a:rPr lang="en-US" dirty="0" smtClean="0"/>
              <a:t>               Slow                          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1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4719344" cy="53673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78972" y="3810000"/>
            <a:ext cx="228600" cy="228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86200" y="2258291"/>
            <a:ext cx="228600" cy="228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68808" y="1904999"/>
            <a:ext cx="228600" cy="35329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1072" y="304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Rome		Bologna		Venice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09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20667"/>
            <a:ext cx="8636523" cy="3355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990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0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4719344" cy="536733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378972" y="3810000"/>
            <a:ext cx="228600" cy="228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886200" y="2258291"/>
            <a:ext cx="228600" cy="228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68808" y="1905000"/>
            <a:ext cx="228600" cy="2286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1072" y="304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Rome		Bologna		Venice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7162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" y="914400"/>
            <a:ext cx="389763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2273" y="5828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Vivaldi (1678-1741)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29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" y="914400"/>
            <a:ext cx="389763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2273" y="5828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Vivaldi (1678-1741)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22860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Flamboyant musical </a:t>
            </a:r>
            <a:r>
              <a:rPr lang="en-US" dirty="0"/>
              <a:t>e</a:t>
            </a:r>
            <a:r>
              <a:rPr lang="en-US" dirty="0" smtClean="0"/>
              <a:t>xperimenter</a:t>
            </a:r>
          </a:p>
          <a:p>
            <a:r>
              <a:rPr lang="en-US" dirty="0" smtClean="0"/>
              <a:t>      drawn to imaginative, </a:t>
            </a:r>
          </a:p>
          <a:p>
            <a:r>
              <a:rPr lang="en-US" dirty="0"/>
              <a:t> </a:t>
            </a:r>
            <a:r>
              <a:rPr lang="en-US" dirty="0" smtClean="0"/>
              <a:t>     memorable </a:t>
            </a:r>
            <a:r>
              <a:rPr lang="en-US" dirty="0"/>
              <a:t>m</a:t>
            </a:r>
            <a:r>
              <a:rPr lang="en-US" dirty="0" smtClean="0"/>
              <a:t>usical </a:t>
            </a:r>
            <a:r>
              <a:rPr lang="en-US" dirty="0"/>
              <a:t>i</a:t>
            </a:r>
            <a:r>
              <a:rPr lang="en-US" dirty="0" smtClean="0"/>
              <a:t>deas</a:t>
            </a:r>
          </a:p>
        </p:txBody>
      </p:sp>
    </p:spTree>
    <p:extLst>
      <p:ext uri="{BB962C8B-B14F-4D97-AF65-F5344CB8AC3E}">
        <p14:creationId xmlns:p14="http://schemas.microsoft.com/office/powerpoint/2010/main" val="424853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" y="914400"/>
            <a:ext cx="389763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2273" y="5828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Vivaldi (1678-1741)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81600" y="22860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Flamboyant musical experimenter</a:t>
            </a:r>
          </a:p>
          <a:p>
            <a:r>
              <a:rPr lang="en-US" dirty="0"/>
              <a:t>      drawn to imaginative, </a:t>
            </a:r>
          </a:p>
          <a:p>
            <a:r>
              <a:rPr lang="en-US" dirty="0"/>
              <a:t>      memorable musical </a:t>
            </a:r>
            <a:r>
              <a:rPr lang="en-US" dirty="0" smtClean="0"/>
              <a:t>ideas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Vivid </a:t>
            </a:r>
            <a:r>
              <a:rPr lang="en-US" u="sng" dirty="0" smtClean="0"/>
              <a:t>clarifier</a:t>
            </a:r>
            <a:r>
              <a:rPr lang="en-US" dirty="0" smtClean="0"/>
              <a:t> of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0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86400" y="3500582"/>
            <a:ext cx="685800" cy="4572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00600" y="3509817"/>
            <a:ext cx="685800" cy="4572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72200" y="3500582"/>
            <a:ext cx="685800" cy="4572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0" y="3500582"/>
            <a:ext cx="685800" cy="4572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543800" y="3514436"/>
            <a:ext cx="685800" cy="4572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229600" y="3500582"/>
            <a:ext cx="685800" cy="4572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53000" y="358845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355837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354451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354451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07745" y="352604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31200" y="352142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858000" y="2667000"/>
            <a:ext cx="0" cy="2209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16500" y="1371600"/>
            <a:ext cx="369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Violin Concerto in E, op. 3, no. 12 (publ. 1711):</a:t>
            </a:r>
          </a:p>
          <a:p>
            <a:r>
              <a:rPr lang="en-US" sz="1400" dirty="0" smtClean="0"/>
              <a:t>First movement, opening ritornello (</a:t>
            </a:r>
            <a:r>
              <a:rPr lang="en-US" sz="1400" dirty="0" err="1" smtClean="0"/>
              <a:t>tutti</a:t>
            </a:r>
            <a:r>
              <a:rPr lang="en-US" sz="1400" dirty="0" smtClean="0"/>
              <a:t>):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876800" y="480060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(Statement: tonic)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945744" y="4800599"/>
            <a:ext cx="1575956" cy="27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(Balance: dominant)</a:t>
            </a:r>
            <a:endParaRPr lang="en-US" sz="1200" dirty="0"/>
          </a:p>
        </p:txBody>
      </p:sp>
      <p:sp>
        <p:nvSpPr>
          <p:cNvPr id="24" name="Left Brace 23"/>
          <p:cNvSpPr/>
          <p:nvPr/>
        </p:nvSpPr>
        <p:spPr>
          <a:xfrm rot="16200000" flipH="1">
            <a:off x="5376194" y="2538427"/>
            <a:ext cx="286436" cy="13055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16200000" flipH="1">
            <a:off x="7400582" y="2538427"/>
            <a:ext cx="286436" cy="13055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19412" y="4064042"/>
            <a:ext cx="576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(echo)</a:t>
            </a:r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7593448" y="4089484"/>
            <a:ext cx="576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(echo)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2302287"/>
            <a:ext cx="685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I:HC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7345" y="2297668"/>
            <a:ext cx="7453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V:PAC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908473" y="2671619"/>
            <a:ext cx="0" cy="8289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" y="914400"/>
            <a:ext cx="3897630" cy="47244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2273" y="5828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Vivaldi (1678-1741)</a:t>
            </a:r>
            <a:endParaRPr lang="en-US" dirty="0"/>
          </a:p>
        </p:txBody>
      </p:sp>
      <p:sp>
        <p:nvSpPr>
          <p:cNvPr id="2" name="Arc 1"/>
          <p:cNvSpPr/>
          <p:nvPr/>
        </p:nvSpPr>
        <p:spPr>
          <a:xfrm>
            <a:off x="5561635" y="2163922"/>
            <a:ext cx="1905000" cy="1376165"/>
          </a:xfrm>
          <a:prstGeom prst="arc">
            <a:avLst>
              <a:gd name="adj1" fmla="val 10905291"/>
              <a:gd name="adj2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1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86400" y="3500582"/>
            <a:ext cx="685800" cy="4572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00600" y="3509817"/>
            <a:ext cx="685800" cy="4572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172200" y="3500582"/>
            <a:ext cx="685800" cy="4572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858000" y="3500582"/>
            <a:ext cx="685800" cy="4572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543800" y="3514436"/>
            <a:ext cx="685800" cy="4572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229600" y="3500582"/>
            <a:ext cx="685800" cy="45720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53000" y="358845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638800" y="355837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354451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354451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707745" y="352604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31200" y="3521425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858000" y="2667000"/>
            <a:ext cx="0" cy="2209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16500" y="1371600"/>
            <a:ext cx="369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Violin Concerto in E, op. 3, no. 12 (publ. 1711):</a:t>
            </a:r>
          </a:p>
          <a:p>
            <a:r>
              <a:rPr lang="en-US" sz="1400" dirty="0" smtClean="0"/>
              <a:t>First movement, opening ritornello (</a:t>
            </a:r>
            <a:r>
              <a:rPr lang="en-US" sz="1400" dirty="0" err="1" smtClean="0"/>
              <a:t>tutti</a:t>
            </a:r>
            <a:r>
              <a:rPr lang="en-US" sz="1400" dirty="0" smtClean="0"/>
              <a:t>):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876800" y="480060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(Statement: tonic)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945744" y="4800599"/>
            <a:ext cx="1575956" cy="27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(Balance: dominant)</a:t>
            </a:r>
            <a:endParaRPr lang="en-US" sz="1200" dirty="0"/>
          </a:p>
        </p:txBody>
      </p:sp>
      <p:sp>
        <p:nvSpPr>
          <p:cNvPr id="24" name="Left Brace 23"/>
          <p:cNvSpPr/>
          <p:nvPr/>
        </p:nvSpPr>
        <p:spPr>
          <a:xfrm rot="16200000" flipH="1">
            <a:off x="5376194" y="2538427"/>
            <a:ext cx="286436" cy="13055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16200000" flipH="1">
            <a:off x="7400582" y="2538427"/>
            <a:ext cx="286436" cy="1305581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19412" y="4064042"/>
            <a:ext cx="576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(echo)</a:t>
            </a:r>
            <a:endParaRPr lang="en-US" sz="1050" dirty="0"/>
          </a:p>
        </p:txBody>
      </p:sp>
      <p:sp>
        <p:nvSpPr>
          <p:cNvPr id="28" name="TextBox 27"/>
          <p:cNvSpPr txBox="1"/>
          <p:nvPr/>
        </p:nvSpPr>
        <p:spPr>
          <a:xfrm>
            <a:off x="7593448" y="4089484"/>
            <a:ext cx="5765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(echo)</a:t>
            </a:r>
            <a:endParaRPr lang="en-US" sz="1050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2302287"/>
            <a:ext cx="6858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I:HC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7345" y="2297668"/>
            <a:ext cx="7453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V:PAC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908473" y="2671619"/>
            <a:ext cx="0" cy="8289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" y="914400"/>
            <a:ext cx="3897630" cy="47244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2273" y="58282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Vivaldi (1678-1741)</a:t>
            </a:r>
            <a:endParaRPr lang="en-US" dirty="0"/>
          </a:p>
        </p:txBody>
      </p:sp>
      <p:sp>
        <p:nvSpPr>
          <p:cNvPr id="2" name="Arc 1"/>
          <p:cNvSpPr/>
          <p:nvPr/>
        </p:nvSpPr>
        <p:spPr>
          <a:xfrm>
            <a:off x="5561635" y="2163922"/>
            <a:ext cx="1905000" cy="1376165"/>
          </a:xfrm>
          <a:prstGeom prst="arc">
            <a:avLst>
              <a:gd name="adj1" fmla="val 10905291"/>
              <a:gd name="adj2" fmla="val 0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43500" y="5638800"/>
            <a:ext cx="3891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 this case: less  HM – FS – CAD</a:t>
            </a:r>
          </a:p>
          <a:p>
            <a:r>
              <a:rPr lang="en-US" sz="1600" dirty="0"/>
              <a:t>t</a:t>
            </a:r>
            <a:r>
              <a:rPr lang="en-US" sz="1600" dirty="0" smtClean="0"/>
              <a:t>han a chainlike succession of melodically </a:t>
            </a:r>
          </a:p>
          <a:p>
            <a:r>
              <a:rPr lang="en-US" sz="1600" dirty="0" smtClean="0"/>
              <a:t>&amp; rhythmically attractive modules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56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3" y="1409700"/>
            <a:ext cx="2954655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033" y="558010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Vivaldi (1678-1741)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88" y="1066800"/>
            <a:ext cx="5915712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2276" y="558010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Venice: St. Mark’s Basilica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3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5836920" cy="4459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8" y="2720084"/>
            <a:ext cx="2731502" cy="18576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4758" y="603214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Venice: </a:t>
            </a:r>
            <a:r>
              <a:rPr lang="en-US" dirty="0" err="1" smtClean="0"/>
              <a:t>Pio</a:t>
            </a:r>
            <a:r>
              <a:rPr lang="en-US" dirty="0" smtClean="0"/>
              <a:t> </a:t>
            </a:r>
            <a:r>
              <a:rPr lang="en-US" dirty="0" err="1" smtClean="0"/>
              <a:t>Ospedale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/>
              <a:t> Pietà</a:t>
            </a:r>
          </a:p>
        </p:txBody>
      </p:sp>
    </p:spTree>
    <p:extLst>
      <p:ext uri="{BB962C8B-B14F-4D97-AF65-F5344CB8AC3E}">
        <p14:creationId xmlns:p14="http://schemas.microsoft.com/office/powerpoint/2010/main" val="23500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5836920" cy="4459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8" y="2720084"/>
            <a:ext cx="2731502" cy="1857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4758" y="603214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Venice: </a:t>
            </a:r>
            <a:r>
              <a:rPr lang="en-US" dirty="0" err="1" smtClean="0"/>
              <a:t>Pio</a:t>
            </a:r>
            <a:r>
              <a:rPr lang="en-US" dirty="0" smtClean="0"/>
              <a:t> </a:t>
            </a:r>
            <a:r>
              <a:rPr lang="en-US" dirty="0" err="1" smtClean="0"/>
              <a:t>Ospedale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/>
              <a:t> Pietà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9369" y="39351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best young musicians: invited to join the </a:t>
            </a:r>
            <a:r>
              <a:rPr lang="en-US" i="1" dirty="0" err="1" smtClean="0"/>
              <a:t>figlie</a:t>
            </a:r>
            <a:r>
              <a:rPr lang="en-US" i="1" dirty="0" smtClean="0"/>
              <a:t> di </a:t>
            </a:r>
            <a:r>
              <a:rPr lang="en-US" i="1" dirty="0" err="1" smtClean="0"/>
              <a:t>coro</a:t>
            </a:r>
            <a:endParaRPr lang="en-US" i="1" dirty="0" smtClean="0"/>
          </a:p>
          <a:p>
            <a:pPr algn="ctr"/>
            <a:r>
              <a:rPr lang="en-US" dirty="0" smtClean="0"/>
              <a:t>(“daughters of the chorus”)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7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0" y="914400"/>
            <a:ext cx="6172200" cy="4715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8" y="2720084"/>
            <a:ext cx="2731502" cy="1857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603386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Venice: </a:t>
            </a:r>
            <a:r>
              <a:rPr lang="en-US" dirty="0" err="1" smtClean="0"/>
              <a:t>Pio</a:t>
            </a:r>
            <a:r>
              <a:rPr lang="en-US" dirty="0" smtClean="0"/>
              <a:t> </a:t>
            </a:r>
            <a:r>
              <a:rPr lang="en-US" dirty="0" err="1" smtClean="0"/>
              <a:t>Ospedale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/>
              <a:t> Pietà</a:t>
            </a:r>
          </a:p>
        </p:txBody>
      </p:sp>
      <p:pic>
        <p:nvPicPr>
          <p:cNvPr id="8" name="Picture 2" descr="Image result for anna maria deal vio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1" y="2281727"/>
            <a:ext cx="42671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73950" y="137159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 the </a:t>
            </a:r>
            <a:r>
              <a:rPr lang="en-US" dirty="0" err="1" smtClean="0"/>
              <a:t>Pio</a:t>
            </a:r>
            <a:r>
              <a:rPr lang="en-US" dirty="0" smtClean="0"/>
              <a:t> </a:t>
            </a:r>
            <a:r>
              <a:rPr lang="en-US" dirty="0" err="1" smtClean="0"/>
              <a:t>Ospedale</a:t>
            </a:r>
            <a:r>
              <a:rPr lang="en-US" dirty="0" smtClean="0"/>
              <a:t>, one of the </a:t>
            </a:r>
            <a:r>
              <a:rPr lang="en-US" i="1" dirty="0" err="1" smtClean="0"/>
              <a:t>figlie</a:t>
            </a:r>
            <a:r>
              <a:rPr lang="en-US" i="1" dirty="0" smtClean="0"/>
              <a:t> di </a:t>
            </a:r>
            <a:r>
              <a:rPr lang="en-US" i="1" dirty="0" err="1" smtClean="0"/>
              <a:t>coro</a:t>
            </a:r>
            <a:r>
              <a:rPr lang="en-US" dirty="0" smtClean="0"/>
              <a:t>: “Anna Maria dal Violin”</a:t>
            </a:r>
            <a:endParaRPr lang="en-US" dirty="0"/>
          </a:p>
        </p:txBody>
      </p:sp>
      <p:pic>
        <p:nvPicPr>
          <p:cNvPr id="10" name="Picture 4" descr="Image result for anna maria deal viol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49680"/>
            <a:ext cx="3295650" cy="331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2134"/>
            <a:ext cx="389763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77060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Vivaldi (1678-1741)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5240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Op. 1 (1705) Twelve </a:t>
            </a:r>
            <a:r>
              <a:rPr lang="en-US" dirty="0" err="1" smtClean="0"/>
              <a:t>Sonate</a:t>
            </a:r>
            <a:r>
              <a:rPr lang="en-US" dirty="0" smtClean="0"/>
              <a:t> da camera</a:t>
            </a:r>
          </a:p>
          <a:p>
            <a:endParaRPr lang="en-US" dirty="0"/>
          </a:p>
          <a:p>
            <a:r>
              <a:rPr lang="en-US" dirty="0" smtClean="0"/>
              <a:t>Op. 2 (1709) Twelve Violin Sonatas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30238"/>
            <a:ext cx="7916238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491724"/>
            <a:ext cx="447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Bologna, with the Cathedral of San </a:t>
            </a:r>
            <a:r>
              <a:rPr lang="en-US" dirty="0" err="1" smtClean="0"/>
              <a:t>Petronio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5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2134"/>
            <a:ext cx="389763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77060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Vivaldi (1678-1741)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5240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Op. 1 (1705) Twelve </a:t>
            </a:r>
            <a:r>
              <a:rPr lang="en-US" dirty="0" err="1" smtClean="0"/>
              <a:t>Sonate</a:t>
            </a:r>
            <a:r>
              <a:rPr lang="en-US" dirty="0" smtClean="0"/>
              <a:t> da camera</a:t>
            </a:r>
          </a:p>
          <a:p>
            <a:endParaRPr lang="en-US" dirty="0"/>
          </a:p>
          <a:p>
            <a:r>
              <a:rPr lang="en-US" dirty="0" smtClean="0"/>
              <a:t>Op. 2 (1709) Twelve Violin Sonatas</a:t>
            </a:r>
          </a:p>
          <a:p>
            <a:endParaRPr lang="en-US" dirty="0"/>
          </a:p>
          <a:p>
            <a:r>
              <a:rPr lang="en-US" dirty="0" smtClean="0"/>
              <a:t>Op. 3 (1711) Twelve Concertos for One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or More Violins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3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2134"/>
            <a:ext cx="389763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77060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Vivaldi (1678-1741)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0" y="1524000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Op. 1 (1705) Twelve </a:t>
            </a:r>
            <a:r>
              <a:rPr lang="en-US" dirty="0" err="1" smtClean="0"/>
              <a:t>Sonate</a:t>
            </a:r>
            <a:r>
              <a:rPr lang="en-US" dirty="0" smtClean="0"/>
              <a:t> da camera</a:t>
            </a:r>
          </a:p>
          <a:p>
            <a:endParaRPr lang="en-US" dirty="0"/>
          </a:p>
          <a:p>
            <a:r>
              <a:rPr lang="en-US" dirty="0" smtClean="0"/>
              <a:t>Op. 2 (1709) Twelve Violin Sonatas</a:t>
            </a:r>
          </a:p>
          <a:p>
            <a:endParaRPr lang="en-US" dirty="0"/>
          </a:p>
          <a:p>
            <a:r>
              <a:rPr lang="en-US" dirty="0" smtClean="0"/>
              <a:t>Op. 3 (1711) Twelve Concertos for One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or More Violins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4110089"/>
            <a:ext cx="3429000" cy="369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4, 2, 1  /  4, 2, 1  /  4, 2, 1  / 4, 2, 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16200000">
            <a:off x="5189082" y="4292481"/>
            <a:ext cx="212221" cy="58610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 rot="16200000">
            <a:off x="6044376" y="4292480"/>
            <a:ext cx="212221" cy="58610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6930640" y="4303163"/>
            <a:ext cx="212221" cy="58610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7730740" y="4303875"/>
            <a:ext cx="212221" cy="58610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2598634"/>
            <a:ext cx="4267200" cy="6535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8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09600"/>
            <a:ext cx="4435416" cy="58769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27308" y="5181600"/>
            <a:ext cx="39624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1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25" y="457200"/>
            <a:ext cx="3033045" cy="4018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4400" y="1447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562600"/>
            <a:ext cx="237074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Allegro, D major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478389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Op. 3 no. 1 in D, for four violins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5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25" y="457200"/>
            <a:ext cx="3033045" cy="4018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914400" y="1447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562600"/>
            <a:ext cx="237074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Allegro, D major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8945" y="5560465"/>
            <a:ext cx="2790201" cy="9254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Largo e </a:t>
            </a:r>
            <a:r>
              <a:rPr lang="en-US" dirty="0" err="1" smtClean="0"/>
              <a:t>spiccato</a:t>
            </a:r>
            <a:r>
              <a:rPr lang="en-US" dirty="0" smtClean="0"/>
              <a:t>, B minor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478389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Op. 3 no. 1 in D, for four violins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925" y="457200"/>
            <a:ext cx="3033045" cy="4018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478389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Op. 3 no. 1 in D, for four violins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14400" y="1447800"/>
            <a:ext cx="76200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" y="5562600"/>
            <a:ext cx="237074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Allegro, D major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8945" y="5560465"/>
            <a:ext cx="2790201" cy="92546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Largo e </a:t>
            </a:r>
            <a:r>
              <a:rPr lang="en-US" dirty="0" err="1" smtClean="0"/>
              <a:t>spiccato</a:t>
            </a:r>
            <a:r>
              <a:rPr lang="en-US" dirty="0" smtClean="0"/>
              <a:t>, B minor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5562601"/>
            <a:ext cx="2370746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Allegro, D major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128" y="55418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Vivaldi and Ritornello Formatting </a:t>
            </a:r>
          </a:p>
          <a:p>
            <a:pPr algn="ctr"/>
            <a:r>
              <a:rPr lang="en-US" dirty="0" smtClean="0"/>
              <a:t>(Arias, Allegro Movements of Concertos)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4964" y="14594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“Schematic” Alternation of </a:t>
            </a:r>
            <a:r>
              <a:rPr lang="en-US" dirty="0" err="1" smtClean="0"/>
              <a:t>Tutti</a:t>
            </a:r>
            <a:r>
              <a:rPr lang="en-US" dirty="0" smtClean="0"/>
              <a:t> (Ritornello) Blocks with “Free” Solo Episodes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128" y="55418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Vivaldi and Ritornello Formatting </a:t>
            </a:r>
          </a:p>
          <a:p>
            <a:pPr algn="ctr"/>
            <a:r>
              <a:rPr lang="en-US" dirty="0" smtClean="0"/>
              <a:t>(Arias, Allegro Movements of Concertos)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4964" y="14594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“Schematic” Alternation of </a:t>
            </a:r>
            <a:r>
              <a:rPr lang="en-US" dirty="0" err="1" smtClean="0"/>
              <a:t>Tutti</a:t>
            </a:r>
            <a:r>
              <a:rPr lang="en-US" dirty="0" smtClean="0"/>
              <a:t> (Ritornello) Blocks with “Free” Solo Episodes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709" y="24384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often than not: a ritornello begins the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128" y="55418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Vivaldi and Ritornello Formatting </a:t>
            </a:r>
          </a:p>
          <a:p>
            <a:pPr algn="ctr"/>
            <a:r>
              <a:rPr lang="en-US" dirty="0" smtClean="0"/>
              <a:t>(Arias, Allegro Movements of Concertos)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4964" y="14594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“Schematic” Alternation of </a:t>
            </a:r>
            <a:r>
              <a:rPr lang="en-US" dirty="0" err="1" smtClean="0"/>
              <a:t>Tutti</a:t>
            </a:r>
            <a:r>
              <a:rPr lang="en-US" dirty="0" smtClean="0"/>
              <a:t> (Ritornello) Blocks with “Free” Solo Episodes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709" y="2438400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often than not: a ritornello begins the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recurring ritornello-blocks  typically stabilize or restabilize the musical discourse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128" y="55418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Vivaldi and Ritornello Formatting </a:t>
            </a:r>
          </a:p>
          <a:p>
            <a:pPr algn="ctr"/>
            <a:r>
              <a:rPr lang="en-US" dirty="0" smtClean="0"/>
              <a:t>(Arias, Allegro Movements of Concertos)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4964" y="14594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“Schematic” Alternation of </a:t>
            </a:r>
            <a:r>
              <a:rPr lang="en-US" dirty="0" err="1" smtClean="0"/>
              <a:t>Tutti</a:t>
            </a:r>
            <a:r>
              <a:rPr lang="en-US" dirty="0" smtClean="0"/>
              <a:t> (Ritornello) Blocks with “Free” Solo Episodes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709" y="2438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often than not: a ritornello begins the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recurring ritornello-blocks  typically stabilize or restabilize the musical discourse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Internal ritornelli (often shorter, fragmentary): affirmative punctuation completing and framing the solo episodes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97090"/>
            <a:ext cx="6696281" cy="5022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4260" y="59113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Giuseppe </a:t>
            </a:r>
            <a:r>
              <a:rPr lang="en-US" dirty="0" err="1" smtClean="0"/>
              <a:t>Torelli</a:t>
            </a:r>
            <a:r>
              <a:rPr lang="en-US" dirty="0" smtClean="0"/>
              <a:t> (1658-1709)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128" y="55418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Vivaldi and Ritornello Formatting </a:t>
            </a:r>
          </a:p>
          <a:p>
            <a:pPr algn="ctr"/>
            <a:r>
              <a:rPr lang="en-US" dirty="0" smtClean="0"/>
              <a:t>(Arias, Allegro Movements of Concertos)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4964" y="14594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“Schematic” Alternation of </a:t>
            </a:r>
            <a:r>
              <a:rPr lang="en-US" dirty="0" err="1" smtClean="0"/>
              <a:t>Tutti</a:t>
            </a:r>
            <a:r>
              <a:rPr lang="en-US" dirty="0" smtClean="0"/>
              <a:t> (Ritornello) Blocks with “Free” Solo Episodes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709" y="2438400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often than not: a ritornello begins the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recurring ritornello-blocks  typically stabilize or restabilize the musical discourse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Internal ritornelli (often shorter, fragmentary): affirmative punctuation completing and framing the solo episodes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Internal ritornelli: can be regarded as shots of “tutti energy” to propel the discourse onward, or, at the end, to bring it to a close</a:t>
            </a:r>
          </a:p>
        </p:txBody>
      </p:sp>
    </p:spTree>
    <p:extLst>
      <p:ext uri="{BB962C8B-B14F-4D97-AF65-F5344CB8AC3E}">
        <p14:creationId xmlns:p14="http://schemas.microsoft.com/office/powerpoint/2010/main" val="16517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4128" y="55418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Vivaldi and Ritornello Formatting </a:t>
            </a:r>
          </a:p>
          <a:p>
            <a:pPr algn="ctr"/>
            <a:r>
              <a:rPr lang="en-US" dirty="0" smtClean="0"/>
              <a:t>(Arias, Allegro Movements of Concertos)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4964" y="14594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“Schematic” Alternation of </a:t>
            </a:r>
            <a:r>
              <a:rPr lang="en-US" dirty="0" err="1" smtClean="0"/>
              <a:t>Tutti</a:t>
            </a:r>
            <a:r>
              <a:rPr lang="en-US" dirty="0" smtClean="0"/>
              <a:t> (Ritornello) Blocks with “Free” Solo Episodes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7709" y="2438400"/>
            <a:ext cx="701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often than not: a ritornello begins the movement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recurring ritornello-blocks  typically stabilize or restabilize the musical discourse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Internal ritornelli (often shorter, fragmentary): affirmative punctuation completing and framing the solo episodes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Internal ritornelli: can </a:t>
            </a:r>
            <a:r>
              <a:rPr lang="en-US" dirty="0" smtClean="0"/>
              <a:t>be regarded as shots of “tutti energy” to propel the discourse onward, or, at the end, to bring it to a close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Final ritornello: normally ends with a strong cadence (and may—or may not–replicate the initial ritornello, somewhat in the manner of a da capo)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9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4128" y="55418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Vivaldi and Ritornello Formatting </a:t>
            </a:r>
          </a:p>
          <a:p>
            <a:pPr algn="ctr"/>
            <a:r>
              <a:rPr lang="en-US" dirty="0" smtClean="0"/>
              <a:t>(Arias, Allegro Movements of Concertos)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964" y="14594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“Schematic” Alternation of </a:t>
            </a:r>
            <a:r>
              <a:rPr lang="en-US" dirty="0" err="1" smtClean="0"/>
              <a:t>Tutti</a:t>
            </a:r>
            <a:r>
              <a:rPr lang="en-US" dirty="0" smtClean="0"/>
              <a:t> (Ritornello) Blocks with “Free” Solo Episodes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514601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Episodes (Free, Virtuosic Flights for the Soloist(s):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2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4128" y="55418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Vivaldi and Ritornello Formatting </a:t>
            </a:r>
          </a:p>
          <a:p>
            <a:pPr algn="ctr"/>
            <a:r>
              <a:rPr lang="en-US" dirty="0" smtClean="0"/>
              <a:t>(Arias, Allegro Movements of Concertos)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964" y="14594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“Schematic” Alternation of </a:t>
            </a:r>
            <a:r>
              <a:rPr lang="en-US" dirty="0" err="1" smtClean="0"/>
              <a:t>Tutti</a:t>
            </a:r>
            <a:r>
              <a:rPr lang="en-US" dirty="0" smtClean="0"/>
              <a:t> (Ritornello) Blocks with “Free” Solo Episodes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514601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Episodes (Free, Virtuosic Flights for the Soloist(s):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 may or may not be related to the ritornello material</a:t>
            </a:r>
          </a:p>
        </p:txBody>
      </p:sp>
    </p:spTree>
    <p:extLst>
      <p:ext uri="{BB962C8B-B14F-4D97-AF65-F5344CB8AC3E}">
        <p14:creationId xmlns:p14="http://schemas.microsoft.com/office/powerpoint/2010/main" val="2335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4128" y="55418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Vivaldi and Ritornello Formatting </a:t>
            </a:r>
          </a:p>
          <a:p>
            <a:pPr algn="ctr"/>
            <a:r>
              <a:rPr lang="en-US" dirty="0" smtClean="0"/>
              <a:t>(Arias, Allegro Movements of Concertos)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964" y="14594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“Schematic” Alternation of </a:t>
            </a:r>
            <a:r>
              <a:rPr lang="en-US" dirty="0" err="1" smtClean="0"/>
              <a:t>Tutti</a:t>
            </a:r>
            <a:r>
              <a:rPr lang="en-US" dirty="0" smtClean="0"/>
              <a:t> (Ritornello) Blocks with “Free” Solo Episodes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514601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Episodes (Free, Virtuosic Flights for the Soloist(s):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 may or may not be related to the ritornello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 or may not modulate </a:t>
            </a:r>
          </a:p>
        </p:txBody>
      </p:sp>
    </p:spTree>
    <p:extLst>
      <p:ext uri="{BB962C8B-B14F-4D97-AF65-F5344CB8AC3E}">
        <p14:creationId xmlns:p14="http://schemas.microsoft.com/office/powerpoint/2010/main" val="6050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4128" y="55418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Vivaldi and Ritornello Formatting </a:t>
            </a:r>
          </a:p>
          <a:p>
            <a:pPr algn="ctr"/>
            <a:r>
              <a:rPr lang="en-US" dirty="0" smtClean="0"/>
              <a:t>(Arias, Allegro Movements of Concertos)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4964" y="145946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“Schematic” Alternation of </a:t>
            </a:r>
            <a:r>
              <a:rPr lang="en-US" dirty="0" err="1" smtClean="0"/>
              <a:t>Tutti</a:t>
            </a:r>
            <a:r>
              <a:rPr lang="en-US" dirty="0" smtClean="0"/>
              <a:t> (Ritornello) Blocks with “Free” Solo Episodes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514601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Episodes (Free, Virtuosic Flights for the Soloist(s):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Music may or may not be related to the ritornello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 or may not modulate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Most common purpose: display of virtuosity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9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447800" y="457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Characteristic (Idealized) Model of the Ritornello Format</a:t>
            </a:r>
          </a:p>
          <a:p>
            <a:r>
              <a:rPr lang="en-US" sz="1400" dirty="0" smtClean="0"/>
              <a:t>(but there are </a:t>
            </a:r>
            <a:r>
              <a:rPr lang="en-US" sz="1400" u="sng" dirty="0" smtClean="0"/>
              <a:t>many exceptions</a:t>
            </a:r>
            <a:r>
              <a:rPr lang="en-US" sz="1400" dirty="0" smtClean="0"/>
              <a:t>, especially in modulatory and/or cadential practice)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20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124200"/>
            <a:ext cx="18288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6918" y="3491805"/>
            <a:ext cx="1641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Rit</a:t>
            </a:r>
            <a:r>
              <a:rPr lang="en-US" dirty="0" smtClean="0"/>
              <a:t> 1 (R1):</a:t>
            </a:r>
          </a:p>
          <a:p>
            <a:endParaRPr lang="en-US" dirty="0"/>
          </a:p>
          <a:p>
            <a:r>
              <a:rPr lang="en-US" sz="1200" dirty="0" smtClean="0"/>
              <a:t>The Generating</a:t>
            </a:r>
          </a:p>
          <a:p>
            <a:r>
              <a:rPr lang="en-US" sz="1200" dirty="0" smtClean="0"/>
              <a:t>Ritornello-Complex:</a:t>
            </a:r>
          </a:p>
          <a:p>
            <a:endParaRPr lang="en-US" sz="1200" dirty="0"/>
          </a:p>
          <a:p>
            <a:r>
              <a:rPr lang="en-US" sz="1200" dirty="0" smtClean="0"/>
              <a:t>HM | FS………….|CAD</a:t>
            </a:r>
            <a:endParaRPr lang="en-U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62200" y="2546866"/>
            <a:ext cx="0" cy="577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57400" y="2215330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I:PAC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447800" y="457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Characteristic (Idealized) Model of the Ritornello Format</a:t>
            </a:r>
          </a:p>
          <a:p>
            <a:r>
              <a:rPr lang="en-US" sz="1400" dirty="0" smtClean="0"/>
              <a:t>(but there are </a:t>
            </a:r>
            <a:r>
              <a:rPr lang="en-US" sz="1400" u="sng" dirty="0" smtClean="0"/>
              <a:t>many exceptions</a:t>
            </a:r>
            <a:r>
              <a:rPr lang="en-US" sz="1400" dirty="0" smtClean="0"/>
              <a:t>, especially in modulatory and/or cadential practice)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29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124200"/>
            <a:ext cx="18288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3436" y="1905000"/>
            <a:ext cx="6858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" idx="3"/>
          </p:cNvCxnSpPr>
          <p:nvPr/>
        </p:nvCxnSpPr>
        <p:spPr>
          <a:xfrm>
            <a:off x="2362200" y="41148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3" idx="1"/>
          </p:cNvCxnSpPr>
          <p:nvPr/>
        </p:nvCxnSpPr>
        <p:spPr>
          <a:xfrm flipV="1">
            <a:off x="2743200" y="2438400"/>
            <a:ext cx="390236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6918" y="3491805"/>
            <a:ext cx="1641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Rit</a:t>
            </a:r>
            <a:r>
              <a:rPr lang="en-US" dirty="0" smtClean="0"/>
              <a:t> 1 (R1):</a:t>
            </a:r>
          </a:p>
          <a:p>
            <a:endParaRPr lang="en-US" dirty="0"/>
          </a:p>
          <a:p>
            <a:r>
              <a:rPr lang="en-US" sz="1200" dirty="0" smtClean="0"/>
              <a:t>The Generating</a:t>
            </a:r>
          </a:p>
          <a:p>
            <a:r>
              <a:rPr lang="en-US" sz="1200" dirty="0" smtClean="0"/>
              <a:t>Ritornello-Complex:</a:t>
            </a:r>
          </a:p>
          <a:p>
            <a:endParaRPr lang="en-US" sz="1200" dirty="0"/>
          </a:p>
          <a:p>
            <a:r>
              <a:rPr lang="en-US" sz="1200" dirty="0" smtClean="0"/>
              <a:t>HM | FS………….|CAD</a:t>
            </a:r>
            <a:endParaRPr lang="en-U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62200" y="2546866"/>
            <a:ext cx="0" cy="577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57400" y="2215330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I:PAC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443018" y="3622043"/>
            <a:ext cx="10333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</a:t>
            </a:r>
          </a:p>
          <a:p>
            <a:endParaRPr lang="en-US" dirty="0" smtClean="0"/>
          </a:p>
          <a:p>
            <a:r>
              <a:rPr lang="en-US" sz="1050" dirty="0" smtClean="0"/>
              <a:t>(may modulate)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3200400" y="2054423"/>
            <a:ext cx="61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</a:t>
            </a:r>
          </a:p>
          <a:p>
            <a:endParaRPr lang="en-US" dirty="0"/>
          </a:p>
          <a:p>
            <a:r>
              <a:rPr lang="en-US" sz="1200" dirty="0" smtClean="0"/>
              <a:t>(frag.)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447800" y="457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Characteristic (Idealized) Model of the Ritornello Format</a:t>
            </a:r>
          </a:p>
          <a:p>
            <a:r>
              <a:rPr lang="en-US" sz="1400" dirty="0" smtClean="0"/>
              <a:t>(but there are </a:t>
            </a:r>
            <a:r>
              <a:rPr lang="en-US" sz="1400" u="sng" dirty="0" smtClean="0"/>
              <a:t>many exceptions</a:t>
            </a:r>
            <a:r>
              <a:rPr lang="en-US" sz="1400" dirty="0" smtClean="0"/>
              <a:t>, especially in modulatory and/or cadential practice)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133436" y="1524000"/>
            <a:ext cx="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818245" y="1223151"/>
            <a:ext cx="5345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29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124200"/>
            <a:ext cx="18288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3436" y="1905000"/>
            <a:ext cx="6858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3400" y="4876800"/>
            <a:ext cx="6858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" idx="3"/>
          </p:cNvCxnSpPr>
          <p:nvPr/>
        </p:nvCxnSpPr>
        <p:spPr>
          <a:xfrm>
            <a:off x="2362200" y="41148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3" idx="1"/>
          </p:cNvCxnSpPr>
          <p:nvPr/>
        </p:nvCxnSpPr>
        <p:spPr>
          <a:xfrm flipV="1">
            <a:off x="2743200" y="2438400"/>
            <a:ext cx="390236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3"/>
          </p:cNvCxnSpPr>
          <p:nvPr/>
        </p:nvCxnSpPr>
        <p:spPr>
          <a:xfrm>
            <a:off x="3819236" y="2438400"/>
            <a:ext cx="524164" cy="2987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6918" y="3491805"/>
            <a:ext cx="1641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Rit</a:t>
            </a:r>
            <a:r>
              <a:rPr lang="en-US" dirty="0" smtClean="0"/>
              <a:t> 1 (R1):</a:t>
            </a:r>
          </a:p>
          <a:p>
            <a:endParaRPr lang="en-US" dirty="0"/>
          </a:p>
          <a:p>
            <a:r>
              <a:rPr lang="en-US" sz="1200" dirty="0" smtClean="0"/>
              <a:t>The Generating</a:t>
            </a:r>
          </a:p>
          <a:p>
            <a:r>
              <a:rPr lang="en-US" sz="1200" dirty="0" smtClean="0"/>
              <a:t>Ritornello-Complex:</a:t>
            </a:r>
          </a:p>
          <a:p>
            <a:endParaRPr lang="en-US" sz="1200" dirty="0"/>
          </a:p>
          <a:p>
            <a:r>
              <a:rPr lang="en-US" sz="1200" dirty="0" smtClean="0"/>
              <a:t>HM | FS………….|CAD</a:t>
            </a:r>
            <a:endParaRPr lang="en-U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62200" y="2546866"/>
            <a:ext cx="0" cy="577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57400" y="2215330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I:PAC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443018" y="3622043"/>
            <a:ext cx="10333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</a:t>
            </a:r>
          </a:p>
          <a:p>
            <a:endParaRPr lang="en-US" dirty="0" smtClean="0"/>
          </a:p>
          <a:p>
            <a:r>
              <a:rPr lang="en-US" sz="1050" dirty="0" smtClean="0"/>
              <a:t>(may modulate)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3200400" y="2054423"/>
            <a:ext cx="61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</a:t>
            </a:r>
          </a:p>
          <a:p>
            <a:endParaRPr lang="en-US" dirty="0"/>
          </a:p>
          <a:p>
            <a:r>
              <a:rPr lang="en-US" sz="1200" dirty="0" smtClean="0"/>
              <a:t>(frag.)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408055" y="4994701"/>
            <a:ext cx="61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</a:t>
            </a:r>
          </a:p>
          <a:p>
            <a:endParaRPr lang="en-US" dirty="0"/>
          </a:p>
          <a:p>
            <a:r>
              <a:rPr lang="en-US" sz="1200" dirty="0" smtClean="0"/>
              <a:t>(frag.)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1447800" y="457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Characteristic (Idealized) Model of the Ritornello Format</a:t>
            </a:r>
          </a:p>
          <a:p>
            <a:r>
              <a:rPr lang="en-US" sz="1400" dirty="0" smtClean="0"/>
              <a:t>(but there are </a:t>
            </a:r>
            <a:r>
              <a:rPr lang="en-US" sz="1400" u="sng" dirty="0" smtClean="0"/>
              <a:t>many exceptions</a:t>
            </a:r>
            <a:r>
              <a:rPr lang="en-US" sz="1400" dirty="0" smtClean="0"/>
              <a:t>, especially in modulatory and/or cadential practice)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133436" y="1524000"/>
            <a:ext cx="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818245" y="1223151"/>
            <a:ext cx="5345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PAC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231409" y="4157414"/>
            <a:ext cx="5345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PAC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343400" y="4465191"/>
            <a:ext cx="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88955" y="3607893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08545"/>
            <a:ext cx="43688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62947"/>
            <a:ext cx="4318000" cy="2884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055" y="1143000"/>
            <a:ext cx="4191000" cy="1266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2800" y="49207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Giuseppe </a:t>
            </a:r>
            <a:r>
              <a:rPr lang="en-US" dirty="0" err="1" smtClean="0"/>
              <a:t>Torelli</a:t>
            </a:r>
            <a:r>
              <a:rPr lang="en-US" dirty="0" smtClean="0"/>
              <a:t> (1658-1709)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6068352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Bologna: San </a:t>
            </a:r>
            <a:r>
              <a:rPr lang="en-US" dirty="0" err="1" smtClean="0"/>
              <a:t>Petronio</a:t>
            </a:r>
            <a:r>
              <a:rPr lang="en-US" dirty="0" smtClean="0"/>
              <a:t>, Interior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63655" y="2584775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Sinfonia in D for Trumpet and Strings (c. 1700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68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124200"/>
            <a:ext cx="18288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3436" y="1905000"/>
            <a:ext cx="6858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3400" y="4876800"/>
            <a:ext cx="6858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" idx="3"/>
          </p:cNvCxnSpPr>
          <p:nvPr/>
        </p:nvCxnSpPr>
        <p:spPr>
          <a:xfrm>
            <a:off x="2362200" y="41148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3" idx="1"/>
          </p:cNvCxnSpPr>
          <p:nvPr/>
        </p:nvCxnSpPr>
        <p:spPr>
          <a:xfrm flipV="1">
            <a:off x="2743200" y="2438400"/>
            <a:ext cx="390236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3"/>
          </p:cNvCxnSpPr>
          <p:nvPr/>
        </p:nvCxnSpPr>
        <p:spPr>
          <a:xfrm>
            <a:off x="3819236" y="2438400"/>
            <a:ext cx="524164" cy="2987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67300" y="55372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48300" y="4946073"/>
            <a:ext cx="228600" cy="616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62600" y="4246771"/>
            <a:ext cx="95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. . . 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26918" y="3491805"/>
            <a:ext cx="1641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Rit</a:t>
            </a:r>
            <a:r>
              <a:rPr lang="en-US" dirty="0" smtClean="0"/>
              <a:t> 1 (R1):</a:t>
            </a:r>
          </a:p>
          <a:p>
            <a:endParaRPr lang="en-US" dirty="0"/>
          </a:p>
          <a:p>
            <a:r>
              <a:rPr lang="en-US" sz="1200" dirty="0" smtClean="0"/>
              <a:t>The Generating</a:t>
            </a:r>
          </a:p>
          <a:p>
            <a:r>
              <a:rPr lang="en-US" sz="1200" dirty="0" smtClean="0"/>
              <a:t>Ritornello-Complex:</a:t>
            </a:r>
          </a:p>
          <a:p>
            <a:endParaRPr lang="en-US" sz="1200" dirty="0"/>
          </a:p>
          <a:p>
            <a:r>
              <a:rPr lang="en-US" sz="1200" dirty="0" smtClean="0"/>
              <a:t>HM | FS………….|CAD</a:t>
            </a:r>
            <a:endParaRPr lang="en-U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62200" y="2546866"/>
            <a:ext cx="0" cy="577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57400" y="2215330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I:PAC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443018" y="3622043"/>
            <a:ext cx="10333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</a:t>
            </a:r>
          </a:p>
          <a:p>
            <a:endParaRPr lang="en-US" dirty="0" smtClean="0"/>
          </a:p>
          <a:p>
            <a:r>
              <a:rPr lang="en-US" sz="1050" dirty="0" smtClean="0"/>
              <a:t>(may modulate)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3200400" y="2054423"/>
            <a:ext cx="61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</a:t>
            </a:r>
          </a:p>
          <a:p>
            <a:endParaRPr lang="en-US" dirty="0"/>
          </a:p>
          <a:p>
            <a:r>
              <a:rPr lang="en-US" sz="1200" dirty="0" smtClean="0"/>
              <a:t>(frag.)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988955" y="3607893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408055" y="4994701"/>
            <a:ext cx="61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</a:t>
            </a:r>
          </a:p>
          <a:p>
            <a:endParaRPr lang="en-US" dirty="0"/>
          </a:p>
          <a:p>
            <a:r>
              <a:rPr lang="en-US" sz="1200" dirty="0" smtClean="0"/>
              <a:t>(frag.)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5143500" y="4954657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447800" y="457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Characteristic (Idealized) Model of the Ritornello Format</a:t>
            </a:r>
          </a:p>
          <a:p>
            <a:r>
              <a:rPr lang="en-US" sz="1400" dirty="0" smtClean="0"/>
              <a:t>(but there are </a:t>
            </a:r>
            <a:r>
              <a:rPr lang="en-US" sz="1400" u="sng" dirty="0" smtClean="0"/>
              <a:t>many exceptions</a:t>
            </a:r>
            <a:r>
              <a:rPr lang="en-US" sz="1400" dirty="0" smtClean="0"/>
              <a:t>, especially in modulatory and/or cadential practice)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133436" y="1524000"/>
            <a:ext cx="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818245" y="1223151"/>
            <a:ext cx="5345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PAC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231409" y="4157414"/>
            <a:ext cx="5345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PAC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343400" y="4465191"/>
            <a:ext cx="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077277" y="2369218"/>
            <a:ext cx="1637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(visits various keys)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29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124200"/>
            <a:ext cx="18288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3436" y="1905000"/>
            <a:ext cx="6858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3400" y="4876800"/>
            <a:ext cx="6858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48945" y="3193702"/>
            <a:ext cx="18288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" idx="3"/>
          </p:cNvCxnSpPr>
          <p:nvPr/>
        </p:nvCxnSpPr>
        <p:spPr>
          <a:xfrm>
            <a:off x="2362200" y="41148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3" idx="1"/>
          </p:cNvCxnSpPr>
          <p:nvPr/>
        </p:nvCxnSpPr>
        <p:spPr>
          <a:xfrm flipV="1">
            <a:off x="2743200" y="2438400"/>
            <a:ext cx="390236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3"/>
          </p:cNvCxnSpPr>
          <p:nvPr/>
        </p:nvCxnSpPr>
        <p:spPr>
          <a:xfrm>
            <a:off x="3819236" y="2438400"/>
            <a:ext cx="524164" cy="2987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67300" y="55372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48300" y="4946073"/>
            <a:ext cx="228600" cy="616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62600" y="4246771"/>
            <a:ext cx="95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. . . 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26918" y="3491805"/>
            <a:ext cx="1641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Rit</a:t>
            </a:r>
            <a:r>
              <a:rPr lang="en-US" dirty="0" smtClean="0"/>
              <a:t> 1 (R1):</a:t>
            </a:r>
          </a:p>
          <a:p>
            <a:endParaRPr lang="en-US" dirty="0"/>
          </a:p>
          <a:p>
            <a:r>
              <a:rPr lang="en-US" sz="1200" dirty="0" smtClean="0"/>
              <a:t>The Generating</a:t>
            </a:r>
          </a:p>
          <a:p>
            <a:r>
              <a:rPr lang="en-US" sz="1200" dirty="0" smtClean="0"/>
              <a:t>Ritornello-Complex:</a:t>
            </a:r>
          </a:p>
          <a:p>
            <a:endParaRPr lang="en-US" sz="1200" dirty="0"/>
          </a:p>
          <a:p>
            <a:r>
              <a:rPr lang="en-US" sz="1200" dirty="0" smtClean="0"/>
              <a:t>HM | FS………….|CAD</a:t>
            </a:r>
            <a:endParaRPr lang="en-U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62200" y="2546866"/>
            <a:ext cx="0" cy="577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57400" y="2215330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I:PAC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443018" y="3622043"/>
            <a:ext cx="10333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</a:t>
            </a:r>
          </a:p>
          <a:p>
            <a:endParaRPr lang="en-US" dirty="0" smtClean="0"/>
          </a:p>
          <a:p>
            <a:r>
              <a:rPr lang="en-US" sz="1050" dirty="0" smtClean="0"/>
              <a:t>(may modulate)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3200400" y="2054423"/>
            <a:ext cx="61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</a:t>
            </a:r>
          </a:p>
          <a:p>
            <a:endParaRPr lang="en-US" dirty="0"/>
          </a:p>
          <a:p>
            <a:r>
              <a:rPr lang="en-US" sz="1200" dirty="0" smtClean="0"/>
              <a:t>(frag.)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408055" y="4994701"/>
            <a:ext cx="61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</a:t>
            </a:r>
          </a:p>
          <a:p>
            <a:endParaRPr lang="en-US" dirty="0"/>
          </a:p>
          <a:p>
            <a:r>
              <a:rPr lang="en-US" sz="1200" dirty="0" smtClean="0"/>
              <a:t>(frag.)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5143500" y="4954657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53050" y="43712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[etc.  . . . . . . . . .  </a:t>
            </a:r>
            <a:r>
              <a:rPr lang="en-US" sz="1200" dirty="0"/>
              <a:t>t</a:t>
            </a:r>
            <a:r>
              <a:rPr lang="en-US" sz="1200" dirty="0" smtClean="0"/>
              <a:t>o]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419850" y="23622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x</a:t>
            </a:r>
            <a:endParaRPr lang="en-US" dirty="0"/>
          </a:p>
        </p:txBody>
      </p:sp>
      <p:cxnSp>
        <p:nvCxnSpPr>
          <p:cNvPr id="37" name="Straight Connector 36"/>
          <p:cNvCxnSpPr>
            <a:endCxn id="5" idx="1"/>
          </p:cNvCxnSpPr>
          <p:nvPr/>
        </p:nvCxnSpPr>
        <p:spPr>
          <a:xfrm>
            <a:off x="6615545" y="3269902"/>
            <a:ext cx="5334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43800" y="3280735"/>
            <a:ext cx="121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</a:t>
            </a:r>
            <a:r>
              <a:rPr lang="en-US" dirty="0" err="1" smtClean="0"/>
              <a:t>Rit</a:t>
            </a:r>
            <a:endParaRPr lang="en-US" dirty="0" smtClean="0"/>
          </a:p>
          <a:p>
            <a:endParaRPr lang="en-US" dirty="0"/>
          </a:p>
          <a:p>
            <a:r>
              <a:rPr lang="en-US" sz="1400" dirty="0" smtClean="0"/>
              <a:t>(tonic)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447800" y="457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Characteristic (Idealized) Model of the Ritornello Format</a:t>
            </a:r>
          </a:p>
          <a:p>
            <a:r>
              <a:rPr lang="en-US" sz="1400" dirty="0" smtClean="0"/>
              <a:t>(but there are </a:t>
            </a:r>
            <a:r>
              <a:rPr lang="en-US" sz="1400" u="sng" dirty="0" smtClean="0"/>
              <a:t>many exceptions</a:t>
            </a:r>
            <a:r>
              <a:rPr lang="en-US" sz="1400" dirty="0" smtClean="0"/>
              <a:t>, especially in modulatory and/or cadential practice)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133436" y="1524000"/>
            <a:ext cx="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818245" y="1223151"/>
            <a:ext cx="5345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PAC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231409" y="4157414"/>
            <a:ext cx="5345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PAC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890327" y="2515512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8354290" y="244534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343400" y="4465191"/>
            <a:ext cx="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185891" y="2803144"/>
            <a:ext cx="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963890" y="2768768"/>
            <a:ext cx="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77277" y="2369218"/>
            <a:ext cx="1637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(visits various keys)</a:t>
            </a:r>
            <a:endParaRPr lang="en-US" sz="1400" dirty="0"/>
          </a:p>
        </p:txBody>
      </p:sp>
      <p:sp>
        <p:nvSpPr>
          <p:cNvPr id="8" name="Left Brace 7"/>
          <p:cNvSpPr/>
          <p:nvPr/>
        </p:nvSpPr>
        <p:spPr>
          <a:xfrm rot="16200000">
            <a:off x="7890740" y="4711698"/>
            <a:ext cx="342900" cy="16602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85891" y="5825698"/>
            <a:ext cx="157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May or may not have a quasi da capo effect, returning to </a:t>
            </a:r>
            <a:r>
              <a:rPr lang="en-US" sz="1200" dirty="0" err="1" smtClean="0"/>
              <a:t>Rit</a:t>
            </a:r>
            <a:r>
              <a:rPr lang="en-US" sz="1200" dirty="0" smtClean="0"/>
              <a:t> 1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988955" y="3607893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3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124200"/>
            <a:ext cx="18288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33436" y="1905000"/>
            <a:ext cx="6858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43400" y="4876800"/>
            <a:ext cx="685800" cy="1066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48945" y="3193702"/>
            <a:ext cx="18288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2" idx="3"/>
          </p:cNvCxnSpPr>
          <p:nvPr/>
        </p:nvCxnSpPr>
        <p:spPr>
          <a:xfrm>
            <a:off x="2362200" y="41148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3" idx="1"/>
          </p:cNvCxnSpPr>
          <p:nvPr/>
        </p:nvCxnSpPr>
        <p:spPr>
          <a:xfrm flipV="1">
            <a:off x="2743200" y="2438400"/>
            <a:ext cx="390236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3"/>
          </p:cNvCxnSpPr>
          <p:nvPr/>
        </p:nvCxnSpPr>
        <p:spPr>
          <a:xfrm>
            <a:off x="3819236" y="2438400"/>
            <a:ext cx="524164" cy="2987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67300" y="55372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48300" y="4946073"/>
            <a:ext cx="228600" cy="616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562600" y="4246771"/>
            <a:ext cx="952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. . . 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626918" y="3491805"/>
            <a:ext cx="16417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Rit</a:t>
            </a:r>
            <a:r>
              <a:rPr lang="en-US" dirty="0" smtClean="0"/>
              <a:t> 1 (R1):</a:t>
            </a:r>
          </a:p>
          <a:p>
            <a:endParaRPr lang="en-US" dirty="0"/>
          </a:p>
          <a:p>
            <a:r>
              <a:rPr lang="en-US" sz="1200" dirty="0" smtClean="0"/>
              <a:t>The Generating</a:t>
            </a:r>
          </a:p>
          <a:p>
            <a:r>
              <a:rPr lang="en-US" sz="1200" dirty="0" smtClean="0"/>
              <a:t>Ritornello-Complex:</a:t>
            </a:r>
          </a:p>
          <a:p>
            <a:endParaRPr lang="en-US" sz="1200" dirty="0"/>
          </a:p>
          <a:p>
            <a:r>
              <a:rPr lang="en-US" sz="1200" dirty="0" smtClean="0"/>
              <a:t>HM | FS………….|CAD</a:t>
            </a:r>
            <a:endParaRPr lang="en-US" sz="1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62200" y="2546866"/>
            <a:ext cx="0" cy="577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57400" y="2215330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I:PAC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443018" y="3622043"/>
            <a:ext cx="10333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</a:t>
            </a:r>
          </a:p>
          <a:p>
            <a:endParaRPr lang="en-US" dirty="0" smtClean="0"/>
          </a:p>
          <a:p>
            <a:r>
              <a:rPr lang="en-US" sz="1050" dirty="0" smtClean="0"/>
              <a:t>(may modulate)</a:t>
            </a:r>
            <a:endParaRPr lang="en-US" sz="1050" dirty="0"/>
          </a:p>
        </p:txBody>
      </p:sp>
      <p:sp>
        <p:nvSpPr>
          <p:cNvPr id="30" name="TextBox 29"/>
          <p:cNvSpPr txBox="1"/>
          <p:nvPr/>
        </p:nvSpPr>
        <p:spPr>
          <a:xfrm>
            <a:off x="3200400" y="2054423"/>
            <a:ext cx="61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R2</a:t>
            </a:r>
          </a:p>
          <a:p>
            <a:endParaRPr lang="en-US" dirty="0"/>
          </a:p>
          <a:p>
            <a:r>
              <a:rPr lang="en-US" sz="1200" dirty="0" smtClean="0"/>
              <a:t>(frag.)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408055" y="4994701"/>
            <a:ext cx="618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R3</a:t>
            </a:r>
          </a:p>
          <a:p>
            <a:endParaRPr lang="en-US" dirty="0"/>
          </a:p>
          <a:p>
            <a:r>
              <a:rPr lang="en-US" sz="1200" dirty="0" smtClean="0"/>
              <a:t>(frag.)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5143500" y="4954657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53050" y="4371201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[etc.  . . . . . . . . .  </a:t>
            </a:r>
            <a:r>
              <a:rPr lang="en-US" sz="1200" dirty="0"/>
              <a:t>t</a:t>
            </a:r>
            <a:r>
              <a:rPr lang="en-US" sz="1200" dirty="0" smtClean="0"/>
              <a:t>o]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6419850" y="23622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</a:t>
            </a:r>
            <a:r>
              <a:rPr lang="en-US" baseline="30000" dirty="0" err="1"/>
              <a:t>x</a:t>
            </a:r>
            <a:endParaRPr lang="en-US" dirty="0"/>
          </a:p>
        </p:txBody>
      </p:sp>
      <p:cxnSp>
        <p:nvCxnSpPr>
          <p:cNvPr id="37" name="Straight Connector 36"/>
          <p:cNvCxnSpPr>
            <a:endCxn id="5" idx="1"/>
          </p:cNvCxnSpPr>
          <p:nvPr/>
        </p:nvCxnSpPr>
        <p:spPr>
          <a:xfrm>
            <a:off x="6615545" y="3269902"/>
            <a:ext cx="533400" cy="91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543800" y="3280735"/>
            <a:ext cx="1219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</a:t>
            </a:r>
            <a:r>
              <a:rPr lang="en-US" dirty="0" err="1" smtClean="0"/>
              <a:t>Rit</a:t>
            </a:r>
            <a:endParaRPr lang="en-US" dirty="0" smtClean="0"/>
          </a:p>
          <a:p>
            <a:endParaRPr lang="en-US" dirty="0"/>
          </a:p>
          <a:p>
            <a:r>
              <a:rPr lang="en-US" sz="1400" dirty="0" smtClean="0"/>
              <a:t>(tonic)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1447800" y="4572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Characteristic (Idealized) Model of the Ritornello Format</a:t>
            </a:r>
          </a:p>
          <a:p>
            <a:r>
              <a:rPr lang="en-US" sz="1400" dirty="0" smtClean="0"/>
              <a:t>(but there are </a:t>
            </a:r>
            <a:r>
              <a:rPr lang="en-US" sz="1400" u="sng" dirty="0" smtClean="0"/>
              <a:t>many exceptions</a:t>
            </a:r>
            <a:r>
              <a:rPr lang="en-US" sz="1400" dirty="0" smtClean="0"/>
              <a:t>, especially in modulatory and/or cadential practice)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133436" y="1524000"/>
            <a:ext cx="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818245" y="1223151"/>
            <a:ext cx="5345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PAC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231409" y="4157414"/>
            <a:ext cx="53455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PAC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890327" y="2515512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8354290" y="2445341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 PAC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343400" y="4465191"/>
            <a:ext cx="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185891" y="2803144"/>
            <a:ext cx="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963890" y="2768768"/>
            <a:ext cx="0" cy="4249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77277" y="2369218"/>
            <a:ext cx="1637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(visits various keys)</a:t>
            </a:r>
            <a:endParaRPr lang="en-US" sz="1400" dirty="0"/>
          </a:p>
        </p:txBody>
      </p:sp>
      <p:sp>
        <p:nvSpPr>
          <p:cNvPr id="8" name="Left Brace 7"/>
          <p:cNvSpPr/>
          <p:nvPr/>
        </p:nvSpPr>
        <p:spPr>
          <a:xfrm rot="16200000">
            <a:off x="7890740" y="4711698"/>
            <a:ext cx="342900" cy="166023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85891" y="5825698"/>
            <a:ext cx="157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May or may not have a quasi da capo effect, returning to </a:t>
            </a:r>
            <a:r>
              <a:rPr lang="en-US" sz="1200" dirty="0" err="1" smtClean="0"/>
              <a:t>Rit</a:t>
            </a:r>
            <a:r>
              <a:rPr lang="en-US" sz="1200" dirty="0" smtClean="0"/>
              <a:t> 1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869373" y="6400800"/>
            <a:ext cx="7696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“Additive construction”; a “tonal-thematic 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ravelogue”; not a fixed “form”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88955" y="3607893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9" y="3581400"/>
            <a:ext cx="5600131" cy="2437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7123563" y="4319516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17518" y="3949005"/>
            <a:ext cx="53547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Rit</a:t>
            </a:r>
            <a:r>
              <a:rPr lang="en-US" dirty="0" smtClean="0"/>
              <a:t> 1 (R1):</a:t>
            </a:r>
          </a:p>
          <a:p>
            <a:endParaRPr lang="en-US" dirty="0"/>
          </a:p>
          <a:p>
            <a:r>
              <a:rPr lang="en-US" sz="1600" dirty="0" smtClean="0"/>
              <a:t>The Generating</a:t>
            </a:r>
          </a:p>
          <a:p>
            <a:r>
              <a:rPr lang="en-US" sz="1600" dirty="0" smtClean="0"/>
              <a:t>Ritornello-Complex:</a:t>
            </a:r>
          </a:p>
          <a:p>
            <a:endParaRPr lang="en-US" sz="1600" dirty="0"/>
          </a:p>
          <a:p>
            <a:r>
              <a:rPr lang="en-US" sz="1600" dirty="0" smtClean="0"/>
              <a:t>HM | FS</a:t>
            </a:r>
            <a:r>
              <a:rPr lang="en-US" sz="1600" dirty="0" smtClean="0"/>
              <a:t>……………………………………………………………………...|</a:t>
            </a:r>
            <a:r>
              <a:rPr lang="en-US" sz="1600" dirty="0" smtClean="0"/>
              <a:t>CAD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953535" y="2991516"/>
            <a:ext cx="0" cy="577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48735" y="2659980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I:PAC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618699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opening ritornellos can be quite lengthy—</a:t>
            </a:r>
          </a:p>
          <a:p>
            <a:r>
              <a:rPr lang="en-US" dirty="0" smtClean="0"/>
              <a:t>normally by expanding the </a:t>
            </a:r>
            <a:r>
              <a:rPr lang="en-US" i="1" dirty="0" smtClean="0"/>
              <a:t>Fortspinnung</a:t>
            </a:r>
            <a:r>
              <a:rPr lang="en-US" dirty="0" smtClean="0"/>
              <a:t> central phase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1617260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“extreme” case? Violin Concerto in E, RV 271, “</a:t>
            </a:r>
            <a:r>
              <a:rPr lang="en-US" dirty="0" err="1" smtClean="0"/>
              <a:t>L’amoroso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2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134841" y="4646175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37659" y="3949004"/>
            <a:ext cx="1735282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err="1" smtClean="0"/>
              <a:t>Rit</a:t>
            </a:r>
            <a:r>
              <a:rPr lang="en-US" dirty="0" smtClean="0"/>
              <a:t> </a:t>
            </a:r>
            <a:r>
              <a:rPr lang="en-US" dirty="0" smtClean="0"/>
              <a:t>1 (R1):</a:t>
            </a:r>
          </a:p>
          <a:p>
            <a:endParaRPr lang="en-US" dirty="0"/>
          </a:p>
          <a:p>
            <a:pPr algn="ctr"/>
            <a:r>
              <a:rPr lang="en-US" sz="1600" dirty="0" smtClean="0"/>
              <a:t>The Generating</a:t>
            </a:r>
          </a:p>
          <a:p>
            <a:pPr algn="ctr"/>
            <a:r>
              <a:rPr lang="en-US" sz="1600" dirty="0" smtClean="0"/>
              <a:t>Ritornello-Complex</a:t>
            </a:r>
            <a:r>
              <a:rPr lang="en-US" sz="1600" dirty="0" smtClean="0"/>
              <a:t>:</a:t>
            </a:r>
            <a:endParaRPr lang="en-US" sz="16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34841" y="3323053"/>
            <a:ext cx="0" cy="5773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30041" y="2991517"/>
            <a:ext cx="6858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I:PAC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618699"/>
            <a:ext cx="552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opening ritornellos can be quite lengthy—</a:t>
            </a:r>
          </a:p>
          <a:p>
            <a:r>
              <a:rPr lang="en-US" dirty="0" smtClean="0"/>
              <a:t>normally by expanding the </a:t>
            </a:r>
            <a:r>
              <a:rPr lang="en-US" i="1" dirty="0" smtClean="0"/>
              <a:t>Fortspinnung</a:t>
            </a:r>
            <a:r>
              <a:rPr lang="en-US" dirty="0" smtClean="0"/>
              <a:t> central phase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1617260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very short! An “extreme</a:t>
            </a:r>
            <a:r>
              <a:rPr lang="en-US" dirty="0" smtClean="0"/>
              <a:t>” case: “Spring” from </a:t>
            </a:r>
            <a:r>
              <a:rPr lang="en-US" i="1" dirty="0" smtClean="0"/>
              <a:t>The Four Seasons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103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2" y="990600"/>
            <a:ext cx="3583305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562600"/>
            <a:ext cx="174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Vivaldi (1678-1741)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8200"/>
            <a:ext cx="3978216" cy="527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318" y="572870"/>
            <a:ext cx="6539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Vivaldi, From  the collection, </a:t>
            </a:r>
            <a:r>
              <a:rPr lang="en-US" i="1" dirty="0" err="1" smtClean="0"/>
              <a:t>L’estro</a:t>
            </a:r>
            <a:r>
              <a:rPr lang="en-US" i="1" dirty="0" smtClean="0"/>
              <a:t> </a:t>
            </a:r>
            <a:r>
              <a:rPr lang="en-US" i="1" dirty="0" err="1" smtClean="0"/>
              <a:t>armonico</a:t>
            </a:r>
            <a:r>
              <a:rPr lang="en-US" dirty="0" smtClean="0"/>
              <a:t>, op. 3 (publ. 1711)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Concerto for Two Violins in A Minor, op. 3 no. 8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3124200"/>
            <a:ext cx="26670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33800" y="3124200"/>
            <a:ext cx="16002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00255" y="3119429"/>
            <a:ext cx="26670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29050" y="3860831"/>
            <a:ext cx="140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Larghetto</a:t>
            </a:r>
          </a:p>
          <a:p>
            <a:pPr algn="ctr"/>
            <a:r>
              <a:rPr lang="en-US" dirty="0" smtClean="0"/>
              <a:t>(D minor)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1200" dirty="0" smtClean="0"/>
              <a:t>(</a:t>
            </a:r>
            <a:r>
              <a:rPr lang="en-US" sz="1200" i="1" dirty="0" err="1" smtClean="0"/>
              <a:t>unisono</a:t>
            </a:r>
            <a:r>
              <a:rPr lang="en-US" sz="1200" dirty="0" smtClean="0"/>
              <a:t> opening, quasi-ground-bass)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12690" y="3860831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Allegro</a:t>
            </a:r>
          </a:p>
          <a:p>
            <a:pPr algn="ctr"/>
            <a:r>
              <a:rPr lang="en-US" dirty="0" smtClean="0"/>
              <a:t>(A Minor)</a:t>
            </a:r>
          </a:p>
          <a:p>
            <a:pPr algn="ctr"/>
            <a:endParaRPr lang="en-US" dirty="0"/>
          </a:p>
          <a:p>
            <a:pPr algn="ctr"/>
            <a:r>
              <a:rPr lang="en-US" sz="1200" dirty="0" smtClean="0"/>
              <a:t>(Ritornello Format)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860831"/>
            <a:ext cx="18859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Allegro</a:t>
            </a:r>
          </a:p>
          <a:p>
            <a:pPr algn="ctr"/>
            <a:r>
              <a:rPr lang="en-US" dirty="0" smtClean="0"/>
              <a:t>(A Minor)</a:t>
            </a:r>
          </a:p>
          <a:p>
            <a:pPr algn="ctr"/>
            <a:endParaRPr lang="en-US" dirty="0"/>
          </a:p>
          <a:p>
            <a:pPr algn="ctr"/>
            <a:r>
              <a:rPr lang="en-US" sz="1200" dirty="0" smtClean="0"/>
              <a:t>(Ritornello Format)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95337" y="2057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		</a:t>
            </a:r>
            <a:r>
              <a:rPr lang="en-US" dirty="0"/>
              <a:t> </a:t>
            </a:r>
            <a:r>
              <a:rPr lang="en-US" dirty="0" smtClean="0"/>
              <a:t>                    Slow                        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9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2" y="990600"/>
            <a:ext cx="3583305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562600"/>
            <a:ext cx="174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Vivaldi (1678-1741)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38200"/>
            <a:ext cx="3978216" cy="527113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76800" y="4876800"/>
            <a:ext cx="31242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10" y="1698187"/>
            <a:ext cx="3650545" cy="44249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6123090"/>
            <a:ext cx="3019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Antonio Vivaldi (1678-1741)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1614145"/>
            <a:ext cx="3547917" cy="4652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117" y="610489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Johann Sebastien Bach (1685-1750)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533400"/>
            <a:ext cx="6343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Bach (Weimar) </a:t>
            </a:r>
            <a:r>
              <a:rPr lang="en-US" dirty="0"/>
              <a:t>a</a:t>
            </a:r>
            <a:r>
              <a:rPr lang="en-US" dirty="0" smtClean="0"/>
              <a:t>cquires </a:t>
            </a:r>
            <a:r>
              <a:rPr lang="en-US" dirty="0"/>
              <a:t>c</a:t>
            </a:r>
            <a:r>
              <a:rPr lang="en-US" dirty="0" smtClean="0"/>
              <a:t>opies of Vivaldi’s </a:t>
            </a:r>
            <a:r>
              <a:rPr lang="en-US" i="1" dirty="0" err="1" smtClean="0"/>
              <a:t>L’estro</a:t>
            </a:r>
            <a:r>
              <a:rPr lang="en-US" i="1" dirty="0" smtClean="0"/>
              <a:t> </a:t>
            </a:r>
            <a:r>
              <a:rPr lang="en-US" i="1" dirty="0" err="1" smtClean="0"/>
              <a:t>armonico</a:t>
            </a:r>
            <a:r>
              <a:rPr lang="en-US" dirty="0" smtClean="0"/>
              <a:t>, op. 3 </a:t>
            </a:r>
          </a:p>
          <a:p>
            <a:r>
              <a:rPr lang="en-US" dirty="0" smtClean="0"/>
              <a:t>(and other instrumental scores of Italian composers), c. 1713-14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1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29" y="1642917"/>
            <a:ext cx="4338013" cy="3253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36" y="609600"/>
            <a:ext cx="3657600" cy="5320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7972" y="6057901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Twelve Concertos, op. 8 (publ. 1709)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7436" y="514587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Giuseppe </a:t>
            </a:r>
            <a:r>
              <a:rPr lang="en-US" dirty="0" err="1" smtClean="0"/>
              <a:t>Torelli</a:t>
            </a:r>
            <a:r>
              <a:rPr lang="en-US" dirty="0" smtClean="0"/>
              <a:t> (1658-1709)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2976" y="440323"/>
            <a:ext cx="7616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Consistent composition of some of the earliest “concertos” for soloist and orchestra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55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89000"/>
            <a:ext cx="4719344" cy="53673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505200" y="1828799"/>
            <a:ext cx="838200" cy="658091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1072" y="304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Rome		Bologna		Venice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09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952" y="2261367"/>
            <a:ext cx="4102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Niccolò</a:t>
            </a:r>
            <a:r>
              <a:rPr lang="en-US" dirty="0" smtClean="0"/>
              <a:t> Amati (Cremona, d. 1684)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Antonio Stradivari (Cremona, d. 1737)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Giuseppe Guarneri (Mantua, d. 1739/40)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7620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Rise of Master Violin Manufacture In Italy, 1670-1740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52" y="1752600"/>
            <a:ext cx="46990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39" y="5257800"/>
            <a:ext cx="43148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1417780"/>
            <a:ext cx="4338013" cy="32535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206" y="4953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Giuseppe </a:t>
            </a:r>
            <a:r>
              <a:rPr lang="en-US" dirty="0" err="1" smtClean="0"/>
              <a:t>Torelli</a:t>
            </a:r>
            <a:r>
              <a:rPr lang="en-US" dirty="0" smtClean="0"/>
              <a:t> (1658-1709)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403926"/>
            <a:ext cx="4038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Twelve </a:t>
            </a:r>
            <a:r>
              <a:rPr lang="en-US" u="sng" dirty="0" smtClean="0"/>
              <a:t>Concertos</a:t>
            </a:r>
            <a:r>
              <a:rPr lang="en-US" dirty="0" smtClean="0"/>
              <a:t>, op. 8 (publ. 1709)</a:t>
            </a:r>
          </a:p>
          <a:p>
            <a:r>
              <a:rPr lang="en-US" sz="1400" dirty="0" smtClean="0"/>
              <a:t>	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Six for Solo Violin, Six for Two or More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8054" y="540327"/>
            <a:ext cx="598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Torelli</a:t>
            </a:r>
            <a:r>
              <a:rPr lang="en-US" dirty="0" smtClean="0"/>
              <a:t>: the Early Years of the Solo Concerto (Early 1700s)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5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2197</Words>
  <Application>Microsoft Office PowerPoint</Application>
  <PresentationFormat>On-screen Show (4:3)</PresentationFormat>
  <Paragraphs>488</Paragraphs>
  <Slides>58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Hepokoski, James</dc:creator>
  <cp:lastModifiedBy>Hepokoski, James</cp:lastModifiedBy>
  <cp:revision>145</cp:revision>
  <dcterms:created xsi:type="dcterms:W3CDTF">2015-10-08T20:08:52Z</dcterms:created>
  <dcterms:modified xsi:type="dcterms:W3CDTF">2018-10-15T14:53:51Z</dcterms:modified>
</cp:coreProperties>
</file>