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326" r:id="rId2"/>
    <p:sldId id="337" r:id="rId3"/>
    <p:sldId id="320" r:id="rId4"/>
    <p:sldId id="279" r:id="rId5"/>
    <p:sldId id="280" r:id="rId6"/>
    <p:sldId id="281" r:id="rId7"/>
    <p:sldId id="282" r:id="rId8"/>
    <p:sldId id="283" r:id="rId9"/>
    <p:sldId id="284" r:id="rId10"/>
    <p:sldId id="334" r:id="rId11"/>
    <p:sldId id="277" r:id="rId12"/>
    <p:sldId id="338" r:id="rId13"/>
    <p:sldId id="335" r:id="rId14"/>
    <p:sldId id="328" r:id="rId15"/>
    <p:sldId id="278" r:id="rId16"/>
    <p:sldId id="258" r:id="rId17"/>
    <p:sldId id="285" r:id="rId18"/>
    <p:sldId id="286" r:id="rId19"/>
    <p:sldId id="287" r:id="rId20"/>
    <p:sldId id="259" r:id="rId21"/>
    <p:sldId id="262" r:id="rId22"/>
    <p:sldId id="321" r:id="rId23"/>
    <p:sldId id="295" r:id="rId24"/>
    <p:sldId id="296" r:id="rId25"/>
    <p:sldId id="297" r:id="rId26"/>
    <p:sldId id="298" r:id="rId27"/>
    <p:sldId id="301" r:id="rId28"/>
    <p:sldId id="302" r:id="rId29"/>
    <p:sldId id="288" r:id="rId30"/>
    <p:sldId id="303" r:id="rId31"/>
    <p:sldId id="265" r:id="rId32"/>
    <p:sldId id="327" r:id="rId33"/>
    <p:sldId id="329" r:id="rId34"/>
    <p:sldId id="330" r:id="rId35"/>
    <p:sldId id="331" r:id="rId36"/>
    <p:sldId id="289" r:id="rId37"/>
    <p:sldId id="305" r:id="rId38"/>
    <p:sldId id="306" r:id="rId39"/>
    <p:sldId id="336" r:id="rId40"/>
    <p:sldId id="307" r:id="rId41"/>
    <p:sldId id="308" r:id="rId42"/>
    <p:sldId id="309" r:id="rId43"/>
    <p:sldId id="310" r:id="rId44"/>
    <p:sldId id="332" r:id="rId45"/>
    <p:sldId id="290" r:id="rId46"/>
    <p:sldId id="315" r:id="rId47"/>
    <p:sldId id="322" r:id="rId48"/>
    <p:sldId id="313" r:id="rId49"/>
    <p:sldId id="314" r:id="rId50"/>
    <p:sldId id="316" r:id="rId51"/>
    <p:sldId id="317" r:id="rId52"/>
    <p:sldId id="333" r:id="rId53"/>
    <p:sldId id="318" r:id="rId54"/>
    <p:sldId id="292" r:id="rId55"/>
    <p:sldId id="323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A265C9-0843-4011-96FC-C91A8D1531EB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446CE1-0977-4BE0-8BF9-9B967D4EE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502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46CE1-0977-4BE0-8BF9-9B967D4EE77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013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31630-608F-49BF-AF6B-C02A62EFAAB9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8EF9-5B7E-44D9-A20F-74D254408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718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31630-608F-49BF-AF6B-C02A62EFAAB9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8EF9-5B7E-44D9-A20F-74D254408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16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31630-608F-49BF-AF6B-C02A62EFAAB9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8EF9-5B7E-44D9-A20F-74D254408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629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31630-608F-49BF-AF6B-C02A62EFAAB9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8EF9-5B7E-44D9-A20F-74D254408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917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31630-608F-49BF-AF6B-C02A62EFAAB9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8EF9-5B7E-44D9-A20F-74D254408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734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31630-608F-49BF-AF6B-C02A62EFAAB9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8EF9-5B7E-44D9-A20F-74D254408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96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31630-608F-49BF-AF6B-C02A62EFAAB9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8EF9-5B7E-44D9-A20F-74D254408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520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31630-608F-49BF-AF6B-C02A62EFAAB9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8EF9-5B7E-44D9-A20F-74D254408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080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31630-608F-49BF-AF6B-C02A62EFAAB9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8EF9-5B7E-44D9-A20F-74D254408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557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31630-608F-49BF-AF6B-C02A62EFAAB9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8EF9-5B7E-44D9-A20F-74D254408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190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31630-608F-49BF-AF6B-C02A62EFAAB9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8EF9-5B7E-44D9-A20F-74D254408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958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31630-608F-49BF-AF6B-C02A62EFAAB9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48EF9-5B7E-44D9-A20F-74D254408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25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76200" y="0"/>
            <a:ext cx="9601200" cy="7010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66800"/>
            <a:ext cx="5982694" cy="53832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87980" y="381000"/>
            <a:ext cx="6705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The Rise of the Italian </a:t>
            </a:r>
            <a:r>
              <a:rPr lang="en-US" dirty="0" err="1" smtClean="0">
                <a:solidFill>
                  <a:srgbClr val="C00000"/>
                </a:solidFill>
              </a:rPr>
              <a:t>Canzona</a:t>
            </a:r>
            <a:r>
              <a:rPr lang="en-US" dirty="0" smtClean="0">
                <a:solidFill>
                  <a:srgbClr val="C00000"/>
                </a:solidFill>
              </a:rPr>
              <a:t>, Sonata, and Concerto, 1630-1700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875944"/>
            <a:ext cx="1676400" cy="21376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293" y="3200400"/>
            <a:ext cx="2968213" cy="15077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953000"/>
            <a:ext cx="23368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2413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748145"/>
            <a:ext cx="731520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Rise in the Cultural Significance of Instrumental Music</a:t>
            </a:r>
          </a:p>
          <a:p>
            <a:endParaRPr lang="en-US" dirty="0" smtClean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Music without text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Idiomatic </a:t>
            </a:r>
            <a:r>
              <a:rPr lang="en-US" dirty="0"/>
              <a:t>d</a:t>
            </a:r>
            <a:r>
              <a:rPr lang="en-US" dirty="0" smtClean="0"/>
              <a:t>isplay pieces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“Pure music” </a:t>
            </a:r>
            <a:r>
              <a:rPr lang="en-US" dirty="0"/>
              <a:t>coming to be seen </a:t>
            </a:r>
            <a:r>
              <a:rPr lang="en-US" dirty="0" smtClean="0"/>
              <a:t>as its own justification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Early stirrings of what would be later claimed as “absolute music”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Challenge: ever-larger, self-sustaining musical structures that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“make  </a:t>
            </a:r>
            <a:r>
              <a:rPr lang="en-US" dirty="0"/>
              <a:t>sense” </a:t>
            </a:r>
            <a:r>
              <a:rPr lang="en-US" u="sng" dirty="0"/>
              <a:t>on their own terms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Challenge: abstract (textless) but comprehensible </a:t>
            </a:r>
            <a:r>
              <a:rPr lang="en-US" u="sng" dirty="0" smtClean="0"/>
              <a:t>structures of feeling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Challenge: abstraction as meaningful, communicable experience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historical solution: </a:t>
            </a:r>
            <a:r>
              <a:rPr lang="en-US" u="sng" dirty="0" smtClean="0"/>
              <a:t>begin with smaller, comprehensible structures and, through time, expand them into ever-grander formats and forms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988464" y="5715000"/>
            <a:ext cx="7467600" cy="69623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4856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066800"/>
            <a:ext cx="617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Genealogy of the Multimovement Principle</a:t>
            </a:r>
            <a:endParaRPr lang="en-US" dirty="0"/>
          </a:p>
          <a:p>
            <a:pPr algn="ctr"/>
            <a:r>
              <a:rPr lang="en-US" dirty="0" smtClean="0"/>
              <a:t>In Sonatas and Concertos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The Seventeenth-Century Sources Include: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2095500" y="2496127"/>
            <a:ext cx="2438400" cy="1295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62000" y="4191000"/>
            <a:ext cx="335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Suites of Binary-Form Dances</a:t>
            </a:r>
          </a:p>
          <a:p>
            <a:endParaRPr lang="en-US" dirty="0"/>
          </a:p>
          <a:p>
            <a:r>
              <a:rPr lang="en-US" sz="1400" dirty="0" smtClean="0"/>
              <a:t>(originally France; then to Italy, </a:t>
            </a:r>
          </a:p>
          <a:p>
            <a:r>
              <a:rPr lang="en-US" sz="1400" dirty="0" smtClean="0"/>
              <a:t>Austria, Germany, etc.)</a:t>
            </a:r>
          </a:p>
        </p:txBody>
      </p:sp>
    </p:spTree>
    <p:extLst>
      <p:ext uri="{BB962C8B-B14F-4D97-AF65-F5344CB8AC3E}">
        <p14:creationId xmlns:p14="http://schemas.microsoft.com/office/powerpoint/2010/main" val="22700304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066800"/>
            <a:ext cx="617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Genealogy of the Multimovement Principle</a:t>
            </a:r>
            <a:endParaRPr lang="en-US" dirty="0"/>
          </a:p>
          <a:p>
            <a:pPr algn="ctr"/>
            <a:r>
              <a:rPr lang="en-US" dirty="0" smtClean="0"/>
              <a:t>In Sonatas and Concertos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The Seventeenth-Century Sources Include: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2095500" y="2496127"/>
            <a:ext cx="2438400" cy="1295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510809" y="2482272"/>
            <a:ext cx="2209800" cy="12838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62000" y="4191000"/>
            <a:ext cx="335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Suites of Binary-Form Dances</a:t>
            </a:r>
          </a:p>
          <a:p>
            <a:endParaRPr lang="en-US" dirty="0"/>
          </a:p>
          <a:p>
            <a:r>
              <a:rPr lang="en-US" sz="1400" dirty="0" smtClean="0"/>
              <a:t>(originally France; then to Italy, </a:t>
            </a:r>
          </a:p>
          <a:p>
            <a:r>
              <a:rPr lang="en-US" sz="1400" dirty="0" smtClean="0"/>
              <a:t>Austria, Germany, etc.)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00600" y="4188691"/>
            <a:ext cx="3810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Multisectional</a:t>
            </a:r>
            <a:r>
              <a:rPr lang="en-US" dirty="0" smtClean="0"/>
              <a:t> “</a:t>
            </a:r>
            <a:r>
              <a:rPr lang="en-US" dirty="0" err="1" smtClean="0"/>
              <a:t>Canzona</a:t>
            </a:r>
            <a:r>
              <a:rPr lang="en-US" dirty="0" smtClean="0"/>
              <a:t>”</a:t>
            </a:r>
          </a:p>
          <a:p>
            <a:endParaRPr lang="en-US" dirty="0"/>
          </a:p>
          <a:p>
            <a:r>
              <a:rPr lang="en-US" sz="1400" dirty="0" smtClean="0"/>
              <a:t>(cf. also the </a:t>
            </a:r>
            <a:r>
              <a:rPr lang="en-US" sz="1400" dirty="0" err="1" smtClean="0"/>
              <a:t>multisectional</a:t>
            </a:r>
            <a:r>
              <a:rPr lang="en-US" sz="1400" dirty="0" smtClean="0"/>
              <a:t> “fantasy”)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24263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066800"/>
            <a:ext cx="617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Genealogy of the Multimovement Principle</a:t>
            </a:r>
            <a:endParaRPr lang="en-US" dirty="0"/>
          </a:p>
          <a:p>
            <a:pPr algn="ctr"/>
            <a:r>
              <a:rPr lang="en-US" dirty="0" smtClean="0"/>
              <a:t>In Sonatas and Concertos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The Seventeenth-Century Sources Include: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2095500" y="2496127"/>
            <a:ext cx="2438400" cy="1295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510809" y="2482272"/>
            <a:ext cx="2209800" cy="12838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62000" y="4191000"/>
            <a:ext cx="335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Suites of Binary-Form Dances</a:t>
            </a:r>
          </a:p>
          <a:p>
            <a:endParaRPr lang="en-US" dirty="0"/>
          </a:p>
          <a:p>
            <a:r>
              <a:rPr lang="en-US" sz="1400" dirty="0" smtClean="0"/>
              <a:t>(originally France; then to Italy, </a:t>
            </a:r>
          </a:p>
          <a:p>
            <a:r>
              <a:rPr lang="en-US" sz="1400" dirty="0" smtClean="0"/>
              <a:t>Austria, Germany, etc.)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00600" y="4188691"/>
            <a:ext cx="3810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Multisectional</a:t>
            </a:r>
            <a:r>
              <a:rPr lang="en-US" dirty="0" smtClean="0"/>
              <a:t> “</a:t>
            </a:r>
            <a:r>
              <a:rPr lang="en-US" dirty="0" err="1" smtClean="0"/>
              <a:t>Canzona</a:t>
            </a:r>
            <a:r>
              <a:rPr lang="en-US" dirty="0" smtClean="0"/>
              <a:t>”</a:t>
            </a:r>
          </a:p>
          <a:p>
            <a:endParaRPr lang="en-US" dirty="0"/>
          </a:p>
          <a:p>
            <a:r>
              <a:rPr lang="en-US" sz="1400" dirty="0" smtClean="0"/>
              <a:t>(cf. also the </a:t>
            </a:r>
            <a:r>
              <a:rPr lang="en-US" sz="1400" dirty="0" err="1" smtClean="0"/>
              <a:t>multisectional</a:t>
            </a:r>
            <a:r>
              <a:rPr lang="en-US" sz="1400" dirty="0" smtClean="0"/>
              <a:t> “fantasy”)</a:t>
            </a:r>
            <a:endParaRPr lang="en-US" sz="1400" dirty="0"/>
          </a:p>
        </p:txBody>
      </p:sp>
      <p:sp>
        <p:nvSpPr>
          <p:cNvPr id="3" name="Oval 2"/>
          <p:cNvSpPr/>
          <p:nvPr/>
        </p:nvSpPr>
        <p:spPr>
          <a:xfrm>
            <a:off x="4267200" y="3791527"/>
            <a:ext cx="4191000" cy="16186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8446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12192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Early Instrumental </a:t>
            </a:r>
            <a:r>
              <a:rPr lang="en-US" dirty="0" err="1" smtClean="0"/>
              <a:t>Canzona</a:t>
            </a:r>
            <a:r>
              <a:rPr lang="en-US" dirty="0" smtClean="0"/>
              <a:t> (17</a:t>
            </a:r>
            <a:r>
              <a:rPr lang="en-US" baseline="30000" dirty="0" smtClean="0"/>
              <a:t>th</a:t>
            </a:r>
            <a:r>
              <a:rPr lang="en-US" dirty="0" smtClean="0"/>
              <a:t> Century)</a:t>
            </a:r>
            <a:endParaRPr lang="en-US" dirty="0"/>
          </a:p>
        </p:txBody>
      </p:sp>
      <p:pic>
        <p:nvPicPr>
          <p:cNvPr id="1028" name="Picture 4" descr="Image result for music half no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891" y="2938903"/>
            <a:ext cx="445477" cy="44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music half no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938958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music quarter no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368" y="2888607"/>
            <a:ext cx="258195" cy="55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Image result for music quarter no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837" y="2888607"/>
            <a:ext cx="258195" cy="55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3874476" y="2786557"/>
            <a:ext cx="0" cy="762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447800" y="2352859"/>
            <a:ext cx="5715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Often a dactyl-rhythm opening (or variant thereof)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Opening [dactyl] figure usually opens a </a:t>
            </a:r>
            <a:r>
              <a:rPr lang="en-US" u="sng" dirty="0" smtClean="0"/>
              <a:t>point of imitation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Remainder of the </a:t>
            </a:r>
            <a:r>
              <a:rPr lang="en-US" dirty="0" err="1" smtClean="0"/>
              <a:t>canzona</a:t>
            </a:r>
            <a:r>
              <a:rPr lang="en-US" dirty="0" smtClean="0"/>
              <a:t> consists of three or four brief, contrasting sections—often in different styles, tempos, and time signatures.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2327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154669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Free, </a:t>
            </a:r>
            <a:r>
              <a:rPr lang="en-US" dirty="0" err="1" smtClean="0"/>
              <a:t>Multisectional</a:t>
            </a:r>
            <a:r>
              <a:rPr lang="en-US" dirty="0" smtClean="0"/>
              <a:t> </a:t>
            </a:r>
            <a:r>
              <a:rPr lang="en-US" dirty="0" err="1" smtClean="0"/>
              <a:t>Canzona</a:t>
            </a:r>
            <a:r>
              <a:rPr lang="en-US" dirty="0" smtClean="0"/>
              <a:t> (Early- and Mid-Seventeenth  Century)</a:t>
            </a:r>
          </a:p>
          <a:p>
            <a:pPr algn="ctr"/>
            <a:r>
              <a:rPr lang="en-US" dirty="0" smtClean="0"/>
              <a:t>(short: 3 or 4 minutes in length)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58273" y="2743200"/>
            <a:ext cx="7042727" cy="228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2590800" y="2743200"/>
            <a:ext cx="0" cy="22860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207163" y="2743200"/>
            <a:ext cx="0" cy="22860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19800" y="2743200"/>
            <a:ext cx="0" cy="22860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656945" y="2205012"/>
            <a:ext cx="508000" cy="350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7656945" y="2743200"/>
            <a:ext cx="0" cy="22860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876309" y="3819112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(Etc.)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1447800" y="3465169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</a:t>
            </a:r>
            <a:endParaRPr lang="en-US" sz="4000" dirty="0"/>
          </a:p>
        </p:txBody>
      </p:sp>
      <p:sp>
        <p:nvSpPr>
          <p:cNvPr id="19" name="TextBox 18"/>
          <p:cNvSpPr txBox="1"/>
          <p:nvPr/>
        </p:nvSpPr>
        <p:spPr>
          <a:xfrm>
            <a:off x="3124200" y="3465169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00600" y="3455944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29400" y="3465169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D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7723909" y="46598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. . . . . .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96917" y="5639347"/>
            <a:ext cx="5165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Moves through differing, contrasting sections (</a:t>
            </a:r>
            <a:r>
              <a:rPr lang="en-US" i="1" dirty="0" smtClean="0"/>
              <a:t>tempi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2125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4617648"/>
            <a:ext cx="8610600" cy="1676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909618" y="4617648"/>
            <a:ext cx="0" cy="16764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232891" y="4606103"/>
            <a:ext cx="0" cy="16764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509818" y="4622420"/>
            <a:ext cx="0" cy="16764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90818" y="4622420"/>
            <a:ext cx="0" cy="167640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795818" y="4633812"/>
            <a:ext cx="0" cy="16764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710218" y="4617648"/>
            <a:ext cx="0" cy="16764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90600" y="321276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Girolamo</a:t>
            </a:r>
            <a:r>
              <a:rPr lang="en-US" dirty="0" smtClean="0"/>
              <a:t> Frescobaldi, “</a:t>
            </a:r>
            <a:r>
              <a:rPr lang="en-US" dirty="0" err="1" smtClean="0"/>
              <a:t>Canzona</a:t>
            </a:r>
            <a:r>
              <a:rPr lang="en-US" dirty="0" smtClean="0"/>
              <a:t> </a:t>
            </a:r>
            <a:r>
              <a:rPr lang="en-US" dirty="0" err="1" smtClean="0"/>
              <a:t>sesta</a:t>
            </a:r>
            <a:r>
              <a:rPr lang="en-US" dirty="0" smtClean="0"/>
              <a:t> </a:t>
            </a:r>
            <a:r>
              <a:rPr lang="en-US" dirty="0" err="1" smtClean="0"/>
              <a:t>detta</a:t>
            </a:r>
            <a:r>
              <a:rPr lang="en-US" dirty="0" smtClean="0"/>
              <a:t> La </a:t>
            </a:r>
            <a:r>
              <a:rPr lang="en-US" dirty="0" err="1" smtClean="0"/>
              <a:t>Pesenti</a:t>
            </a:r>
            <a:r>
              <a:rPr lang="en-US" dirty="0" smtClean="0"/>
              <a:t>” (published 1645)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04800" y="4160755"/>
            <a:ext cx="383309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2235200" y="4144438"/>
            <a:ext cx="383309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90818" y="4160754"/>
            <a:ext cx="383309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10218" y="4144437"/>
            <a:ext cx="383309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556327" y="4323711"/>
            <a:ext cx="7065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Dissolve</a:t>
            </a:r>
            <a:endParaRPr lang="en-US" sz="1100" dirty="0"/>
          </a:p>
        </p:txBody>
      </p:sp>
      <p:sp>
        <p:nvSpPr>
          <p:cNvPr id="27" name="TextBox 26"/>
          <p:cNvSpPr txBox="1"/>
          <p:nvPr/>
        </p:nvSpPr>
        <p:spPr>
          <a:xfrm>
            <a:off x="2960254" y="4360810"/>
            <a:ext cx="7065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Dissolve</a:t>
            </a:r>
            <a:endParaRPr lang="en-US" sz="1100" dirty="0"/>
          </a:p>
        </p:txBody>
      </p:sp>
      <p:sp>
        <p:nvSpPr>
          <p:cNvPr id="28" name="TextBox 27"/>
          <p:cNvSpPr txBox="1"/>
          <p:nvPr/>
        </p:nvSpPr>
        <p:spPr>
          <a:xfrm>
            <a:off x="5872018" y="4328460"/>
            <a:ext cx="7065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Dissolve</a:t>
            </a:r>
            <a:endParaRPr lang="en-US" sz="1100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8310418" y="4622420"/>
            <a:ext cx="0" cy="166008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853218" y="4328460"/>
            <a:ext cx="7065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Dissolve</a:t>
            </a:r>
            <a:endParaRPr lang="en-US" sz="1100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3814618" y="3837325"/>
            <a:ext cx="0" cy="72967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6578600" y="3837328"/>
            <a:ext cx="0" cy="72967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7700818" y="3837327"/>
            <a:ext cx="0" cy="72967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8767618" y="3837326"/>
            <a:ext cx="0" cy="72967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22604" y="484624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“4/4”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385618" y="5472012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Imitative Opening:</a:t>
            </a:r>
          </a:p>
          <a:p>
            <a:r>
              <a:rPr lang="en-US" sz="1200" dirty="0" smtClean="0"/>
              <a:t>Typical “</a:t>
            </a:r>
            <a:r>
              <a:rPr lang="en-US" sz="1200" dirty="0" err="1" smtClean="0"/>
              <a:t>Canzona</a:t>
            </a:r>
            <a:r>
              <a:rPr lang="en-US" sz="1200" dirty="0" smtClean="0"/>
              <a:t>”</a:t>
            </a:r>
            <a:endParaRPr lang="en-US" sz="1200" dirty="0"/>
          </a:p>
        </p:txBody>
      </p:sp>
      <p:sp>
        <p:nvSpPr>
          <p:cNvPr id="41" name="TextBox 40"/>
          <p:cNvSpPr txBox="1"/>
          <p:nvPr/>
        </p:nvSpPr>
        <p:spPr>
          <a:xfrm>
            <a:off x="2253672" y="5393548"/>
            <a:ext cx="14639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Triple-Time Dance</a:t>
            </a:r>
            <a:endParaRPr lang="en-US" sz="1200" dirty="0"/>
          </a:p>
        </p:txBody>
      </p:sp>
      <p:sp>
        <p:nvSpPr>
          <p:cNvPr id="42" name="TextBox 41"/>
          <p:cNvSpPr txBox="1"/>
          <p:nvPr/>
        </p:nvSpPr>
        <p:spPr>
          <a:xfrm>
            <a:off x="4154054" y="5301215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New Triple-Time </a:t>
            </a:r>
          </a:p>
          <a:p>
            <a:r>
              <a:rPr lang="en-US" sz="1200" dirty="0" smtClean="0"/>
              <a:t>Section, Imitative</a:t>
            </a:r>
            <a:endParaRPr lang="en-US" sz="1200" dirty="0"/>
          </a:p>
        </p:txBody>
      </p:sp>
      <p:sp>
        <p:nvSpPr>
          <p:cNvPr id="44" name="TextBox 43"/>
          <p:cNvSpPr txBox="1"/>
          <p:nvPr/>
        </p:nvSpPr>
        <p:spPr>
          <a:xfrm>
            <a:off x="6901871" y="5393547"/>
            <a:ext cx="1103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New Section</a:t>
            </a:r>
            <a:endParaRPr lang="en-US" sz="1200" dirty="0"/>
          </a:p>
        </p:txBody>
      </p:sp>
      <p:sp>
        <p:nvSpPr>
          <p:cNvPr id="45" name="TextBox 44"/>
          <p:cNvSpPr txBox="1"/>
          <p:nvPr/>
        </p:nvSpPr>
        <p:spPr>
          <a:xfrm>
            <a:off x="1858818" y="5228859"/>
            <a:ext cx="5172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Ends</a:t>
            </a:r>
          </a:p>
          <a:p>
            <a:r>
              <a:rPr lang="en-US" sz="1100" dirty="0" smtClean="0"/>
              <a:t>HC</a:t>
            </a:r>
            <a:endParaRPr lang="en-US" sz="1100" dirty="0"/>
          </a:p>
        </p:txBody>
      </p:sp>
      <p:sp>
        <p:nvSpPr>
          <p:cNvPr id="46" name="TextBox 45"/>
          <p:cNvSpPr txBox="1"/>
          <p:nvPr/>
        </p:nvSpPr>
        <p:spPr>
          <a:xfrm>
            <a:off x="3509818" y="3474648"/>
            <a:ext cx="64423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PAC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6225309" y="3454138"/>
            <a:ext cx="64423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PAC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7378700" y="3463375"/>
            <a:ext cx="64423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IAC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8445500" y="3454138"/>
            <a:ext cx="64423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PAC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065" y="838200"/>
            <a:ext cx="2044123" cy="245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3074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1052945"/>
            <a:ext cx="495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Seventeenth-Century </a:t>
            </a:r>
            <a:r>
              <a:rPr lang="en-US" i="1" dirty="0" smtClean="0"/>
              <a:t>Canzone</a:t>
            </a:r>
            <a:r>
              <a:rPr lang="en-US" dirty="0" smtClean="0"/>
              <a:t> for Keyboard: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52700" y="1916545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Girolamo</a:t>
            </a:r>
            <a:r>
              <a:rPr lang="en-US" dirty="0" smtClean="0"/>
              <a:t> Frescobaldi (1583-1643)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Tarquinio</a:t>
            </a:r>
            <a:r>
              <a:rPr lang="en-US" dirty="0" smtClean="0"/>
              <a:t> </a:t>
            </a:r>
            <a:r>
              <a:rPr lang="en-US" dirty="0" err="1" smtClean="0"/>
              <a:t>Merula</a:t>
            </a:r>
            <a:r>
              <a:rPr lang="en-US" dirty="0" smtClean="0"/>
              <a:t> (c. 1595-1665)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Johann </a:t>
            </a:r>
            <a:r>
              <a:rPr lang="en-US" dirty="0" err="1" smtClean="0"/>
              <a:t>Jakob</a:t>
            </a:r>
            <a:r>
              <a:rPr lang="en-US" dirty="0" smtClean="0"/>
              <a:t> </a:t>
            </a:r>
            <a:r>
              <a:rPr lang="en-US" dirty="0" err="1" smtClean="0"/>
              <a:t>Froberger</a:t>
            </a:r>
            <a:r>
              <a:rPr lang="en-US" dirty="0" smtClean="0"/>
              <a:t> (1616-67)</a:t>
            </a:r>
          </a:p>
        </p:txBody>
      </p:sp>
    </p:spTree>
    <p:extLst>
      <p:ext uri="{BB962C8B-B14F-4D97-AF65-F5344CB8AC3E}">
        <p14:creationId xmlns:p14="http://schemas.microsoft.com/office/powerpoint/2010/main" val="41935039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52700" y="1916545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Girolamo</a:t>
            </a:r>
            <a:r>
              <a:rPr lang="en-US" dirty="0" smtClean="0"/>
              <a:t> Frescobaldi (1583-1643)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Tarquinio</a:t>
            </a:r>
            <a:r>
              <a:rPr lang="en-US" dirty="0" smtClean="0"/>
              <a:t> </a:t>
            </a:r>
            <a:r>
              <a:rPr lang="en-US" dirty="0" err="1" smtClean="0"/>
              <a:t>Merula</a:t>
            </a:r>
            <a:r>
              <a:rPr lang="en-US" dirty="0" smtClean="0"/>
              <a:t> (c. 1595-1665)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Johann </a:t>
            </a:r>
            <a:r>
              <a:rPr lang="en-US" dirty="0" err="1" smtClean="0"/>
              <a:t>Jakob</a:t>
            </a:r>
            <a:r>
              <a:rPr lang="en-US" dirty="0" smtClean="0"/>
              <a:t> </a:t>
            </a:r>
            <a:r>
              <a:rPr lang="en-US" dirty="0" err="1" smtClean="0"/>
              <a:t>Froberger</a:t>
            </a:r>
            <a:r>
              <a:rPr lang="en-US" dirty="0" smtClean="0"/>
              <a:t> (1616-67)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2600" y="3429001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 Seventeenth-Century </a:t>
            </a:r>
            <a:r>
              <a:rPr lang="en-US" i="1" dirty="0" smtClean="0"/>
              <a:t>Canzone</a:t>
            </a:r>
            <a:r>
              <a:rPr lang="en-US" dirty="0" smtClean="0"/>
              <a:t> for Instrumental Ensembles: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52700" y="4267200"/>
            <a:ext cx="36195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Biagio</a:t>
            </a:r>
            <a:r>
              <a:rPr lang="en-US" dirty="0" smtClean="0"/>
              <a:t> Marini (1597-1665)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Tarquinio</a:t>
            </a:r>
            <a:r>
              <a:rPr lang="en-US" dirty="0"/>
              <a:t> </a:t>
            </a:r>
            <a:r>
              <a:rPr lang="en-US" dirty="0" err="1"/>
              <a:t>Merula</a:t>
            </a:r>
            <a:r>
              <a:rPr lang="en-US" dirty="0"/>
              <a:t> (c. 1595-1665)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Giovanni </a:t>
            </a:r>
            <a:r>
              <a:rPr lang="en-US" dirty="0" err="1" smtClean="0"/>
              <a:t>Legrenzi</a:t>
            </a:r>
            <a:r>
              <a:rPr lang="en-US" dirty="0" smtClean="0"/>
              <a:t> (1620-1698)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Maurizio </a:t>
            </a:r>
            <a:r>
              <a:rPr lang="en-US" dirty="0" err="1" smtClean="0"/>
              <a:t>Cazzati</a:t>
            </a:r>
            <a:r>
              <a:rPr lang="en-US" dirty="0" smtClean="0"/>
              <a:t> (1620-1677)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0" y="1052945"/>
            <a:ext cx="495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Seventeenth-Century </a:t>
            </a:r>
            <a:r>
              <a:rPr lang="en-US" i="1" dirty="0" smtClean="0"/>
              <a:t>Canzone</a:t>
            </a:r>
            <a:r>
              <a:rPr lang="en-US" dirty="0" smtClean="0"/>
              <a:t> for Keyboard: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4595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6077" y="228600"/>
            <a:ext cx="7467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Maurizio </a:t>
            </a:r>
            <a:r>
              <a:rPr lang="en-US" dirty="0" err="1" smtClean="0"/>
              <a:t>Cazzati</a:t>
            </a:r>
            <a:r>
              <a:rPr lang="en-US" dirty="0" smtClean="0"/>
              <a:t>, Sonata à 4 in G Minor, “La </a:t>
            </a:r>
            <a:r>
              <a:rPr lang="en-US" dirty="0" err="1" smtClean="0"/>
              <a:t>Sampiera</a:t>
            </a:r>
            <a:r>
              <a:rPr lang="en-US" dirty="0" smtClean="0"/>
              <a:t>” (Bologna, publ. 1665)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99559" y="4333374"/>
            <a:ext cx="6737927" cy="228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3341686" y="4333374"/>
            <a:ext cx="0" cy="228600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475286" y="4333374"/>
            <a:ext cx="0" cy="22860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284286" y="4638174"/>
            <a:ext cx="18288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Allegro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1400" dirty="0" smtClean="0"/>
              <a:t>Imitative; duple time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3722686" y="4612474"/>
            <a:ext cx="1295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Grave</a:t>
            </a:r>
          </a:p>
          <a:p>
            <a:endParaRPr lang="en-US" dirty="0"/>
          </a:p>
          <a:p>
            <a:r>
              <a:rPr lang="en-US" sz="1400" dirty="0" smtClean="0"/>
              <a:t>Homophonic “interlude” </a:t>
            </a:r>
          </a:p>
          <a:p>
            <a:endParaRPr lang="en-US" sz="1400" dirty="0"/>
          </a:p>
          <a:p>
            <a:r>
              <a:rPr lang="en-US" sz="1400" dirty="0"/>
              <a:t>s</a:t>
            </a:r>
            <a:r>
              <a:rPr lang="en-US" sz="1400" dirty="0" smtClean="0"/>
              <a:t>omber, devout,</a:t>
            </a:r>
          </a:p>
          <a:p>
            <a:r>
              <a:rPr lang="en-US" sz="1400" dirty="0" err="1" smtClean="0"/>
              <a:t>hymnlike</a:t>
            </a:r>
            <a:endParaRPr lang="en-US" sz="1400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5920941" y="4592007"/>
            <a:ext cx="18288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Largo</a:t>
            </a:r>
          </a:p>
          <a:p>
            <a:endParaRPr lang="en-US" dirty="0"/>
          </a:p>
          <a:p>
            <a:endParaRPr lang="en-US" sz="1400" dirty="0"/>
          </a:p>
          <a:p>
            <a:r>
              <a:rPr lang="en-US" sz="1400" dirty="0" smtClean="0"/>
              <a:t>Head motive: lamenting chromatic descent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953760" y="3465033"/>
            <a:ext cx="64423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AC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268950" y="3834365"/>
            <a:ext cx="0" cy="72967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246686" y="4790574"/>
            <a:ext cx="457200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7749740" y="3834364"/>
            <a:ext cx="0" cy="72967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427623" y="3465033"/>
            <a:ext cx="64423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PAC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495" y="733142"/>
            <a:ext cx="2073283" cy="2623911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>
            <a:off x="1981200" y="3834364"/>
            <a:ext cx="0" cy="72967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286000" y="3834365"/>
            <a:ext cx="0" cy="72967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590800" y="3834365"/>
            <a:ext cx="0" cy="72967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512886" y="3459657"/>
            <a:ext cx="13716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(internal cadences)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338980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4830509" y="3347531"/>
            <a:ext cx="0" cy="3124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2" idx="4"/>
          </p:cNvCxnSpPr>
          <p:nvPr/>
        </p:nvCxnSpPr>
        <p:spPr>
          <a:xfrm flipV="1">
            <a:off x="2692992" y="3279167"/>
            <a:ext cx="5480546" cy="17000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692992" y="4979244"/>
            <a:ext cx="5689008" cy="11876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53154" y="4979244"/>
            <a:ext cx="18398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925509" y="3347531"/>
            <a:ext cx="0" cy="3124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453353" y="2826735"/>
            <a:ext cx="5272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1600		     1700 	                                1800                                    </a:t>
            </a:r>
            <a:endParaRPr lang="en-US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1997222" y="2214785"/>
            <a:ext cx="5536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(but beginning to stir: the </a:t>
            </a:r>
            <a:r>
              <a:rPr lang="en-US" dirty="0"/>
              <a:t>r</a:t>
            </a:r>
            <a:r>
              <a:rPr lang="en-US" dirty="0" smtClean="0"/>
              <a:t>ise of </a:t>
            </a:r>
            <a:r>
              <a:rPr lang="en-US" dirty="0" smtClean="0">
                <a:solidFill>
                  <a:srgbClr val="0070C0"/>
                </a:solidFill>
              </a:rPr>
              <a:t>instrumental music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6887909" y="3347531"/>
            <a:ext cx="0" cy="3124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50649" y="8382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Vocal Music: </a:t>
            </a:r>
          </a:p>
          <a:p>
            <a:pPr algn="ctr"/>
            <a:r>
              <a:rPr lang="en-US" dirty="0" smtClean="0"/>
              <a:t>Dominant, Highest Prestige in the 16</a:t>
            </a:r>
            <a:r>
              <a:rPr lang="en-US" baseline="30000" dirty="0" smtClean="0"/>
              <a:t>th</a:t>
            </a:r>
            <a:r>
              <a:rPr lang="en-US" dirty="0" smtClean="0"/>
              <a:t>- and 17</a:t>
            </a:r>
            <a:r>
              <a:rPr lang="en-US" baseline="30000" dirty="0" smtClean="0"/>
              <a:t>th</a:t>
            </a:r>
            <a:r>
              <a:rPr lang="en-US" dirty="0" smtClean="0"/>
              <a:t> Centuries</a:t>
            </a:r>
            <a:endParaRPr lang="en-US" dirty="0"/>
          </a:p>
        </p:txBody>
      </p:sp>
      <p:sp>
        <p:nvSpPr>
          <p:cNvPr id="2" name="Isosceles Triangle 1"/>
          <p:cNvSpPr/>
          <p:nvPr/>
        </p:nvSpPr>
        <p:spPr>
          <a:xfrm rot="16042658">
            <a:off x="4007816" y="2061292"/>
            <a:ext cx="2890791" cy="5578758"/>
          </a:xfrm>
          <a:prstGeom prst="triangle">
            <a:avLst/>
          </a:prstGeom>
          <a:solidFill>
            <a:schemeClr val="accent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1373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7432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Canzona</a:t>
            </a:r>
            <a:r>
              <a:rPr lang="en-US" dirty="0" smtClean="0"/>
              <a:t>/Sonata “Sections”    			Sonata/Concerto “Movements” 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505200" y="2927866"/>
            <a:ext cx="1828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93082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6764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Canzona</a:t>
            </a:r>
            <a:r>
              <a:rPr lang="en-US" dirty="0" smtClean="0"/>
              <a:t>”	“Sonata”		“Sinfonia”		“Concerto”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1447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6764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Canzona</a:t>
            </a:r>
            <a:r>
              <a:rPr lang="en-US" dirty="0" smtClean="0"/>
              <a:t>”	“Sonata”		“Sinfonia”		“Concerto”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2192224"/>
            <a:ext cx="10575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By late 17</a:t>
            </a:r>
            <a:r>
              <a:rPr lang="en-US" sz="1100" baseline="30000" dirty="0" smtClean="0"/>
              <a:t>th</a:t>
            </a:r>
            <a:r>
              <a:rPr lang="en-US" sz="1100" dirty="0" smtClean="0"/>
              <a:t>-C </a:t>
            </a:r>
          </a:p>
          <a:p>
            <a:r>
              <a:rPr lang="en-US" sz="1100" dirty="0"/>
              <a:t>t</a:t>
            </a:r>
            <a:r>
              <a:rPr lang="en-US" sz="1100" dirty="0" smtClean="0"/>
              <a:t>he term becomes uncommon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8112806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6764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Canzona</a:t>
            </a:r>
            <a:r>
              <a:rPr lang="en-US" dirty="0" smtClean="0"/>
              <a:t>”	“Sonata”		“Sinfonia”		“Concerto”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1320800" y="2045732"/>
            <a:ext cx="1803400" cy="28310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4000" y="5127577"/>
            <a:ext cx="2133600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Tendency: fewer instruments, more polarized treble and bass</a:t>
            </a:r>
            <a:endParaRPr 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2192224"/>
            <a:ext cx="10575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By late 17</a:t>
            </a:r>
            <a:r>
              <a:rPr lang="en-US" sz="1100" baseline="30000" dirty="0" smtClean="0"/>
              <a:t>th</a:t>
            </a:r>
            <a:r>
              <a:rPr lang="en-US" sz="1100" dirty="0" smtClean="0"/>
              <a:t>-C </a:t>
            </a:r>
          </a:p>
          <a:p>
            <a:r>
              <a:rPr lang="en-US" sz="1100" dirty="0"/>
              <a:t>t</a:t>
            </a:r>
            <a:r>
              <a:rPr lang="en-US" sz="1100" dirty="0" smtClean="0"/>
              <a:t>he term becomes uncommon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9027993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6764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Canzona</a:t>
            </a:r>
            <a:r>
              <a:rPr lang="en-US" dirty="0" smtClean="0"/>
              <a:t>”	“Sonata”		“Sinfonia”		“Concerto”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1320800" y="2045732"/>
            <a:ext cx="1803400" cy="28310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3962400" y="2045732"/>
            <a:ext cx="1066800" cy="27964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4000" y="5127577"/>
            <a:ext cx="2133600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Tendency: fewer instruments, more polarized treble and bass</a:t>
            </a:r>
            <a:endParaRPr lang="en-US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2895600" y="5095250"/>
            <a:ext cx="25146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Tendency: music for larger ensembles and fuller textures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2192224"/>
            <a:ext cx="10575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By late 17</a:t>
            </a:r>
            <a:r>
              <a:rPr lang="en-US" sz="1100" baseline="30000" dirty="0" smtClean="0"/>
              <a:t>th</a:t>
            </a:r>
            <a:r>
              <a:rPr lang="en-US" sz="1100" dirty="0" smtClean="0"/>
              <a:t>-C </a:t>
            </a:r>
          </a:p>
          <a:p>
            <a:r>
              <a:rPr lang="en-US" sz="1100" dirty="0"/>
              <a:t>t</a:t>
            </a:r>
            <a:r>
              <a:rPr lang="en-US" sz="1100" dirty="0" smtClean="0"/>
              <a:t>he term becomes uncommon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6781236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6764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Canzona</a:t>
            </a:r>
            <a:r>
              <a:rPr lang="en-US" dirty="0" smtClean="0"/>
              <a:t>”	“Sonata”		“Sinfonia”		“Concerto”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1320800" y="2045732"/>
            <a:ext cx="1803400" cy="28310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3962400" y="2045732"/>
            <a:ext cx="1066800" cy="27964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7239000" y="2045732"/>
            <a:ext cx="533400" cy="29834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4000" y="5127577"/>
            <a:ext cx="2133600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Tendency: fewer instruments, more polarized treble and bass</a:t>
            </a:r>
            <a:endParaRPr lang="en-US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2895600" y="5095250"/>
            <a:ext cx="25146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Tendency: music for larger ensembles and fuller textures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5886450" y="5095250"/>
            <a:ext cx="30480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Tendency: fuller textures, but often with a contrasting internal group—or, later, with a soloist or group of soloists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914400" y="2192224"/>
            <a:ext cx="10575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By late 17</a:t>
            </a:r>
            <a:r>
              <a:rPr lang="en-US" sz="1100" baseline="30000" dirty="0" smtClean="0"/>
              <a:t>th</a:t>
            </a:r>
            <a:r>
              <a:rPr lang="en-US" sz="1100" dirty="0" smtClean="0"/>
              <a:t>-C </a:t>
            </a:r>
          </a:p>
          <a:p>
            <a:r>
              <a:rPr lang="en-US" sz="1100" dirty="0"/>
              <a:t>t</a:t>
            </a:r>
            <a:r>
              <a:rPr lang="en-US" sz="1100" dirty="0" smtClean="0"/>
              <a:t>he term becomes uncommon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6781236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889000"/>
            <a:ext cx="4719344" cy="536733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378972" y="3810000"/>
            <a:ext cx="228600" cy="22860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31072" y="3048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Rome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7894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889000"/>
            <a:ext cx="4719344" cy="536733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378972" y="3810000"/>
            <a:ext cx="228600" cy="22860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886200" y="2258291"/>
            <a:ext cx="228600" cy="22860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31072" y="3048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Rome		Bologna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1321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889000"/>
            <a:ext cx="4719344" cy="536733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378972" y="3810000"/>
            <a:ext cx="228600" cy="22860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886200" y="2258291"/>
            <a:ext cx="228600" cy="22860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468808" y="1905000"/>
            <a:ext cx="228600" cy="22860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31072" y="3048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Rome		Bologna		Venice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1321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19200"/>
            <a:ext cx="6742582" cy="4483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62400" y="489466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Rome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09800" y="59436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Piazza di San Pietro (Bernini, 1650s, 1660s)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7555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748145"/>
            <a:ext cx="7315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Rise in the Cultural Significance of Instrumental Music</a:t>
            </a:r>
          </a:p>
          <a:p>
            <a:endParaRPr lang="en-US" dirty="0" smtClean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Music without text</a:t>
            </a:r>
          </a:p>
        </p:txBody>
      </p:sp>
    </p:spTree>
    <p:extLst>
      <p:ext uri="{BB962C8B-B14F-4D97-AF65-F5344CB8AC3E}">
        <p14:creationId xmlns:p14="http://schemas.microsoft.com/office/powerpoint/2010/main" val="26262569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18250"/>
            <a:ext cx="4278555" cy="32106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1" y="1828800"/>
            <a:ext cx="4400089" cy="33000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71877" y="5615709"/>
            <a:ext cx="3495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Gian</a:t>
            </a:r>
            <a:r>
              <a:rPr lang="en-US" dirty="0" smtClean="0"/>
              <a:t> Lorenzo Bernini (1598-1680)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652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344" y="990600"/>
            <a:ext cx="3876456" cy="46732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24200" y="5867006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Arcangelo</a:t>
            </a:r>
            <a:r>
              <a:rPr lang="en-US" dirty="0" smtClean="0"/>
              <a:t> Corelli (1653-1713)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4052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052985"/>
            <a:ext cx="2288128" cy="3276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515" y="2591631"/>
            <a:ext cx="3124200" cy="4165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971131"/>
            <a:ext cx="2874948" cy="34303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922" y="621707"/>
            <a:ext cx="1889484" cy="227787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352800" y="152400"/>
            <a:ext cx="259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Corelli’s Patrons </a:t>
            </a:r>
            <a:r>
              <a:rPr lang="en-US" b="1" dirty="0"/>
              <a:t>in </a:t>
            </a:r>
            <a:r>
              <a:rPr lang="en-US" b="1" dirty="0" smtClean="0"/>
              <a:t>Rome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39738" y="6401467"/>
            <a:ext cx="87994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Queen Christina of Sweden (1675-1685</a:t>
            </a:r>
            <a:r>
              <a:rPr lang="en-US" sz="1400" dirty="0" smtClean="0"/>
              <a:t>)        Cardinal </a:t>
            </a:r>
            <a:r>
              <a:rPr lang="en-US" sz="1400" dirty="0" err="1"/>
              <a:t>Pamphili</a:t>
            </a:r>
            <a:r>
              <a:rPr lang="en-US" sz="1400" dirty="0"/>
              <a:t> (1687-1690</a:t>
            </a:r>
            <a:r>
              <a:rPr lang="en-US" sz="1400" dirty="0" smtClean="0"/>
              <a:t>)                    Cardinal </a:t>
            </a:r>
            <a:r>
              <a:rPr lang="en-US" sz="1400" dirty="0" err="1"/>
              <a:t>Ottoboni</a:t>
            </a:r>
            <a:r>
              <a:rPr lang="en-US" sz="1400" dirty="0"/>
              <a:t> (1690-1708)</a:t>
            </a:r>
            <a:r>
              <a:rPr lang="en-US" sz="1400" dirty="0" smtClean="0"/>
              <a:t>       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840756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052985"/>
            <a:ext cx="2288128" cy="3276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515" y="2591631"/>
            <a:ext cx="3124200" cy="4165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971131"/>
            <a:ext cx="2874948" cy="34303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922" y="621707"/>
            <a:ext cx="1889484" cy="227787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352800" y="152400"/>
            <a:ext cx="259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Corelli’s Patrons </a:t>
            </a:r>
            <a:r>
              <a:rPr lang="en-US" b="1" dirty="0"/>
              <a:t>in </a:t>
            </a:r>
            <a:r>
              <a:rPr lang="en-US" b="1" dirty="0" smtClean="0"/>
              <a:t>Rome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39738" y="6401467"/>
            <a:ext cx="87994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Queen Christina of Sweden (1675-1685</a:t>
            </a:r>
            <a:r>
              <a:rPr lang="en-US" sz="1400" dirty="0" smtClean="0"/>
              <a:t>)        Cardinal </a:t>
            </a:r>
            <a:r>
              <a:rPr lang="en-US" sz="1400" dirty="0" err="1"/>
              <a:t>Pamphili</a:t>
            </a:r>
            <a:r>
              <a:rPr lang="en-US" sz="1400" dirty="0"/>
              <a:t> (1687-1690</a:t>
            </a:r>
            <a:r>
              <a:rPr lang="en-US" sz="1400" dirty="0" smtClean="0"/>
              <a:t>)                    Cardinal </a:t>
            </a:r>
            <a:r>
              <a:rPr lang="en-US" sz="1400" dirty="0" err="1"/>
              <a:t>Ottoboni</a:t>
            </a:r>
            <a:r>
              <a:rPr lang="en-US" sz="1400" dirty="0"/>
              <a:t> (1690-1708)</a:t>
            </a:r>
            <a:r>
              <a:rPr lang="en-US" sz="1400" dirty="0" smtClean="0"/>
              <a:t>        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715000" y="10668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Trio Sonata in D, op. 4 no. 4 </a:t>
            </a:r>
          </a:p>
          <a:p>
            <a:r>
              <a:rPr lang="en-US" sz="1400" dirty="0" smtClean="0"/>
              <a:t>(publ. 1694): “Giga” finale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261881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052985"/>
            <a:ext cx="2288128" cy="3276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515" y="2591631"/>
            <a:ext cx="3124200" cy="4165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971131"/>
            <a:ext cx="2874948" cy="34303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922" y="621707"/>
            <a:ext cx="1889484" cy="227787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352800" y="152400"/>
            <a:ext cx="259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Corelli’s Patrons </a:t>
            </a:r>
            <a:r>
              <a:rPr lang="en-US" b="1" dirty="0"/>
              <a:t>in </a:t>
            </a:r>
            <a:r>
              <a:rPr lang="en-US" b="1" dirty="0" smtClean="0"/>
              <a:t>Rome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39738" y="6401467"/>
            <a:ext cx="87994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Queen Christina of Sweden (1675-1685</a:t>
            </a:r>
            <a:r>
              <a:rPr lang="en-US" sz="1400" dirty="0" smtClean="0"/>
              <a:t>)        Cardinal </a:t>
            </a:r>
            <a:r>
              <a:rPr lang="en-US" sz="1400" dirty="0" err="1"/>
              <a:t>Pamphili</a:t>
            </a:r>
            <a:r>
              <a:rPr lang="en-US" sz="1400" dirty="0"/>
              <a:t> (1687-1690</a:t>
            </a:r>
            <a:r>
              <a:rPr lang="en-US" sz="1400" dirty="0" smtClean="0"/>
              <a:t>)                    Cardinal </a:t>
            </a:r>
            <a:r>
              <a:rPr lang="en-US" sz="1400" dirty="0" err="1"/>
              <a:t>Ottoboni</a:t>
            </a:r>
            <a:r>
              <a:rPr lang="en-US" sz="1400" dirty="0"/>
              <a:t> (1690-1708)</a:t>
            </a:r>
            <a:r>
              <a:rPr lang="en-US" sz="1400" dirty="0" smtClean="0"/>
              <a:t>        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5715000" y="10668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Trio Sonata in F, op. 3 no. 1 </a:t>
            </a:r>
          </a:p>
          <a:p>
            <a:r>
              <a:rPr lang="en-US" sz="1400" dirty="0" smtClean="0"/>
              <a:t>(publ. 1689): the opening “Grave”</a:t>
            </a:r>
          </a:p>
        </p:txBody>
      </p:sp>
    </p:spTree>
    <p:extLst>
      <p:ext uri="{BB962C8B-B14F-4D97-AF65-F5344CB8AC3E}">
        <p14:creationId xmlns:p14="http://schemas.microsoft.com/office/powerpoint/2010/main" val="36261881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052985"/>
            <a:ext cx="2288128" cy="3276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515" y="2591631"/>
            <a:ext cx="3124200" cy="4165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971131"/>
            <a:ext cx="2874948" cy="34303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922" y="621707"/>
            <a:ext cx="1889484" cy="227787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352800" y="152400"/>
            <a:ext cx="259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Corelli’s Patrons </a:t>
            </a:r>
            <a:r>
              <a:rPr lang="en-US" b="1" dirty="0"/>
              <a:t>in </a:t>
            </a:r>
            <a:r>
              <a:rPr lang="en-US" b="1" dirty="0" smtClean="0"/>
              <a:t>Rome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39738" y="6401467"/>
            <a:ext cx="87994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Queen Christina of Sweden (1675-1685</a:t>
            </a:r>
            <a:r>
              <a:rPr lang="en-US" sz="1400" dirty="0" smtClean="0"/>
              <a:t>)        Cardinal </a:t>
            </a:r>
            <a:r>
              <a:rPr lang="en-US" sz="1400" dirty="0" err="1"/>
              <a:t>Pamphili</a:t>
            </a:r>
            <a:r>
              <a:rPr lang="en-US" sz="1400" dirty="0"/>
              <a:t> (1687-1690</a:t>
            </a:r>
            <a:r>
              <a:rPr lang="en-US" sz="1400" dirty="0" smtClean="0"/>
              <a:t>)                    Cardinal </a:t>
            </a:r>
            <a:r>
              <a:rPr lang="en-US" sz="1400" dirty="0" err="1"/>
              <a:t>Ottoboni</a:t>
            </a:r>
            <a:r>
              <a:rPr lang="en-US" sz="1400" dirty="0"/>
              <a:t> (1690-1708)</a:t>
            </a:r>
            <a:r>
              <a:rPr lang="en-US" sz="1400" dirty="0" smtClean="0"/>
              <a:t>        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5715000" y="10668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Trio Sonata in D, op. 3 no. 2 </a:t>
            </a:r>
          </a:p>
          <a:p>
            <a:r>
              <a:rPr lang="en-US" sz="1400" dirty="0" smtClean="0"/>
              <a:t>(publ. 1689): “Allegro” finale</a:t>
            </a:r>
          </a:p>
        </p:txBody>
      </p:sp>
    </p:spTree>
    <p:extLst>
      <p:ext uri="{BB962C8B-B14F-4D97-AF65-F5344CB8AC3E}">
        <p14:creationId xmlns:p14="http://schemas.microsoft.com/office/powerpoint/2010/main" val="36989823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424934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Vividly Crystallized Major-Minor “Tonality” in Corelli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7475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143000"/>
            <a:ext cx="739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Grounded in the creative re-use of a large number of compact, standardized voice-leading patterns (ready-to-hand formulas, now called “schemata”) with functional-tonal implications.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52600" y="424934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Vividly Crystallized Major-Minor “Tonality” in Corelli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9494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143000"/>
            <a:ext cx="7391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Grounded in the creative re-use of a large number of compact, standardized voice-leading patterns (ready-to-hand formulas, now called “schemata”) with functional-tonal implications.  E.g.: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Cadential formulas to secure a sense of the tonic through authentic and half cadences.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52600" y="424934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Vividly Crystallized Major-Minor “Tonality” in Corelli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9494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143000"/>
            <a:ext cx="7391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Grounded in the creative re-use of a large number of compact, standardized voice-leading patterns (ready-to-hand formulas, now called “schemata”) with functional-tonal implications.  E.g.: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Cadential formulas to secure a sense of the tonic through authentic and half cadences.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52600" y="424934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Vividly Crystallized Major-Minor “Tonality” in Corelli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19400" y="3352800"/>
            <a:ext cx="464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e.g., the “complete cadential progression”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	T             P                D                    T</a:t>
            </a:r>
          </a:p>
          <a:p>
            <a:endParaRPr lang="en-US" dirty="0"/>
          </a:p>
          <a:p>
            <a:r>
              <a:rPr lang="en-US" dirty="0" smtClean="0"/>
              <a:t>	I</a:t>
            </a:r>
            <a:r>
              <a:rPr lang="en-US" baseline="30000" dirty="0" smtClean="0"/>
              <a:t>(6) </a:t>
            </a:r>
            <a:r>
              <a:rPr lang="en-US" dirty="0" smtClean="0"/>
              <a:t>          ii</a:t>
            </a:r>
            <a:r>
              <a:rPr lang="en-US" baseline="30000" dirty="0" smtClean="0"/>
              <a:t>6</a:t>
            </a:r>
            <a:r>
              <a:rPr lang="en-US" dirty="0" smtClean="0"/>
              <a:t>               V                     I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IV</a:t>
            </a:r>
          </a:p>
          <a:p>
            <a:endParaRPr lang="en-US" dirty="0"/>
          </a:p>
        </p:txBody>
      </p:sp>
      <p:sp>
        <p:nvSpPr>
          <p:cNvPr id="5" name="Right Brace 4"/>
          <p:cNvSpPr/>
          <p:nvPr/>
        </p:nvSpPr>
        <p:spPr>
          <a:xfrm rot="5400000">
            <a:off x="5166831" y="3845264"/>
            <a:ext cx="431320" cy="320040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657600" y="5635823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“trigger”                             “cadence proper”</a:t>
            </a:r>
          </a:p>
          <a:p>
            <a:r>
              <a:rPr lang="en-US" sz="1400" dirty="0" smtClean="0"/>
              <a:t>“onset”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5150427" y="3962400"/>
            <a:ext cx="1905000" cy="206525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8392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748145"/>
            <a:ext cx="73152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Rise in the Cultural Significance of Instrumental Music</a:t>
            </a:r>
          </a:p>
          <a:p>
            <a:endParaRPr lang="en-US" dirty="0" smtClean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Music without text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Idiomatic </a:t>
            </a:r>
            <a:r>
              <a:rPr lang="en-US" dirty="0"/>
              <a:t>d</a:t>
            </a:r>
            <a:r>
              <a:rPr lang="en-US" dirty="0" smtClean="0"/>
              <a:t>isplay pieces</a:t>
            </a:r>
          </a:p>
        </p:txBody>
      </p:sp>
    </p:spTree>
    <p:extLst>
      <p:ext uri="{BB962C8B-B14F-4D97-AF65-F5344CB8AC3E}">
        <p14:creationId xmlns:p14="http://schemas.microsoft.com/office/powerpoint/2010/main" val="13829114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143000"/>
            <a:ext cx="7391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Grounded in the creative re-use of a large number of compact, standardized voice-leading patterns (ready-to-hand formulas, now called “schemata”) with functional-tonal implications.  E.g.: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Cadential formulas to secure a sense of the tonic through authentic and half cadences.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Standardized harmonic progressions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52600" y="424934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Vividly Crystallized Major-Minor “Tonality” in Corelli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9494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143000"/>
            <a:ext cx="7391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Grounded in the creative re-use of a large number of compact, standardized voice-leading patterns (ready-to-hand formulas, now called “schemata”) with functional-tonal implications.  E.g.: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Cadential formulas to secure a sense of the tonic through authentic and half cadences.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Standardized harmonic progressions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Standardized formulas for modulating to other keys (V, III, etc.)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52600" y="424934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Vividly Crystallized Major-Minor “Tonality” in Corelli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9494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143000"/>
            <a:ext cx="7391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Grounded in the creative re-use of a large number of compact, standardized voice-leading patterns (ready-to-hand formulas, now called “schemata”) with functional-tonal implications.  E.g.: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Cadential formulas to secure a sense of the tonic through authentic and half cadences.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Standardized harmonic progressions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Standardized formulas for modulating to other keys (V, III,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Standardized sequential formulas for </a:t>
            </a:r>
            <a:r>
              <a:rPr lang="en-US" i="1" dirty="0" smtClean="0"/>
              <a:t>Fortspinnung</a:t>
            </a:r>
            <a:r>
              <a:rPr lang="en-US" dirty="0" smtClean="0"/>
              <a:t> (ascending or descending 5-6 patterns, ascending- or descending-fifth sequences </a:t>
            </a:r>
          </a:p>
          <a:p>
            <a:r>
              <a:rPr lang="en-US" dirty="0"/>
              <a:t> </a:t>
            </a:r>
            <a:r>
              <a:rPr lang="en-US" dirty="0" smtClean="0"/>
              <a:t>     [“circle of fifths”], etc.)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52600" y="424934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Vividly Crystallized Major-Minor “Tonality” in Corelli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9494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143000"/>
            <a:ext cx="7391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Grounded in the creative re-use of a large number of compact, standardized voice-leading patterns (ready-to-hand formulas, now called “schemata”) with functional-tonal implications.  E.g.: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Cadential formulas to secure a sense of the tonic through authentic and half cadences.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Standardized harmonic progressions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Standardized formulas for modulating to other keys (V, III,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Standardized sequential formulas for </a:t>
            </a:r>
            <a:r>
              <a:rPr lang="en-US" i="1" dirty="0" smtClean="0"/>
              <a:t>Fortspinnung</a:t>
            </a:r>
            <a:r>
              <a:rPr lang="en-US" dirty="0" smtClean="0"/>
              <a:t> (ascending or descending 5-6 patterns, ascending- or descending-fifth sequences </a:t>
            </a:r>
          </a:p>
          <a:p>
            <a:r>
              <a:rPr lang="en-US" dirty="0" smtClean="0"/>
              <a:t>      [“circle of fifths”], etc.)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52600" y="424934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Vividly Crystallized Major-Minor “Tonality” in Corelli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94327" y="51816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Result: “the normative harmonic style” [John Hill]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             “the standardizing of harmonic functions” [Richard Taruskin, 181]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7767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143000"/>
            <a:ext cx="7391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Grounded in the creative re-use of a large number of compact, standardized voice-leading patterns (ready-to-hand formulas, now called “schemata”) with functional-tonal implications.  E.g.: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Cadential formulas to secure a sense of the tonic through authentic and half cadences.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Standardized harmonic progressions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Standardized formulas for modulating to other keys (V, III,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Standardized sequential formulas for </a:t>
            </a:r>
            <a:r>
              <a:rPr lang="en-US" i="1" dirty="0" smtClean="0"/>
              <a:t>Fortspinnung</a:t>
            </a:r>
            <a:r>
              <a:rPr lang="en-US" dirty="0" smtClean="0"/>
              <a:t> (ascending or descending 5-6 patterns, ascending- or descending-fifth sequences </a:t>
            </a:r>
          </a:p>
          <a:p>
            <a:r>
              <a:rPr lang="en-US" dirty="0" smtClean="0"/>
              <a:t>      [“circle of fifths”], etc.)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52600" y="424934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Vividly Crystallized Major-Minor “Tonality” in Corelli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94327" y="51816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Result: “the normative harmonic style” [John Hill]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             “the standardizing of harmonic functions” [Richard Taruskin, 181]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0992" y="6165791"/>
            <a:ext cx="7386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Example: </a:t>
            </a:r>
            <a:r>
              <a:rPr lang="en-US" b="1" dirty="0"/>
              <a:t>Trio Sonata in D, op. 3 no. 2 (publ. 1689): </a:t>
            </a:r>
            <a:r>
              <a:rPr lang="en-US" b="1" dirty="0" smtClean="0"/>
              <a:t>The opening “Grave”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608596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2773" y="6096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Corelli, Trio Sonata in D, op. 3 no. 2, movement 1, </a:t>
            </a:r>
            <a:r>
              <a:rPr lang="en-US" i="1" dirty="0" smtClean="0"/>
              <a:t>Grave </a:t>
            </a:r>
            <a:endParaRPr lang="en-US" dirty="0"/>
          </a:p>
          <a:p>
            <a:pPr algn="ctr"/>
            <a:r>
              <a:rPr lang="en-US" dirty="0" smtClean="0"/>
              <a:t>(opening harmonic moves)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2438400" y="2537154"/>
            <a:ext cx="0" cy="2133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514600" y="2537154"/>
            <a:ext cx="0" cy="2133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495800" y="2480964"/>
            <a:ext cx="0" cy="2133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572000" y="2480964"/>
            <a:ext cx="0" cy="2133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00100" y="4574201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1905000" y="2957623"/>
            <a:ext cx="4572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2667000" y="2969168"/>
            <a:ext cx="4572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3921776" y="1759525"/>
            <a:ext cx="4572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E</a:t>
            </a:r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762000" y="4572000"/>
            <a:ext cx="533400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rved Left Arrow 12"/>
          <p:cNvSpPr/>
          <p:nvPr/>
        </p:nvSpPr>
        <p:spPr>
          <a:xfrm rot="2523528" flipH="1" flipV="1">
            <a:off x="1073733" y="3058043"/>
            <a:ext cx="443331" cy="1378792"/>
          </a:xfrm>
          <a:prstGeom prst="curved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urved Left Arrow 13"/>
          <p:cNvSpPr/>
          <p:nvPr/>
        </p:nvSpPr>
        <p:spPr>
          <a:xfrm rot="2523528" flipH="1" flipV="1">
            <a:off x="3071390" y="1572359"/>
            <a:ext cx="445995" cy="1378792"/>
          </a:xfrm>
          <a:prstGeom prst="curved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485900" y="2680638"/>
            <a:ext cx="2057400" cy="1219200"/>
          </a:xfrm>
          <a:prstGeom prst="ellipse">
            <a:avLst/>
          </a:prstGeom>
          <a:noFill/>
          <a:ln w="95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65936" y="5311675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“walking bass”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4648200" y="1759526"/>
            <a:ext cx="4572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E</a:t>
            </a:r>
            <a:endParaRPr lang="en-US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4876800" y="3101108"/>
            <a:ext cx="4572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</a:t>
            </a:r>
            <a:endParaRPr lang="en-US" sz="3600" dirty="0"/>
          </a:p>
        </p:txBody>
      </p:sp>
      <p:sp>
        <p:nvSpPr>
          <p:cNvPr id="23" name="TextBox 22"/>
          <p:cNvSpPr txBox="1"/>
          <p:nvPr/>
        </p:nvSpPr>
        <p:spPr>
          <a:xfrm>
            <a:off x="5410200" y="4344848"/>
            <a:ext cx="4572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</a:t>
            </a:r>
            <a:endParaRPr lang="en-US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5936673" y="5588245"/>
            <a:ext cx="4572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645399" y="5037146"/>
            <a:ext cx="12954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 minor</a:t>
            </a:r>
            <a:endParaRPr lang="en-US" sz="2400" dirty="0"/>
          </a:p>
        </p:txBody>
      </p:sp>
      <p:sp>
        <p:nvSpPr>
          <p:cNvPr id="27" name="Curved Left Arrow 26"/>
          <p:cNvSpPr/>
          <p:nvPr/>
        </p:nvSpPr>
        <p:spPr>
          <a:xfrm rot="4695976" flipH="1" flipV="1">
            <a:off x="6857222" y="3924285"/>
            <a:ext cx="327177" cy="2118332"/>
          </a:xfrm>
          <a:prstGeom prst="curved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8839200" y="4484628"/>
            <a:ext cx="0" cy="55251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039100" y="4102152"/>
            <a:ext cx="10668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v</a:t>
            </a:r>
            <a:r>
              <a:rPr lang="en-US" dirty="0" smtClean="0"/>
              <a:t>i: PAC</a:t>
            </a:r>
            <a:endParaRPr lang="en-US" dirty="0"/>
          </a:p>
        </p:txBody>
      </p:sp>
      <p:sp>
        <p:nvSpPr>
          <p:cNvPr id="33" name="Left Brace 32"/>
          <p:cNvSpPr/>
          <p:nvPr/>
        </p:nvSpPr>
        <p:spPr>
          <a:xfrm rot="16200000">
            <a:off x="3257236" y="4216216"/>
            <a:ext cx="320496" cy="187042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Left Brace 33"/>
          <p:cNvSpPr/>
          <p:nvPr/>
        </p:nvSpPr>
        <p:spPr>
          <a:xfrm rot="16200000">
            <a:off x="1266741" y="5151124"/>
            <a:ext cx="320496" cy="187042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104897" y="6391564"/>
            <a:ext cx="816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Model</a:t>
            </a:r>
            <a:endParaRPr lang="en-US" sz="1200" dirty="0"/>
          </a:p>
        </p:txBody>
      </p:sp>
      <p:sp>
        <p:nvSpPr>
          <p:cNvPr id="37" name="TextBox 36"/>
          <p:cNvSpPr txBox="1"/>
          <p:nvPr/>
        </p:nvSpPr>
        <p:spPr>
          <a:xfrm>
            <a:off x="2895600" y="5421746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Sequence: </a:t>
            </a:r>
          </a:p>
          <a:p>
            <a:r>
              <a:rPr lang="en-US" sz="1200" dirty="0" smtClean="0"/>
              <a:t>Repetition</a:t>
            </a:r>
            <a:r>
              <a:rPr lang="en-US" sz="1200" dirty="0"/>
              <a:t> </a:t>
            </a:r>
            <a:r>
              <a:rPr lang="en-US" sz="1200" dirty="0" smtClean="0"/>
              <a:t>up a fifth</a:t>
            </a:r>
            <a:endParaRPr lang="en-US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6463145" y="4923737"/>
            <a:ext cx="11499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(toward D, but…)</a:t>
            </a:r>
            <a:endParaRPr lang="en-US" sz="1000" dirty="0"/>
          </a:p>
        </p:txBody>
      </p:sp>
      <p:sp>
        <p:nvSpPr>
          <p:cNvPr id="39" name="TextBox 38"/>
          <p:cNvSpPr txBox="1"/>
          <p:nvPr/>
        </p:nvSpPr>
        <p:spPr>
          <a:xfrm>
            <a:off x="1905000" y="2342464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7030A0"/>
                </a:solidFill>
              </a:rPr>
              <a:t>“I:HC”</a:t>
            </a:r>
            <a:endParaRPr lang="en-US" sz="1200" dirty="0">
              <a:solidFill>
                <a:srgbClr val="7030A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879272" y="1462023"/>
            <a:ext cx="768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7030A0"/>
                </a:solidFill>
              </a:rPr>
              <a:t>“V:HC”</a:t>
            </a:r>
            <a:endParaRPr lang="en-US" sz="1200" dirty="0">
              <a:solidFill>
                <a:srgbClr val="7030A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181600" y="1482527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(Descending fifths, </a:t>
            </a:r>
          </a:p>
          <a:p>
            <a:r>
              <a:rPr lang="en-US" sz="1200" dirty="0" smtClean="0"/>
              <a:t> with each half-bar)</a:t>
            </a:r>
            <a:endParaRPr lang="en-US" sz="1200" dirty="0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4934527" y="2468881"/>
            <a:ext cx="247073" cy="6182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5334000" y="3780894"/>
            <a:ext cx="228600" cy="5639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5822373" y="5024291"/>
            <a:ext cx="228600" cy="5639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562600" y="2537154"/>
            <a:ext cx="3009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. . . . . . . . . . .(</a:t>
            </a:r>
            <a:r>
              <a:rPr lang="en-US" sz="1200" i="1" dirty="0" smtClean="0"/>
              <a:t>Fortspinnung</a:t>
            </a:r>
            <a:r>
              <a:rPr lang="en-US" sz="1200" dirty="0" smtClean="0"/>
              <a:t>) . . . . .</a:t>
            </a:r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5690755" y="629923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= IV of 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844217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03218"/>
            <a:ext cx="3033964" cy="365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4345" y="567508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Arcangelo</a:t>
            </a:r>
            <a:r>
              <a:rPr lang="en-US" dirty="0" smtClean="0"/>
              <a:t> Corelli (1653-1713)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91000" y="1503218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Opp. 1-4 = Trio Sonatas (12 in each opus)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038600" y="706689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His Only Publications: 72 Instrumental Works</a:t>
            </a:r>
          </a:p>
          <a:p>
            <a:r>
              <a:rPr lang="en-US" dirty="0" smtClean="0"/>
              <a:t>12 X 6 (Six Opus Numbers)</a:t>
            </a:r>
          </a:p>
        </p:txBody>
      </p:sp>
    </p:spTree>
    <p:extLst>
      <p:ext uri="{BB962C8B-B14F-4D97-AF65-F5344CB8AC3E}">
        <p14:creationId xmlns:p14="http://schemas.microsoft.com/office/powerpoint/2010/main" val="9564242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03218"/>
            <a:ext cx="3033964" cy="365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4345" y="567508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Arcangelo</a:t>
            </a:r>
            <a:r>
              <a:rPr lang="en-US" dirty="0" smtClean="0"/>
              <a:t> Corelli (1653-1713)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91000" y="1503218"/>
            <a:ext cx="4038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Opp. 1-4 = Trio Sonatas (12 in each opus)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Op. 1 = Twelve </a:t>
            </a:r>
            <a:r>
              <a:rPr lang="en-US" i="1" dirty="0" err="1" smtClean="0"/>
              <a:t>Sonate</a:t>
            </a:r>
            <a:r>
              <a:rPr lang="en-US" dirty="0" smtClean="0"/>
              <a:t> [</a:t>
            </a:r>
            <a:r>
              <a:rPr lang="en-US" i="1" dirty="0" smtClean="0"/>
              <a:t>da </a:t>
            </a:r>
            <a:r>
              <a:rPr lang="en-US" i="1" dirty="0" err="1" smtClean="0"/>
              <a:t>chiesa</a:t>
            </a:r>
            <a:r>
              <a:rPr lang="en-US" dirty="0" smtClean="0"/>
              <a:t>] (1681)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Op. 3 = Twelve </a:t>
            </a:r>
            <a:r>
              <a:rPr lang="en-US" i="1" dirty="0" err="1" smtClean="0"/>
              <a:t>Sonate</a:t>
            </a:r>
            <a:r>
              <a:rPr lang="en-US" dirty="0" smtClean="0"/>
              <a:t> [</a:t>
            </a:r>
            <a:r>
              <a:rPr lang="en-US" i="1" dirty="0" smtClean="0"/>
              <a:t>da </a:t>
            </a:r>
            <a:r>
              <a:rPr lang="en-US" i="1" dirty="0" err="1" smtClean="0"/>
              <a:t>chiesa</a:t>
            </a:r>
            <a:r>
              <a:rPr lang="en-US" dirty="0" smtClean="0"/>
              <a:t>] (1689)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038600" y="706689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His Only Publications: 72 Instrumental Works</a:t>
            </a:r>
          </a:p>
          <a:p>
            <a:r>
              <a:rPr lang="en-US" dirty="0" smtClean="0"/>
              <a:t>12 X 6 (Six Opus Numbers)</a:t>
            </a:r>
          </a:p>
        </p:txBody>
      </p:sp>
    </p:spTree>
    <p:extLst>
      <p:ext uri="{BB962C8B-B14F-4D97-AF65-F5344CB8AC3E}">
        <p14:creationId xmlns:p14="http://schemas.microsoft.com/office/powerpoint/2010/main" val="40727531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2255" y="533400"/>
            <a:ext cx="739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Sonata [da </a:t>
            </a:r>
            <a:r>
              <a:rPr lang="en-US" dirty="0" err="1" smtClean="0"/>
              <a:t>chiesa</a:t>
            </a:r>
            <a:r>
              <a:rPr lang="en-US" dirty="0" smtClean="0"/>
              <a:t>]: no dance movements; </a:t>
            </a:r>
          </a:p>
          <a:p>
            <a:pPr algn="ctr"/>
            <a:r>
              <a:rPr lang="en-US" dirty="0" smtClean="0"/>
              <a:t>often in four “abstract” movements, designated only by tempo marking; </a:t>
            </a:r>
          </a:p>
          <a:p>
            <a:pPr algn="ctr"/>
            <a:r>
              <a:rPr lang="en-US" dirty="0" smtClean="0"/>
              <a:t>a common pattern: slow-fast-slow-fast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67116" y="2302964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e.g., Corelli, Trio Sonata in D, op. 3 no. 2 (publ. 1689)</a:t>
            </a:r>
          </a:p>
        </p:txBody>
      </p:sp>
      <p:sp>
        <p:nvSpPr>
          <p:cNvPr id="4" name="Rectangle 3"/>
          <p:cNvSpPr/>
          <p:nvPr/>
        </p:nvSpPr>
        <p:spPr>
          <a:xfrm>
            <a:off x="817370" y="3766989"/>
            <a:ext cx="1676400" cy="1066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722370" y="3771607"/>
            <a:ext cx="1676400" cy="1066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33588" y="3771607"/>
            <a:ext cx="1676400" cy="1066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760970" y="3766989"/>
            <a:ext cx="1676400" cy="1066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08052" y="4099498"/>
            <a:ext cx="8047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Grave</a:t>
            </a:r>
            <a:endParaRPr lang="en-US" sz="14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893570" y="3032698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		F		   S 		      F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126461" y="4099497"/>
            <a:ext cx="8047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Allegro</a:t>
            </a:r>
            <a:endParaRPr lang="en-US" sz="14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5082261" y="4126537"/>
            <a:ext cx="8047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Adagio</a:t>
            </a:r>
            <a:endParaRPr lang="en-US" sz="14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7194502" y="4099498"/>
            <a:ext cx="8047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Allegro</a:t>
            </a:r>
            <a:endParaRPr lang="en-US" sz="14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969770" y="4958541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                                 </a:t>
            </a:r>
            <a:r>
              <a:rPr lang="en-US" dirty="0" err="1" smtClean="0"/>
              <a:t>D</a:t>
            </a:r>
            <a:r>
              <a:rPr lang="en-US" dirty="0" smtClean="0"/>
              <a:t>                                  B minor (vi)		       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1732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03218"/>
            <a:ext cx="3033964" cy="365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4345" y="567508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Arcangelo</a:t>
            </a:r>
            <a:r>
              <a:rPr lang="en-US" dirty="0" smtClean="0"/>
              <a:t> Corelli (1653-1713)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91000" y="1503218"/>
            <a:ext cx="4038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Opp. 1-4 = Trio Sonatas (12 in each opus)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Op. 1 = Twelve </a:t>
            </a:r>
            <a:r>
              <a:rPr lang="en-US" i="1" dirty="0" err="1" smtClean="0"/>
              <a:t>Sonate</a:t>
            </a:r>
            <a:r>
              <a:rPr lang="en-US" dirty="0" smtClean="0"/>
              <a:t> [</a:t>
            </a:r>
            <a:r>
              <a:rPr lang="en-US" i="1" dirty="0" smtClean="0"/>
              <a:t>da </a:t>
            </a:r>
            <a:r>
              <a:rPr lang="en-US" i="1" dirty="0" err="1" smtClean="0"/>
              <a:t>chiesa</a:t>
            </a:r>
            <a:r>
              <a:rPr lang="en-US" dirty="0" smtClean="0"/>
              <a:t>] (1681)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Op. 2 = Twelve </a:t>
            </a:r>
            <a:r>
              <a:rPr lang="en-US" i="1" dirty="0" err="1" smtClean="0">
                <a:solidFill>
                  <a:srgbClr val="0070C0"/>
                </a:solidFill>
              </a:rPr>
              <a:t>Sonate</a:t>
            </a:r>
            <a:r>
              <a:rPr lang="en-US" i="1" dirty="0" smtClean="0">
                <a:solidFill>
                  <a:srgbClr val="0070C0"/>
                </a:solidFill>
              </a:rPr>
              <a:t> da camera </a:t>
            </a:r>
            <a:r>
              <a:rPr lang="en-US" dirty="0" smtClean="0">
                <a:solidFill>
                  <a:srgbClr val="0070C0"/>
                </a:solidFill>
              </a:rPr>
              <a:t>(1685)</a:t>
            </a:r>
          </a:p>
          <a:p>
            <a:endParaRPr lang="en-US" dirty="0"/>
          </a:p>
          <a:p>
            <a:r>
              <a:rPr lang="en-US" dirty="0" smtClean="0"/>
              <a:t>Op. 3 = </a:t>
            </a:r>
            <a:r>
              <a:rPr lang="en-US" dirty="0"/>
              <a:t>Twelve </a:t>
            </a:r>
            <a:r>
              <a:rPr lang="en-US" i="1" dirty="0" err="1"/>
              <a:t>Sonate</a:t>
            </a:r>
            <a:r>
              <a:rPr lang="en-US" dirty="0"/>
              <a:t> [</a:t>
            </a:r>
            <a:r>
              <a:rPr lang="en-US" i="1" dirty="0"/>
              <a:t>da </a:t>
            </a:r>
            <a:r>
              <a:rPr lang="en-US" i="1" dirty="0" err="1"/>
              <a:t>chiesa</a:t>
            </a:r>
            <a:r>
              <a:rPr lang="en-US" dirty="0" smtClean="0"/>
              <a:t>] (1689)</a:t>
            </a:r>
            <a:endParaRPr lang="en-US" dirty="0"/>
          </a:p>
          <a:p>
            <a:endParaRPr lang="en-US" dirty="0" smtClean="0"/>
          </a:p>
          <a:p>
            <a:r>
              <a:rPr lang="en-US" dirty="0">
                <a:solidFill>
                  <a:srgbClr val="0070C0"/>
                </a:solidFill>
              </a:rPr>
              <a:t>Op. </a:t>
            </a:r>
            <a:r>
              <a:rPr lang="en-US" dirty="0" smtClean="0">
                <a:solidFill>
                  <a:srgbClr val="0070C0"/>
                </a:solidFill>
              </a:rPr>
              <a:t>4 </a:t>
            </a:r>
            <a:r>
              <a:rPr lang="en-US" dirty="0">
                <a:solidFill>
                  <a:srgbClr val="0070C0"/>
                </a:solidFill>
              </a:rPr>
              <a:t>= Twelve </a:t>
            </a:r>
            <a:r>
              <a:rPr lang="en-US" i="1" dirty="0" err="1">
                <a:solidFill>
                  <a:srgbClr val="0070C0"/>
                </a:solidFill>
              </a:rPr>
              <a:t>Sonate</a:t>
            </a:r>
            <a:r>
              <a:rPr lang="en-US" i="1" dirty="0">
                <a:solidFill>
                  <a:srgbClr val="0070C0"/>
                </a:solidFill>
              </a:rPr>
              <a:t> da camera</a:t>
            </a:r>
            <a:r>
              <a:rPr lang="en-US" dirty="0">
                <a:solidFill>
                  <a:srgbClr val="0070C0"/>
                </a:solidFill>
              </a:rPr>
              <a:t> (</a:t>
            </a:r>
            <a:r>
              <a:rPr lang="en-US" dirty="0" smtClean="0">
                <a:solidFill>
                  <a:srgbClr val="0070C0"/>
                </a:solidFill>
              </a:rPr>
              <a:t>1694)</a:t>
            </a:r>
            <a:endParaRPr lang="en-US" dirty="0">
              <a:solidFill>
                <a:srgbClr val="0070C0"/>
              </a:solidFill>
            </a:endParaRPr>
          </a:p>
          <a:p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038600" y="706689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His Only Publications: 72 Instrumental Works</a:t>
            </a:r>
          </a:p>
          <a:p>
            <a:r>
              <a:rPr lang="en-US" dirty="0" smtClean="0"/>
              <a:t>12 X 6 (Six Opus Numbers)</a:t>
            </a:r>
          </a:p>
        </p:txBody>
      </p:sp>
    </p:spTree>
    <p:extLst>
      <p:ext uri="{BB962C8B-B14F-4D97-AF65-F5344CB8AC3E}">
        <p14:creationId xmlns:p14="http://schemas.microsoft.com/office/powerpoint/2010/main" val="42599210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748145"/>
            <a:ext cx="73152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Rise in the Cultural Significance of Instrumental Music</a:t>
            </a:r>
          </a:p>
          <a:p>
            <a:endParaRPr lang="en-US" dirty="0" smtClean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Music without text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Idiomatic </a:t>
            </a:r>
            <a:r>
              <a:rPr lang="en-US" dirty="0"/>
              <a:t>d</a:t>
            </a:r>
            <a:r>
              <a:rPr lang="en-US" dirty="0" smtClean="0"/>
              <a:t>isplay pieces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“Pure music” coming to be seen as its own justification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9114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7723" y="39624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e.g., Corelli, Trio Sonata in D, op. 4 no. 4 (publ. 1694)</a:t>
            </a:r>
          </a:p>
        </p:txBody>
      </p:sp>
      <p:sp>
        <p:nvSpPr>
          <p:cNvPr id="3" name="Rectangle 2"/>
          <p:cNvSpPr/>
          <p:nvPr/>
        </p:nvSpPr>
        <p:spPr>
          <a:xfrm>
            <a:off x="766618" y="4588470"/>
            <a:ext cx="1676400" cy="1066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671618" y="4593088"/>
            <a:ext cx="1676400" cy="1066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82836" y="4593088"/>
            <a:ext cx="1676400" cy="1066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710218" y="4588470"/>
            <a:ext cx="1676400" cy="1066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66800" y="4752538"/>
            <a:ext cx="8047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 smtClean="0"/>
              <a:t>Preludio</a:t>
            </a:r>
            <a:endParaRPr lang="en-US" sz="1400" i="1" dirty="0" smtClean="0"/>
          </a:p>
          <a:p>
            <a:endParaRPr lang="en-US" sz="1400" i="1" dirty="0"/>
          </a:p>
          <a:p>
            <a:r>
              <a:rPr lang="en-US" sz="1400" i="1" dirty="0" smtClean="0"/>
              <a:t>Grave</a:t>
            </a:r>
            <a:endParaRPr lang="en-US" sz="14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2799772" y="4757156"/>
            <a:ext cx="14200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 smtClean="0"/>
              <a:t>Corrente</a:t>
            </a:r>
            <a:endParaRPr lang="en-US" sz="1400" i="1" dirty="0" smtClean="0"/>
          </a:p>
          <a:p>
            <a:endParaRPr lang="en-US" sz="1400" i="1" dirty="0"/>
          </a:p>
          <a:p>
            <a:r>
              <a:rPr lang="en-US" sz="1400" dirty="0" smtClean="0">
                <a:solidFill>
                  <a:srgbClr val="C00000"/>
                </a:solidFill>
              </a:rPr>
              <a:t>(Binary dance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031509" y="4794129"/>
            <a:ext cx="8047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Adagio</a:t>
            </a:r>
            <a:endParaRPr lang="en-US" sz="14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6891193" y="4743759"/>
            <a:ext cx="13144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Giga</a:t>
            </a:r>
          </a:p>
          <a:p>
            <a:endParaRPr lang="en-US" sz="1400" i="1" dirty="0" smtClean="0"/>
          </a:p>
          <a:p>
            <a:r>
              <a:rPr lang="en-US" sz="1400" dirty="0">
                <a:solidFill>
                  <a:srgbClr val="C00000"/>
                </a:solidFill>
              </a:rPr>
              <a:t>(Binary dance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919018" y="5780022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                                 </a:t>
            </a:r>
            <a:r>
              <a:rPr lang="en-US" dirty="0" err="1" smtClean="0"/>
              <a:t>D</a:t>
            </a:r>
            <a:r>
              <a:rPr lang="en-US" dirty="0" smtClean="0"/>
              <a:t>                                  B minor (vi)		       D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182255" y="5334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Sonata da camera</a:t>
            </a:r>
            <a:r>
              <a:rPr lang="en-US" dirty="0" smtClean="0"/>
              <a:t>: includes binary-form dance movements; </a:t>
            </a:r>
          </a:p>
          <a:p>
            <a:pPr algn="ctr"/>
            <a:r>
              <a:rPr lang="en-US" dirty="0" smtClean="0"/>
              <a:t>A prelude + two, three, or four movements—at least two of which are dances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361" y="1219200"/>
            <a:ext cx="1966675" cy="278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1896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03218"/>
            <a:ext cx="3033964" cy="365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4345" y="567508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Arcangelo</a:t>
            </a:r>
            <a:r>
              <a:rPr lang="en-US" dirty="0" smtClean="0"/>
              <a:t> Corelli (1653-1713)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91000" y="1503218"/>
            <a:ext cx="4038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Op. 1 = Twelve </a:t>
            </a:r>
            <a:r>
              <a:rPr lang="en-US" i="1" dirty="0" err="1" smtClean="0"/>
              <a:t>Sonate</a:t>
            </a:r>
            <a:r>
              <a:rPr lang="en-US" dirty="0" smtClean="0"/>
              <a:t> [</a:t>
            </a:r>
            <a:r>
              <a:rPr lang="en-US" i="1" dirty="0" smtClean="0"/>
              <a:t>da </a:t>
            </a:r>
            <a:r>
              <a:rPr lang="en-US" i="1" dirty="0" err="1" smtClean="0"/>
              <a:t>chiesa</a:t>
            </a:r>
            <a:r>
              <a:rPr lang="en-US" dirty="0" smtClean="0"/>
              <a:t>] (1681)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Op. 2 = Twelve </a:t>
            </a:r>
            <a:r>
              <a:rPr lang="en-US" i="1" dirty="0" err="1" smtClean="0">
                <a:solidFill>
                  <a:srgbClr val="0070C0"/>
                </a:solidFill>
              </a:rPr>
              <a:t>Sonate</a:t>
            </a:r>
            <a:r>
              <a:rPr lang="en-US" i="1" dirty="0" smtClean="0">
                <a:solidFill>
                  <a:srgbClr val="0070C0"/>
                </a:solidFill>
              </a:rPr>
              <a:t> da camera </a:t>
            </a:r>
            <a:r>
              <a:rPr lang="en-US" dirty="0" smtClean="0">
                <a:solidFill>
                  <a:srgbClr val="0070C0"/>
                </a:solidFill>
              </a:rPr>
              <a:t>(1685)</a:t>
            </a:r>
          </a:p>
          <a:p>
            <a:endParaRPr lang="en-US" dirty="0"/>
          </a:p>
          <a:p>
            <a:r>
              <a:rPr lang="en-US" dirty="0" smtClean="0"/>
              <a:t>Op. 3 = </a:t>
            </a:r>
            <a:r>
              <a:rPr lang="en-US" dirty="0"/>
              <a:t>Twelve </a:t>
            </a:r>
            <a:r>
              <a:rPr lang="en-US" i="1" dirty="0" err="1"/>
              <a:t>Sonate</a:t>
            </a:r>
            <a:r>
              <a:rPr lang="en-US" dirty="0"/>
              <a:t> [</a:t>
            </a:r>
            <a:r>
              <a:rPr lang="en-US" i="1" dirty="0"/>
              <a:t>da </a:t>
            </a:r>
            <a:r>
              <a:rPr lang="en-US" i="1" dirty="0" err="1"/>
              <a:t>chiesa</a:t>
            </a:r>
            <a:r>
              <a:rPr lang="en-US" dirty="0" smtClean="0"/>
              <a:t>] (1689)</a:t>
            </a:r>
            <a:endParaRPr lang="en-US" dirty="0"/>
          </a:p>
          <a:p>
            <a:endParaRPr lang="en-US" dirty="0" smtClean="0"/>
          </a:p>
          <a:p>
            <a:r>
              <a:rPr lang="en-US" dirty="0">
                <a:solidFill>
                  <a:srgbClr val="0070C0"/>
                </a:solidFill>
              </a:rPr>
              <a:t>Op. </a:t>
            </a:r>
            <a:r>
              <a:rPr lang="en-US" dirty="0" smtClean="0">
                <a:solidFill>
                  <a:srgbClr val="0070C0"/>
                </a:solidFill>
              </a:rPr>
              <a:t>4 </a:t>
            </a:r>
            <a:r>
              <a:rPr lang="en-US" dirty="0">
                <a:solidFill>
                  <a:srgbClr val="0070C0"/>
                </a:solidFill>
              </a:rPr>
              <a:t>= Twelve </a:t>
            </a:r>
            <a:r>
              <a:rPr lang="en-US" i="1" dirty="0" err="1">
                <a:solidFill>
                  <a:srgbClr val="0070C0"/>
                </a:solidFill>
              </a:rPr>
              <a:t>Sonate</a:t>
            </a:r>
            <a:r>
              <a:rPr lang="en-US" i="1" dirty="0">
                <a:solidFill>
                  <a:srgbClr val="0070C0"/>
                </a:solidFill>
              </a:rPr>
              <a:t> da camera</a:t>
            </a:r>
            <a:r>
              <a:rPr lang="en-US" dirty="0">
                <a:solidFill>
                  <a:srgbClr val="0070C0"/>
                </a:solidFill>
              </a:rPr>
              <a:t> (</a:t>
            </a:r>
            <a:r>
              <a:rPr lang="en-US" dirty="0" smtClean="0">
                <a:solidFill>
                  <a:srgbClr val="0070C0"/>
                </a:solidFill>
              </a:rPr>
              <a:t>1694)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B050"/>
                </a:solidFill>
              </a:rPr>
              <a:t>Op. 5 = Twelve Violin Sonatas (1700)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038600" y="706689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His Only Publications: 72 Instrumental Works</a:t>
            </a:r>
          </a:p>
          <a:p>
            <a:r>
              <a:rPr lang="en-US" dirty="0" smtClean="0"/>
              <a:t>12 X 6 (Six Opus Numbers)</a:t>
            </a:r>
          </a:p>
        </p:txBody>
      </p:sp>
    </p:spTree>
    <p:extLst>
      <p:ext uri="{BB962C8B-B14F-4D97-AF65-F5344CB8AC3E}">
        <p14:creationId xmlns:p14="http://schemas.microsoft.com/office/powerpoint/2010/main" val="26102191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03218"/>
            <a:ext cx="3033964" cy="365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4345" y="567508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Arcangelo</a:t>
            </a:r>
            <a:r>
              <a:rPr lang="en-US" dirty="0" smtClean="0"/>
              <a:t> Corelli (1653-1713)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91000" y="1503218"/>
            <a:ext cx="4038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Op. 1 = Twelve </a:t>
            </a:r>
            <a:r>
              <a:rPr lang="en-US" i="1" dirty="0" err="1" smtClean="0"/>
              <a:t>Sonate</a:t>
            </a:r>
            <a:r>
              <a:rPr lang="en-US" dirty="0" smtClean="0"/>
              <a:t> [</a:t>
            </a:r>
            <a:r>
              <a:rPr lang="en-US" i="1" dirty="0" smtClean="0"/>
              <a:t>da </a:t>
            </a:r>
            <a:r>
              <a:rPr lang="en-US" i="1" dirty="0" err="1" smtClean="0"/>
              <a:t>chiesa</a:t>
            </a:r>
            <a:r>
              <a:rPr lang="en-US" dirty="0" smtClean="0"/>
              <a:t>] (1681)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Op. 2 = Twelve </a:t>
            </a:r>
            <a:r>
              <a:rPr lang="en-US" i="1" dirty="0" err="1" smtClean="0">
                <a:solidFill>
                  <a:srgbClr val="0070C0"/>
                </a:solidFill>
              </a:rPr>
              <a:t>Sonate</a:t>
            </a:r>
            <a:r>
              <a:rPr lang="en-US" i="1" dirty="0" smtClean="0">
                <a:solidFill>
                  <a:srgbClr val="0070C0"/>
                </a:solidFill>
              </a:rPr>
              <a:t> da camera </a:t>
            </a:r>
            <a:r>
              <a:rPr lang="en-US" dirty="0" smtClean="0">
                <a:solidFill>
                  <a:srgbClr val="0070C0"/>
                </a:solidFill>
              </a:rPr>
              <a:t>(1685)</a:t>
            </a:r>
          </a:p>
          <a:p>
            <a:endParaRPr lang="en-US" dirty="0"/>
          </a:p>
          <a:p>
            <a:r>
              <a:rPr lang="en-US" dirty="0" smtClean="0"/>
              <a:t>Op. 3 = </a:t>
            </a:r>
            <a:r>
              <a:rPr lang="en-US" dirty="0"/>
              <a:t>Twelve </a:t>
            </a:r>
            <a:r>
              <a:rPr lang="en-US" i="1" dirty="0" err="1"/>
              <a:t>Sonate</a:t>
            </a:r>
            <a:r>
              <a:rPr lang="en-US" dirty="0"/>
              <a:t> [</a:t>
            </a:r>
            <a:r>
              <a:rPr lang="en-US" i="1" dirty="0"/>
              <a:t>da </a:t>
            </a:r>
            <a:r>
              <a:rPr lang="en-US" i="1" dirty="0" err="1"/>
              <a:t>chiesa</a:t>
            </a:r>
            <a:r>
              <a:rPr lang="en-US" dirty="0" smtClean="0"/>
              <a:t>] (1689)</a:t>
            </a:r>
            <a:endParaRPr lang="en-US" dirty="0"/>
          </a:p>
          <a:p>
            <a:endParaRPr lang="en-US" dirty="0" smtClean="0"/>
          </a:p>
          <a:p>
            <a:r>
              <a:rPr lang="en-US" dirty="0">
                <a:solidFill>
                  <a:srgbClr val="0070C0"/>
                </a:solidFill>
              </a:rPr>
              <a:t>Op. </a:t>
            </a:r>
            <a:r>
              <a:rPr lang="en-US" dirty="0" smtClean="0">
                <a:solidFill>
                  <a:srgbClr val="0070C0"/>
                </a:solidFill>
              </a:rPr>
              <a:t>4 </a:t>
            </a:r>
            <a:r>
              <a:rPr lang="en-US" dirty="0">
                <a:solidFill>
                  <a:srgbClr val="0070C0"/>
                </a:solidFill>
              </a:rPr>
              <a:t>= Twelve </a:t>
            </a:r>
            <a:r>
              <a:rPr lang="en-US" i="1" dirty="0" err="1">
                <a:solidFill>
                  <a:srgbClr val="0070C0"/>
                </a:solidFill>
              </a:rPr>
              <a:t>Sonate</a:t>
            </a:r>
            <a:r>
              <a:rPr lang="en-US" i="1" dirty="0">
                <a:solidFill>
                  <a:srgbClr val="0070C0"/>
                </a:solidFill>
              </a:rPr>
              <a:t> da camera</a:t>
            </a:r>
            <a:r>
              <a:rPr lang="en-US" dirty="0">
                <a:solidFill>
                  <a:srgbClr val="0070C0"/>
                </a:solidFill>
              </a:rPr>
              <a:t> (</a:t>
            </a:r>
            <a:r>
              <a:rPr lang="en-US" dirty="0" smtClean="0">
                <a:solidFill>
                  <a:srgbClr val="0070C0"/>
                </a:solidFill>
              </a:rPr>
              <a:t>1694)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B050"/>
                </a:solidFill>
              </a:rPr>
              <a:t>Op. 5 = Twelve Violin Sonatas (1700)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038600" y="706689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His Only Publications: 72 Instrumental Works</a:t>
            </a:r>
          </a:p>
          <a:p>
            <a:r>
              <a:rPr lang="en-US" dirty="0" smtClean="0"/>
              <a:t>12 X 6 (Six Opus Numbers)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107" y="5352348"/>
            <a:ext cx="4444445" cy="13841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0" y="5090738"/>
            <a:ext cx="1752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Folia Bass (here in G minor)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4998660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03218"/>
            <a:ext cx="3033964" cy="365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4345" y="567508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Arcangelo</a:t>
            </a:r>
            <a:r>
              <a:rPr lang="en-US" dirty="0" smtClean="0"/>
              <a:t> Corelli (1653-1713)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91000" y="1503218"/>
            <a:ext cx="4343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Op. 1 = Twelve </a:t>
            </a:r>
            <a:r>
              <a:rPr lang="en-US" i="1" dirty="0" err="1" smtClean="0"/>
              <a:t>Sonate</a:t>
            </a:r>
            <a:r>
              <a:rPr lang="en-US" dirty="0" smtClean="0"/>
              <a:t> [</a:t>
            </a:r>
            <a:r>
              <a:rPr lang="en-US" i="1" dirty="0" smtClean="0"/>
              <a:t>da </a:t>
            </a:r>
            <a:r>
              <a:rPr lang="en-US" i="1" dirty="0" err="1" smtClean="0"/>
              <a:t>chiesa</a:t>
            </a:r>
            <a:r>
              <a:rPr lang="en-US" dirty="0" smtClean="0"/>
              <a:t>] (1681)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Op. 2 = Twelve </a:t>
            </a:r>
            <a:r>
              <a:rPr lang="en-US" i="1" dirty="0" err="1" smtClean="0">
                <a:solidFill>
                  <a:srgbClr val="0070C0"/>
                </a:solidFill>
              </a:rPr>
              <a:t>Sonate</a:t>
            </a:r>
            <a:r>
              <a:rPr lang="en-US" i="1" dirty="0" smtClean="0">
                <a:solidFill>
                  <a:srgbClr val="0070C0"/>
                </a:solidFill>
              </a:rPr>
              <a:t> da camera </a:t>
            </a:r>
            <a:r>
              <a:rPr lang="en-US" dirty="0" smtClean="0">
                <a:solidFill>
                  <a:srgbClr val="0070C0"/>
                </a:solidFill>
              </a:rPr>
              <a:t>(1685)</a:t>
            </a:r>
          </a:p>
          <a:p>
            <a:endParaRPr lang="en-US" dirty="0"/>
          </a:p>
          <a:p>
            <a:r>
              <a:rPr lang="en-US" dirty="0" smtClean="0"/>
              <a:t>Op. 3 = </a:t>
            </a:r>
            <a:r>
              <a:rPr lang="en-US" dirty="0"/>
              <a:t>Twelve </a:t>
            </a:r>
            <a:r>
              <a:rPr lang="en-US" i="1" dirty="0" err="1"/>
              <a:t>Sonate</a:t>
            </a:r>
            <a:r>
              <a:rPr lang="en-US" dirty="0"/>
              <a:t> [</a:t>
            </a:r>
            <a:r>
              <a:rPr lang="en-US" i="1" dirty="0"/>
              <a:t>da </a:t>
            </a:r>
            <a:r>
              <a:rPr lang="en-US" i="1" dirty="0" err="1"/>
              <a:t>chiesa</a:t>
            </a:r>
            <a:r>
              <a:rPr lang="en-US" dirty="0" smtClean="0"/>
              <a:t>] (1689)</a:t>
            </a:r>
            <a:endParaRPr lang="en-US" dirty="0"/>
          </a:p>
          <a:p>
            <a:endParaRPr lang="en-US" dirty="0" smtClean="0"/>
          </a:p>
          <a:p>
            <a:r>
              <a:rPr lang="en-US" dirty="0">
                <a:solidFill>
                  <a:srgbClr val="0070C0"/>
                </a:solidFill>
              </a:rPr>
              <a:t>Op. </a:t>
            </a:r>
            <a:r>
              <a:rPr lang="en-US" dirty="0" smtClean="0">
                <a:solidFill>
                  <a:srgbClr val="0070C0"/>
                </a:solidFill>
              </a:rPr>
              <a:t>4 </a:t>
            </a:r>
            <a:r>
              <a:rPr lang="en-US" dirty="0">
                <a:solidFill>
                  <a:srgbClr val="0070C0"/>
                </a:solidFill>
              </a:rPr>
              <a:t>= Twelve </a:t>
            </a:r>
            <a:r>
              <a:rPr lang="en-US" i="1" dirty="0" err="1">
                <a:solidFill>
                  <a:srgbClr val="0070C0"/>
                </a:solidFill>
              </a:rPr>
              <a:t>Sonate</a:t>
            </a:r>
            <a:r>
              <a:rPr lang="en-US" i="1" dirty="0">
                <a:solidFill>
                  <a:srgbClr val="0070C0"/>
                </a:solidFill>
              </a:rPr>
              <a:t> da camera</a:t>
            </a:r>
            <a:r>
              <a:rPr lang="en-US" dirty="0">
                <a:solidFill>
                  <a:srgbClr val="0070C0"/>
                </a:solidFill>
              </a:rPr>
              <a:t> (</a:t>
            </a:r>
            <a:r>
              <a:rPr lang="en-US" dirty="0" smtClean="0">
                <a:solidFill>
                  <a:srgbClr val="0070C0"/>
                </a:solidFill>
              </a:rPr>
              <a:t>1694)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B050"/>
                </a:solidFill>
              </a:rPr>
              <a:t>Op. 5 = Twelve Violin Sonatas (1700)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Op. 6 = Twelve Concerti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Grossi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(publ. 1714)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038600" y="706689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His Only Publications: 72 Instrumental Works</a:t>
            </a:r>
          </a:p>
          <a:p>
            <a:r>
              <a:rPr lang="en-US" dirty="0" smtClean="0"/>
              <a:t>12 X 6 (Six Opus Numbers)</a:t>
            </a:r>
          </a:p>
        </p:txBody>
      </p:sp>
    </p:spTree>
    <p:extLst>
      <p:ext uri="{BB962C8B-B14F-4D97-AF65-F5344CB8AC3E}">
        <p14:creationId xmlns:p14="http://schemas.microsoft.com/office/powerpoint/2010/main" val="9251112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03218"/>
            <a:ext cx="3033964" cy="365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4345" y="567508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Arcangelo</a:t>
            </a:r>
            <a:r>
              <a:rPr lang="en-US" dirty="0" smtClean="0"/>
              <a:t> Corelli (1653-1713)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000" y="986637"/>
            <a:ext cx="3810000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8094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11430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Corelli, Concerto Grosso in D, op. 6 no. 4 (publ. 1713)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09600" y="3352800"/>
            <a:ext cx="2362200" cy="1447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528291" y="3352800"/>
            <a:ext cx="1196109" cy="1447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257800" y="3352800"/>
            <a:ext cx="1196109" cy="1447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010400" y="3352800"/>
            <a:ext cx="1196109" cy="1447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47800" y="3352800"/>
            <a:ext cx="0" cy="1447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9600" y="3581400"/>
            <a:ext cx="1981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Adagio      Allegro</a:t>
            </a:r>
          </a:p>
          <a:p>
            <a:endParaRPr lang="en-US" dirty="0"/>
          </a:p>
          <a:p>
            <a:r>
              <a:rPr lang="en-US" dirty="0" smtClean="0"/>
              <a:t>                    </a:t>
            </a:r>
            <a:r>
              <a:rPr lang="en-US" sz="1200" dirty="0" smtClean="0"/>
              <a:t>(binary 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                          format!)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657600" y="3581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Adagio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09600" y="53340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	D		    B Minor	  D                               </a:t>
            </a:r>
            <a:r>
              <a:rPr lang="en-US" dirty="0" err="1" smtClean="0"/>
              <a:t>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410200" y="3581400"/>
            <a:ext cx="9144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Vivace</a:t>
            </a:r>
            <a:r>
              <a:rPr lang="en-US" dirty="0" smtClean="0"/>
              <a:t>,</a:t>
            </a:r>
          </a:p>
          <a:p>
            <a:r>
              <a:rPr lang="en-US" dirty="0" smtClean="0"/>
              <a:t>3/4</a:t>
            </a:r>
          </a:p>
          <a:p>
            <a:endParaRPr lang="en-US" sz="1400" dirty="0" smtClean="0"/>
          </a:p>
          <a:p>
            <a:r>
              <a:rPr lang="en-US" sz="1200" dirty="0" smtClean="0"/>
              <a:t>(binary format!)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51254" y="3581400"/>
            <a:ext cx="91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Allegro</a:t>
            </a:r>
          </a:p>
          <a:p>
            <a:r>
              <a:rPr lang="en-US" sz="1200" dirty="0" smtClean="0"/>
              <a:t>(binary format: “gigue” topic)</a:t>
            </a:r>
          </a:p>
        </p:txBody>
      </p:sp>
    </p:spTree>
    <p:extLst>
      <p:ext uri="{BB962C8B-B14F-4D97-AF65-F5344CB8AC3E}">
        <p14:creationId xmlns:p14="http://schemas.microsoft.com/office/powerpoint/2010/main" val="9702693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748145"/>
            <a:ext cx="73152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Rise in the Cultural Significance of Instrumental Music</a:t>
            </a:r>
          </a:p>
          <a:p>
            <a:endParaRPr lang="en-US" dirty="0" smtClean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Music without text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Idiomatic </a:t>
            </a:r>
            <a:r>
              <a:rPr lang="en-US" dirty="0"/>
              <a:t>d</a:t>
            </a:r>
            <a:r>
              <a:rPr lang="en-US" dirty="0" smtClean="0"/>
              <a:t>isplay pieces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“Pure music” </a:t>
            </a:r>
            <a:r>
              <a:rPr lang="en-US" dirty="0"/>
              <a:t>coming to be seen </a:t>
            </a:r>
            <a:r>
              <a:rPr lang="en-US" dirty="0" smtClean="0"/>
              <a:t>as its own justification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Early stirrings of what would be later claimed as “absolute music”</a:t>
            </a:r>
          </a:p>
        </p:txBody>
      </p:sp>
    </p:spTree>
    <p:extLst>
      <p:ext uri="{BB962C8B-B14F-4D97-AF65-F5344CB8AC3E}">
        <p14:creationId xmlns:p14="http://schemas.microsoft.com/office/powerpoint/2010/main" val="13829114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748145"/>
            <a:ext cx="73152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Rise in the Cultural Significance of Instrumental Music</a:t>
            </a:r>
          </a:p>
          <a:p>
            <a:endParaRPr lang="en-US" dirty="0" smtClean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Music without text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Idiomatic </a:t>
            </a:r>
            <a:r>
              <a:rPr lang="en-US" dirty="0"/>
              <a:t>d</a:t>
            </a:r>
            <a:r>
              <a:rPr lang="en-US" dirty="0" smtClean="0"/>
              <a:t>isplay pieces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“Pure music” </a:t>
            </a:r>
            <a:r>
              <a:rPr lang="en-US" dirty="0"/>
              <a:t>coming to be seen </a:t>
            </a:r>
            <a:r>
              <a:rPr lang="en-US" dirty="0" smtClean="0"/>
              <a:t>as its own justification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Early stirrings of what would be later claimed as “absolute music”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Challenge: </a:t>
            </a:r>
            <a:r>
              <a:rPr lang="en-US" dirty="0" smtClean="0"/>
              <a:t>ever-larger, self-sustaining musical </a:t>
            </a:r>
            <a:r>
              <a:rPr lang="en-US" dirty="0"/>
              <a:t>structures that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“make  sense</a:t>
            </a:r>
            <a:r>
              <a:rPr lang="en-US" dirty="0"/>
              <a:t>” </a:t>
            </a:r>
            <a:r>
              <a:rPr lang="en-US" u="sng" dirty="0" smtClean="0"/>
              <a:t>on </a:t>
            </a:r>
            <a:r>
              <a:rPr lang="en-US" u="sng" dirty="0"/>
              <a:t>their own terms</a:t>
            </a:r>
          </a:p>
        </p:txBody>
      </p:sp>
    </p:spTree>
    <p:extLst>
      <p:ext uri="{BB962C8B-B14F-4D97-AF65-F5344CB8AC3E}">
        <p14:creationId xmlns:p14="http://schemas.microsoft.com/office/powerpoint/2010/main" val="13829114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748145"/>
            <a:ext cx="73152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Rise in the Cultural Significance of Instrumental Music</a:t>
            </a:r>
          </a:p>
          <a:p>
            <a:endParaRPr lang="en-US" dirty="0" smtClean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Music without text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Idiomatic </a:t>
            </a:r>
            <a:r>
              <a:rPr lang="en-US" dirty="0"/>
              <a:t>d</a:t>
            </a:r>
            <a:r>
              <a:rPr lang="en-US" dirty="0" smtClean="0"/>
              <a:t>isplay pieces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“Pure music” </a:t>
            </a:r>
            <a:r>
              <a:rPr lang="en-US" dirty="0"/>
              <a:t>coming to be seen </a:t>
            </a:r>
            <a:r>
              <a:rPr lang="en-US" dirty="0" smtClean="0"/>
              <a:t>as its own justification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Early stirrings of what would be later claimed as “absolute music”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Challenge: ever-larger, self-sustaining musical structures that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“make  </a:t>
            </a:r>
            <a:r>
              <a:rPr lang="en-US" dirty="0"/>
              <a:t>sense” </a:t>
            </a:r>
            <a:r>
              <a:rPr lang="en-US" u="sng" dirty="0"/>
              <a:t>on their own </a:t>
            </a:r>
            <a:r>
              <a:rPr lang="en-US" u="sng" dirty="0" smtClean="0"/>
              <a:t>terms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Challenge: abstract (textless) but comprehensible </a:t>
            </a:r>
            <a:r>
              <a:rPr lang="en-US" u="sng" dirty="0" smtClean="0"/>
              <a:t>structures of feeling</a:t>
            </a:r>
          </a:p>
        </p:txBody>
      </p:sp>
    </p:spTree>
    <p:extLst>
      <p:ext uri="{BB962C8B-B14F-4D97-AF65-F5344CB8AC3E}">
        <p14:creationId xmlns:p14="http://schemas.microsoft.com/office/powerpoint/2010/main" val="13829114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748145"/>
            <a:ext cx="7315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Rise in the Cultural Significance of Instrumental Music</a:t>
            </a:r>
          </a:p>
          <a:p>
            <a:endParaRPr lang="en-US" dirty="0" smtClean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Music without text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Idiomatic </a:t>
            </a:r>
            <a:r>
              <a:rPr lang="en-US" dirty="0"/>
              <a:t>d</a:t>
            </a:r>
            <a:r>
              <a:rPr lang="en-US" dirty="0" smtClean="0"/>
              <a:t>isplay pieces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“Pure music” </a:t>
            </a:r>
            <a:r>
              <a:rPr lang="en-US" dirty="0"/>
              <a:t>coming to be seen </a:t>
            </a:r>
            <a:r>
              <a:rPr lang="en-US" dirty="0" smtClean="0"/>
              <a:t>as its own justification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Early stirrings of what would be later claimed as “absolute music”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Challenge: ever-larger, self-sustaining musical structures that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“</a:t>
            </a:r>
            <a:r>
              <a:rPr lang="en-US" dirty="0"/>
              <a:t>make  sense” </a:t>
            </a:r>
            <a:r>
              <a:rPr lang="en-US" u="sng" dirty="0"/>
              <a:t>on their own terms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Challenge: abstract (textless) but comprehensible </a:t>
            </a:r>
            <a:r>
              <a:rPr lang="en-US" u="sng" dirty="0" smtClean="0"/>
              <a:t>structures of feeling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Challenge: abstraction as meaningful, communicable experience</a:t>
            </a:r>
          </a:p>
        </p:txBody>
      </p:sp>
    </p:spTree>
    <p:extLst>
      <p:ext uri="{BB962C8B-B14F-4D97-AF65-F5344CB8AC3E}">
        <p14:creationId xmlns:p14="http://schemas.microsoft.com/office/powerpoint/2010/main" val="13829114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1004</TotalTime>
  <Words>2462</Words>
  <Application>Microsoft Office PowerPoint</Application>
  <PresentationFormat>On-screen Show (4:3)</PresentationFormat>
  <Paragraphs>458</Paragraphs>
  <Slides>55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Yale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Hepokoski, James</dc:creator>
  <cp:lastModifiedBy>Hepokoski, James</cp:lastModifiedBy>
  <cp:revision>156</cp:revision>
  <dcterms:created xsi:type="dcterms:W3CDTF">2015-10-06T18:36:27Z</dcterms:created>
  <dcterms:modified xsi:type="dcterms:W3CDTF">2018-10-10T15:04:17Z</dcterms:modified>
</cp:coreProperties>
</file>