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0" r:id="rId3"/>
    <p:sldId id="307" r:id="rId4"/>
    <p:sldId id="266" r:id="rId5"/>
    <p:sldId id="267" r:id="rId6"/>
    <p:sldId id="276" r:id="rId7"/>
    <p:sldId id="277" r:id="rId8"/>
    <p:sldId id="306" r:id="rId9"/>
    <p:sldId id="301" r:id="rId10"/>
    <p:sldId id="302" r:id="rId11"/>
    <p:sldId id="304" r:id="rId12"/>
    <p:sldId id="305" r:id="rId13"/>
    <p:sldId id="303" r:id="rId14"/>
    <p:sldId id="278" r:id="rId15"/>
    <p:sldId id="279" r:id="rId16"/>
    <p:sldId id="280" r:id="rId17"/>
    <p:sldId id="268" r:id="rId18"/>
    <p:sldId id="281" r:id="rId19"/>
    <p:sldId id="282" r:id="rId20"/>
    <p:sldId id="270" r:id="rId21"/>
    <p:sldId id="275" r:id="rId22"/>
    <p:sldId id="271" r:id="rId23"/>
    <p:sldId id="272" r:id="rId24"/>
    <p:sldId id="273" r:id="rId25"/>
    <p:sldId id="274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7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1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3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4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7FB8-B4F7-43E1-9A9E-902392E4D84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BF3D-43A7-4804-83E4-046D3803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4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200"/>
            <a:ext cx="9525000" cy="7010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4274674" cy="551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4419600" cy="5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70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1148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3962400" cy="594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00" y="2935747"/>
            <a:ext cx="1371600" cy="10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0" y="2904257"/>
            <a:ext cx="914400" cy="8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15653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Christmas Oratorio (1734-35): final </a:t>
            </a:r>
            <a:r>
              <a:rPr lang="en-US" sz="1400" b="1" dirty="0">
                <a:solidFill>
                  <a:srgbClr val="00B050"/>
                </a:solidFill>
              </a:rPr>
              <a:t>c</a:t>
            </a:r>
            <a:r>
              <a:rPr lang="en-US" sz="1400" b="1" dirty="0" smtClean="0">
                <a:solidFill>
                  <a:srgbClr val="00B050"/>
                </a:solidFill>
              </a:rPr>
              <a:t>elebratory “chorale fantasy”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98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1148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3962400" cy="5943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600200" y="1524000"/>
            <a:ext cx="304801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57600" y="3096070"/>
            <a:ext cx="304801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685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head motive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9986" y="1447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Fortspinnung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872" y="5139583"/>
            <a:ext cx="1142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c</a:t>
            </a:r>
            <a:r>
              <a:rPr lang="en-US" sz="1100" dirty="0" smtClean="0">
                <a:solidFill>
                  <a:srgbClr val="FF0000"/>
                </a:solidFill>
              </a:rPr>
              <a:t>adence—I:PAC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119" y="433677"/>
            <a:ext cx="1376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Opening Ritornello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2935747"/>
            <a:ext cx="1371600" cy="10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0" y="2904257"/>
            <a:ext cx="914400" cy="8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215653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Christmas Oratorio (1734-35): final </a:t>
            </a:r>
            <a:r>
              <a:rPr lang="en-US" sz="1400" b="1" dirty="0">
                <a:solidFill>
                  <a:srgbClr val="00B050"/>
                </a:solidFill>
              </a:rPr>
              <a:t>c</a:t>
            </a:r>
            <a:r>
              <a:rPr lang="en-US" sz="1400" b="1" dirty="0" smtClean="0">
                <a:solidFill>
                  <a:srgbClr val="00B050"/>
                </a:solidFill>
              </a:rPr>
              <a:t>elebratory “chorale fantasy”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199" y="2272880"/>
            <a:ext cx="1595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“cadential attempt”—foiled!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4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1148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3962400" cy="5943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600200" y="1524000"/>
            <a:ext cx="304801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57600" y="3096070"/>
            <a:ext cx="304801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685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head motive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9986" y="1447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Fortspinnung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872" y="5139583"/>
            <a:ext cx="1142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c</a:t>
            </a:r>
            <a:r>
              <a:rPr lang="en-US" sz="1100" dirty="0" smtClean="0">
                <a:solidFill>
                  <a:srgbClr val="FF0000"/>
                </a:solidFill>
              </a:rPr>
              <a:t>adence—I:PAC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1" y="3871246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rgbClr val="00B050"/>
                </a:solidFill>
              </a:rPr>
              <a:t>Stollen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119" y="433677"/>
            <a:ext cx="1376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Opening Ritornello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267200"/>
            <a:ext cx="1066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rgbClr val="00B050"/>
                </a:solidFill>
              </a:rPr>
              <a:t>Abgesang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2935747"/>
            <a:ext cx="1371600" cy="10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2904257"/>
            <a:ext cx="914400" cy="8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7400" y="215653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Christmas Oratorio (1734-35): final </a:t>
            </a:r>
            <a:r>
              <a:rPr lang="en-US" sz="1400" b="1" dirty="0">
                <a:solidFill>
                  <a:srgbClr val="00B050"/>
                </a:solidFill>
              </a:rPr>
              <a:t>c</a:t>
            </a:r>
            <a:r>
              <a:rPr lang="en-US" sz="1400" b="1" dirty="0" smtClean="0">
                <a:solidFill>
                  <a:srgbClr val="00B050"/>
                </a:solidFill>
              </a:rPr>
              <a:t>elebratory “chorale fantasy”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785" y="2282924"/>
            <a:ext cx="1595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“cadential attempt”—foiled!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33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334142" cy="6501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1209"/>
            <a:ext cx="4216400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7893" y="2286001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Closing Ritornello</a:t>
            </a:r>
            <a:endParaRPr lang="en-US" sz="1100" b="1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67600" y="1578606"/>
            <a:ext cx="445095" cy="16979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70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Especially the Chorale: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Cantata “Concluder” (Final Movement)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More Elaborate Treatments in Sacred Cantatas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Related: Organ “Chorale Preludes”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5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Especially the Chorale: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Cantata “Concluder” (Final Movement)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More Elaborate Treatments in Sacred Cantatas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Related: Organ “Chorale Preludes”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Interpolations into Bach Passions (St. Matthew)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5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Especially the Chorale: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Cantata “Concluder” (Final Movement)</a:t>
            </a:r>
          </a:p>
          <a:p>
            <a:r>
              <a:rPr lang="en-US" dirty="0"/>
              <a:t>	</a:t>
            </a:r>
            <a:r>
              <a:rPr lang="en-US" dirty="0" smtClean="0"/>
              <a:t>	More Elaborate Treatments in Sacred Cantatas</a:t>
            </a:r>
          </a:p>
          <a:p>
            <a:r>
              <a:rPr lang="en-US" dirty="0"/>
              <a:t>	</a:t>
            </a:r>
            <a:r>
              <a:rPr lang="en-US" dirty="0" smtClean="0"/>
              <a:t>	Related: Organ “Chorale Preludes”</a:t>
            </a:r>
          </a:p>
          <a:p>
            <a:r>
              <a:rPr lang="en-US" dirty="0"/>
              <a:t>	</a:t>
            </a:r>
            <a:r>
              <a:rPr lang="en-US" dirty="0" smtClean="0"/>
              <a:t>	Interpolations into Bach Passions (St. Matthew)</a:t>
            </a:r>
          </a:p>
          <a:p>
            <a:endParaRPr lang="en-US" dirty="0"/>
          </a:p>
          <a:p>
            <a:r>
              <a:rPr lang="en-US" dirty="0" smtClean="0"/>
              <a:t>	Mystical Numbers?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78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Especially the Chorale: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Cantata “Concluder” (Final Movement)</a:t>
            </a:r>
          </a:p>
          <a:p>
            <a:r>
              <a:rPr lang="en-US" dirty="0"/>
              <a:t>	</a:t>
            </a:r>
            <a:r>
              <a:rPr lang="en-US" dirty="0" smtClean="0"/>
              <a:t>	More Elaborate Treatments in Sacred Cantatas</a:t>
            </a:r>
          </a:p>
          <a:p>
            <a:r>
              <a:rPr lang="en-US" dirty="0"/>
              <a:t>	</a:t>
            </a:r>
            <a:r>
              <a:rPr lang="en-US" dirty="0" smtClean="0"/>
              <a:t>	Related: Organ “Chorale Preludes”</a:t>
            </a:r>
          </a:p>
          <a:p>
            <a:r>
              <a:rPr lang="en-US" dirty="0"/>
              <a:t>	</a:t>
            </a:r>
            <a:r>
              <a:rPr lang="en-US" dirty="0" smtClean="0"/>
              <a:t>	Interpolations into Bach Passions (St. Matthew)</a:t>
            </a:r>
          </a:p>
          <a:p>
            <a:endParaRPr lang="en-US" dirty="0"/>
          </a:p>
          <a:p>
            <a:r>
              <a:rPr lang="en-US" dirty="0" smtClean="0"/>
              <a:t>	Mystical Numbers?</a:t>
            </a:r>
          </a:p>
          <a:p>
            <a:endParaRPr lang="en-US" dirty="0"/>
          </a:p>
          <a:p>
            <a:r>
              <a:rPr lang="en-US" dirty="0" smtClean="0"/>
              <a:t>	# = </a:t>
            </a:r>
            <a:r>
              <a:rPr lang="en-US" dirty="0" err="1" smtClean="0"/>
              <a:t>Kreuz</a:t>
            </a:r>
            <a:r>
              <a:rPr lang="en-US" dirty="0" smtClean="0"/>
              <a:t> (“Cross’)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5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Especially the Chorale: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Cantata “Concluder” (Final Movement)</a:t>
            </a:r>
          </a:p>
          <a:p>
            <a:r>
              <a:rPr lang="en-US" dirty="0"/>
              <a:t>	</a:t>
            </a:r>
            <a:r>
              <a:rPr lang="en-US" dirty="0" smtClean="0"/>
              <a:t>	More Elaborate Treatments in Sacred Cantatas</a:t>
            </a:r>
          </a:p>
          <a:p>
            <a:r>
              <a:rPr lang="en-US" dirty="0"/>
              <a:t>	</a:t>
            </a:r>
            <a:r>
              <a:rPr lang="en-US" dirty="0" smtClean="0"/>
              <a:t>	Related: Organ “Chorale Preludes”</a:t>
            </a:r>
          </a:p>
          <a:p>
            <a:r>
              <a:rPr lang="en-US" dirty="0"/>
              <a:t>	</a:t>
            </a:r>
            <a:r>
              <a:rPr lang="en-US" dirty="0" smtClean="0"/>
              <a:t>	Interpolations into Bach Passions (St. Matthew)</a:t>
            </a:r>
          </a:p>
          <a:p>
            <a:endParaRPr lang="en-US" dirty="0"/>
          </a:p>
          <a:p>
            <a:r>
              <a:rPr lang="en-US" dirty="0" smtClean="0"/>
              <a:t>	Mystical Numbers?</a:t>
            </a:r>
          </a:p>
          <a:p>
            <a:endParaRPr lang="en-US" dirty="0"/>
          </a:p>
          <a:p>
            <a:r>
              <a:rPr lang="en-US" dirty="0" smtClean="0"/>
              <a:t>	# = </a:t>
            </a:r>
            <a:r>
              <a:rPr lang="en-US" dirty="0" err="1" smtClean="0"/>
              <a:t>Kreuz</a:t>
            </a:r>
            <a:r>
              <a:rPr lang="en-US" dirty="0" smtClean="0"/>
              <a:t> (“Cross”)</a:t>
            </a:r>
          </a:p>
          <a:p>
            <a:endParaRPr lang="en-US" dirty="0"/>
          </a:p>
          <a:p>
            <a:r>
              <a:rPr lang="en-US" dirty="0" smtClean="0"/>
              <a:t>	“Halo” for Words of Christ (St. Matthew Passion)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1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Especially the Chorale: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Cantata “Concluder” (Final Movement)</a:t>
            </a:r>
          </a:p>
          <a:p>
            <a:r>
              <a:rPr lang="en-US" dirty="0"/>
              <a:t>	</a:t>
            </a:r>
            <a:r>
              <a:rPr lang="en-US" dirty="0" smtClean="0"/>
              <a:t>	More Elaborate Treatments in Sacred Cantatas</a:t>
            </a:r>
          </a:p>
          <a:p>
            <a:r>
              <a:rPr lang="en-US" dirty="0"/>
              <a:t>	</a:t>
            </a:r>
            <a:r>
              <a:rPr lang="en-US" dirty="0" smtClean="0"/>
              <a:t>	Related: Organ “Chorale Preludes”</a:t>
            </a:r>
          </a:p>
          <a:p>
            <a:r>
              <a:rPr lang="en-US" dirty="0"/>
              <a:t>	</a:t>
            </a:r>
            <a:r>
              <a:rPr lang="en-US" dirty="0" smtClean="0"/>
              <a:t>	Interpolations into Bach Passions (St. Matthew)</a:t>
            </a:r>
          </a:p>
          <a:p>
            <a:endParaRPr lang="en-US" dirty="0"/>
          </a:p>
          <a:p>
            <a:r>
              <a:rPr lang="en-US" dirty="0" smtClean="0"/>
              <a:t>	Mystical Numbers?</a:t>
            </a:r>
          </a:p>
          <a:p>
            <a:endParaRPr lang="en-US" dirty="0"/>
          </a:p>
          <a:p>
            <a:r>
              <a:rPr lang="en-US" dirty="0" smtClean="0"/>
              <a:t>	# = </a:t>
            </a:r>
            <a:r>
              <a:rPr lang="en-US" dirty="0" err="1" smtClean="0"/>
              <a:t>Kreuz</a:t>
            </a:r>
            <a:r>
              <a:rPr lang="en-US" dirty="0" smtClean="0"/>
              <a:t> (“Cross”)</a:t>
            </a:r>
          </a:p>
          <a:p>
            <a:endParaRPr lang="en-US" dirty="0"/>
          </a:p>
          <a:p>
            <a:r>
              <a:rPr lang="en-US" dirty="0" smtClean="0"/>
              <a:t>	“Halo” for Words of Christ (St. Matthew Passion)</a:t>
            </a:r>
          </a:p>
          <a:p>
            <a:endParaRPr lang="en-US" dirty="0"/>
          </a:p>
          <a:p>
            <a:r>
              <a:rPr lang="en-US" dirty="0" smtClean="0"/>
              <a:t>	Standard Musical “Topics” or Styles </a:t>
            </a:r>
          </a:p>
          <a:p>
            <a:r>
              <a:rPr lang="en-US" dirty="0"/>
              <a:t>	</a:t>
            </a:r>
            <a:r>
              <a:rPr lang="en-US" dirty="0" smtClean="0"/>
              <a:t>	(Pastoral, Jubilation, Royalty, Lament, Siciliana, </a:t>
            </a:r>
          </a:p>
          <a:p>
            <a:r>
              <a:rPr lang="en-US" dirty="0"/>
              <a:t>	</a:t>
            </a:r>
            <a:r>
              <a:rPr lang="en-US" dirty="0" smtClean="0"/>
              <a:t>	Various Dances, etc.)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1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200"/>
            <a:ext cx="9525000" cy="7010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bach gesamtausga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36" y="2440012"/>
            <a:ext cx="9288071" cy="45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1856"/>
            <a:ext cx="1752600" cy="22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55" y="1143000"/>
            <a:ext cx="737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4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55" y="1143000"/>
            <a:ext cx="737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2.  Contrapuntal Equality of Voices (“The Contrapuntal Ideal”)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2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55" y="1143000"/>
            <a:ext cx="737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2.  Contrapuntal Equality of Voices (“The Contrapuntal Ideal”)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Mastery of </a:t>
            </a:r>
            <a:r>
              <a:rPr lang="en-US" i="1" dirty="0" err="1" smtClean="0"/>
              <a:t>Fortspinnung</a:t>
            </a:r>
            <a:r>
              <a:rPr lang="en-US" i="1" dirty="0" smtClean="0"/>
              <a:t> </a:t>
            </a:r>
            <a:r>
              <a:rPr lang="en-US" dirty="0" smtClean="0"/>
              <a:t>(the spinning-out of a single idea)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77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55" y="1143000"/>
            <a:ext cx="737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2.  Contrapuntal Equality of Voices (“The Contrapuntal Ideal”)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/>
              <a:t>Mastery of </a:t>
            </a:r>
            <a:r>
              <a:rPr lang="en-US" i="1" dirty="0" err="1"/>
              <a:t>Fortspinnung</a:t>
            </a:r>
            <a:r>
              <a:rPr lang="en-US" i="1" dirty="0"/>
              <a:t> </a:t>
            </a:r>
            <a:r>
              <a:rPr lang="en-US" dirty="0"/>
              <a:t>(the spinning-out of a single idea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Harmonic Richness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77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55" y="1143000"/>
            <a:ext cx="737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2.  Contrapuntal Equality of Voices (“The Contrapuntal Ideal”)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/>
              <a:t>Mastery of </a:t>
            </a:r>
            <a:r>
              <a:rPr lang="en-US" i="1" dirty="0" err="1"/>
              <a:t>Fortspinnung</a:t>
            </a:r>
            <a:r>
              <a:rPr lang="en-US" i="1" dirty="0"/>
              <a:t> </a:t>
            </a:r>
            <a:r>
              <a:rPr lang="en-US" dirty="0"/>
              <a:t>(the spinning-out of a single idea)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Harmonic Richness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4"/>
            </a:pPr>
            <a:endParaRPr lang="en-US" dirty="0" smtClean="0"/>
          </a:p>
          <a:p>
            <a:r>
              <a:rPr lang="en-US" dirty="0" smtClean="0"/>
              <a:t>5.  Fulfilling/Realizing </a:t>
            </a:r>
            <a:r>
              <a:rPr lang="en-US" dirty="0"/>
              <a:t>A</a:t>
            </a:r>
            <a:r>
              <a:rPr lang="en-US" dirty="0" smtClean="0"/>
              <a:t>ll of the Possibilities of the Grounding Musical Idea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77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55" y="1143000"/>
            <a:ext cx="737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2.  Contrapuntal Equality of Voices (“The Contrapuntal Ideal”)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/>
              <a:t>Mastery of </a:t>
            </a:r>
            <a:r>
              <a:rPr lang="en-US" i="1" dirty="0" err="1"/>
              <a:t>Fortspinnung</a:t>
            </a:r>
            <a:r>
              <a:rPr lang="en-US" i="1" dirty="0"/>
              <a:t> </a:t>
            </a:r>
            <a:r>
              <a:rPr lang="en-US" dirty="0"/>
              <a:t>(the spinning-out of a single idea)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Harmonic Richness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4"/>
            </a:pPr>
            <a:endParaRPr lang="en-US" dirty="0" smtClean="0"/>
          </a:p>
          <a:p>
            <a:r>
              <a:rPr lang="en-US" dirty="0" smtClean="0"/>
              <a:t>5.  Fulfilling/Realizing All of the Possibilities of the Grounding Musical Idea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6.  (Late Style) the Withdrawal into the Esoteric, the Encyclopedic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77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5869"/>
            <a:ext cx="4119372" cy="6163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244"/>
            <a:ext cx="3892041" cy="51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7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ch gesamtausga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36" y="2440012"/>
            <a:ext cx="9288071" cy="45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bach complete 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3" y="2514600"/>
            <a:ext cx="6916663" cy="45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1856"/>
            <a:ext cx="1752600" cy="22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1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44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Especially the Chorale: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5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Especially the Chorale: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Cantata “Concluder” (Final Movement)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5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9"/>
            <a:ext cx="737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Especially the Chorale: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Cantata “Concluder” (Final Movement)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More Elaborate Treatments in Sacred Cantatas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5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ach christmas oratorio gard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57" y="838200"/>
            <a:ext cx="543177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28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3" y="1295400"/>
            <a:ext cx="8500533" cy="478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1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harmonization of the “Passion Chorale” in the </a:t>
            </a:r>
            <a:r>
              <a:rPr lang="en-US" i="1" dirty="0" smtClean="0"/>
              <a:t>St. Matthew Passion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02779" y="629852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(Chorale melody originally composed by </a:t>
            </a:r>
            <a:r>
              <a:rPr lang="en-US" sz="1200" dirty="0"/>
              <a:t>H</a:t>
            </a:r>
            <a:r>
              <a:rPr lang="en-US" sz="1200" dirty="0" smtClean="0"/>
              <a:t>ans Leo Hassler, c. 1600)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4456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296</Words>
  <Application>Microsoft Office PowerPoint</Application>
  <PresentationFormat>On-screen Show (4:3)</PresentationFormat>
  <Paragraphs>197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56</cp:revision>
  <dcterms:created xsi:type="dcterms:W3CDTF">2015-09-23T19:59:19Z</dcterms:created>
  <dcterms:modified xsi:type="dcterms:W3CDTF">2019-02-14T15:34:23Z</dcterms:modified>
</cp:coreProperties>
</file>