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6" r:id="rId2"/>
    <p:sldId id="305" r:id="rId3"/>
    <p:sldId id="258" r:id="rId4"/>
    <p:sldId id="271" r:id="rId5"/>
    <p:sldId id="272" r:id="rId6"/>
    <p:sldId id="273" r:id="rId7"/>
    <p:sldId id="260" r:id="rId8"/>
    <p:sldId id="294" r:id="rId9"/>
    <p:sldId id="295" r:id="rId10"/>
    <p:sldId id="275" r:id="rId11"/>
    <p:sldId id="287" r:id="rId12"/>
    <p:sldId id="288" r:id="rId13"/>
    <p:sldId id="289" r:id="rId14"/>
    <p:sldId id="277" r:id="rId15"/>
    <p:sldId id="296" r:id="rId16"/>
    <p:sldId id="297" r:id="rId17"/>
    <p:sldId id="278" r:id="rId18"/>
    <p:sldId id="279" r:id="rId19"/>
    <p:sldId id="298" r:id="rId20"/>
    <p:sldId id="299" r:id="rId21"/>
    <p:sldId id="300" r:id="rId22"/>
    <p:sldId id="290" r:id="rId23"/>
    <p:sldId id="291" r:id="rId24"/>
    <p:sldId id="281" r:id="rId25"/>
    <p:sldId id="301" r:id="rId26"/>
    <p:sldId id="302" r:id="rId27"/>
    <p:sldId id="283" r:id="rId28"/>
    <p:sldId id="292" r:id="rId29"/>
    <p:sldId id="261" r:id="rId30"/>
    <p:sldId id="266" r:id="rId31"/>
    <p:sldId id="267" r:id="rId32"/>
    <p:sldId id="268" r:id="rId33"/>
    <p:sldId id="269" r:id="rId34"/>
    <p:sldId id="303" r:id="rId35"/>
    <p:sldId id="262" r:id="rId36"/>
    <p:sldId id="304" r:id="rId37"/>
    <p:sldId id="26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pokoski, James" initials="HJ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23T14:42:56.889" idx="2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23T14:42:56.889" idx="3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23T14:42:56.889" idx="4">
    <p:pos x="10" y="10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23T14:42:56.889" idx="5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9B913-FD04-4B66-8D2B-C6777D300DEB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D6FD2-0049-4559-B428-5BC2194F1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8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6FD2-0049-4559-B428-5BC2194F19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8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6FD2-0049-4559-B428-5BC2194F19C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83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6FD2-0049-4559-B428-5BC2194F19C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83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6FD2-0049-4559-B428-5BC2194F19C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83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6FD2-0049-4559-B428-5BC2194F19C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83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6FD2-0049-4559-B428-5BC2194F19C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8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A590-76CE-498D-95EF-9D99D471685A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D0FB-8A29-4C01-96F8-1743A37C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1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A590-76CE-498D-95EF-9D99D471685A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D0FB-8A29-4C01-96F8-1743A37C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0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A590-76CE-498D-95EF-9D99D471685A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D0FB-8A29-4C01-96F8-1743A37C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1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A590-76CE-498D-95EF-9D99D471685A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D0FB-8A29-4C01-96F8-1743A37C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6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A590-76CE-498D-95EF-9D99D471685A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D0FB-8A29-4C01-96F8-1743A37C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3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A590-76CE-498D-95EF-9D99D471685A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D0FB-8A29-4C01-96F8-1743A37C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5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A590-76CE-498D-95EF-9D99D471685A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D0FB-8A29-4C01-96F8-1743A37C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4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A590-76CE-498D-95EF-9D99D471685A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D0FB-8A29-4C01-96F8-1743A37C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6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A590-76CE-498D-95EF-9D99D471685A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D0FB-8A29-4C01-96F8-1743A37C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6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A590-76CE-498D-95EF-9D99D471685A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D0FB-8A29-4C01-96F8-1743A37C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A590-76CE-498D-95EF-9D99D471685A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D0FB-8A29-4C01-96F8-1743A37C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0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6A590-76CE-498D-95EF-9D99D471685A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5D0FB-8A29-4C01-96F8-1743A37C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4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00" y="914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Bach: Cantatas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673" y="1376279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Music As Christian Symbol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672" y="1376278"/>
            <a:ext cx="7296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Music As Christian Symbol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  <a:p>
            <a:r>
              <a:rPr lang="en-US" dirty="0" smtClean="0"/>
              <a:t> 	Lutheran  “Chorale” (Hymn, German text, sung by </a:t>
            </a:r>
            <a:r>
              <a:rPr lang="en-US" dirty="0"/>
              <a:t>c</a:t>
            </a:r>
            <a:r>
              <a:rPr lang="en-US" dirty="0" smtClean="0"/>
              <a:t>ongregation)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0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672" y="1376278"/>
            <a:ext cx="7296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Music As Christian Symbol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  <a:p>
            <a:r>
              <a:rPr lang="en-US" dirty="0" smtClean="0"/>
              <a:t> 	Lutheran  “Chorale” (Hymn, German text, sung by </a:t>
            </a:r>
            <a:r>
              <a:rPr lang="en-US" dirty="0"/>
              <a:t>c</a:t>
            </a:r>
            <a:r>
              <a:rPr lang="en-US" dirty="0" smtClean="0"/>
              <a:t>ongregation)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321272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Hymn tune and text in multiple stanzas/verses</a:t>
            </a:r>
          </a:p>
        </p:txBody>
      </p:sp>
    </p:spTree>
    <p:extLst>
      <p:ext uri="{BB962C8B-B14F-4D97-AF65-F5344CB8AC3E}">
        <p14:creationId xmlns:p14="http://schemas.microsoft.com/office/powerpoint/2010/main" val="34887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672" y="1376278"/>
            <a:ext cx="7296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Music As Christian Symbol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  <a:p>
            <a:r>
              <a:rPr lang="en-US" dirty="0" smtClean="0"/>
              <a:t> 	Lutheran  “Chorale” (Hymn, German text, sung by </a:t>
            </a:r>
            <a:r>
              <a:rPr lang="en-US" dirty="0"/>
              <a:t>c</a:t>
            </a:r>
            <a:r>
              <a:rPr lang="en-US" dirty="0" smtClean="0"/>
              <a:t>ongregation)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3212726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Hymn tune and text in multiple stanzas/verses</a:t>
            </a:r>
          </a:p>
          <a:p>
            <a:endParaRPr lang="en-US" dirty="0"/>
          </a:p>
          <a:p>
            <a:r>
              <a:rPr lang="en-US" dirty="0" smtClean="0"/>
              <a:t>Simple, memorable hymn melodies, many originally composed as melodies only, </a:t>
            </a:r>
          </a:p>
          <a:p>
            <a:r>
              <a:rPr lang="en-US" dirty="0" smtClean="0"/>
              <a:t>without harmonization</a:t>
            </a:r>
          </a:p>
        </p:txBody>
      </p:sp>
    </p:spTree>
    <p:extLst>
      <p:ext uri="{BB962C8B-B14F-4D97-AF65-F5344CB8AC3E}">
        <p14:creationId xmlns:p14="http://schemas.microsoft.com/office/powerpoint/2010/main" val="211665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672" y="1376278"/>
            <a:ext cx="7296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Music As Christian Symbol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  <a:p>
            <a:r>
              <a:rPr lang="en-US" dirty="0" smtClean="0"/>
              <a:t> 	Lutheran  “Chorale” (Hymn, German text, sung by </a:t>
            </a:r>
            <a:r>
              <a:rPr lang="en-US" dirty="0"/>
              <a:t>c</a:t>
            </a:r>
            <a:r>
              <a:rPr lang="en-US" dirty="0" smtClean="0"/>
              <a:t>ongregation)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72" y="2743200"/>
            <a:ext cx="2198180" cy="32066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9190" y="6253064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Martin Luther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471416" y="2819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E.g., “</a:t>
            </a:r>
            <a:r>
              <a:rPr lang="en-US" sz="1200" dirty="0" err="1" smtClean="0"/>
              <a:t>Ein</a:t>
            </a:r>
            <a:r>
              <a:rPr lang="en-US" sz="1200" dirty="0" smtClean="0"/>
              <a:t> </a:t>
            </a:r>
            <a:r>
              <a:rPr lang="en-US" sz="1200" dirty="0" err="1" smtClean="0"/>
              <a:t>feste</a:t>
            </a:r>
            <a:r>
              <a:rPr lang="en-US" sz="1200" dirty="0" smtClean="0"/>
              <a:t> Burg </a:t>
            </a:r>
            <a:r>
              <a:rPr lang="en-US" sz="1200" dirty="0" err="1" smtClean="0"/>
              <a:t>ist</a:t>
            </a:r>
            <a:r>
              <a:rPr lang="en-US" sz="1200" dirty="0" smtClean="0"/>
              <a:t> </a:t>
            </a:r>
            <a:r>
              <a:rPr lang="en-US" sz="1200" dirty="0" err="1" smtClean="0"/>
              <a:t>unser</a:t>
            </a:r>
            <a:r>
              <a:rPr lang="en-US" sz="1200" dirty="0" smtClean="0"/>
              <a:t> </a:t>
            </a:r>
            <a:r>
              <a:rPr lang="en-US" sz="1200" dirty="0" err="1" smtClean="0"/>
              <a:t>Gott</a:t>
            </a:r>
            <a:r>
              <a:rPr lang="en-US" sz="1200" dirty="0" smtClean="0"/>
              <a:t>” [c. 1527-1529]</a:t>
            </a:r>
          </a:p>
          <a:p>
            <a:endParaRPr lang="en-US" sz="1200" dirty="0"/>
          </a:p>
          <a:p>
            <a:r>
              <a:rPr lang="en-US" sz="1200" dirty="0" smtClean="0"/>
              <a:t>          (“A mighty fortress is our God”)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851" y="3505200"/>
            <a:ext cx="3708329" cy="3192151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3626289" y="6453863"/>
            <a:ext cx="3800764" cy="1524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8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672" y="1376278"/>
            <a:ext cx="7296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Music As Christian Symbol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  <a:p>
            <a:r>
              <a:rPr lang="en-US" dirty="0" smtClean="0"/>
              <a:t> 	Lutheran  “Chorale” (Hymn, German text, sung by </a:t>
            </a:r>
            <a:r>
              <a:rPr lang="en-US" dirty="0"/>
              <a:t>c</a:t>
            </a:r>
            <a:r>
              <a:rPr lang="en-US" dirty="0" smtClean="0"/>
              <a:t>ongregation)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72" y="2743200"/>
            <a:ext cx="2198180" cy="32066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9190" y="6253064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Martin Luther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471416" y="2819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E.g., “</a:t>
            </a:r>
            <a:r>
              <a:rPr lang="en-US" sz="1200" dirty="0" err="1" smtClean="0"/>
              <a:t>Ein</a:t>
            </a:r>
            <a:r>
              <a:rPr lang="en-US" sz="1200" dirty="0" smtClean="0"/>
              <a:t> </a:t>
            </a:r>
            <a:r>
              <a:rPr lang="en-US" sz="1200" dirty="0" err="1" smtClean="0"/>
              <a:t>feste</a:t>
            </a:r>
            <a:r>
              <a:rPr lang="en-US" sz="1200" dirty="0" smtClean="0"/>
              <a:t> Burg </a:t>
            </a:r>
            <a:r>
              <a:rPr lang="en-US" sz="1200" dirty="0" err="1" smtClean="0"/>
              <a:t>ist</a:t>
            </a:r>
            <a:r>
              <a:rPr lang="en-US" sz="1200" dirty="0" smtClean="0"/>
              <a:t> </a:t>
            </a:r>
            <a:r>
              <a:rPr lang="en-US" sz="1200" dirty="0" err="1" smtClean="0"/>
              <a:t>unser</a:t>
            </a:r>
            <a:r>
              <a:rPr lang="en-US" sz="1200" dirty="0" smtClean="0"/>
              <a:t> </a:t>
            </a:r>
            <a:r>
              <a:rPr lang="en-US" sz="1200" dirty="0" err="1" smtClean="0"/>
              <a:t>Gott</a:t>
            </a:r>
            <a:r>
              <a:rPr lang="en-US" sz="1200" dirty="0" smtClean="0"/>
              <a:t>” [c. 1527-1529]</a:t>
            </a:r>
          </a:p>
          <a:p>
            <a:endParaRPr lang="en-US" sz="1200" dirty="0"/>
          </a:p>
          <a:p>
            <a:r>
              <a:rPr lang="en-US" sz="1200" dirty="0" smtClean="0"/>
              <a:t>          (“A mighty fortress is our God”)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851" y="3505200"/>
            <a:ext cx="3708329" cy="3192151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3626289" y="6453863"/>
            <a:ext cx="3800764" cy="1524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0" y="609600"/>
            <a:ext cx="5187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The basis of Bach, Cantata No. 80, “</a:t>
            </a:r>
            <a:r>
              <a:rPr lang="en-US" sz="1600" dirty="0" err="1" smtClean="0">
                <a:solidFill>
                  <a:srgbClr val="FF0000"/>
                </a:solidFill>
              </a:rPr>
              <a:t>Ein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feste</a:t>
            </a:r>
            <a:r>
              <a:rPr lang="en-US" sz="1600" dirty="0" smtClean="0">
                <a:solidFill>
                  <a:srgbClr val="FF0000"/>
                </a:solidFill>
              </a:rPr>
              <a:t> Burg,”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w</a:t>
            </a:r>
            <a:r>
              <a:rPr lang="en-US" sz="1600" dirty="0" smtClean="0">
                <a:solidFill>
                  <a:srgbClr val="FF0000"/>
                </a:solidFill>
              </a:rPr>
              <a:t>ritten for Reformation Sunday,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Leipzig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1</a:t>
            </a:r>
            <a:r>
              <a:rPr lang="en-US" sz="1600" baseline="30000" dirty="0" smtClean="0">
                <a:solidFill>
                  <a:srgbClr val="FF0000"/>
                </a:solidFill>
              </a:rPr>
              <a:t>st</a:t>
            </a:r>
            <a:r>
              <a:rPr lang="en-US" sz="1600" dirty="0" smtClean="0">
                <a:solidFill>
                  <a:srgbClr val="FF0000"/>
                </a:solidFill>
              </a:rPr>
              <a:t> or 2</a:t>
            </a:r>
            <a:r>
              <a:rPr lang="en-US" sz="1600" baseline="30000" dirty="0" smtClean="0">
                <a:solidFill>
                  <a:srgbClr val="FF0000"/>
                </a:solidFill>
              </a:rPr>
              <a:t>nd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Jahrgang</a:t>
            </a:r>
            <a:r>
              <a:rPr lang="en-US" sz="1600" dirty="0" smtClean="0">
                <a:solidFill>
                  <a:srgbClr val="FF0000"/>
                </a:solidFill>
              </a:rPr>
              <a:t>, 1723 or 1724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672" y="1376278"/>
            <a:ext cx="7296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Music As Christian Symbol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  <a:p>
            <a:r>
              <a:rPr lang="en-US" dirty="0" smtClean="0"/>
              <a:t> 	Lutheran  “Chorale” (Hymn, German text, sung by </a:t>
            </a:r>
            <a:r>
              <a:rPr lang="en-US" dirty="0"/>
              <a:t>c</a:t>
            </a:r>
            <a:r>
              <a:rPr lang="en-US" dirty="0" smtClean="0"/>
              <a:t>ongregation)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72" y="2743200"/>
            <a:ext cx="2198180" cy="32066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9190" y="6253064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Martin Luther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471416" y="2819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E.g., “</a:t>
            </a:r>
            <a:r>
              <a:rPr lang="en-US" sz="1200" dirty="0" err="1" smtClean="0"/>
              <a:t>Ein</a:t>
            </a:r>
            <a:r>
              <a:rPr lang="en-US" sz="1200" dirty="0" smtClean="0"/>
              <a:t> </a:t>
            </a:r>
            <a:r>
              <a:rPr lang="en-US" sz="1200" dirty="0" err="1" smtClean="0"/>
              <a:t>feste</a:t>
            </a:r>
            <a:r>
              <a:rPr lang="en-US" sz="1200" dirty="0" smtClean="0"/>
              <a:t> Burg </a:t>
            </a:r>
            <a:r>
              <a:rPr lang="en-US" sz="1200" dirty="0" err="1" smtClean="0"/>
              <a:t>ist</a:t>
            </a:r>
            <a:r>
              <a:rPr lang="en-US" sz="1200" dirty="0" smtClean="0"/>
              <a:t> </a:t>
            </a:r>
            <a:r>
              <a:rPr lang="en-US" sz="1200" dirty="0" err="1" smtClean="0"/>
              <a:t>unser</a:t>
            </a:r>
            <a:r>
              <a:rPr lang="en-US" sz="1200" dirty="0" smtClean="0"/>
              <a:t> </a:t>
            </a:r>
            <a:r>
              <a:rPr lang="en-US" sz="1200" dirty="0" err="1" smtClean="0"/>
              <a:t>Gott</a:t>
            </a:r>
            <a:r>
              <a:rPr lang="en-US" sz="1200" dirty="0" smtClean="0"/>
              <a:t>” [c. 1527-1529]</a:t>
            </a:r>
          </a:p>
          <a:p>
            <a:endParaRPr lang="en-US" sz="1200" dirty="0"/>
          </a:p>
          <a:p>
            <a:r>
              <a:rPr lang="en-US" sz="1200" dirty="0" smtClean="0"/>
              <a:t>          (“A mighty fortress is our God”)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851" y="3505200"/>
            <a:ext cx="3708329" cy="3192151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3626289" y="6453863"/>
            <a:ext cx="3800764" cy="1524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0" y="609600"/>
            <a:ext cx="5187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The basis of Bach, Cantata No. 80, “</a:t>
            </a:r>
            <a:r>
              <a:rPr lang="en-US" sz="1600" dirty="0" err="1" smtClean="0">
                <a:solidFill>
                  <a:srgbClr val="FF0000"/>
                </a:solidFill>
              </a:rPr>
              <a:t>Ein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feste</a:t>
            </a:r>
            <a:r>
              <a:rPr lang="en-US" sz="1600" dirty="0" smtClean="0">
                <a:solidFill>
                  <a:srgbClr val="FF0000"/>
                </a:solidFill>
              </a:rPr>
              <a:t> Burg,”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w</a:t>
            </a:r>
            <a:r>
              <a:rPr lang="en-US" sz="1600" dirty="0" smtClean="0">
                <a:solidFill>
                  <a:srgbClr val="FF0000"/>
                </a:solidFill>
              </a:rPr>
              <a:t>ritten for Reformation Sunday,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Leipzig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1</a:t>
            </a:r>
            <a:r>
              <a:rPr lang="en-US" sz="1600" baseline="30000" dirty="0" smtClean="0">
                <a:solidFill>
                  <a:srgbClr val="FF0000"/>
                </a:solidFill>
              </a:rPr>
              <a:t>st</a:t>
            </a:r>
            <a:r>
              <a:rPr lang="en-US" sz="1600" dirty="0" smtClean="0">
                <a:solidFill>
                  <a:srgbClr val="FF0000"/>
                </a:solidFill>
              </a:rPr>
              <a:t> or 2</a:t>
            </a:r>
            <a:r>
              <a:rPr lang="en-US" sz="1600" baseline="30000" dirty="0" smtClean="0">
                <a:solidFill>
                  <a:srgbClr val="FF0000"/>
                </a:solidFill>
              </a:rPr>
              <a:t>nd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Jahrgang</a:t>
            </a:r>
            <a:r>
              <a:rPr lang="en-US" sz="1600" dirty="0" smtClean="0">
                <a:solidFill>
                  <a:srgbClr val="FF0000"/>
                </a:solidFill>
              </a:rPr>
              <a:t>, 1723 or 1724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676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Bach: “expressive </a:t>
            </a:r>
            <a:r>
              <a:rPr lang="en-US" dirty="0" err="1" smtClean="0">
                <a:solidFill>
                  <a:srgbClr val="0070C0"/>
                </a:solidFill>
              </a:rPr>
              <a:t>harmonizations</a:t>
            </a:r>
            <a:r>
              <a:rPr lang="en-US" dirty="0" smtClean="0">
                <a:solidFill>
                  <a:srgbClr val="0070C0"/>
                </a:solidFill>
              </a:rPr>
              <a:t>”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68795"/>
            <a:ext cx="8500533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0"/>
            <a:ext cx="6338888" cy="559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066800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Leipzig, especially from the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Jahrgang</a:t>
            </a:r>
            <a:r>
              <a:rPr lang="en-US" dirty="0" smtClean="0"/>
              <a:t> (1724-25) onward:</a:t>
            </a:r>
          </a:p>
          <a:p>
            <a:pPr algn="ctr"/>
            <a:endParaRPr lang="en-US" dirty="0"/>
          </a:p>
          <a:p>
            <a:r>
              <a:rPr lang="en-US" dirty="0" smtClean="0"/>
              <a:t>“Chorale Cantatas”: multimovement cantatas built around a single chorale melody, one appropriate for the season,  which melody, with differing textual stanzas, appears in several, though not all, </a:t>
            </a:r>
          </a:p>
          <a:p>
            <a:r>
              <a:rPr lang="en-US" dirty="0" smtClean="0"/>
              <a:t>of the movements, functioning as the chorale “pillars” of the cantata</a:t>
            </a:r>
          </a:p>
        </p:txBody>
      </p:sp>
    </p:spTree>
    <p:extLst>
      <p:ext uri="{BB962C8B-B14F-4D97-AF65-F5344CB8AC3E}">
        <p14:creationId xmlns:p14="http://schemas.microsoft.com/office/powerpoint/2010/main" val="321141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-76200"/>
            <a:ext cx="9677400" cy="7086600"/>
          </a:xfrm>
          <a:prstGeom prst="rect">
            <a:avLst/>
          </a:prstGeom>
          <a:solidFill>
            <a:srgbClr val="FF00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33400"/>
            <a:ext cx="424210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94946" y="3909851"/>
            <a:ext cx="22860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final movement presents the chorale melody in its simplest, most direct form: a four-part hymn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18146" y="3802130"/>
            <a:ext cx="21336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One or more earlier movements treat the chorale melody decoratively, in decorative musical elaboration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56546" y="4339465"/>
            <a:ext cx="2286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684946" y="2821126"/>
            <a:ext cx="2286000" cy="8325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70946" y="2821126"/>
            <a:ext cx="2514600" cy="8325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95400" y="1066800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Leipzig, especially from the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Jahrgang</a:t>
            </a:r>
            <a:r>
              <a:rPr lang="en-US" dirty="0" smtClean="0"/>
              <a:t> (1724-25) onward:</a:t>
            </a:r>
          </a:p>
          <a:p>
            <a:pPr algn="ctr"/>
            <a:endParaRPr lang="en-US" dirty="0"/>
          </a:p>
          <a:p>
            <a:r>
              <a:rPr lang="en-US" dirty="0" smtClean="0"/>
              <a:t>“Chorale Cantatas”: multimovement cantatas built around a single chorale melody, one appropriate for the season,  which melody, with differing textual stanzas, appears in several, though not all, </a:t>
            </a:r>
          </a:p>
          <a:p>
            <a:r>
              <a:rPr lang="en-US" dirty="0" smtClean="0"/>
              <a:t>of the movements, functioning as the chorale “pillars” of the cantata</a:t>
            </a:r>
          </a:p>
        </p:txBody>
      </p:sp>
    </p:spTree>
    <p:extLst>
      <p:ext uri="{BB962C8B-B14F-4D97-AF65-F5344CB8AC3E}">
        <p14:creationId xmlns:p14="http://schemas.microsoft.com/office/powerpoint/2010/main" val="39792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94946" y="3909851"/>
            <a:ext cx="22860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final movement presents the chorale melody in its simplest, most direct form: a four-part hymn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18146" y="3802130"/>
            <a:ext cx="21336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One or more earlier movements treat the chorale melody decoratively, in decorative musical elaboration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56546" y="4339465"/>
            <a:ext cx="2286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99346" y="5634865"/>
            <a:ext cx="32004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Additional movements present freer reflections on the meaning of the chorale text: recitatives leading to an aria or duet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684946" y="2821126"/>
            <a:ext cx="2286000" cy="8325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70946" y="2821126"/>
            <a:ext cx="2514600" cy="8325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95400" y="1066800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Leipzig, especially from the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Jahrgang</a:t>
            </a:r>
            <a:r>
              <a:rPr lang="en-US" dirty="0" smtClean="0"/>
              <a:t> (1724-25) onward:</a:t>
            </a:r>
          </a:p>
          <a:p>
            <a:pPr algn="ctr"/>
            <a:endParaRPr lang="en-US" dirty="0"/>
          </a:p>
          <a:p>
            <a:r>
              <a:rPr lang="en-US" dirty="0" smtClean="0"/>
              <a:t>“Chorale Cantatas”: multimovement cantatas built around a single chorale melody, one appropriate for the season,  which melody, with differing textual stanzas, appears in several, though not all, </a:t>
            </a:r>
          </a:p>
          <a:p>
            <a:r>
              <a:rPr lang="en-US" dirty="0" smtClean="0"/>
              <a:t>of the movements, functioning as the chorale “pillars” of the cantata</a:t>
            </a:r>
          </a:p>
        </p:txBody>
      </p:sp>
    </p:spTree>
    <p:extLst>
      <p:ext uri="{BB962C8B-B14F-4D97-AF65-F5344CB8AC3E}">
        <p14:creationId xmlns:p14="http://schemas.microsoft.com/office/powerpoint/2010/main" val="39792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7284" y="1577822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Bach: [Chorale] Cantata No.140, “</a:t>
            </a:r>
            <a:r>
              <a:rPr lang="en-US" dirty="0" err="1" smtClean="0">
                <a:solidFill>
                  <a:srgbClr val="FF0000"/>
                </a:solidFill>
              </a:rPr>
              <a:t>Wachet</a:t>
            </a:r>
            <a:r>
              <a:rPr lang="en-US" dirty="0" smtClean="0">
                <a:solidFill>
                  <a:srgbClr val="FF0000"/>
                </a:solidFill>
              </a:rPr>
              <a:t> auf, </a:t>
            </a:r>
            <a:r>
              <a:rPr lang="en-US" dirty="0" err="1" smtClean="0">
                <a:solidFill>
                  <a:srgbClr val="FF0000"/>
                </a:solidFill>
              </a:rPr>
              <a:t>ruft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uns</a:t>
            </a:r>
            <a:r>
              <a:rPr lang="en-US" dirty="0" smtClean="0">
                <a:solidFill>
                  <a:srgbClr val="FF0000"/>
                </a:solidFill>
              </a:rPr>
              <a:t> die </a:t>
            </a:r>
            <a:r>
              <a:rPr lang="en-US" dirty="0" err="1" smtClean="0">
                <a:solidFill>
                  <a:srgbClr val="FF0000"/>
                </a:solidFill>
              </a:rPr>
              <a:t>Stimme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684" y="914400"/>
            <a:ext cx="4277313" cy="57238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7740" y="152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Wachet</a:t>
            </a:r>
            <a:r>
              <a:rPr lang="en-US" dirty="0" smtClean="0"/>
              <a:t> auf” chorale melody and text: </a:t>
            </a:r>
          </a:p>
          <a:p>
            <a:pPr algn="ctr"/>
            <a:r>
              <a:rPr lang="en-US" dirty="0" smtClean="0"/>
              <a:t>First published, Philipp Nicolai, 1599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182" y="3063265"/>
            <a:ext cx="1524000" cy="1371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33536" y="2979624"/>
            <a:ext cx="1524000" cy="1371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62800" y="2942677"/>
            <a:ext cx="1524000" cy="1371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3327398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061691" y="3243756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3243756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350655" y="239446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2             3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33736" y="232844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5             6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244177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238149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58100" y="233780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 rot="5400000">
            <a:off x="2755931" y="1347324"/>
            <a:ext cx="561048" cy="1524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5400000">
            <a:off x="5939012" y="1378466"/>
            <a:ext cx="561048" cy="1524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6800" y="533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Bach, Cantata No. 140, “</a:t>
            </a:r>
            <a:r>
              <a:rPr lang="en-US" dirty="0" err="1" smtClean="0"/>
              <a:t>Wachet</a:t>
            </a:r>
            <a:r>
              <a:rPr lang="en-US" dirty="0" smtClean="0"/>
              <a:t> auf, </a:t>
            </a:r>
            <a:r>
              <a:rPr lang="en-US" dirty="0" err="1" smtClean="0"/>
              <a:t>ruft</a:t>
            </a:r>
            <a:r>
              <a:rPr lang="en-US" dirty="0" smtClean="0"/>
              <a:t> </a:t>
            </a:r>
            <a:r>
              <a:rPr lang="en-US" dirty="0" err="1" smtClean="0"/>
              <a:t>uns</a:t>
            </a:r>
            <a:r>
              <a:rPr lang="en-US" dirty="0" smtClean="0"/>
              <a:t> die </a:t>
            </a:r>
            <a:r>
              <a:rPr lang="en-US" dirty="0" err="1" smtClean="0"/>
              <a:t>Stimme</a:t>
            </a:r>
            <a:r>
              <a:rPr lang="en-US" dirty="0" smtClean="0"/>
              <a:t>,” BWV 140 (1731)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12555" y="2750822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Recit</a:t>
            </a:r>
            <a:r>
              <a:rPr lang="en-US" sz="1200" dirty="0" smtClean="0"/>
              <a:t>.               Duet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495636" y="2811104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Recit</a:t>
            </a:r>
            <a:r>
              <a:rPr lang="en-US" sz="1200" dirty="0" smtClean="0"/>
              <a:t>.               Duet</a:t>
            </a:r>
            <a:endParaRPr lang="en-US" sz="1200" dirty="0"/>
          </a:p>
        </p:txBody>
      </p:sp>
      <p:sp>
        <p:nvSpPr>
          <p:cNvPr id="18" name="Curved Left Arrow 17"/>
          <p:cNvSpPr/>
          <p:nvPr/>
        </p:nvSpPr>
        <p:spPr>
          <a:xfrm rot="16200000">
            <a:off x="4009328" y="-1383769"/>
            <a:ext cx="1277744" cy="6553200"/>
          </a:xfrm>
          <a:prstGeom prst="curvedLef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1182" y="4800600"/>
            <a:ext cx="13762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Chorale:</a:t>
            </a:r>
          </a:p>
          <a:p>
            <a:r>
              <a:rPr lang="en-US" dirty="0" smtClean="0"/>
              <a:t>Stanza 1,</a:t>
            </a:r>
          </a:p>
          <a:p>
            <a:r>
              <a:rPr lang="en-US" dirty="0" smtClean="0"/>
              <a:t>“Gapped Chorale [Fantasy]”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236690" y="4800600"/>
            <a:ext cx="1602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Chorale:</a:t>
            </a:r>
          </a:p>
          <a:p>
            <a:r>
              <a:rPr lang="en-US" dirty="0" smtClean="0"/>
              <a:t>Stanza 3,</a:t>
            </a:r>
          </a:p>
          <a:p>
            <a:r>
              <a:rPr lang="en-US" dirty="0" smtClean="0"/>
              <a:t>Four-Part</a:t>
            </a:r>
          </a:p>
          <a:p>
            <a:r>
              <a:rPr lang="en-US" dirty="0"/>
              <a:t>H</a:t>
            </a:r>
            <a:r>
              <a:rPr lang="en-US" dirty="0" smtClean="0"/>
              <a:t>armonization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274455" y="3712118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610347" y="3715836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>
            <a:off x="3226377" y="1482374"/>
            <a:ext cx="2691245" cy="959398"/>
          </a:xfrm>
          <a:prstGeom prst="arc">
            <a:avLst>
              <a:gd name="adj1" fmla="val 1070886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993570" y="4800601"/>
            <a:ext cx="1797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Chorale:</a:t>
            </a:r>
          </a:p>
          <a:p>
            <a:r>
              <a:rPr lang="en-US" dirty="0" smtClean="0"/>
              <a:t>Stanza 2,</a:t>
            </a:r>
          </a:p>
          <a:p>
            <a:r>
              <a:rPr lang="en-US" dirty="0" smtClean="0"/>
              <a:t>“Gapped Chorale”</a:t>
            </a:r>
          </a:p>
          <a:p>
            <a:r>
              <a:rPr lang="en-US" dirty="0" smtClean="0"/>
              <a:t>(cf. for Organ: Chorale Prelude)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182" y="3063265"/>
            <a:ext cx="1524000" cy="1371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33536" y="2979624"/>
            <a:ext cx="1524000" cy="1371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62800" y="2942677"/>
            <a:ext cx="1524000" cy="1371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3327398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061691" y="3243756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3243756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350655" y="239446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2             3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33736" y="232844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5             6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244177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238149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58100" y="233780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 rot="5400000">
            <a:off x="2755931" y="1347324"/>
            <a:ext cx="561048" cy="1524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5400000">
            <a:off x="5939012" y="1378466"/>
            <a:ext cx="561048" cy="1524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6800" y="533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Bach, Cantata No. 140, “</a:t>
            </a:r>
            <a:r>
              <a:rPr lang="en-US" dirty="0" err="1" smtClean="0"/>
              <a:t>Wachet</a:t>
            </a:r>
            <a:r>
              <a:rPr lang="en-US" dirty="0" smtClean="0"/>
              <a:t> auf, </a:t>
            </a:r>
            <a:r>
              <a:rPr lang="en-US" dirty="0" err="1" smtClean="0"/>
              <a:t>ruft</a:t>
            </a:r>
            <a:r>
              <a:rPr lang="en-US" dirty="0" smtClean="0"/>
              <a:t> </a:t>
            </a:r>
            <a:r>
              <a:rPr lang="en-US" dirty="0" err="1" smtClean="0"/>
              <a:t>uns</a:t>
            </a:r>
            <a:r>
              <a:rPr lang="en-US" dirty="0" smtClean="0"/>
              <a:t> die </a:t>
            </a:r>
            <a:r>
              <a:rPr lang="en-US" dirty="0" err="1" smtClean="0"/>
              <a:t>Stimme</a:t>
            </a:r>
            <a:r>
              <a:rPr lang="en-US" dirty="0" smtClean="0"/>
              <a:t>,” BWV 140 (1731)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12555" y="2750822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Recit</a:t>
            </a:r>
            <a:r>
              <a:rPr lang="en-US" sz="1200" dirty="0" smtClean="0"/>
              <a:t>.               Duet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495636" y="2811104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Recit</a:t>
            </a:r>
            <a:r>
              <a:rPr lang="en-US" sz="1200" dirty="0" smtClean="0"/>
              <a:t>.               Duet</a:t>
            </a:r>
            <a:endParaRPr lang="en-US" sz="1200" dirty="0"/>
          </a:p>
        </p:txBody>
      </p:sp>
      <p:sp>
        <p:nvSpPr>
          <p:cNvPr id="18" name="Curved Left Arrow 17"/>
          <p:cNvSpPr/>
          <p:nvPr/>
        </p:nvSpPr>
        <p:spPr>
          <a:xfrm rot="16200000">
            <a:off x="4009328" y="-1383769"/>
            <a:ext cx="1277744" cy="6553200"/>
          </a:xfrm>
          <a:prstGeom prst="curvedLef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1182" y="4800600"/>
            <a:ext cx="13762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Chorale:</a:t>
            </a:r>
          </a:p>
          <a:p>
            <a:r>
              <a:rPr lang="en-US" dirty="0" smtClean="0"/>
              <a:t>Stanza 1,</a:t>
            </a:r>
          </a:p>
          <a:p>
            <a:r>
              <a:rPr lang="en-US" dirty="0" smtClean="0"/>
              <a:t>“Gapped Chorale [Fantasy]”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236690" y="4800600"/>
            <a:ext cx="1602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Chorale:</a:t>
            </a:r>
          </a:p>
          <a:p>
            <a:r>
              <a:rPr lang="en-US" dirty="0" smtClean="0"/>
              <a:t>Stanza 3,</a:t>
            </a:r>
          </a:p>
          <a:p>
            <a:r>
              <a:rPr lang="en-US" dirty="0" smtClean="0"/>
              <a:t>Four-Part</a:t>
            </a:r>
          </a:p>
          <a:p>
            <a:r>
              <a:rPr lang="en-US" dirty="0"/>
              <a:t>H</a:t>
            </a:r>
            <a:r>
              <a:rPr lang="en-US" dirty="0" smtClean="0"/>
              <a:t>armonization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274455" y="3712118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610347" y="3715836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>
            <a:off x="3226377" y="1482374"/>
            <a:ext cx="2691245" cy="959398"/>
          </a:xfrm>
          <a:prstGeom prst="arc">
            <a:avLst>
              <a:gd name="adj1" fmla="val 1070886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993570" y="4800601"/>
            <a:ext cx="1797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Chorale:</a:t>
            </a:r>
          </a:p>
          <a:p>
            <a:r>
              <a:rPr lang="en-US" dirty="0" smtClean="0"/>
              <a:t>Stanza 2,</a:t>
            </a:r>
          </a:p>
          <a:p>
            <a:r>
              <a:rPr lang="en-US" dirty="0" smtClean="0"/>
              <a:t>“Gapped Chorale”</a:t>
            </a:r>
          </a:p>
          <a:p>
            <a:r>
              <a:rPr lang="en-US" dirty="0" smtClean="0"/>
              <a:t>(cf. for Organ: Chorale Prelude)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036455" y="2143276"/>
            <a:ext cx="762000" cy="9663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19536" y="2223972"/>
            <a:ext cx="762000" cy="9663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6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182" y="3063265"/>
            <a:ext cx="1524000" cy="1371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33536" y="2979624"/>
            <a:ext cx="1524000" cy="1371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62800" y="2942677"/>
            <a:ext cx="1524000" cy="1371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3327398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061691" y="3243756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3243756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350655" y="239446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2             3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33736" y="232844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5             6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244177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238149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58100" y="233780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 rot="5400000">
            <a:off x="2755931" y="1347324"/>
            <a:ext cx="561048" cy="1524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5400000">
            <a:off x="5939012" y="1378466"/>
            <a:ext cx="561048" cy="1524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6800" y="533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Bach, Cantata No. 140, “</a:t>
            </a:r>
            <a:r>
              <a:rPr lang="en-US" dirty="0" err="1" smtClean="0"/>
              <a:t>Wachet</a:t>
            </a:r>
            <a:r>
              <a:rPr lang="en-US" dirty="0" smtClean="0"/>
              <a:t> auf, </a:t>
            </a:r>
            <a:r>
              <a:rPr lang="en-US" dirty="0" err="1" smtClean="0"/>
              <a:t>ruft</a:t>
            </a:r>
            <a:r>
              <a:rPr lang="en-US" dirty="0" smtClean="0"/>
              <a:t> </a:t>
            </a:r>
            <a:r>
              <a:rPr lang="en-US" dirty="0" err="1" smtClean="0"/>
              <a:t>uns</a:t>
            </a:r>
            <a:r>
              <a:rPr lang="en-US" dirty="0" smtClean="0"/>
              <a:t> die </a:t>
            </a:r>
            <a:r>
              <a:rPr lang="en-US" dirty="0" err="1" smtClean="0"/>
              <a:t>Stimme</a:t>
            </a:r>
            <a:r>
              <a:rPr lang="en-US" dirty="0" smtClean="0"/>
              <a:t>,” BWV 140 (1731)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12555" y="2750822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Recit</a:t>
            </a:r>
            <a:r>
              <a:rPr lang="en-US" sz="1200" dirty="0" smtClean="0"/>
              <a:t>.               Duet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495636" y="2811104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Recit</a:t>
            </a:r>
            <a:r>
              <a:rPr lang="en-US" sz="1200" dirty="0" smtClean="0"/>
              <a:t>.               Duet</a:t>
            </a:r>
            <a:endParaRPr lang="en-US" sz="1200" dirty="0"/>
          </a:p>
        </p:txBody>
      </p:sp>
      <p:sp>
        <p:nvSpPr>
          <p:cNvPr id="18" name="Curved Left Arrow 17"/>
          <p:cNvSpPr/>
          <p:nvPr/>
        </p:nvSpPr>
        <p:spPr>
          <a:xfrm rot="16200000">
            <a:off x="4009328" y="-1383769"/>
            <a:ext cx="1277744" cy="6553200"/>
          </a:xfrm>
          <a:prstGeom prst="curvedLef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1182" y="4800600"/>
            <a:ext cx="13762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Chorale:</a:t>
            </a:r>
          </a:p>
          <a:p>
            <a:r>
              <a:rPr lang="en-US" dirty="0" smtClean="0"/>
              <a:t>Stanza 1,</a:t>
            </a:r>
          </a:p>
          <a:p>
            <a:r>
              <a:rPr lang="en-US" dirty="0" smtClean="0"/>
              <a:t>“Gapped Chorale [Fantasy]”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236690" y="4800600"/>
            <a:ext cx="1602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Chorale:</a:t>
            </a:r>
          </a:p>
          <a:p>
            <a:r>
              <a:rPr lang="en-US" dirty="0" smtClean="0"/>
              <a:t>Stanza 3,</a:t>
            </a:r>
          </a:p>
          <a:p>
            <a:r>
              <a:rPr lang="en-US" dirty="0" smtClean="0"/>
              <a:t>Four-Part</a:t>
            </a:r>
          </a:p>
          <a:p>
            <a:r>
              <a:rPr lang="en-US" dirty="0"/>
              <a:t>H</a:t>
            </a:r>
            <a:r>
              <a:rPr lang="en-US" dirty="0" smtClean="0"/>
              <a:t>armonization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274455" y="3712118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610347" y="3715836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>
            <a:off x="3226377" y="1482374"/>
            <a:ext cx="2691245" cy="959398"/>
          </a:xfrm>
          <a:prstGeom prst="arc">
            <a:avLst>
              <a:gd name="adj1" fmla="val 1070886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993570" y="4800601"/>
            <a:ext cx="1797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Chorale:</a:t>
            </a:r>
          </a:p>
          <a:p>
            <a:r>
              <a:rPr lang="en-US" dirty="0" smtClean="0"/>
              <a:t>Stanza 2,</a:t>
            </a:r>
          </a:p>
          <a:p>
            <a:r>
              <a:rPr lang="en-US" dirty="0" smtClean="0"/>
              <a:t>“Gapped Chorale”</a:t>
            </a:r>
          </a:p>
          <a:p>
            <a:r>
              <a:rPr lang="en-US" dirty="0" smtClean="0"/>
              <a:t>(cf. for Organ: Chorale Prelude)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23" y="557458"/>
            <a:ext cx="7109254" cy="548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9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23" y="557458"/>
            <a:ext cx="7109254" cy="548767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20667596">
            <a:off x="3895058" y="328843"/>
            <a:ext cx="518023" cy="24121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6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447800"/>
            <a:ext cx="563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. . . . . .</a:t>
            </a:r>
          </a:p>
          <a:p>
            <a:endParaRPr lang="en-US" dirty="0"/>
          </a:p>
          <a:p>
            <a:r>
              <a:rPr lang="en-US" dirty="0" smtClean="0"/>
              <a:t>Epistle  (Pauline Letter):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prob. 1 Thessalonians 5: 1-11)</a:t>
            </a:r>
          </a:p>
          <a:p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/>
              <a:t>Watch and be </a:t>
            </a:r>
            <a:r>
              <a:rPr lang="en-US" dirty="0" smtClean="0"/>
              <a:t>sober for the second coming)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577334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Lutheran Service: Readings Appropriate </a:t>
            </a:r>
          </a:p>
          <a:p>
            <a:pPr algn="ctr"/>
            <a:r>
              <a:rPr lang="en-US" dirty="0" smtClean="0"/>
              <a:t>for the 27</a:t>
            </a:r>
            <a:r>
              <a:rPr lang="en-US" baseline="30000" dirty="0" smtClean="0"/>
              <a:t>th</a:t>
            </a:r>
            <a:r>
              <a:rPr lang="en-US" dirty="0" smtClean="0"/>
              <a:t> Sunday after Trinity, November 25, 1731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447800"/>
            <a:ext cx="2752740" cy="358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32" y="1295400"/>
            <a:ext cx="3021772" cy="3962400"/>
          </a:xfrm>
          <a:prstGeom prst="rect">
            <a:avLst/>
          </a:prstGeom>
        </p:spPr>
      </p:pic>
      <p:sp>
        <p:nvSpPr>
          <p:cNvPr id="4" name="Round Diagonal Corner Rectangle 3"/>
          <p:cNvSpPr/>
          <p:nvPr/>
        </p:nvSpPr>
        <p:spPr>
          <a:xfrm rot="-2160000">
            <a:off x="2462668" y="1074831"/>
            <a:ext cx="61744" cy="4439597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 rot="2220000">
            <a:off x="2462666" y="1010287"/>
            <a:ext cx="61744" cy="4439597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53779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“Old Bach”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95274" y="5257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“The Great Bach”</a:t>
            </a:r>
          </a:p>
          <a:p>
            <a:pPr algn="ctr"/>
            <a:r>
              <a:rPr lang="en-US" dirty="0" smtClean="0"/>
              <a:t>C. P. E. Bach (1714-1788)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64648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Post-1750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8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447800"/>
            <a:ext cx="563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. . . . . .</a:t>
            </a:r>
          </a:p>
          <a:p>
            <a:endParaRPr lang="en-US" dirty="0"/>
          </a:p>
          <a:p>
            <a:r>
              <a:rPr lang="en-US" dirty="0" smtClean="0"/>
              <a:t>Epistle  (Pauline Letter):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prob. 1 Thessalonians 5: 1-11)</a:t>
            </a:r>
          </a:p>
          <a:p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/>
              <a:t>Watch and be </a:t>
            </a:r>
            <a:r>
              <a:rPr lang="en-US" dirty="0" smtClean="0"/>
              <a:t>sober for the second coming)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9472" y="2819400"/>
            <a:ext cx="347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Gospel: Matthew 25: 1-13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577334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Lutheran Service: Readings Appropriate </a:t>
            </a:r>
          </a:p>
          <a:p>
            <a:pPr algn="ctr"/>
            <a:r>
              <a:rPr lang="en-US" dirty="0" smtClean="0"/>
              <a:t>for the 27</a:t>
            </a:r>
            <a:r>
              <a:rPr lang="en-US" baseline="30000" dirty="0" smtClean="0"/>
              <a:t>th</a:t>
            </a:r>
            <a:r>
              <a:rPr lang="en-US" dirty="0" smtClean="0"/>
              <a:t> Sunday after Trinity, November 25, 1731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447800"/>
            <a:ext cx="563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. . . . . .</a:t>
            </a:r>
          </a:p>
          <a:p>
            <a:endParaRPr lang="en-US" dirty="0"/>
          </a:p>
          <a:p>
            <a:r>
              <a:rPr lang="en-US" dirty="0" smtClean="0"/>
              <a:t>Epistle  (Pauline Letter):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prob. 1 Thessalonians 5: 1-11)</a:t>
            </a:r>
          </a:p>
          <a:p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/>
              <a:t>Watch and be </a:t>
            </a:r>
            <a:r>
              <a:rPr lang="en-US" dirty="0" smtClean="0"/>
              <a:t>sober for the second coming)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9472" y="2819400"/>
            <a:ext cx="347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Gospel: Matthew 25: 1-13</a:t>
            </a: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267200" y="3558309"/>
            <a:ext cx="3886200" cy="15240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400559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CANTATA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577334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Lutheran Service: Readings Appropriate </a:t>
            </a:r>
          </a:p>
          <a:p>
            <a:pPr algn="ctr"/>
            <a:r>
              <a:rPr lang="en-US" dirty="0" smtClean="0"/>
              <a:t>for the 27</a:t>
            </a:r>
            <a:r>
              <a:rPr lang="en-US" baseline="30000" dirty="0" smtClean="0"/>
              <a:t>th</a:t>
            </a:r>
            <a:r>
              <a:rPr lang="en-US" dirty="0" smtClean="0"/>
              <a:t> Sunday after Trinity, November 25, 1731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447800"/>
            <a:ext cx="563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. . . . . .</a:t>
            </a:r>
          </a:p>
          <a:p>
            <a:endParaRPr lang="en-US" dirty="0"/>
          </a:p>
          <a:p>
            <a:r>
              <a:rPr lang="en-US" dirty="0" smtClean="0"/>
              <a:t>Epistle  (Pauline Letter):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prob. 1 Thessalonians 5: 1-11)</a:t>
            </a:r>
          </a:p>
          <a:p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/>
              <a:t>Watch and be </a:t>
            </a:r>
            <a:r>
              <a:rPr lang="en-US" dirty="0" smtClean="0"/>
              <a:t>sober for the second coming),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9472" y="5107709"/>
            <a:ext cx="129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Sermon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9472" y="2819400"/>
            <a:ext cx="347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Gospel: Matthew 25: 1-13</a:t>
            </a: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267200" y="3558309"/>
            <a:ext cx="3886200" cy="15240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400559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CANTATA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577334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Lutheran Service: Readings Appropriate </a:t>
            </a:r>
          </a:p>
          <a:p>
            <a:pPr algn="ctr"/>
            <a:r>
              <a:rPr lang="en-US" dirty="0" smtClean="0"/>
              <a:t>for the 27</a:t>
            </a:r>
            <a:r>
              <a:rPr lang="en-US" baseline="30000" dirty="0" smtClean="0"/>
              <a:t>th</a:t>
            </a:r>
            <a:r>
              <a:rPr lang="en-US" dirty="0" smtClean="0"/>
              <a:t> Sunday after Trinity, November 25, 1731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447800"/>
            <a:ext cx="563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. . . . . .</a:t>
            </a:r>
          </a:p>
          <a:p>
            <a:endParaRPr lang="en-US" dirty="0"/>
          </a:p>
          <a:p>
            <a:r>
              <a:rPr lang="en-US" dirty="0" smtClean="0"/>
              <a:t>Epistle  (Pauline Letter):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prob. 1 Thessalonians 5: 1-11)</a:t>
            </a:r>
          </a:p>
          <a:p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/>
              <a:t>Watch and be </a:t>
            </a:r>
            <a:r>
              <a:rPr lang="en-US" dirty="0" smtClean="0"/>
              <a:t>sober for the second coming),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577334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Lutheran Service: Readings Appropriate </a:t>
            </a:r>
          </a:p>
          <a:p>
            <a:pPr algn="ctr"/>
            <a:r>
              <a:rPr lang="en-US" dirty="0" smtClean="0"/>
              <a:t>for the 27</a:t>
            </a:r>
            <a:r>
              <a:rPr lang="en-US" baseline="30000" dirty="0" smtClean="0"/>
              <a:t>th</a:t>
            </a:r>
            <a:r>
              <a:rPr lang="en-US" dirty="0" smtClean="0"/>
              <a:t> Sunday after Trinity, November 25, 1731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9472" y="5107709"/>
            <a:ext cx="129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Sermon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9472" y="2819400"/>
            <a:ext cx="347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Gospel: Matthew 25: 1-13</a:t>
            </a: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267200" y="3558309"/>
            <a:ext cx="3886200" cy="15240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400559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CANTATA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057400" y="3429000"/>
            <a:ext cx="2590800" cy="1028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905000" y="4550887"/>
            <a:ext cx="2543808" cy="6527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600200" y="3558310"/>
            <a:ext cx="0" cy="16232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00200" y="2362200"/>
            <a:ext cx="0" cy="685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99472" y="3124200"/>
            <a:ext cx="2558128" cy="304800"/>
          </a:xfrm>
          <a:prstGeom prst="rect">
            <a:avLst/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182" y="3063265"/>
            <a:ext cx="1524000" cy="1371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33536" y="2979624"/>
            <a:ext cx="1524000" cy="1371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62800" y="2942677"/>
            <a:ext cx="1524000" cy="1371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3327398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061691" y="3243756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3243756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350655" y="239446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2             3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33736" y="232844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5             6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244177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238149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58100" y="233780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 rot="5400000">
            <a:off x="2755931" y="1347324"/>
            <a:ext cx="561048" cy="1524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5400000">
            <a:off x="5939012" y="1378466"/>
            <a:ext cx="561048" cy="1524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6800" y="533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Bach, Cantata No. 140, “</a:t>
            </a:r>
            <a:r>
              <a:rPr lang="en-US" dirty="0" err="1" smtClean="0"/>
              <a:t>Wachet</a:t>
            </a:r>
            <a:r>
              <a:rPr lang="en-US" dirty="0" smtClean="0"/>
              <a:t> auf, </a:t>
            </a:r>
            <a:r>
              <a:rPr lang="en-US" dirty="0" err="1" smtClean="0"/>
              <a:t>ruft</a:t>
            </a:r>
            <a:r>
              <a:rPr lang="en-US" dirty="0" smtClean="0"/>
              <a:t> </a:t>
            </a:r>
            <a:r>
              <a:rPr lang="en-US" dirty="0" err="1" smtClean="0"/>
              <a:t>uns</a:t>
            </a:r>
            <a:r>
              <a:rPr lang="en-US" dirty="0" smtClean="0"/>
              <a:t> die </a:t>
            </a:r>
            <a:r>
              <a:rPr lang="en-US" dirty="0" err="1" smtClean="0"/>
              <a:t>Stimme</a:t>
            </a:r>
            <a:r>
              <a:rPr lang="en-US" dirty="0" smtClean="0"/>
              <a:t>,” BWV 140 (1731)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12555" y="2750822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Recit</a:t>
            </a:r>
            <a:r>
              <a:rPr lang="en-US" sz="1200" dirty="0" smtClean="0"/>
              <a:t>.               Duet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495636" y="2811104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Recit</a:t>
            </a:r>
            <a:r>
              <a:rPr lang="en-US" sz="1200" dirty="0" smtClean="0"/>
              <a:t>.               Duet</a:t>
            </a:r>
            <a:endParaRPr lang="en-US" sz="1200" dirty="0"/>
          </a:p>
        </p:txBody>
      </p:sp>
      <p:sp>
        <p:nvSpPr>
          <p:cNvPr id="18" name="Curved Left Arrow 17"/>
          <p:cNvSpPr/>
          <p:nvPr/>
        </p:nvSpPr>
        <p:spPr>
          <a:xfrm rot="16200000">
            <a:off x="4009328" y="-1383769"/>
            <a:ext cx="1277744" cy="6553200"/>
          </a:xfrm>
          <a:prstGeom prst="curvedLef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93570" y="4800601"/>
            <a:ext cx="1797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Chorale:</a:t>
            </a:r>
          </a:p>
          <a:p>
            <a:r>
              <a:rPr lang="en-US" dirty="0" smtClean="0"/>
              <a:t>Stanza 2,</a:t>
            </a:r>
          </a:p>
          <a:p>
            <a:r>
              <a:rPr lang="en-US" dirty="0" smtClean="0"/>
              <a:t>“Gapped Chorale”</a:t>
            </a:r>
          </a:p>
          <a:p>
            <a:r>
              <a:rPr lang="en-US" dirty="0" smtClean="0"/>
              <a:t>(cf. for Organ: Chorale Prelude)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236690" y="4800600"/>
            <a:ext cx="1602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Chorale:</a:t>
            </a:r>
          </a:p>
          <a:p>
            <a:r>
              <a:rPr lang="en-US" dirty="0" smtClean="0"/>
              <a:t>Stanza 3,</a:t>
            </a:r>
          </a:p>
          <a:p>
            <a:r>
              <a:rPr lang="en-US" dirty="0" smtClean="0"/>
              <a:t>Four-Part</a:t>
            </a:r>
          </a:p>
          <a:p>
            <a:r>
              <a:rPr lang="en-US" dirty="0"/>
              <a:t>H</a:t>
            </a:r>
            <a:r>
              <a:rPr lang="en-US" dirty="0" smtClean="0"/>
              <a:t>armonization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274455" y="3712118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610347" y="3715836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>
            <a:off x="3226377" y="1482374"/>
            <a:ext cx="2691245" cy="959398"/>
          </a:xfrm>
          <a:prstGeom prst="arc">
            <a:avLst>
              <a:gd name="adj1" fmla="val 1070886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81182" y="4800600"/>
            <a:ext cx="13762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Chorale:</a:t>
            </a:r>
          </a:p>
          <a:p>
            <a:r>
              <a:rPr lang="en-US" dirty="0" smtClean="0"/>
              <a:t>Stanza 1,</a:t>
            </a:r>
          </a:p>
          <a:p>
            <a:r>
              <a:rPr lang="en-US" dirty="0" smtClean="0"/>
              <a:t>“Gapped Chorale [Fantasy]”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182" y="3063265"/>
            <a:ext cx="1524000" cy="1371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33536" y="2979624"/>
            <a:ext cx="1524000" cy="1371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62800" y="2942677"/>
            <a:ext cx="1524000" cy="1371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3327398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061691" y="3243756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3243756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350655" y="239446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2             3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33736" y="232844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5             6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244177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238149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58100" y="233780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 rot="5400000">
            <a:off x="2755931" y="1347324"/>
            <a:ext cx="561048" cy="1524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5400000">
            <a:off x="5939012" y="1378466"/>
            <a:ext cx="561048" cy="1524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6800" y="533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Bach, Cantata No. 140, “</a:t>
            </a:r>
            <a:r>
              <a:rPr lang="en-US" dirty="0" err="1" smtClean="0"/>
              <a:t>Wachet</a:t>
            </a:r>
            <a:r>
              <a:rPr lang="en-US" dirty="0" smtClean="0"/>
              <a:t> auf, </a:t>
            </a:r>
            <a:r>
              <a:rPr lang="en-US" dirty="0" err="1" smtClean="0"/>
              <a:t>ruft</a:t>
            </a:r>
            <a:r>
              <a:rPr lang="en-US" dirty="0" smtClean="0"/>
              <a:t> </a:t>
            </a:r>
            <a:r>
              <a:rPr lang="en-US" dirty="0" err="1" smtClean="0"/>
              <a:t>uns</a:t>
            </a:r>
            <a:r>
              <a:rPr lang="en-US" dirty="0" smtClean="0"/>
              <a:t> die </a:t>
            </a:r>
            <a:r>
              <a:rPr lang="en-US" dirty="0" err="1" smtClean="0"/>
              <a:t>Stimme</a:t>
            </a:r>
            <a:r>
              <a:rPr lang="en-US" dirty="0" smtClean="0"/>
              <a:t>,” BWV 140 (1731)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12555" y="2750822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Recit</a:t>
            </a:r>
            <a:r>
              <a:rPr lang="en-US" sz="1200" dirty="0" smtClean="0"/>
              <a:t>.               Duet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495636" y="2811104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Recit</a:t>
            </a:r>
            <a:r>
              <a:rPr lang="en-US" sz="1200" dirty="0" smtClean="0"/>
              <a:t>.               Duet</a:t>
            </a:r>
            <a:endParaRPr lang="en-US" sz="1200" dirty="0"/>
          </a:p>
        </p:txBody>
      </p:sp>
      <p:sp>
        <p:nvSpPr>
          <p:cNvPr id="18" name="Curved Left Arrow 17"/>
          <p:cNvSpPr/>
          <p:nvPr/>
        </p:nvSpPr>
        <p:spPr>
          <a:xfrm rot="16200000">
            <a:off x="4009328" y="-1383769"/>
            <a:ext cx="1277744" cy="6553200"/>
          </a:xfrm>
          <a:prstGeom prst="curvedLef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93570" y="4800601"/>
            <a:ext cx="1797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Chorale:</a:t>
            </a:r>
          </a:p>
          <a:p>
            <a:r>
              <a:rPr lang="en-US" dirty="0" smtClean="0"/>
              <a:t>Stanza 2,</a:t>
            </a:r>
          </a:p>
          <a:p>
            <a:r>
              <a:rPr lang="en-US" dirty="0" smtClean="0"/>
              <a:t>“Gapped Chorale”</a:t>
            </a:r>
          </a:p>
          <a:p>
            <a:r>
              <a:rPr lang="en-US" dirty="0" smtClean="0"/>
              <a:t>(cf. for Organ: Chorale Prelude)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236690" y="4800600"/>
            <a:ext cx="1602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Chorale:</a:t>
            </a:r>
          </a:p>
          <a:p>
            <a:r>
              <a:rPr lang="en-US" dirty="0" smtClean="0"/>
              <a:t>Stanza 3,</a:t>
            </a:r>
          </a:p>
          <a:p>
            <a:r>
              <a:rPr lang="en-US" dirty="0" smtClean="0"/>
              <a:t>Four-Part</a:t>
            </a:r>
          </a:p>
          <a:p>
            <a:r>
              <a:rPr lang="en-US" dirty="0"/>
              <a:t>H</a:t>
            </a:r>
            <a:r>
              <a:rPr lang="en-US" dirty="0" smtClean="0"/>
              <a:t>armonization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274455" y="3712118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610347" y="3715836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>
            <a:off x="3226377" y="1482374"/>
            <a:ext cx="2691245" cy="959398"/>
          </a:xfrm>
          <a:prstGeom prst="arc">
            <a:avLst>
              <a:gd name="adj1" fmla="val 1070886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81182" y="4800600"/>
            <a:ext cx="13762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Chorale:</a:t>
            </a:r>
          </a:p>
          <a:p>
            <a:r>
              <a:rPr lang="en-US" dirty="0" smtClean="0"/>
              <a:t>Stanza 1,</a:t>
            </a:r>
          </a:p>
          <a:p>
            <a:r>
              <a:rPr lang="en-US" dirty="0" smtClean="0"/>
              <a:t>“Gapped Chorale [Fantasy]”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09682" y="2478787"/>
            <a:ext cx="2667000" cy="23218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182" y="3063265"/>
            <a:ext cx="1524000" cy="1371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33536" y="2979624"/>
            <a:ext cx="1524000" cy="1371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62800" y="2942677"/>
            <a:ext cx="1524000" cy="1371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3327398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061691" y="3243756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3243756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350655" y="239446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2             3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33736" y="232844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5             6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244177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238149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58100" y="233780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 rot="5400000">
            <a:off x="2755931" y="1347324"/>
            <a:ext cx="561048" cy="1524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5400000">
            <a:off x="5939012" y="1378466"/>
            <a:ext cx="561048" cy="1524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6800" y="533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Bach, Cantata No. 140, “</a:t>
            </a:r>
            <a:r>
              <a:rPr lang="en-US" dirty="0" err="1" smtClean="0"/>
              <a:t>Wachet</a:t>
            </a:r>
            <a:r>
              <a:rPr lang="en-US" dirty="0" smtClean="0"/>
              <a:t> auf, </a:t>
            </a:r>
            <a:r>
              <a:rPr lang="en-US" dirty="0" err="1" smtClean="0"/>
              <a:t>ruft</a:t>
            </a:r>
            <a:r>
              <a:rPr lang="en-US" dirty="0" smtClean="0"/>
              <a:t> </a:t>
            </a:r>
            <a:r>
              <a:rPr lang="en-US" dirty="0" err="1" smtClean="0"/>
              <a:t>uns</a:t>
            </a:r>
            <a:r>
              <a:rPr lang="en-US" dirty="0" smtClean="0"/>
              <a:t> die </a:t>
            </a:r>
            <a:r>
              <a:rPr lang="en-US" dirty="0" err="1" smtClean="0"/>
              <a:t>Stimme</a:t>
            </a:r>
            <a:r>
              <a:rPr lang="en-US" dirty="0" smtClean="0"/>
              <a:t>,” BWV 140 (1731)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12555" y="2750822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Recit</a:t>
            </a:r>
            <a:r>
              <a:rPr lang="en-US" sz="1200" dirty="0" smtClean="0"/>
              <a:t>.               Duet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495636" y="2811104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Recit</a:t>
            </a:r>
            <a:r>
              <a:rPr lang="en-US" sz="1200" dirty="0" smtClean="0"/>
              <a:t>.               Duet</a:t>
            </a:r>
            <a:endParaRPr lang="en-US" sz="1200" dirty="0"/>
          </a:p>
        </p:txBody>
      </p:sp>
      <p:sp>
        <p:nvSpPr>
          <p:cNvPr id="18" name="Curved Left Arrow 17"/>
          <p:cNvSpPr/>
          <p:nvPr/>
        </p:nvSpPr>
        <p:spPr>
          <a:xfrm rot="16200000">
            <a:off x="4009328" y="-1383769"/>
            <a:ext cx="1277744" cy="6553200"/>
          </a:xfrm>
          <a:prstGeom prst="curvedLef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93570" y="4800601"/>
            <a:ext cx="1797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Chorale:</a:t>
            </a:r>
          </a:p>
          <a:p>
            <a:r>
              <a:rPr lang="en-US" dirty="0" smtClean="0"/>
              <a:t>Stanza 2,</a:t>
            </a:r>
          </a:p>
          <a:p>
            <a:r>
              <a:rPr lang="en-US" dirty="0" smtClean="0"/>
              <a:t>“Gapped Chorale”</a:t>
            </a:r>
          </a:p>
          <a:p>
            <a:r>
              <a:rPr lang="en-US" dirty="0" smtClean="0"/>
              <a:t>(cf. for Organ: Chorale Prelude)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236690" y="4800600"/>
            <a:ext cx="1602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Chorale:</a:t>
            </a:r>
          </a:p>
          <a:p>
            <a:r>
              <a:rPr lang="en-US" dirty="0" smtClean="0"/>
              <a:t>Stanza 3,</a:t>
            </a:r>
          </a:p>
          <a:p>
            <a:r>
              <a:rPr lang="en-US" dirty="0" smtClean="0"/>
              <a:t>Four-Part</a:t>
            </a:r>
          </a:p>
          <a:p>
            <a:r>
              <a:rPr lang="en-US" dirty="0"/>
              <a:t>H</a:t>
            </a:r>
            <a:r>
              <a:rPr lang="en-US" dirty="0" smtClean="0"/>
              <a:t>armonization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274455" y="3712118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610347" y="3715836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>
            <a:off x="3226377" y="1482374"/>
            <a:ext cx="2691245" cy="959398"/>
          </a:xfrm>
          <a:prstGeom prst="arc">
            <a:avLst>
              <a:gd name="adj1" fmla="val 1070886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81182" y="4800600"/>
            <a:ext cx="13762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Chorale:</a:t>
            </a:r>
          </a:p>
          <a:p>
            <a:r>
              <a:rPr lang="en-US" dirty="0" smtClean="0"/>
              <a:t>Stanza 1,</a:t>
            </a:r>
          </a:p>
          <a:p>
            <a:r>
              <a:rPr lang="en-US" dirty="0" smtClean="0"/>
              <a:t>“Gapped Chorale [Fantasy]”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362036" y="2566157"/>
            <a:ext cx="2667000" cy="23218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0163"/>
            <a:ext cx="3227294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46" y="2553854"/>
            <a:ext cx="5645728" cy="399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6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76400"/>
            <a:ext cx="2637692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6437" y="5458444"/>
            <a:ext cx="250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Johann Nicolaus Forkel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838201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Renewed Interest in J. S Bach, c. 1801-1802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3489356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84" y="2235200"/>
            <a:ext cx="5398155" cy="337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762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1829: Mendelssohn Discovers the St. Matthew Passion </a:t>
            </a:r>
          </a:p>
          <a:p>
            <a:pPr algn="ctr"/>
            <a:r>
              <a:rPr lang="en-US" dirty="0" smtClean="0"/>
              <a:t>In Leipzig (unperformed for a century)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3631883" cy="468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" y="1517904"/>
            <a:ext cx="3096491" cy="4768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334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1850: Founding of the Bach </a:t>
            </a:r>
            <a:r>
              <a:rPr lang="en-US" dirty="0" err="1" smtClean="0"/>
              <a:t>Gesellschaft</a:t>
            </a:r>
            <a:r>
              <a:rPr lang="en-US" dirty="0" smtClean="0"/>
              <a:t> (Bach Society)</a:t>
            </a:r>
          </a:p>
          <a:p>
            <a:pPr algn="ctr"/>
            <a:r>
              <a:rPr lang="en-US" dirty="0" smtClean="0"/>
              <a:t>Publication of the Complete Works in Critical Editions Begun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"/>
            <a:ext cx="4744056" cy="5212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59055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Johann Adolph </a:t>
            </a:r>
            <a:r>
              <a:rPr lang="en-US" dirty="0" err="1" smtClean="0"/>
              <a:t>Scheibe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4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055" y="1143000"/>
            <a:ext cx="73729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Music As Christian Symbol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  <a:p>
            <a:r>
              <a:rPr lang="en-US" dirty="0" smtClean="0"/>
              <a:t>2.  Contrapuntal Equality of Voices (“The Contrapuntal Ideal”)</a:t>
            </a:r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 startAt="3"/>
            </a:pPr>
            <a:r>
              <a:rPr lang="en-US" dirty="0" smtClean="0"/>
              <a:t>Mastery of </a:t>
            </a:r>
            <a:r>
              <a:rPr lang="en-US" i="1" dirty="0" smtClean="0"/>
              <a:t>Fortspinnung</a:t>
            </a:r>
          </a:p>
          <a:p>
            <a:pPr marL="342900" indent="-342900">
              <a:buAutoNum type="arabicPeriod" startAt="3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 startAt="4"/>
            </a:pPr>
            <a:r>
              <a:rPr lang="en-US" dirty="0" smtClean="0"/>
              <a:t>Harmonic Richness</a:t>
            </a:r>
          </a:p>
          <a:p>
            <a:pPr marL="342900" indent="-342900">
              <a:buAutoNum type="arabicPeriod" startAt="4"/>
            </a:pPr>
            <a:endParaRPr lang="en-US" dirty="0"/>
          </a:p>
          <a:p>
            <a:pPr marL="342900" indent="-342900">
              <a:buAutoNum type="arabicPeriod" startAt="4"/>
            </a:pPr>
            <a:endParaRPr lang="en-US" dirty="0" smtClean="0"/>
          </a:p>
          <a:p>
            <a:r>
              <a:rPr lang="en-US" dirty="0" smtClean="0"/>
              <a:t>5.  Fulfilling/Realizing All of the Possibilities of the Grounding Musical Idea </a:t>
            </a: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6.  (Late Style) the Withdrawal into the Esoteric, the Encyclopedic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2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055" y="1143000"/>
            <a:ext cx="73729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Music As Christian Symbol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  <a:p>
            <a:r>
              <a:rPr lang="en-US" dirty="0" smtClean="0"/>
              <a:t>2.  Contrapuntal Equality of Voices (“The Contrapuntal Ideal”)</a:t>
            </a:r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 startAt="3"/>
            </a:pPr>
            <a:r>
              <a:rPr lang="en-US" dirty="0" smtClean="0"/>
              <a:t>Mastery of </a:t>
            </a:r>
            <a:r>
              <a:rPr lang="en-US" i="1" dirty="0" smtClean="0"/>
              <a:t>Fortspinnung</a:t>
            </a:r>
          </a:p>
          <a:p>
            <a:pPr marL="342900" indent="-342900">
              <a:buAutoNum type="arabicPeriod" startAt="3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 startAt="4"/>
            </a:pPr>
            <a:r>
              <a:rPr lang="en-US" dirty="0" smtClean="0"/>
              <a:t>Harmonic Richness</a:t>
            </a:r>
          </a:p>
          <a:p>
            <a:pPr marL="342900" indent="-342900">
              <a:buAutoNum type="arabicPeriod" startAt="4"/>
            </a:pPr>
            <a:endParaRPr lang="en-US" dirty="0"/>
          </a:p>
          <a:p>
            <a:pPr marL="342900" indent="-342900">
              <a:buAutoNum type="arabicPeriod" startAt="4"/>
            </a:pPr>
            <a:endParaRPr lang="en-US" dirty="0" smtClean="0"/>
          </a:p>
          <a:p>
            <a:r>
              <a:rPr lang="en-US" dirty="0" smtClean="0"/>
              <a:t>5.  Fulfilling/Realizing All of the Possibilities of the Grounding Musical Idea </a:t>
            </a: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6.  (Late Style) the Withdrawal into the Esoteric, the Encyclopedic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90600" y="988463"/>
            <a:ext cx="33528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9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1374</Words>
  <Application>Microsoft Office PowerPoint</Application>
  <PresentationFormat>On-screen Show (4:3)</PresentationFormat>
  <Paragraphs>314</Paragraphs>
  <Slides>37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Hepokoski, James</dc:creator>
  <cp:lastModifiedBy>Hepokoski, James</cp:lastModifiedBy>
  <cp:revision>64</cp:revision>
  <dcterms:created xsi:type="dcterms:W3CDTF">2015-09-23T18:09:27Z</dcterms:created>
  <dcterms:modified xsi:type="dcterms:W3CDTF">2019-02-14T15:31:26Z</dcterms:modified>
</cp:coreProperties>
</file>