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0" r:id="rId2"/>
    <p:sldId id="258" r:id="rId3"/>
    <p:sldId id="293" r:id="rId4"/>
    <p:sldId id="296" r:id="rId5"/>
    <p:sldId id="312" r:id="rId6"/>
    <p:sldId id="297" r:id="rId7"/>
    <p:sldId id="298" r:id="rId8"/>
    <p:sldId id="304" r:id="rId9"/>
    <p:sldId id="313" r:id="rId10"/>
    <p:sldId id="299" r:id="rId11"/>
    <p:sldId id="305" r:id="rId12"/>
    <p:sldId id="291" r:id="rId13"/>
    <p:sldId id="260" r:id="rId14"/>
    <p:sldId id="261" r:id="rId15"/>
    <p:sldId id="262" r:id="rId16"/>
    <p:sldId id="263" r:id="rId17"/>
    <p:sldId id="306" r:id="rId18"/>
    <p:sldId id="300" r:id="rId19"/>
    <p:sldId id="271" r:id="rId20"/>
    <p:sldId id="307" r:id="rId21"/>
    <p:sldId id="272" r:id="rId22"/>
    <p:sldId id="308" r:id="rId23"/>
    <p:sldId id="273" r:id="rId24"/>
    <p:sldId id="265" r:id="rId25"/>
    <p:sldId id="266" r:id="rId26"/>
    <p:sldId id="314" r:id="rId27"/>
    <p:sldId id="301" r:id="rId28"/>
    <p:sldId id="302" r:id="rId29"/>
    <p:sldId id="267" r:id="rId30"/>
    <p:sldId id="268" r:id="rId31"/>
    <p:sldId id="311" r:id="rId32"/>
    <p:sldId id="269" r:id="rId33"/>
    <p:sldId id="303" r:id="rId34"/>
    <p:sldId id="278" r:id="rId35"/>
    <p:sldId id="274" r:id="rId36"/>
    <p:sldId id="275" r:id="rId37"/>
    <p:sldId id="279" r:id="rId38"/>
    <p:sldId id="309" r:id="rId39"/>
    <p:sldId id="310" r:id="rId40"/>
    <p:sldId id="276" r:id="rId41"/>
    <p:sldId id="283" r:id="rId42"/>
    <p:sldId id="284" r:id="rId43"/>
    <p:sldId id="280" r:id="rId44"/>
    <p:sldId id="282" r:id="rId45"/>
    <p:sldId id="281" r:id="rId46"/>
    <p:sldId id="286" r:id="rId47"/>
    <p:sldId id="285" r:id="rId48"/>
    <p:sldId id="28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AEE79-2772-4367-9154-0B21793E0A4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41C7-C2E8-44C1-B400-9171C47C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41C7-C2E8-44C1-B400-9171C47C2E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41C7-C2E8-44C1-B400-9171C47C2E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0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0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3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1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4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DB10-033C-4A24-B9D4-750B1FEB83F9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5A2-7A7A-4C6D-B9A9-CCA8B256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200"/>
            <a:ext cx="9448800" cy="7086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33757" y="30294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Johann Sebastian Bach (1)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07" y="762000"/>
            <a:ext cx="6743700" cy="59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6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5" y="1752600"/>
            <a:ext cx="2895600" cy="411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600" y="6019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73181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Church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State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Stratified c</a:t>
            </a:r>
            <a:r>
              <a:rPr lang="en-US" dirty="0" smtClean="0"/>
              <a:t>lass system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Within the </a:t>
            </a:r>
            <a:r>
              <a:rPr lang="en-US" dirty="0" smtClean="0"/>
              <a:t>arts</a:t>
            </a:r>
            <a:r>
              <a:rPr lang="en-US" dirty="0"/>
              <a:t>: </a:t>
            </a:r>
            <a:r>
              <a:rPr lang="en-US" dirty="0" smtClean="0"/>
              <a:t>The authority of the Ancients, sustained in traditional norms</a:t>
            </a:r>
            <a:r>
              <a:rPr lang="en-US" dirty="0"/>
              <a:t>, </a:t>
            </a:r>
            <a:r>
              <a:rPr lang="en-US" dirty="0" smtClean="0"/>
              <a:t>procedures,  </a:t>
            </a:r>
          </a:p>
          <a:p>
            <a:r>
              <a:rPr lang="en-US" dirty="0" smtClean="0"/>
              <a:t>       to be justified through dignified and </a:t>
            </a:r>
          </a:p>
          <a:p>
            <a:r>
              <a:rPr lang="en-US" dirty="0"/>
              <a:t> </a:t>
            </a:r>
            <a:r>
              <a:rPr lang="en-US" dirty="0" smtClean="0"/>
              <a:t>      highly cultivated principles</a:t>
            </a:r>
          </a:p>
          <a:p>
            <a:r>
              <a:rPr lang="en-US" dirty="0" smtClean="0"/>
              <a:t>      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25146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Central Authorities of European Society, c. 1700</a:t>
            </a:r>
          </a:p>
        </p:txBody>
      </p:sp>
    </p:spTree>
    <p:extLst>
      <p:ext uri="{BB962C8B-B14F-4D97-AF65-F5344CB8AC3E}">
        <p14:creationId xmlns:p14="http://schemas.microsoft.com/office/powerpoint/2010/main" val="59896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5" y="1752600"/>
            <a:ext cx="2895600" cy="411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600" y="6019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73181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Church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State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Stratified c</a:t>
            </a:r>
            <a:r>
              <a:rPr lang="en-US" dirty="0" smtClean="0"/>
              <a:t>lass system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Within the </a:t>
            </a:r>
            <a:r>
              <a:rPr lang="en-US" dirty="0" smtClean="0"/>
              <a:t>arts</a:t>
            </a:r>
            <a:r>
              <a:rPr lang="en-US" dirty="0"/>
              <a:t>: </a:t>
            </a:r>
            <a:r>
              <a:rPr lang="en-US" dirty="0" smtClean="0"/>
              <a:t>The authority of the Ancients, sustained in traditional norms</a:t>
            </a:r>
            <a:r>
              <a:rPr lang="en-US" dirty="0"/>
              <a:t>, </a:t>
            </a:r>
            <a:r>
              <a:rPr lang="en-US" dirty="0" smtClean="0"/>
              <a:t>procedures,  </a:t>
            </a:r>
          </a:p>
          <a:p>
            <a:r>
              <a:rPr lang="en-US" dirty="0" smtClean="0"/>
              <a:t>       to be justified through dignified and </a:t>
            </a:r>
          </a:p>
          <a:p>
            <a:r>
              <a:rPr lang="en-US" dirty="0" smtClean="0"/>
              <a:t>       </a:t>
            </a:r>
            <a:r>
              <a:rPr lang="en-US" dirty="0" smtClean="0"/>
              <a:t>highly cultivated </a:t>
            </a:r>
            <a:r>
              <a:rPr lang="en-US" dirty="0" smtClean="0"/>
              <a:t>principles</a:t>
            </a:r>
          </a:p>
          <a:p>
            <a:r>
              <a:rPr lang="en-US" dirty="0" smtClean="0"/>
              <a:t>      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25146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Central Authorities of European Society, c. 1700</a:t>
            </a:r>
          </a:p>
        </p:txBody>
      </p:sp>
      <p:sp>
        <p:nvSpPr>
          <p:cNvPr id="2" name="Oval 1"/>
          <p:cNvSpPr/>
          <p:nvPr/>
        </p:nvSpPr>
        <p:spPr>
          <a:xfrm>
            <a:off x="7848600" y="5872196"/>
            <a:ext cx="762000" cy="750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3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8774"/>
            <a:ext cx="418399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867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Sebastian Bach: </a:t>
            </a:r>
          </a:p>
          <a:p>
            <a:pPr algn="ctr"/>
            <a:r>
              <a:rPr lang="en-US" dirty="0" smtClean="0"/>
              <a:t>Portrait by </a:t>
            </a:r>
            <a:r>
              <a:rPr lang="en-US" dirty="0"/>
              <a:t>Elias </a:t>
            </a:r>
            <a:r>
              <a:rPr lang="en-US" dirty="0" err="1"/>
              <a:t>Gottlob</a:t>
            </a:r>
            <a:r>
              <a:rPr lang="en-US" dirty="0"/>
              <a:t> </a:t>
            </a:r>
            <a:r>
              <a:rPr lang="en-US" dirty="0" smtClean="0"/>
              <a:t>Haussmann (1746)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85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47686"/>
            <a:ext cx="4024557" cy="2676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2300" y="114519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Eisenach (born 1685)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47686"/>
            <a:ext cx="4585716" cy="26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90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0759" y="41113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Lüneberg</a:t>
            </a:r>
            <a:r>
              <a:rPr lang="en-US" dirty="0" smtClean="0"/>
              <a:t> (1700, age 15)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35748" cy="53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8588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Arnstadt</a:t>
            </a:r>
            <a:r>
              <a:rPr lang="en-US" dirty="0" smtClean="0"/>
              <a:t> (1703, age 18)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5" y="1670627"/>
            <a:ext cx="2891790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15" y="2092011"/>
            <a:ext cx="4919731" cy="36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4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199" y="452927"/>
            <a:ext cx="4916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Trip to </a:t>
            </a:r>
            <a:r>
              <a:rPr lang="en-US" dirty="0" err="1" smtClean="0"/>
              <a:t>Lübeck</a:t>
            </a:r>
            <a:r>
              <a:rPr lang="en-US" dirty="0" smtClean="0"/>
              <a:t>, 1705 (age 20)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hear and study the music </a:t>
            </a:r>
          </a:p>
          <a:p>
            <a:pPr algn="ctr"/>
            <a:r>
              <a:rPr lang="en-US" dirty="0" smtClean="0"/>
              <a:t>of the organist and composer </a:t>
            </a:r>
            <a:r>
              <a:rPr lang="en-US" dirty="0" err="1" smtClean="0"/>
              <a:t>Dieterich</a:t>
            </a:r>
            <a:r>
              <a:rPr lang="en-US" dirty="0" smtClean="0"/>
              <a:t> Buxtehude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39188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98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199" y="452927"/>
            <a:ext cx="4916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Trip to </a:t>
            </a:r>
            <a:r>
              <a:rPr lang="en-US" dirty="0" err="1" smtClean="0"/>
              <a:t>Lübeck</a:t>
            </a:r>
            <a:r>
              <a:rPr lang="en-US" dirty="0" smtClean="0"/>
              <a:t>, 1705 (age 20)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hear and study the music </a:t>
            </a:r>
          </a:p>
          <a:p>
            <a:pPr algn="ctr"/>
            <a:r>
              <a:rPr lang="en-US" dirty="0" smtClean="0"/>
              <a:t>of the organist and composer </a:t>
            </a:r>
            <a:r>
              <a:rPr lang="en-US" dirty="0" err="1" smtClean="0"/>
              <a:t>Dieterich</a:t>
            </a:r>
            <a:r>
              <a:rPr lang="en-US" dirty="0" smtClean="0"/>
              <a:t> Buxtehude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391888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22" y="1376257"/>
            <a:ext cx="1778442" cy="19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94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8588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Arnstadt</a:t>
            </a:r>
            <a:r>
              <a:rPr lang="en-US" dirty="0" smtClean="0"/>
              <a:t> (1703, age 18)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5" y="1670627"/>
            <a:ext cx="2891790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15" y="2092011"/>
            <a:ext cx="4919731" cy="36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76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8693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Mühlhausen</a:t>
            </a:r>
            <a:r>
              <a:rPr lang="en-US" dirty="0" smtClean="0"/>
              <a:t> (1707, age 22)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5495"/>
            <a:ext cx="693796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9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24873"/>
            <a:ext cx="4554582" cy="589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3" y="1371600"/>
            <a:ext cx="3370437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24873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Bach: </a:t>
            </a:r>
            <a:r>
              <a:rPr lang="en-US" dirty="0" smtClean="0"/>
              <a:t>“Goldberg” Variations” (“Aria” + 30 Variations, 1741)</a:t>
            </a:r>
          </a:p>
        </p:txBody>
      </p:sp>
    </p:spTree>
    <p:extLst>
      <p:ext uri="{BB962C8B-B14F-4D97-AF65-F5344CB8AC3E}">
        <p14:creationId xmlns:p14="http://schemas.microsoft.com/office/powerpoint/2010/main" val="235485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8693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Mühlhausen</a:t>
            </a:r>
            <a:r>
              <a:rPr lang="en-US" dirty="0" smtClean="0"/>
              <a:t> (1707, age 22)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5495"/>
            <a:ext cx="6937963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5507"/>
            <a:ext cx="1933486" cy="1933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2351" y="259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Maria-Barbara Bach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8824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9592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Weimar (1708-17, ages 23-32)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7" y="3030486"/>
            <a:ext cx="4160003" cy="2639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03" y="2743200"/>
            <a:ext cx="4724400" cy="32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7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9592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Weimar (1708-17, ages 23-32)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7" y="3030486"/>
            <a:ext cx="4160003" cy="2639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03" y="2743200"/>
            <a:ext cx="4724400" cy="3236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1"/>
            <a:ext cx="2135354" cy="2878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510" y="2573923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Wilhelm Ernst, Duke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7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059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Cöthen</a:t>
            </a:r>
            <a:r>
              <a:rPr lang="en-US" dirty="0" smtClean="0"/>
              <a:t> (1717-1723, ages 32-38)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04692"/>
            <a:ext cx="3124200" cy="4444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8158" y="5943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Prince Leopold of </a:t>
            </a:r>
            <a:r>
              <a:rPr lang="en-US" sz="1400" dirty="0" err="1" smtClean="0"/>
              <a:t>Anhalt-Cöthen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6" y="1874534"/>
            <a:ext cx="477981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20" y="1219200"/>
            <a:ext cx="3073981" cy="4313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2" y="1219200"/>
            <a:ext cx="3404775" cy="4464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712" y="5813058"/>
            <a:ext cx="708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Johann Sebastian	</a:t>
            </a:r>
            <a:r>
              <a:rPr lang="en-US" dirty="0"/>
              <a:t> </a:t>
            </a:r>
            <a:r>
              <a:rPr lang="en-US" dirty="0" smtClean="0"/>
              <a:t>                        Anna Magdalena </a:t>
            </a:r>
            <a:r>
              <a:rPr lang="en-US" dirty="0" err="1" smtClean="0"/>
              <a:t>Wilcke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58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81" y="2235859"/>
            <a:ext cx="3838575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76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Clavier-</a:t>
            </a:r>
            <a:r>
              <a:rPr lang="en-US" i="1" dirty="0" err="1" smtClean="0"/>
              <a:t>Büchlein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1208" y="1825500"/>
            <a:ext cx="411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or Wilhelm </a:t>
            </a:r>
            <a:r>
              <a:rPr lang="en-US" sz="1600" dirty="0" err="1" smtClean="0"/>
              <a:t>Friedemann</a:t>
            </a:r>
            <a:r>
              <a:rPr lang="en-US" sz="1600" dirty="0" smtClean="0"/>
              <a:t> Bach (1720, rev. 1723)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7739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3" y="2209800"/>
            <a:ext cx="3838575" cy="337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73" y="2362200"/>
            <a:ext cx="4316749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76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Clavier-</a:t>
            </a:r>
            <a:r>
              <a:rPr lang="en-US" i="1" dirty="0" err="1" smtClean="0"/>
              <a:t>Büchlein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7747" y="1799441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Anna Magdalena Bach (1722-25)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799441"/>
            <a:ext cx="411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or Wilhelm </a:t>
            </a:r>
            <a:r>
              <a:rPr lang="en-US" sz="1600" dirty="0" err="1" smtClean="0"/>
              <a:t>Friedemann</a:t>
            </a:r>
            <a:r>
              <a:rPr lang="en-US" sz="1600" dirty="0" smtClean="0"/>
              <a:t> Bach (1720, rev. 1723)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2031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799"/>
            <a:ext cx="7139243" cy="5496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249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Two-Part Invention in C (1722-23)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87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50" y="639510"/>
            <a:ext cx="4787069" cy="6090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6785" y="2402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Two-Part Invention in F (1722-23)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59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3804888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336" y="381000"/>
            <a:ext cx="66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 in </a:t>
            </a:r>
            <a:r>
              <a:rPr lang="en-US" dirty="0"/>
              <a:t> </a:t>
            </a:r>
            <a:r>
              <a:rPr lang="en-US" dirty="0" err="1" smtClean="0"/>
              <a:t>Cöthen</a:t>
            </a:r>
            <a:r>
              <a:rPr lang="en-US" dirty="0" smtClean="0"/>
              <a:t>: </a:t>
            </a:r>
            <a:r>
              <a:rPr lang="en-US" i="1" dirty="0" smtClean="0"/>
              <a:t>The Well-Tempered Clavier</a:t>
            </a:r>
            <a:r>
              <a:rPr lang="en-US" dirty="0" smtClean="0"/>
              <a:t>, Book 1 (finalized, 1722)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131" y="392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“Absolutism” Peaks in the Seventeenth Century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71" y="838200"/>
            <a:ext cx="3733800" cy="5302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164" y="6276832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" y="1066800"/>
            <a:ext cx="7178378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336" y="381000"/>
            <a:ext cx="66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 in </a:t>
            </a:r>
            <a:r>
              <a:rPr lang="en-US" dirty="0"/>
              <a:t> </a:t>
            </a:r>
            <a:r>
              <a:rPr lang="en-US" dirty="0" err="1" smtClean="0"/>
              <a:t>Cöthen</a:t>
            </a:r>
            <a:r>
              <a:rPr lang="en-US" dirty="0" smtClean="0"/>
              <a:t>: </a:t>
            </a:r>
            <a:r>
              <a:rPr lang="en-US" i="1" dirty="0" smtClean="0"/>
              <a:t>The Well-Tempered Clavier</a:t>
            </a:r>
            <a:r>
              <a:rPr lang="en-US" dirty="0" smtClean="0"/>
              <a:t>, Book 1 (finalized, 1722)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51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1" y="69850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Bach: Suites composed in </a:t>
            </a:r>
            <a:r>
              <a:rPr lang="en-US" dirty="0" err="1" smtClean="0"/>
              <a:t>Cöthen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0873" y="1855862"/>
            <a:ext cx="141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keyboard: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1" y="2617862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Six “English Suites” (probably before 1720)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Six “French Suites” (c. 1722-25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4255" y="3837062"/>
            <a:ext cx="328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solo strings: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2457" y="4751462"/>
            <a:ext cx="5081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Six </a:t>
            </a:r>
            <a:r>
              <a:rPr lang="en-US" dirty="0" smtClean="0"/>
              <a:t>Sonatas and Partitas for Solo Violin (1720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Six </a:t>
            </a:r>
            <a:r>
              <a:rPr lang="en-US" dirty="0" smtClean="0"/>
              <a:t>Suites for Solo Cello (c</a:t>
            </a:r>
            <a:r>
              <a:rPr lang="en-US" dirty="0"/>
              <a:t>. </a:t>
            </a:r>
            <a:r>
              <a:rPr lang="en-US" dirty="0" smtClean="0"/>
              <a:t>1720)</a:t>
            </a:r>
            <a:endParaRPr lang="en-US" dirty="0"/>
          </a:p>
        </p:txBody>
      </p:sp>
      <p:pic>
        <p:nvPicPr>
          <p:cNvPr id="1026" name="Picture 2" descr="Image result for bach's harpsich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1" y="1602775"/>
            <a:ext cx="1675689" cy="22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baroque vio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baroque viol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baroque viol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baroque violi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baroque c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35" y="4307408"/>
            <a:ext cx="1549838" cy="25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aroque vio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7408"/>
            <a:ext cx="1821804" cy="22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189"/>
            <a:ext cx="5062736" cy="6682811"/>
          </a:xfrm>
          <a:prstGeom prst="rect">
            <a:avLst/>
          </a:prstGeom>
        </p:spPr>
      </p:pic>
      <p:pic>
        <p:nvPicPr>
          <p:cNvPr id="3" name="Picture 14" descr="Image result for baroque c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50031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12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059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Cöthen</a:t>
            </a:r>
            <a:r>
              <a:rPr lang="en-US" dirty="0" smtClean="0"/>
              <a:t> (1717-1723, ages 32-38)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04692"/>
            <a:ext cx="3124200" cy="4444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8158" y="5943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Prince Leopold of </a:t>
            </a:r>
            <a:r>
              <a:rPr lang="en-US" sz="1400" dirty="0" err="1" smtClean="0"/>
              <a:t>Anhalt-Cöthen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6" y="1874534"/>
            <a:ext cx="477981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92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781" y="6858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Bach: Six “Brandenburg” Concertos (c. 1721) </a:t>
            </a:r>
          </a:p>
          <a:p>
            <a:r>
              <a:rPr lang="en-US" dirty="0" smtClean="0"/>
              <a:t>for diverse instruments and instrumental groups. </a:t>
            </a:r>
          </a:p>
          <a:p>
            <a:endParaRPr lang="en-US" dirty="0"/>
          </a:p>
          <a:p>
            <a:r>
              <a:rPr lang="en-US" dirty="0" smtClean="0"/>
              <a:t>Widely unknown, forgotten, until 1849, when they were rediscovered; first published, 1850.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55" y="2349956"/>
            <a:ext cx="2252221" cy="3753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49956"/>
            <a:ext cx="2915950" cy="3823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9681" y="617288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Christian Ludwig, </a:t>
            </a:r>
          </a:p>
          <a:p>
            <a:pPr algn="ctr"/>
            <a:r>
              <a:rPr lang="en-US" sz="1400" dirty="0" smtClean="0"/>
              <a:t>Margrave of Brandenburg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645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8" y="1447800"/>
            <a:ext cx="7643036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9426" y="47856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Brandenburg 5, Concerto for </a:t>
            </a:r>
            <a:r>
              <a:rPr lang="en-US" dirty="0" err="1"/>
              <a:t>H</a:t>
            </a:r>
            <a:r>
              <a:rPr lang="en-US" dirty="0" err="1" smtClean="0"/>
              <a:t>arpischord</a:t>
            </a:r>
            <a:r>
              <a:rPr lang="en-US" dirty="0" smtClean="0"/>
              <a:t>, Flute, and Violin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49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2" y="838200"/>
            <a:ext cx="3843431" cy="2201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37" y="3166637"/>
            <a:ext cx="4463242" cy="3081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9131" y="30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Leipzig (1723-1750, ages 38-65)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8998" y="6248400"/>
            <a:ext cx="205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Thomas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9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10" y="4191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Cantata Cycle (</a:t>
            </a:r>
            <a:r>
              <a:rPr lang="en-US" dirty="0" err="1" smtClean="0"/>
              <a:t>Jahrgang</a:t>
            </a:r>
            <a:r>
              <a:rPr lang="en-US" dirty="0" smtClean="0"/>
              <a:t> I): May 1723-May/June 1724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8911" y="457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Bach’s Initial Duties at St. Thomas Church, Leipzig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3" y="876322"/>
            <a:ext cx="4579847" cy="31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2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10" y="41910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Cantata Cycle (</a:t>
            </a:r>
            <a:r>
              <a:rPr lang="en-US" dirty="0" err="1" smtClean="0"/>
              <a:t>Jahrgang</a:t>
            </a:r>
            <a:r>
              <a:rPr lang="en-US" dirty="0" smtClean="0"/>
              <a:t> I): May 1723-May/June 1724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Second Cantata Cycle (</a:t>
            </a:r>
            <a:r>
              <a:rPr lang="en-US" dirty="0" err="1" smtClean="0"/>
              <a:t>Jahrgang</a:t>
            </a:r>
            <a:r>
              <a:rPr lang="en-US" dirty="0" smtClean="0"/>
              <a:t> II): June 1724-May 1725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48911" y="457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Bach’s Initial Duties at St. Thomas Church, Leipzig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3" y="876322"/>
            <a:ext cx="4579847" cy="31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6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10" y="41910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Cantata Cycle (</a:t>
            </a:r>
            <a:r>
              <a:rPr lang="en-US" dirty="0" err="1" smtClean="0"/>
              <a:t>Jahrgang</a:t>
            </a:r>
            <a:r>
              <a:rPr lang="en-US" dirty="0" smtClean="0"/>
              <a:t> I): May 1723-May/June 1724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Second Cantata Cycle (</a:t>
            </a:r>
            <a:r>
              <a:rPr lang="en-US" dirty="0" err="1" smtClean="0"/>
              <a:t>Jahrgang</a:t>
            </a:r>
            <a:r>
              <a:rPr lang="en-US" dirty="0" smtClean="0"/>
              <a:t> II): June 1724-May 1725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Third Cantata Cycle (</a:t>
            </a:r>
            <a:r>
              <a:rPr lang="en-US" dirty="0" err="1" smtClean="0"/>
              <a:t>Jahrgang</a:t>
            </a:r>
            <a:r>
              <a:rPr lang="en-US" dirty="0" smtClean="0"/>
              <a:t> III): July 1725-February 1727</a:t>
            </a:r>
          </a:p>
          <a:p>
            <a:r>
              <a:rPr lang="en-US" dirty="0" smtClean="0"/>
              <a:t>	</a:t>
            </a:r>
            <a:r>
              <a:rPr lang="en-US" sz="1400" dirty="0" smtClean="0"/>
              <a:t>ending with the first version of the </a:t>
            </a:r>
            <a:r>
              <a:rPr lang="en-US" sz="1400" i="1" dirty="0" smtClean="0"/>
              <a:t>St. Matthew Passion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8911" y="457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Bach’s Initial Duties at St. Thomas Church, Leipzig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3" y="876322"/>
            <a:ext cx="4579847" cy="31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6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5" y="1752600"/>
            <a:ext cx="2895600" cy="411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600" y="6019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25146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Central Authorities of European Society, c. 1700</a:t>
            </a:r>
          </a:p>
        </p:txBody>
      </p:sp>
    </p:spTree>
    <p:extLst>
      <p:ext uri="{BB962C8B-B14F-4D97-AF65-F5344CB8AC3E}">
        <p14:creationId xmlns:p14="http://schemas.microsoft.com/office/powerpoint/2010/main" val="914653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304232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John Passion (1724, 2</a:t>
            </a:r>
            <a:r>
              <a:rPr lang="en-US" baseline="30000" dirty="0" smtClean="0"/>
              <a:t>nd</a:t>
            </a:r>
            <a:r>
              <a:rPr lang="en-US" dirty="0" smtClean="0"/>
              <a:t> version, 1725)</a:t>
            </a:r>
          </a:p>
          <a:p>
            <a:endParaRPr lang="en-US" dirty="0"/>
          </a:p>
          <a:p>
            <a:r>
              <a:rPr lang="en-US" dirty="0" smtClean="0"/>
              <a:t>St. Matthew Passion (1727, rev. 1729)</a:t>
            </a:r>
          </a:p>
          <a:p>
            <a:endParaRPr lang="en-US" dirty="0"/>
          </a:p>
          <a:p>
            <a:r>
              <a:rPr lang="en-US" dirty="0" smtClean="0"/>
              <a:t>Mass in B Minor (assembled and adapted music </a:t>
            </a:r>
          </a:p>
          <a:p>
            <a:r>
              <a:rPr lang="en-US" dirty="0"/>
              <a:t> </a:t>
            </a:r>
            <a:r>
              <a:rPr lang="en-US" dirty="0" smtClean="0"/>
              <a:t>        from the 1720s, 1730s)</a:t>
            </a:r>
          </a:p>
          <a:p>
            <a:endParaRPr lang="en-US" dirty="0"/>
          </a:p>
          <a:p>
            <a:r>
              <a:rPr lang="en-US" dirty="0" smtClean="0"/>
              <a:t>“Christmas Oratorio” (Six-cantata cycle, 1734-35)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 – Extended Sacred Works in Leipzig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0157"/>
            <a:ext cx="452470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59" y="3634451"/>
            <a:ext cx="2857500" cy="2807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59" y="538188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7620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 – Major Instrumental Works from the Leipzig Period Include: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Violin Concertos, Harpsichord Concertos</a:t>
            </a:r>
          </a:p>
          <a:p>
            <a:r>
              <a:rPr lang="en-US" dirty="0"/>
              <a:t> </a:t>
            </a:r>
            <a:r>
              <a:rPr lang="en-US" dirty="0" smtClean="0"/>
              <a:t>        (1729-31)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2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 – Major Instrumental Works from the Leipzig Period Include: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Violin Concertos, Harpsichord Concertos</a:t>
            </a:r>
          </a:p>
          <a:p>
            <a:r>
              <a:rPr lang="en-US" dirty="0"/>
              <a:t> </a:t>
            </a:r>
            <a:r>
              <a:rPr lang="en-US" dirty="0" smtClean="0"/>
              <a:t>        (1729-31)</a:t>
            </a:r>
          </a:p>
          <a:p>
            <a:endParaRPr lang="en-US" dirty="0"/>
          </a:p>
          <a:p>
            <a:r>
              <a:rPr lang="en-US" dirty="0" smtClean="0"/>
              <a:t>Four “</a:t>
            </a:r>
            <a:r>
              <a:rPr lang="en-US" dirty="0" err="1" smtClean="0"/>
              <a:t>Ouvertüren</a:t>
            </a:r>
            <a:r>
              <a:rPr lang="en-US" dirty="0" smtClean="0"/>
              <a:t>” (Orchestral Suites, </a:t>
            </a:r>
          </a:p>
          <a:p>
            <a:r>
              <a:rPr lang="en-US" dirty="0"/>
              <a:t> </a:t>
            </a:r>
            <a:r>
              <a:rPr lang="en-US" dirty="0" smtClean="0"/>
              <a:t>           1725-39) – probably written for</a:t>
            </a:r>
          </a:p>
          <a:p>
            <a:r>
              <a:rPr lang="en-US" dirty="0"/>
              <a:t> </a:t>
            </a:r>
            <a:r>
              <a:rPr lang="en-US" dirty="0" smtClean="0"/>
              <a:t>           the municipa</a:t>
            </a:r>
            <a:r>
              <a:rPr lang="en-US" dirty="0"/>
              <a:t>l</a:t>
            </a:r>
            <a:r>
              <a:rPr lang="en-US" dirty="0" smtClean="0"/>
              <a:t> Collegium </a:t>
            </a:r>
            <a:r>
              <a:rPr lang="en-US" dirty="0" err="1" smtClean="0"/>
              <a:t>Musicum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18" y="828858"/>
            <a:ext cx="3200400" cy="5138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90" y="3886200"/>
            <a:ext cx="2894419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8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2590800"/>
            <a:ext cx="4637222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90645"/>
            <a:ext cx="5352081" cy="3781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33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Bach: Publications in His Lifetime (1731-1741)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97225" y="1136595"/>
            <a:ext cx="486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Clavier-</a:t>
            </a:r>
            <a:r>
              <a:rPr lang="en-US" i="1" dirty="0" err="1"/>
              <a:t>Übung</a:t>
            </a:r>
            <a:r>
              <a:rPr lang="en-US" i="1" dirty="0"/>
              <a:t> </a:t>
            </a:r>
            <a:r>
              <a:rPr lang="en-US" i="1" dirty="0" smtClean="0"/>
              <a:t>I </a:t>
            </a:r>
            <a:r>
              <a:rPr lang="en-US" dirty="0" smtClean="0"/>
              <a:t>(1731): Six Partitas for Keyboard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(orig. published singly from 1726-31)</a:t>
            </a:r>
          </a:p>
        </p:txBody>
      </p:sp>
    </p:spTree>
    <p:extLst>
      <p:ext uri="{BB962C8B-B14F-4D97-AF65-F5344CB8AC3E}">
        <p14:creationId xmlns:p14="http://schemas.microsoft.com/office/powerpoint/2010/main" val="1755654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Bach: Publications in His Lifetime (1731-1741)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14300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Clavier-</a:t>
            </a:r>
            <a:r>
              <a:rPr lang="en-US" i="1" dirty="0" err="1"/>
              <a:t>Übung</a:t>
            </a:r>
            <a:r>
              <a:rPr lang="en-US" i="1" dirty="0"/>
              <a:t> </a:t>
            </a:r>
            <a:r>
              <a:rPr lang="en-US" i="1" dirty="0" smtClean="0"/>
              <a:t>I </a:t>
            </a:r>
            <a:r>
              <a:rPr lang="en-US" dirty="0" smtClean="0"/>
              <a:t>(1731): Six Partitas for Keyboard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(orig. published singly from 1726-31)</a:t>
            </a:r>
          </a:p>
          <a:p>
            <a:endParaRPr lang="en-US" dirty="0"/>
          </a:p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II </a:t>
            </a:r>
            <a:r>
              <a:rPr lang="en-US" dirty="0" smtClean="0"/>
              <a:t>(1735): Includes the “Italian Concerto” (keyboard)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2409825" cy="3409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43330"/>
            <a:ext cx="2819400" cy="39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72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1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 </a:t>
            </a:r>
            <a:r>
              <a:rPr lang="en-US" dirty="0" smtClean="0"/>
              <a:t>(1731): Six Partitas for Keyboard </a:t>
            </a:r>
          </a:p>
          <a:p>
            <a:r>
              <a:rPr lang="en-US" dirty="0" smtClean="0"/>
              <a:t>              (orig. published singly from 1726-31)</a:t>
            </a:r>
          </a:p>
          <a:p>
            <a:endParaRPr lang="en-US" dirty="0" smtClean="0"/>
          </a:p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II </a:t>
            </a:r>
            <a:r>
              <a:rPr lang="en-US" dirty="0" smtClean="0"/>
              <a:t>(1735): Includes the “Italian Concerto” (keyboard)</a:t>
            </a:r>
          </a:p>
          <a:p>
            <a:endParaRPr lang="en-US" dirty="0"/>
          </a:p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III </a:t>
            </a:r>
            <a:r>
              <a:rPr lang="en-US" dirty="0" smtClean="0"/>
              <a:t>(1739): Includes organ works, such as the</a:t>
            </a:r>
          </a:p>
          <a:p>
            <a:r>
              <a:rPr lang="en-US" dirty="0" smtClean="0"/>
              <a:t>              “St. Anne’s” Prelude and Fugue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41285"/>
            <a:ext cx="43041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3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1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 </a:t>
            </a:r>
            <a:r>
              <a:rPr lang="en-US" dirty="0" smtClean="0"/>
              <a:t>(1731): Six Partitas for Keyboard </a:t>
            </a:r>
          </a:p>
          <a:p>
            <a:r>
              <a:rPr lang="en-US" dirty="0" smtClean="0"/>
              <a:t>              (orig. published singly from 1726-31)</a:t>
            </a:r>
          </a:p>
          <a:p>
            <a:endParaRPr lang="en-US" dirty="0" smtClean="0"/>
          </a:p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II </a:t>
            </a:r>
            <a:r>
              <a:rPr lang="en-US" dirty="0" smtClean="0"/>
              <a:t>(1735): Includes the “Italian Concerto” (keyboard)</a:t>
            </a:r>
          </a:p>
          <a:p>
            <a:endParaRPr lang="en-US" dirty="0"/>
          </a:p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III </a:t>
            </a:r>
            <a:r>
              <a:rPr lang="en-US" dirty="0" smtClean="0"/>
              <a:t>(1739): Includes organ works, such as the</a:t>
            </a:r>
          </a:p>
          <a:p>
            <a:r>
              <a:rPr lang="en-US" dirty="0" smtClean="0"/>
              <a:t>              “St. Anne’s” Prelude and Fugue</a:t>
            </a:r>
          </a:p>
          <a:p>
            <a:endParaRPr lang="en-US" dirty="0"/>
          </a:p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IV </a:t>
            </a:r>
            <a:r>
              <a:rPr lang="en-US" dirty="0" smtClean="0"/>
              <a:t>(1741): “Goldberg” Variations” (Aria + 30 Variations)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70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364" y="457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Clavier-</a:t>
            </a:r>
            <a:r>
              <a:rPr lang="en-US" i="1" dirty="0" err="1" smtClean="0"/>
              <a:t>Übung</a:t>
            </a:r>
            <a:r>
              <a:rPr lang="en-US" i="1" dirty="0" smtClean="0"/>
              <a:t> IV </a:t>
            </a:r>
            <a:r>
              <a:rPr lang="en-US" dirty="0" smtClean="0"/>
              <a:t>(1741): “Goldberg” Variations” (Aria + 30 Variations)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366106" cy="5650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76400"/>
            <a:ext cx="33704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25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14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Bach: “Late Works” (1740s)</a:t>
            </a:r>
          </a:p>
          <a:p>
            <a:r>
              <a:rPr lang="en-US" dirty="0" smtClean="0"/>
              <a:t>Systematic, “Encyclopedic”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362200"/>
            <a:ext cx="4844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Well-Tempered Clavier, Book 2 (c. 1740)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“Goldberg” Variations (1741)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Music Offering (1747)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Art of Fugue (1742-49)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76400"/>
            <a:ext cx="33704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65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5" y="1752600"/>
            <a:ext cx="2895600" cy="411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600" y="6019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73181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Church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25146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Central Authorities of European Society, c. 1700</a:t>
            </a:r>
          </a:p>
        </p:txBody>
      </p:sp>
    </p:spTree>
    <p:extLst>
      <p:ext uri="{BB962C8B-B14F-4D97-AF65-F5344CB8AC3E}">
        <p14:creationId xmlns:p14="http://schemas.microsoft.com/office/powerpoint/2010/main" val="2484023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25146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Central Authorities of European Society, c. 1700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5" y="1752600"/>
            <a:ext cx="2895600" cy="411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600" y="6019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73181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Church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State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6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5" y="1752600"/>
            <a:ext cx="2895600" cy="411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600" y="6019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73181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Church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State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Stratified </a:t>
            </a:r>
            <a:r>
              <a:rPr lang="en-US" dirty="0" smtClean="0"/>
              <a:t>class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25146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Central Authorities of European Society, c. 1700</a:t>
            </a:r>
          </a:p>
        </p:txBody>
      </p:sp>
    </p:spTree>
    <p:extLst>
      <p:ext uri="{BB962C8B-B14F-4D97-AF65-F5344CB8AC3E}">
        <p14:creationId xmlns:p14="http://schemas.microsoft.com/office/powerpoint/2010/main" val="59896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5" y="1752600"/>
            <a:ext cx="2895600" cy="411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600" y="6019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73181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Church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State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Stratified </a:t>
            </a:r>
            <a:r>
              <a:rPr lang="en-US" dirty="0" smtClean="0"/>
              <a:t>class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        (</a:t>
            </a:r>
            <a:r>
              <a:rPr lang="en-US" sz="1600" dirty="0" smtClean="0"/>
              <a:t>One is “born into a system of meaning,”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born into a stratum of society, high or low,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that is one’s permanent lot.)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25146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Central Authorities of European Society, c. 1700</a:t>
            </a:r>
          </a:p>
        </p:txBody>
      </p:sp>
    </p:spTree>
    <p:extLst>
      <p:ext uri="{BB962C8B-B14F-4D97-AF65-F5344CB8AC3E}">
        <p14:creationId xmlns:p14="http://schemas.microsoft.com/office/powerpoint/2010/main" val="123871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5" y="1752600"/>
            <a:ext cx="2895600" cy="4112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600" y="6019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  (1638-1715)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73181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Church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State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Stratified </a:t>
            </a:r>
            <a:r>
              <a:rPr lang="en-US" dirty="0" smtClean="0"/>
              <a:t>class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        (</a:t>
            </a:r>
            <a:r>
              <a:rPr lang="en-US" sz="1600" dirty="0" smtClean="0"/>
              <a:t>One is “born into a system of meaning,”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born into a stratum of society, high or low,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that is one’s permanent lot.)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25146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Central Authorities of European Society, c. 1700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525874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Therefore, for better or worse, in touch with constancy,</a:t>
            </a:r>
          </a:p>
          <a:p>
            <a:r>
              <a:rPr lang="en-US" sz="1400" dirty="0" smtClean="0"/>
              <a:t>permanence, and stable authority, participating in an established, divinely ordered system of eternal things: </a:t>
            </a:r>
          </a:p>
          <a:p>
            <a:r>
              <a:rPr lang="en-US" sz="1400" dirty="0" smtClean="0"/>
              <a:t>“the way things are—and were meant to be”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0510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1144</Words>
  <Application>Microsoft Office PowerPoint</Application>
  <PresentationFormat>On-screen Show (4:3)</PresentationFormat>
  <Paragraphs>203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114</cp:revision>
  <dcterms:created xsi:type="dcterms:W3CDTF">2015-09-22T14:39:20Z</dcterms:created>
  <dcterms:modified xsi:type="dcterms:W3CDTF">2019-02-14T15:27:52Z</dcterms:modified>
</cp:coreProperties>
</file>