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60" r:id="rId3"/>
    <p:sldId id="261" r:id="rId4"/>
    <p:sldId id="293" r:id="rId5"/>
    <p:sldId id="301" r:id="rId6"/>
    <p:sldId id="283" r:id="rId7"/>
    <p:sldId id="289" r:id="rId8"/>
    <p:sldId id="288" r:id="rId9"/>
    <p:sldId id="302" r:id="rId10"/>
    <p:sldId id="262" r:id="rId11"/>
    <p:sldId id="263" r:id="rId12"/>
    <p:sldId id="294" r:id="rId13"/>
    <p:sldId id="264" r:id="rId14"/>
    <p:sldId id="303" r:id="rId15"/>
    <p:sldId id="295" r:id="rId16"/>
    <p:sldId id="268" r:id="rId17"/>
    <p:sldId id="304" r:id="rId18"/>
    <p:sldId id="279" r:id="rId19"/>
    <p:sldId id="290" r:id="rId20"/>
    <p:sldId id="269" r:id="rId21"/>
    <p:sldId id="296" r:id="rId22"/>
    <p:sldId id="311" r:id="rId23"/>
    <p:sldId id="297" r:id="rId24"/>
    <p:sldId id="305" r:id="rId25"/>
    <p:sldId id="298" r:id="rId26"/>
    <p:sldId id="299" r:id="rId27"/>
    <p:sldId id="306" r:id="rId28"/>
    <p:sldId id="300" r:id="rId29"/>
    <p:sldId id="307" r:id="rId30"/>
    <p:sldId id="308" r:id="rId31"/>
    <p:sldId id="281" r:id="rId32"/>
    <p:sldId id="282" r:id="rId33"/>
    <p:sldId id="270" r:id="rId34"/>
    <p:sldId id="271" r:id="rId35"/>
    <p:sldId id="291" r:id="rId36"/>
    <p:sldId id="272" r:id="rId37"/>
    <p:sldId id="292" r:id="rId38"/>
    <p:sldId id="275" r:id="rId39"/>
    <p:sldId id="276" r:id="rId40"/>
    <p:sldId id="277" r:id="rId41"/>
    <p:sldId id="309" r:id="rId42"/>
    <p:sldId id="31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41D4B-2015-4C4F-9197-502EC47B19BD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04A1A-AE3A-4BFC-8FA4-CC6AFC20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30C9-E511-49E9-B571-40AD92A32B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F432-F197-4C85-B1B5-FE8330C5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1732"/>
            <a:ext cx="7214191" cy="6204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4133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London: Queen/s/King’s Theater (Haymarket Theater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Handel: Opera, Oratorio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4" y="1111674"/>
            <a:ext cx="38862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260465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Camilla</a:t>
            </a:r>
            <a:r>
              <a:rPr lang="en-US" dirty="0" smtClean="0"/>
              <a:t> 	(Naples, 1696)  </a:t>
            </a:r>
          </a:p>
          <a:p>
            <a:endParaRPr lang="en-US" dirty="0"/>
          </a:p>
          <a:p>
            <a:r>
              <a:rPr lang="en-US" dirty="0" smtClean="0"/>
              <a:t>	(London, 1706)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4424" y="537007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Giovanni Bononcini (1670-1747)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1066800"/>
            <a:ext cx="3587074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601" y="56896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Alessandro Scarlatti (1660-1725)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490661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Pirro</a:t>
            </a:r>
            <a:r>
              <a:rPr lang="en-US" i="1" dirty="0" smtClean="0"/>
              <a:t> e Demetrio </a:t>
            </a:r>
            <a:r>
              <a:rPr lang="en-US" dirty="0" smtClean="0"/>
              <a:t>	(Naples, 1694)</a:t>
            </a:r>
          </a:p>
          <a:p>
            <a:endParaRPr lang="en-US" dirty="0"/>
          </a:p>
          <a:p>
            <a:r>
              <a:rPr lang="en-US" dirty="0" smtClean="0"/>
              <a:t>		(London, 1708)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2291698" cy="2291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1782327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Camilla</a:t>
            </a:r>
            <a:r>
              <a:rPr lang="en-US" dirty="0" smtClean="0"/>
              <a:t> 	(Naples, 1696)  </a:t>
            </a:r>
          </a:p>
          <a:p>
            <a:endParaRPr lang="en-US" dirty="0"/>
          </a:p>
          <a:p>
            <a:r>
              <a:rPr lang="en-US" dirty="0" smtClean="0"/>
              <a:t>	(London, 1706)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3205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Giovanni Bononcini (1670-1747)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27" y="3844411"/>
            <a:ext cx="1973192" cy="2473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25" y="6317479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Alessandro Scarlatti (1660-1725)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61928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Pirro</a:t>
            </a:r>
            <a:r>
              <a:rPr lang="en-US" i="1" dirty="0" smtClean="0"/>
              <a:t> e Demetrio </a:t>
            </a:r>
            <a:r>
              <a:rPr lang="en-US" dirty="0" smtClean="0"/>
              <a:t>	(Naples, 1694)</a:t>
            </a:r>
          </a:p>
          <a:p>
            <a:endParaRPr lang="en-US" dirty="0"/>
          </a:p>
          <a:p>
            <a:r>
              <a:rPr lang="en-US" dirty="0" smtClean="0"/>
              <a:t>		(London, 1708)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0480" y="310497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Touchstones of the new, “reformed” </a:t>
            </a:r>
            <a:r>
              <a:rPr lang="en-US" i="1" dirty="0" smtClean="0"/>
              <a:t>opera </a:t>
            </a:r>
            <a:r>
              <a:rPr lang="en-US" i="1" dirty="0" err="1" smtClean="0"/>
              <a:t>seria</a:t>
            </a:r>
            <a:r>
              <a:rPr lang="en-US" dirty="0" smtClean="0"/>
              <a:t>—now in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6" y="1420180"/>
            <a:ext cx="3124200" cy="37002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54" y="1042157"/>
            <a:ext cx="2565401" cy="423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9354" y="51341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Addison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6" y="1420180"/>
            <a:ext cx="3124200" cy="37002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54" y="1042157"/>
            <a:ext cx="2565401" cy="423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9354" y="51341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Addison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793984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Italian </a:t>
            </a:r>
            <a:r>
              <a:rPr lang="en-US" sz="1400" i="1" dirty="0" smtClean="0"/>
              <a:t>opera seria</a:t>
            </a:r>
            <a:r>
              <a:rPr lang="en-US" sz="1400" dirty="0" smtClean="0"/>
              <a:t> in </a:t>
            </a:r>
            <a:r>
              <a:rPr lang="en-US" sz="1400" u="sng" dirty="0" smtClean="0"/>
              <a:t>London</a:t>
            </a:r>
            <a:r>
              <a:rPr lang="en-US" sz="1400" dirty="0" smtClean="0"/>
              <a:t>?!. . . Nothing less than the importing of “unmanly Venice” with its “loose desires!”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97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903972"/>
            <a:ext cx="3124200" cy="37002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25949"/>
            <a:ext cx="2565401" cy="423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46179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Addison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6081" y="5334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“We no longer understand the language of our own stage . . . We are transported with anything that is not English. . . . In short, our English </a:t>
            </a:r>
            <a:r>
              <a:rPr lang="en-US" sz="1600" dirty="0" err="1" smtClean="0"/>
              <a:t>Musick</a:t>
            </a:r>
            <a:r>
              <a:rPr lang="en-US" sz="1600" dirty="0" smtClean="0"/>
              <a:t> is quite rooted out, and nothing yet planted in its stead.”  (1711)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3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09600"/>
            <a:ext cx="69783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Italian </a:t>
            </a:r>
            <a:r>
              <a:rPr lang="en-US" sz="2400" u="sng" dirty="0" smtClean="0"/>
              <a:t>Opera </a:t>
            </a:r>
            <a:r>
              <a:rPr lang="en-US" sz="2400" u="sng" dirty="0" err="1" smtClean="0"/>
              <a:t>Seria</a:t>
            </a:r>
            <a:r>
              <a:rPr lang="en-US" sz="2400" dirty="0" smtClean="0"/>
              <a:t>, 1690s and onward (Naples, Venice)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09600"/>
            <a:ext cx="69783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Italian </a:t>
            </a:r>
            <a:r>
              <a:rPr lang="en-US" sz="2400" u="sng" dirty="0" smtClean="0"/>
              <a:t>Opera </a:t>
            </a:r>
            <a:r>
              <a:rPr lang="en-US" sz="2400" u="sng" dirty="0" err="1" smtClean="0"/>
              <a:t>Seria</a:t>
            </a:r>
            <a:r>
              <a:rPr lang="en-US" sz="2400" dirty="0" smtClean="0"/>
              <a:t>, 1690s and onward (Naples, Venice)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Aria-centered; increasingly </a:t>
            </a:r>
            <a:r>
              <a:rPr lang="en-US" dirty="0"/>
              <a:t>s</a:t>
            </a:r>
            <a:r>
              <a:rPr lang="en-US" dirty="0" smtClean="0"/>
              <a:t>chematic and virtuosic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9783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Italian </a:t>
            </a:r>
            <a:r>
              <a:rPr lang="en-US" sz="2400" u="sng" dirty="0" smtClean="0"/>
              <a:t>Opera </a:t>
            </a:r>
            <a:r>
              <a:rPr lang="en-US" sz="2400" u="sng" dirty="0" err="1" smtClean="0"/>
              <a:t>Seria</a:t>
            </a:r>
            <a:r>
              <a:rPr lang="en-US" sz="2400" dirty="0" smtClean="0"/>
              <a:t>, 1690s and onward (Naples, Venice)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Aria-centered</a:t>
            </a:r>
            <a:r>
              <a:rPr lang="en-US" dirty="0"/>
              <a:t>; increasingly schematic and virtuosic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35694" y="2881972"/>
            <a:ext cx="2743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78894" y="2179000"/>
            <a:ext cx="2514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22094" y="2423348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3941" y="259226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Plot, Action = Recitative (Set-Up)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5094" y="2423348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“Standardized” </a:t>
            </a:r>
            <a:r>
              <a:rPr lang="en-US" sz="1200" b="1" dirty="0" smtClean="0"/>
              <a:t>Da Capo Aria</a:t>
            </a:r>
          </a:p>
          <a:p>
            <a:endParaRPr lang="en-US" sz="1200" b="1" dirty="0"/>
          </a:p>
          <a:p>
            <a:r>
              <a:rPr lang="en-US" sz="1200" b="1" dirty="0" smtClean="0"/>
              <a:t>            A          B          A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(Showpiece for Star Singers)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1594" y="2179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Exit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5694" y="2458599"/>
            <a:ext cx="0" cy="846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9783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Italian </a:t>
            </a:r>
            <a:r>
              <a:rPr lang="en-US" sz="2400" u="sng" dirty="0" smtClean="0"/>
              <a:t>Opera </a:t>
            </a:r>
            <a:r>
              <a:rPr lang="en-US" sz="2400" u="sng" dirty="0" err="1" smtClean="0"/>
              <a:t>Seria</a:t>
            </a:r>
            <a:r>
              <a:rPr lang="en-US" sz="2400" dirty="0" smtClean="0"/>
              <a:t>, 1690s and onward (Naples, Venice)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Aria-centered</a:t>
            </a:r>
            <a:r>
              <a:rPr lang="en-US" dirty="0"/>
              <a:t>; increasingly schematic and virtuosic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35694" y="2881972"/>
            <a:ext cx="2743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78894" y="2179000"/>
            <a:ext cx="2514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22094" y="2423348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3941" y="259226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Plot, Action = Recitative (Set-Up)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5094" y="2423348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“Standardized” </a:t>
            </a:r>
            <a:r>
              <a:rPr lang="en-US" sz="1200" b="1" dirty="0" smtClean="0"/>
              <a:t>Da Capo Aria</a:t>
            </a:r>
          </a:p>
          <a:p>
            <a:endParaRPr lang="en-US" sz="1200" b="1" dirty="0"/>
          </a:p>
          <a:p>
            <a:r>
              <a:rPr lang="en-US" sz="1200" b="1" dirty="0" smtClean="0"/>
              <a:t>            A          B          A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(Showpiece for Star Singers)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1594" y="2179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Exit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5694" y="2458599"/>
            <a:ext cx="0" cy="846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2" y="4081356"/>
            <a:ext cx="1815104" cy="2274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01" y="4081356"/>
            <a:ext cx="2229740" cy="2229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81" y="4042564"/>
            <a:ext cx="1902394" cy="23137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1396" y="6451438"/>
            <a:ext cx="158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Alessandro Scarlatti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6446818"/>
            <a:ext cx="147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Giovanni Bononcini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9974" y="6446817"/>
            <a:ext cx="1161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Antonio Vivaldi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4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63326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Purcell: Opera, </a:t>
            </a:r>
            <a:r>
              <a:rPr lang="en-US" i="1" dirty="0" smtClean="0"/>
              <a:t>Dido and Aeneas </a:t>
            </a:r>
            <a:r>
              <a:rPr lang="en-US" dirty="0" smtClean="0"/>
              <a:t>(1689)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2399944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Purcell: Semi-Operas (or “</a:t>
            </a:r>
            <a:r>
              <a:rPr lang="en-US" dirty="0" err="1" smtClean="0"/>
              <a:t>Dramatick</a:t>
            </a:r>
            <a:r>
              <a:rPr lang="en-US" dirty="0" smtClean="0"/>
              <a:t> Operas”)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1690 – </a:t>
            </a:r>
            <a:r>
              <a:rPr lang="en-US" i="1" dirty="0" err="1" smtClean="0"/>
              <a:t>Dioclesian</a:t>
            </a:r>
            <a:endParaRPr lang="en-US" i="1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1691 – </a:t>
            </a:r>
            <a:r>
              <a:rPr lang="en-US" i="1" dirty="0" smtClean="0"/>
              <a:t>King Arthur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1692 – </a:t>
            </a:r>
            <a:r>
              <a:rPr lang="en-US" i="1" dirty="0" smtClean="0"/>
              <a:t>The Fairy Queen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1695 – </a:t>
            </a:r>
            <a:r>
              <a:rPr lang="en-US" i="1" dirty="0" smtClean="0"/>
              <a:t>The Indian Queen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1695 – </a:t>
            </a:r>
            <a:r>
              <a:rPr lang="en-US" i="1" dirty="0" smtClean="0"/>
              <a:t>The Tempest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95873"/>
            <a:ext cx="3149600" cy="3697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85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Stirrings of English Opera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74662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12" y="1244837"/>
            <a:ext cx="3288952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7722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 Friedrich </a:t>
            </a:r>
            <a:r>
              <a:rPr lang="en-US" dirty="0" err="1" smtClean="0"/>
              <a:t>Händel</a:t>
            </a:r>
            <a:r>
              <a:rPr lang="en-US" dirty="0" smtClean="0"/>
              <a:t> -- George </a:t>
            </a:r>
            <a:r>
              <a:rPr lang="en-US" dirty="0" err="1" smtClean="0"/>
              <a:t>Frideric</a:t>
            </a:r>
            <a:r>
              <a:rPr lang="en-US" dirty="0" smtClean="0"/>
              <a:t> Handel (1685-1759)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9783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Italian </a:t>
            </a:r>
            <a:r>
              <a:rPr lang="en-US" sz="2400" u="sng" dirty="0" smtClean="0"/>
              <a:t>Opera </a:t>
            </a:r>
            <a:r>
              <a:rPr lang="en-US" sz="2400" u="sng" dirty="0" err="1" smtClean="0"/>
              <a:t>Seria</a:t>
            </a:r>
            <a:r>
              <a:rPr lang="en-US" sz="2400" dirty="0" smtClean="0"/>
              <a:t>, 1690s and onward (Naples, Venice)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Aria-Centered, Increasingly Schematic and Virtuosic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35694" y="2881972"/>
            <a:ext cx="2743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78894" y="2179000"/>
            <a:ext cx="2514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22094" y="2423348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3941" y="259226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Plot, Action = Recitative (Set-Up)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5094" y="2423348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“Standardized” </a:t>
            </a:r>
            <a:r>
              <a:rPr lang="en-US" sz="1200" b="1" dirty="0" smtClean="0"/>
              <a:t>Da Capo Aria</a:t>
            </a:r>
          </a:p>
          <a:p>
            <a:endParaRPr lang="en-US" sz="1200" b="1" dirty="0"/>
          </a:p>
          <a:p>
            <a:r>
              <a:rPr lang="en-US" sz="1200" b="1" dirty="0" smtClean="0"/>
              <a:t>            A          B          A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(Showpiece for Star Singers)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1594" y="2179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Exit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5694" y="2458599"/>
            <a:ext cx="0" cy="846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75279"/>
            <a:ext cx="1902394" cy="2313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7193" y="6379532"/>
            <a:ext cx="1161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Antonio Vivaldi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4114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Agitata</a:t>
            </a:r>
            <a:r>
              <a:rPr lang="en-US" dirty="0" smtClean="0"/>
              <a:t> da due venti,” from </a:t>
            </a:r>
            <a:r>
              <a:rPr lang="en-US" i="1" dirty="0" smtClean="0"/>
              <a:t>Griselda</a:t>
            </a:r>
            <a:r>
              <a:rPr lang="en-US" dirty="0" smtClean="0"/>
              <a:t> (1735)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9783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Italian </a:t>
            </a:r>
            <a:r>
              <a:rPr lang="en-US" sz="2400" u="sng" dirty="0" smtClean="0"/>
              <a:t>Opera </a:t>
            </a:r>
            <a:r>
              <a:rPr lang="en-US" sz="2400" u="sng" dirty="0" err="1" smtClean="0"/>
              <a:t>Seria</a:t>
            </a:r>
            <a:r>
              <a:rPr lang="en-US" sz="2400" dirty="0" smtClean="0"/>
              <a:t>, 1690s and onward (Naples, Venice)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Aria-Centered, Increasingly Schematic and Virtuosic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35694" y="2881972"/>
            <a:ext cx="2743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78894" y="2179000"/>
            <a:ext cx="2514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22094" y="2423348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3941" y="259226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Plot, Action = Recitative (Set-Up)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5094" y="2423348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“Standardized” </a:t>
            </a:r>
            <a:r>
              <a:rPr lang="en-US" sz="1200" b="1" dirty="0" smtClean="0"/>
              <a:t>Da Capo Aria</a:t>
            </a:r>
          </a:p>
          <a:p>
            <a:endParaRPr lang="en-US" sz="1200" b="1" dirty="0"/>
          </a:p>
          <a:p>
            <a:r>
              <a:rPr lang="en-US" sz="1200" b="1" dirty="0" smtClean="0"/>
              <a:t>            A          B          A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(Showpiece for Star Singers)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1594" y="2179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Exit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5694" y="2458599"/>
            <a:ext cx="0" cy="846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75279"/>
            <a:ext cx="1902394" cy="2313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7193" y="6379532"/>
            <a:ext cx="1161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Antonio Vivaldi</a:t>
            </a:r>
            <a:endParaRPr lang="en-US" sz="1200" dirty="0"/>
          </a:p>
        </p:txBody>
      </p:sp>
      <p:sp>
        <p:nvSpPr>
          <p:cNvPr id="6" name="AutoShape 2" descr="Image result for vivaldi pyrotechnics vivica gena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vivaldi pyrotechnics vivica gen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84132"/>
            <a:ext cx="2269976" cy="22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86200" y="4114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Agitata</a:t>
            </a:r>
            <a:r>
              <a:rPr lang="en-US" dirty="0" smtClean="0"/>
              <a:t> da due venti,” from </a:t>
            </a:r>
            <a:r>
              <a:rPr lang="en-US" i="1" dirty="0" smtClean="0"/>
              <a:t>Griselda</a:t>
            </a:r>
            <a:r>
              <a:rPr lang="en-US" dirty="0" smtClean="0"/>
              <a:t> (1735)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700 london public thea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1984"/>
            <a:ext cx="4267200" cy="31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1700 london public the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71985"/>
            <a:ext cx="3581400" cy="28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489692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London, 18</a:t>
            </a:r>
            <a:r>
              <a:rPr lang="en-US" baseline="30000" dirty="0" smtClean="0"/>
              <a:t>th</a:t>
            </a:r>
            <a:r>
              <a:rPr lang="en-US" dirty="0" smtClean="0"/>
              <a:t> Century: Commercial, Public Theaters:</a:t>
            </a:r>
          </a:p>
          <a:p>
            <a:pPr algn="ctr"/>
            <a:r>
              <a:rPr lang="en-US" dirty="0" smtClean="0"/>
              <a:t>Drury Lane, Haymarket,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700 london public thea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1984"/>
            <a:ext cx="4267200" cy="31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1700 london public the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71985"/>
            <a:ext cx="3581400" cy="28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489692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London, 18</a:t>
            </a:r>
            <a:r>
              <a:rPr lang="en-US" baseline="30000" dirty="0" smtClean="0"/>
              <a:t>th</a:t>
            </a:r>
            <a:r>
              <a:rPr lang="en-US" dirty="0" smtClean="0"/>
              <a:t> Century: Commercial, Public Theaters:</a:t>
            </a:r>
          </a:p>
          <a:p>
            <a:pPr algn="ctr"/>
            <a:r>
              <a:rPr lang="en-US" dirty="0" smtClean="0"/>
              <a:t>Also opera theaters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700 london public thea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1984"/>
            <a:ext cx="4267200" cy="31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1700 london public the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71985"/>
            <a:ext cx="3581400" cy="28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489692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London, 18</a:t>
            </a:r>
            <a:r>
              <a:rPr lang="en-US" baseline="30000" dirty="0" smtClean="0"/>
              <a:t>th</a:t>
            </a:r>
            <a:r>
              <a:rPr lang="en-US" dirty="0" smtClean="0"/>
              <a:t> Century: Commercial, Public Theaters:</a:t>
            </a:r>
          </a:p>
          <a:p>
            <a:pPr algn="ctr"/>
            <a:r>
              <a:rPr lang="en-US" dirty="0" smtClean="0"/>
              <a:t>Italian-language </a:t>
            </a:r>
            <a:r>
              <a:rPr lang="en-US" i="1" dirty="0" smtClean="0"/>
              <a:t>opera </a:t>
            </a:r>
            <a:r>
              <a:rPr lang="en-US" i="1" dirty="0" err="1" smtClean="0"/>
              <a:t>seria</a:t>
            </a:r>
            <a:r>
              <a:rPr lang="en-US" i="1" dirty="0" smtClean="0"/>
              <a:t> </a:t>
            </a:r>
            <a:r>
              <a:rPr lang="en-US" dirty="0" smtClean="0"/>
              <a:t>as a competitive business enterprise</a:t>
            </a:r>
          </a:p>
        </p:txBody>
      </p:sp>
    </p:spTree>
    <p:extLst>
      <p:ext uri="{BB962C8B-B14F-4D97-AF65-F5344CB8AC3E}">
        <p14:creationId xmlns:p14="http://schemas.microsoft.com/office/powerpoint/2010/main" val="17468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74662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12" y="1244837"/>
            <a:ext cx="3288952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7722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 Friedrich </a:t>
            </a:r>
            <a:r>
              <a:rPr lang="en-US" dirty="0" err="1" smtClean="0"/>
              <a:t>Händel</a:t>
            </a:r>
            <a:r>
              <a:rPr lang="en-US" dirty="0" smtClean="0"/>
              <a:t> -- George </a:t>
            </a:r>
            <a:r>
              <a:rPr lang="en-US" dirty="0" err="1" smtClean="0"/>
              <a:t>Frideric</a:t>
            </a:r>
            <a:r>
              <a:rPr lang="en-US" dirty="0" smtClean="0"/>
              <a:t> Handel (1685-1759)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74662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12" y="1244837"/>
            <a:ext cx="3288952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7722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 Friedrich </a:t>
            </a:r>
            <a:r>
              <a:rPr lang="en-US" dirty="0" err="1" smtClean="0"/>
              <a:t>Händel</a:t>
            </a:r>
            <a:r>
              <a:rPr lang="en-US" dirty="0" smtClean="0"/>
              <a:t> -- George </a:t>
            </a:r>
            <a:r>
              <a:rPr lang="en-US" dirty="0" err="1" smtClean="0"/>
              <a:t>Frideric</a:t>
            </a:r>
            <a:r>
              <a:rPr lang="en-US" dirty="0" smtClean="0"/>
              <a:t> Handel (1685-1759)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60198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 to London: composed and studied in Italy, 1706-10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74662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12" y="1244837"/>
            <a:ext cx="3288952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7722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 Friedrich </a:t>
            </a:r>
            <a:r>
              <a:rPr lang="en-US" dirty="0" err="1" smtClean="0"/>
              <a:t>Händel</a:t>
            </a:r>
            <a:r>
              <a:rPr lang="en-US" dirty="0" smtClean="0"/>
              <a:t> -- George </a:t>
            </a:r>
            <a:r>
              <a:rPr lang="en-US" dirty="0" err="1" smtClean="0"/>
              <a:t>Frideric</a:t>
            </a:r>
            <a:r>
              <a:rPr lang="en-US" dirty="0" smtClean="0"/>
              <a:t> Handel (1685-1759)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019801"/>
            <a:ext cx="478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London Opera </a:t>
            </a:r>
            <a:r>
              <a:rPr lang="en-US" dirty="0" err="1" smtClean="0"/>
              <a:t>Seria</a:t>
            </a:r>
            <a:r>
              <a:rPr lang="en-US" dirty="0" smtClean="0"/>
              <a:t>  = </a:t>
            </a:r>
            <a:r>
              <a:rPr lang="en-US" i="1" dirty="0" err="1" smtClean="0"/>
              <a:t>Rinaldo</a:t>
            </a:r>
            <a:r>
              <a:rPr lang="en-US" dirty="0" smtClean="0"/>
              <a:t> (1711)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74662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12" y="1244837"/>
            <a:ext cx="3288952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7722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 Friedrich </a:t>
            </a:r>
            <a:r>
              <a:rPr lang="en-US" dirty="0" err="1" smtClean="0"/>
              <a:t>Händel</a:t>
            </a:r>
            <a:r>
              <a:rPr lang="en-US" dirty="0" smtClean="0"/>
              <a:t> -- George </a:t>
            </a:r>
            <a:r>
              <a:rPr lang="en-US" dirty="0" err="1" smtClean="0"/>
              <a:t>Frideric</a:t>
            </a:r>
            <a:r>
              <a:rPr lang="en-US" dirty="0" smtClean="0"/>
              <a:t> Handel (1685-1759)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8879" y="5835135"/>
            <a:ext cx="478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London Opera </a:t>
            </a:r>
            <a:r>
              <a:rPr lang="en-US" dirty="0" err="1" smtClean="0"/>
              <a:t>Seria</a:t>
            </a:r>
            <a:r>
              <a:rPr lang="en-US" dirty="0" smtClean="0"/>
              <a:t>  = </a:t>
            </a:r>
            <a:r>
              <a:rPr lang="en-US" i="1" dirty="0" err="1" smtClean="0"/>
              <a:t>Rinaldo</a:t>
            </a:r>
            <a:r>
              <a:rPr lang="en-US" dirty="0" smtClean="0"/>
              <a:t> (1711)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299675"/>
            <a:ext cx="47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</a:t>
            </a:r>
            <a:r>
              <a:rPr lang="en-US" dirty="0" err="1" smtClean="0"/>
              <a:t>Argante’s</a:t>
            </a:r>
            <a:r>
              <a:rPr lang="en-US" dirty="0" smtClean="0"/>
              <a:t> aria: “</a:t>
            </a:r>
            <a:r>
              <a:rPr lang="en-US" dirty="0" err="1" smtClean="0"/>
              <a:t>Sibillar</a:t>
            </a:r>
            <a:r>
              <a:rPr lang="en-US" dirty="0" smtClean="0"/>
              <a:t> </a:t>
            </a:r>
            <a:r>
              <a:rPr lang="en-US" dirty="0" err="1" smtClean="0"/>
              <a:t>gli’angui</a:t>
            </a:r>
            <a:r>
              <a:rPr lang="en-US" dirty="0" smtClean="0"/>
              <a:t> </a:t>
            </a:r>
            <a:r>
              <a:rPr lang="en-US" dirty="0" err="1" smtClean="0"/>
              <a:t>d’Aletto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21" y="381000"/>
            <a:ext cx="6728683" cy="5475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8462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Orpheus </a:t>
            </a:r>
            <a:r>
              <a:rPr lang="en-US" i="1" dirty="0" err="1"/>
              <a:t>B</a:t>
            </a:r>
            <a:r>
              <a:rPr lang="en-US" i="1" dirty="0" err="1" smtClean="0"/>
              <a:t>ritannicus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Published posthumously, 1698 (Purcell’s death, 1695)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74662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12" y="1244837"/>
            <a:ext cx="3288952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7722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 Friedrich </a:t>
            </a:r>
            <a:r>
              <a:rPr lang="en-US" dirty="0" err="1" smtClean="0"/>
              <a:t>Händel</a:t>
            </a:r>
            <a:r>
              <a:rPr lang="en-US" dirty="0" smtClean="0"/>
              <a:t> -- George </a:t>
            </a:r>
            <a:r>
              <a:rPr lang="en-US" dirty="0" err="1" smtClean="0"/>
              <a:t>Frideric</a:t>
            </a:r>
            <a:r>
              <a:rPr lang="en-US" dirty="0" smtClean="0"/>
              <a:t> Handel (1685-1759)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8879" y="5835135"/>
            <a:ext cx="478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London Opera </a:t>
            </a:r>
            <a:r>
              <a:rPr lang="en-US" dirty="0" err="1" smtClean="0"/>
              <a:t>Seria</a:t>
            </a:r>
            <a:r>
              <a:rPr lang="en-US" dirty="0" smtClean="0"/>
              <a:t>  = </a:t>
            </a:r>
            <a:r>
              <a:rPr lang="en-US" i="1" dirty="0" err="1" smtClean="0"/>
              <a:t>Rinaldo</a:t>
            </a:r>
            <a:r>
              <a:rPr lang="en-US" dirty="0" smtClean="0"/>
              <a:t> (1711)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8131" y="631676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</a:t>
            </a:r>
            <a:r>
              <a:rPr lang="en-US" dirty="0" err="1" smtClean="0"/>
              <a:t>Rinaldo’s</a:t>
            </a:r>
            <a:r>
              <a:rPr lang="en-US" dirty="0" smtClean="0"/>
              <a:t> aria, “Cara </a:t>
            </a:r>
            <a:r>
              <a:rPr lang="en-US" dirty="0" err="1" smtClean="0"/>
              <a:t>sposa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95" y="304800"/>
            <a:ext cx="3514031" cy="572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96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Castrato in </a:t>
            </a:r>
            <a:r>
              <a:rPr lang="en-US" i="1" dirty="0" err="1" smtClean="0"/>
              <a:t>Rinaldo</a:t>
            </a:r>
            <a:r>
              <a:rPr lang="en-US" dirty="0" smtClean="0"/>
              <a:t>, 1711: “</a:t>
            </a:r>
            <a:r>
              <a:rPr lang="en-US" dirty="0" err="1" smtClean="0"/>
              <a:t>Nicolini</a:t>
            </a:r>
            <a:r>
              <a:rPr lang="en-US" dirty="0" smtClean="0"/>
              <a:t>” (</a:t>
            </a:r>
            <a:r>
              <a:rPr lang="en-US" dirty="0" err="1" smtClean="0"/>
              <a:t>Nicolo</a:t>
            </a:r>
            <a:r>
              <a:rPr lang="en-US" dirty="0" smtClean="0"/>
              <a:t> </a:t>
            </a:r>
            <a:r>
              <a:rPr lang="en-US" dirty="0" err="1" smtClean="0"/>
              <a:t>Grimaldi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449" y="107961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Castrato as Star/Virtuoso in Italian Opera </a:t>
            </a:r>
            <a:r>
              <a:rPr lang="en-US" dirty="0" err="1" smtClean="0"/>
              <a:t>Seria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425700" cy="394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0703"/>
            <a:ext cx="2786298" cy="394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684234"/>
            <a:ext cx="2962275" cy="394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146" y="5867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“</a:t>
            </a:r>
            <a:r>
              <a:rPr lang="en-US" dirty="0" err="1" smtClean="0"/>
              <a:t>Nicolini</a:t>
            </a:r>
            <a:r>
              <a:rPr lang="en-US" dirty="0" smtClean="0"/>
              <a:t>” (1710s)	</a:t>
            </a:r>
            <a:r>
              <a:rPr lang="en-US" dirty="0"/>
              <a:t> </a:t>
            </a:r>
            <a:r>
              <a:rPr lang="en-US" dirty="0" smtClean="0"/>
              <a:t>  “</a:t>
            </a:r>
            <a:r>
              <a:rPr lang="en-US" dirty="0" err="1" smtClean="0"/>
              <a:t>Senesino</a:t>
            </a:r>
            <a:r>
              <a:rPr lang="en-US" dirty="0" smtClean="0"/>
              <a:t>” (1720s)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“</a:t>
            </a:r>
            <a:r>
              <a:rPr lang="en-US" dirty="0" err="1" smtClean="0"/>
              <a:t>Farinelli</a:t>
            </a:r>
            <a:r>
              <a:rPr lang="en-US" dirty="0" smtClean="0"/>
              <a:t>” (1730s)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05579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94161"/>
            <a:ext cx="59944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2776" y="440821"/>
            <a:ext cx="1524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616009"/>
            <a:ext cx="1346200" cy="5327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4161"/>
            <a:ext cx="4004662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594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Alessandro </a:t>
            </a:r>
            <a:r>
              <a:rPr lang="en-US" dirty="0" err="1" smtClean="0"/>
              <a:t>Moreschi</a:t>
            </a:r>
            <a:r>
              <a:rPr lang="en-US" dirty="0" smtClean="0"/>
              <a:t> (1858-1921)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95" y="304800"/>
            <a:ext cx="3514031" cy="572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96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Castrato in </a:t>
            </a:r>
            <a:r>
              <a:rPr lang="en-US" i="1" dirty="0" err="1" smtClean="0"/>
              <a:t>Rinaldo</a:t>
            </a:r>
            <a:r>
              <a:rPr lang="en-US" dirty="0" smtClean="0"/>
              <a:t>, 1711: “</a:t>
            </a:r>
            <a:r>
              <a:rPr lang="en-US" dirty="0" err="1" smtClean="0"/>
              <a:t>Nicolini</a:t>
            </a:r>
            <a:r>
              <a:rPr lang="en-US" dirty="0" smtClean="0"/>
              <a:t>” (</a:t>
            </a:r>
            <a:r>
              <a:rPr lang="en-US" dirty="0" err="1" smtClean="0"/>
              <a:t>Nicolo</a:t>
            </a:r>
            <a:r>
              <a:rPr lang="en-US" dirty="0" smtClean="0"/>
              <a:t> </a:t>
            </a:r>
            <a:r>
              <a:rPr lang="en-US" dirty="0" err="1" smtClean="0"/>
              <a:t>Grimaldi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16002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Handel Operas Include: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Rinaldo</a:t>
            </a:r>
            <a:r>
              <a:rPr lang="en-US" dirty="0" smtClean="0"/>
              <a:t> (1711)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Giulio Cesare </a:t>
            </a:r>
            <a:r>
              <a:rPr lang="en-US" dirty="0" smtClean="0"/>
              <a:t>(1724)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Tamerlano</a:t>
            </a:r>
            <a:r>
              <a:rPr lang="en-US" dirty="0" smtClean="0"/>
              <a:t> (1724)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Rodelinda</a:t>
            </a:r>
            <a:r>
              <a:rPr lang="en-US" dirty="0" smtClean="0"/>
              <a:t> (1725)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Alessandro</a:t>
            </a:r>
            <a:r>
              <a:rPr lang="en-US" dirty="0" smtClean="0"/>
              <a:t> (1726)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Ariodante</a:t>
            </a:r>
            <a:r>
              <a:rPr lang="en-US" dirty="0" smtClean="0"/>
              <a:t> (1735)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Alcina</a:t>
            </a:r>
            <a:r>
              <a:rPr lang="en-US" dirty="0" smtClean="0"/>
              <a:t> (1735)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Serse</a:t>
            </a:r>
            <a:r>
              <a:rPr lang="en-US" dirty="0" smtClean="0"/>
              <a:t> (1739)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8" y="1688507"/>
            <a:ext cx="4990042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791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acts; based on tales of historical of legendary heroes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6114" y="6858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</a:t>
            </a:r>
            <a:r>
              <a:rPr lang="en-US" i="1" dirty="0" smtClean="0"/>
              <a:t>opera </a:t>
            </a:r>
            <a:r>
              <a:rPr lang="en-US" i="1" dirty="0" err="1" smtClean="0"/>
              <a:t>seria</a:t>
            </a:r>
            <a:r>
              <a:rPr lang="en-US" i="1" dirty="0" smtClean="0"/>
              <a:t> </a:t>
            </a:r>
            <a:r>
              <a:rPr lang="en-US" dirty="0" smtClean="0"/>
              <a:t>in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071418" y="3089178"/>
            <a:ext cx="2743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86200" y="1828800"/>
            <a:ext cx="3001818" cy="280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08982" y="2354917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2673618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Plot, Action = Recitative (Set-Up)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4127" y="264355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“Standardized” </a:t>
            </a:r>
            <a:r>
              <a:rPr lang="en-US" sz="1200" b="1" dirty="0" smtClean="0"/>
              <a:t>Da Capo Aria</a:t>
            </a:r>
          </a:p>
          <a:p>
            <a:endParaRPr lang="en-US" sz="1200" b="1" dirty="0"/>
          </a:p>
          <a:p>
            <a:r>
              <a:rPr lang="en-US" sz="1200" b="1" dirty="0" smtClean="0"/>
              <a:t>            A          B          A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(Showpiece for Star Singers)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42282" y="19628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Exit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1418" y="2665806"/>
            <a:ext cx="0" cy="846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3659217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Usually </a:t>
            </a:r>
            <a:r>
              <a:rPr lang="en-US" sz="1200" i="1" dirty="0" smtClean="0"/>
              <a:t>recitativo </a:t>
            </a:r>
            <a:r>
              <a:rPr lang="en-US" sz="1200" i="1" dirty="0" err="1" smtClean="0"/>
              <a:t>semplice</a:t>
            </a:r>
            <a:endParaRPr lang="en-US" sz="1200" i="1" dirty="0" smtClean="0"/>
          </a:p>
          <a:p>
            <a:r>
              <a:rPr lang="en-US" sz="1200" dirty="0" smtClean="0"/>
              <a:t>          (over basso continuo)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in 19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c. called “recitativo </a:t>
            </a:r>
            <a:r>
              <a:rPr lang="en-US" sz="1200" dirty="0" err="1" smtClean="0"/>
              <a:t>secco</a:t>
            </a:r>
            <a:r>
              <a:rPr lang="en-US" sz="1200" dirty="0" smtClean="0"/>
              <a:t>”)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Less often </a:t>
            </a:r>
            <a:r>
              <a:rPr lang="en-US" sz="1200" i="1" dirty="0" smtClean="0"/>
              <a:t>recitativo </a:t>
            </a:r>
            <a:r>
              <a:rPr lang="en-US" sz="1200" i="1" dirty="0" err="1" smtClean="0"/>
              <a:t>accompagnato</a:t>
            </a:r>
            <a:r>
              <a:rPr lang="en-US" sz="1200" i="1" dirty="0" smtClean="0"/>
              <a:t>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(additional instruments for special</a:t>
            </a:r>
          </a:p>
          <a:p>
            <a:r>
              <a:rPr lang="en-US" sz="1200" dirty="0" smtClean="0"/>
              <a:t>         effects or enhancements)</a:t>
            </a:r>
            <a:r>
              <a:rPr lang="en-US" sz="12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638800"/>
            <a:ext cx="595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“Kinetic”   	</a:t>
            </a:r>
            <a:r>
              <a:rPr lang="en-US" dirty="0"/>
              <a:t> </a:t>
            </a:r>
            <a:r>
              <a:rPr lang="en-US" dirty="0" smtClean="0"/>
              <a:t>                     “Static”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5823466"/>
            <a:ext cx="203661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074882" y="914583"/>
            <a:ext cx="381000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84482" y="907656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25254" y="90091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34854" y="914583"/>
            <a:ext cx="381000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9480" y="914583"/>
            <a:ext cx="372920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99080" y="907656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39852" y="921510"/>
            <a:ext cx="381000" cy="367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49452" y="91458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6482" y="9435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(etc.) . . . . . . 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639" y="193964"/>
            <a:ext cx="79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Opera </a:t>
            </a:r>
            <a:r>
              <a:rPr lang="en-US" i="1" dirty="0" err="1">
                <a:solidFill>
                  <a:srgbClr val="FF0000"/>
                </a:solidFill>
              </a:rPr>
              <a:t>s</a:t>
            </a:r>
            <a:r>
              <a:rPr lang="en-US" i="1" dirty="0" err="1" smtClean="0">
                <a:solidFill>
                  <a:srgbClr val="FF0000"/>
                </a:solidFill>
              </a:rPr>
              <a:t>eria</a:t>
            </a:r>
            <a:r>
              <a:rPr lang="en-US" dirty="0" smtClean="0">
                <a:solidFill>
                  <a:srgbClr val="FF0000"/>
                </a:solidFill>
              </a:rPr>
              <a:t>: largely a string of da capo arias, with only a few </a:t>
            </a:r>
            <a:r>
              <a:rPr lang="en-US" i="1" dirty="0" smtClean="0">
                <a:solidFill>
                  <a:srgbClr val="FF0000"/>
                </a:solidFill>
              </a:rPr>
              <a:t>ad hoc </a:t>
            </a:r>
            <a:r>
              <a:rPr lang="en-US" dirty="0" smtClean="0">
                <a:solidFill>
                  <a:srgbClr val="FF0000"/>
                </a:solidFill>
              </a:rPr>
              <a:t>alternatives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406404"/>
            <a:ext cx="3075755" cy="4276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2" y="1406404"/>
            <a:ext cx="3124200" cy="4246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74677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Rival </a:t>
            </a:r>
            <a:r>
              <a:rPr lang="en-US" i="1" dirty="0" smtClean="0"/>
              <a:t>Prime Donne </a:t>
            </a:r>
            <a:r>
              <a:rPr lang="en-US" dirty="0" smtClean="0"/>
              <a:t>in Handel’s Operas, 1720s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83513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Francesca </a:t>
            </a:r>
            <a:r>
              <a:rPr lang="en-US" dirty="0" err="1" smtClean="0"/>
              <a:t>Cuzzoni</a:t>
            </a:r>
            <a:r>
              <a:rPr lang="en-US" dirty="0" smtClean="0"/>
              <a:t>			      Faustina </a:t>
            </a:r>
            <a:r>
              <a:rPr lang="en-US" dirty="0" err="1" smtClean="0"/>
              <a:t>Bordoni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8796"/>
            <a:ext cx="3581400" cy="5076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01980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Senesino</a:t>
            </a:r>
            <a:r>
              <a:rPr lang="en-US" dirty="0" smtClean="0"/>
              <a:t>: the Castrato Role of Giulio Cesare (1724)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375378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527727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Purcell (1659-1695)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04900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5374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Handel: The English Oratorio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Saul</a:t>
            </a:r>
            <a:r>
              <a:rPr lang="en-US" dirty="0" smtClean="0"/>
              <a:t> (1738)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Israel in Egypt </a:t>
            </a:r>
            <a:r>
              <a:rPr lang="en-US" dirty="0" smtClean="0"/>
              <a:t>(1739)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Messiah</a:t>
            </a:r>
            <a:r>
              <a:rPr lang="en-US" dirty="0" smtClean="0"/>
              <a:t> (1742)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Samson</a:t>
            </a:r>
            <a:r>
              <a:rPr lang="en-US" dirty="0" smtClean="0"/>
              <a:t> (1743)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Susanna</a:t>
            </a:r>
            <a:r>
              <a:rPr lang="en-US" dirty="0" smtClean="0"/>
              <a:t> (1749)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Solomon</a:t>
            </a:r>
            <a:r>
              <a:rPr lang="en-US" dirty="0" smtClean="0"/>
              <a:t> (1749)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0" y="914400"/>
            <a:ext cx="38693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5374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Handel: The English Oratorio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Saul</a:t>
            </a:r>
            <a:r>
              <a:rPr lang="en-US" dirty="0" smtClean="0"/>
              <a:t> (1738)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Israel in Egypt </a:t>
            </a:r>
            <a:r>
              <a:rPr lang="en-US" dirty="0" smtClean="0"/>
              <a:t>(1739)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Messiah</a:t>
            </a:r>
            <a:r>
              <a:rPr lang="en-US" dirty="0" smtClean="0"/>
              <a:t> (1742)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Samson</a:t>
            </a:r>
            <a:r>
              <a:rPr lang="en-US" dirty="0" smtClean="0"/>
              <a:t> (1743)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Susanna</a:t>
            </a:r>
            <a:r>
              <a:rPr lang="en-US" dirty="0" smtClean="0"/>
              <a:t> (1749)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Solomon</a:t>
            </a:r>
            <a:r>
              <a:rPr lang="en-US" dirty="0" smtClean="0"/>
              <a:t> (1749)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0" y="914400"/>
            <a:ext cx="3869355" cy="457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64337" y="1905000"/>
            <a:ext cx="1752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5374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Handel: The English Oratorio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Saul</a:t>
            </a:r>
            <a:r>
              <a:rPr lang="en-US" dirty="0" smtClean="0"/>
              <a:t> (1738)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Israel in Egypt </a:t>
            </a:r>
            <a:r>
              <a:rPr lang="en-US" dirty="0" smtClean="0"/>
              <a:t>(1739)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Messiah</a:t>
            </a:r>
            <a:r>
              <a:rPr lang="en-US" dirty="0" smtClean="0"/>
              <a:t> (1742)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Samson</a:t>
            </a:r>
            <a:r>
              <a:rPr lang="en-US" dirty="0" smtClean="0"/>
              <a:t> (1743)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Susanna</a:t>
            </a:r>
            <a:r>
              <a:rPr lang="en-US" dirty="0" smtClean="0"/>
              <a:t> (1749)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Solomon</a:t>
            </a:r>
            <a:r>
              <a:rPr lang="en-US" dirty="0" smtClean="0"/>
              <a:t> (1749)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0" y="914400"/>
            <a:ext cx="3869355" cy="457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64337" y="1905000"/>
            <a:ext cx="1752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81114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Chorus from </a:t>
            </a:r>
            <a:r>
              <a:rPr lang="en-US" i="1" dirty="0" smtClean="0">
                <a:solidFill>
                  <a:srgbClr val="FF0000"/>
                </a:solidFill>
              </a:rPr>
              <a:t>Saul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(text from Psalm 8):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“How excellent thy name, o Lord, in all the world is known . . . . . . </a:t>
            </a:r>
            <a:r>
              <a:rPr lang="en-US" dirty="0" err="1" smtClean="0">
                <a:solidFill>
                  <a:srgbClr val="FF0000"/>
                </a:solidFill>
              </a:rPr>
              <a:t>Allelulia</a:t>
            </a:r>
            <a:r>
              <a:rPr lang="en-US" dirty="0" smtClean="0">
                <a:solidFill>
                  <a:srgbClr val="FF0000"/>
                </a:solidFill>
              </a:rPr>
              <a:t>!”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375378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527727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Purcell (1659-1695)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04900"/>
            <a:ext cx="3848100" cy="38481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5522764"/>
            <a:ext cx="609600" cy="385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07" y="457199"/>
            <a:ext cx="3657600" cy="5504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1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1649-1708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343400" y="6240084"/>
            <a:ext cx="609600" cy="385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676400"/>
            <a:ext cx="4343400" cy="4038600"/>
          </a:xfrm>
          <a:prstGeom prst="ellipse">
            <a:avLst/>
          </a:prstGeom>
          <a:solidFill>
            <a:srgbClr val="666699">
              <a:alpha val="4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745" y="914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opera: languishes, falters after 1700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 vacuum)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676400"/>
            <a:ext cx="4343400" cy="4038600"/>
          </a:xfrm>
          <a:prstGeom prst="ellipse">
            <a:avLst/>
          </a:prstGeom>
          <a:solidFill>
            <a:srgbClr val="666699">
              <a:alpha val="4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Right Arrow 5"/>
          <p:cNvSpPr/>
          <p:nvPr/>
        </p:nvSpPr>
        <p:spPr>
          <a:xfrm rot="5400000">
            <a:off x="4905809" y="403070"/>
            <a:ext cx="1210673" cy="543690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676400"/>
            <a:ext cx="343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</a:t>
            </a:r>
            <a:r>
              <a:rPr lang="en-US" i="1" dirty="0" smtClean="0"/>
              <a:t>Opera Seria</a:t>
            </a:r>
          </a:p>
          <a:p>
            <a:r>
              <a:rPr lang="en-US" dirty="0"/>
              <a:t>r</a:t>
            </a:r>
            <a:r>
              <a:rPr lang="en-US" dirty="0" smtClean="0"/>
              <a:t>ushes in to fill the void, 1705ff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745" y="914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opera: languishes, falters after 1700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 vacuum)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676400"/>
            <a:ext cx="4343400" cy="4038600"/>
          </a:xfrm>
          <a:prstGeom prst="ellipse">
            <a:avLst/>
          </a:prstGeom>
          <a:solidFill>
            <a:srgbClr val="666699">
              <a:alpha val="4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Right Arrow 5"/>
          <p:cNvSpPr/>
          <p:nvPr/>
        </p:nvSpPr>
        <p:spPr>
          <a:xfrm rot="5400000">
            <a:off x="4905809" y="403070"/>
            <a:ext cx="1210673" cy="543690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676400"/>
            <a:ext cx="343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</a:t>
            </a:r>
            <a:r>
              <a:rPr lang="en-US" i="1" dirty="0" smtClean="0"/>
              <a:t>Opera Seria</a:t>
            </a:r>
          </a:p>
          <a:p>
            <a:r>
              <a:rPr lang="en-US" dirty="0"/>
              <a:t>r</a:t>
            </a:r>
            <a:r>
              <a:rPr lang="en-US" dirty="0" smtClean="0"/>
              <a:t>ushes in to fill the void, 1705ff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745" y="914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opera: languishes, falters after 1700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6070" y="525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virtuoso baroque”</a:t>
            </a:r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 rot="6583435">
            <a:off x="3888797" y="3782639"/>
            <a:ext cx="1052078" cy="3822048"/>
          </a:xfrm>
          <a:prstGeom prst="curvedLef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1000</Words>
  <Application>Microsoft Office PowerPoint</Application>
  <PresentationFormat>On-screen Show (4:3)</PresentationFormat>
  <Paragraphs>209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83</cp:revision>
  <dcterms:created xsi:type="dcterms:W3CDTF">2015-09-16T20:47:57Z</dcterms:created>
  <dcterms:modified xsi:type="dcterms:W3CDTF">2019-02-14T15:25:46Z</dcterms:modified>
</cp:coreProperties>
</file>